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Suffixation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Derivational Morphology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suffixation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forming new words with the help of suffixes.</a:t>
            </a:r>
          </a:p>
          <a:p>
            <a:r>
              <a:rPr lang="en-US" dirty="0" smtClean="0"/>
              <a:t>Unlike prefixes, suffixes change </a:t>
            </a:r>
            <a:r>
              <a:rPr lang="en-US" u="sng" dirty="0" smtClean="0"/>
              <a:t>the part of speech</a:t>
            </a:r>
            <a:r>
              <a:rPr lang="en-US" dirty="0" smtClean="0"/>
              <a:t> of the base or </a:t>
            </a:r>
            <a:r>
              <a:rPr lang="en-US" u="sng" dirty="0" smtClean="0"/>
              <a:t>the semantic group </a:t>
            </a:r>
            <a:r>
              <a:rPr lang="en-US" dirty="0" smtClean="0"/>
              <a:t>a word refers to. E.g.:</a:t>
            </a:r>
          </a:p>
          <a:p>
            <a:pPr>
              <a:buNone/>
            </a:pPr>
            <a:r>
              <a:rPr lang="en-US" dirty="0" err="1" smtClean="0"/>
              <a:t>neighbour</a:t>
            </a:r>
            <a:r>
              <a:rPr lang="en-US" dirty="0" smtClean="0"/>
              <a:t> – hood, blind – </a:t>
            </a:r>
            <a:r>
              <a:rPr lang="en-US" dirty="0" err="1" smtClean="0"/>
              <a:t>ness</a:t>
            </a:r>
            <a:endParaRPr lang="en-US" dirty="0" smtClean="0"/>
          </a:p>
          <a:p>
            <a:r>
              <a:rPr lang="en-US" dirty="0" smtClean="0"/>
              <a:t>Two or more suffixes in a row can be used. E.g.: profit-</a:t>
            </a:r>
            <a:r>
              <a:rPr lang="en-US" dirty="0" err="1" smtClean="0"/>
              <a:t>abl</a:t>
            </a:r>
            <a:r>
              <a:rPr lang="en-US" dirty="0" smtClean="0"/>
              <a:t>-y, </a:t>
            </a:r>
            <a:r>
              <a:rPr lang="en-US" dirty="0" err="1" smtClean="0"/>
              <a:t>theor</a:t>
            </a:r>
            <a:r>
              <a:rPr lang="en-US" dirty="0" smtClean="0"/>
              <a:t>-</a:t>
            </a:r>
            <a:r>
              <a:rPr lang="en-US" dirty="0" err="1" smtClean="0"/>
              <a:t>etic</a:t>
            </a:r>
            <a:r>
              <a:rPr lang="en-US" dirty="0" smtClean="0"/>
              <a:t>-al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a derivational or lexical paradigm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Create </a:t>
            </a:r>
          </a:p>
          <a:p>
            <a:pPr>
              <a:buNone/>
            </a:pPr>
            <a:r>
              <a:rPr lang="en-US" dirty="0" err="1" smtClean="0"/>
              <a:t>Creat-ive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Creat-ive-ly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Creat</a:t>
            </a:r>
            <a:r>
              <a:rPr lang="en-US" dirty="0" smtClean="0"/>
              <a:t>-ion</a:t>
            </a:r>
          </a:p>
          <a:p>
            <a:pPr>
              <a:buNone/>
            </a:pPr>
            <a:r>
              <a:rPr lang="en-US" dirty="0" err="1" smtClean="0"/>
              <a:t>Creat</a:t>
            </a:r>
            <a:r>
              <a:rPr lang="en-US" dirty="0" smtClean="0"/>
              <a:t>-or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solidFill>
                  <a:schemeClr val="accent4">
                    <a:lumMod val="75000"/>
                  </a:schemeClr>
                </a:solidFill>
              </a:rPr>
              <a:t>Derivational suffixes classifications.</a:t>
            </a:r>
            <a:br>
              <a:rPr lang="en-US" sz="36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i="1" dirty="0" smtClean="0">
                <a:solidFill>
                  <a:schemeClr val="accent4">
                    <a:lumMod val="75000"/>
                  </a:schemeClr>
                </a:solidFill>
              </a:rPr>
              <a:t>According to the part of speech of the derivative 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Nominative suffixes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, -</a:t>
            </a:r>
            <a:r>
              <a:rPr lang="en-US" dirty="0" err="1" smtClean="0"/>
              <a:t>dom</a:t>
            </a:r>
            <a:r>
              <a:rPr lang="en-US" dirty="0" smtClean="0"/>
              <a:t>, -</a:t>
            </a:r>
            <a:r>
              <a:rPr lang="en-US" dirty="0" err="1" smtClean="0"/>
              <a:t>ment</a:t>
            </a:r>
            <a:r>
              <a:rPr lang="en-US" dirty="0" smtClean="0"/>
              <a:t>, -hood, -</a:t>
            </a:r>
            <a:r>
              <a:rPr lang="en-US" dirty="0" err="1" smtClean="0"/>
              <a:t>ness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Adjectival suffixes</a:t>
            </a:r>
          </a:p>
          <a:p>
            <a:pPr>
              <a:buNone/>
            </a:pPr>
            <a:r>
              <a:rPr lang="en-US" dirty="0" smtClean="0"/>
              <a:t>-able, -less, -</a:t>
            </a:r>
            <a:r>
              <a:rPr lang="en-US" dirty="0" err="1" smtClean="0"/>
              <a:t>ful</a:t>
            </a:r>
            <a:r>
              <a:rPr lang="en-US" dirty="0" smtClean="0"/>
              <a:t>, -</a:t>
            </a:r>
            <a:r>
              <a:rPr lang="en-US" dirty="0" err="1" smtClean="0"/>
              <a:t>ic</a:t>
            </a:r>
            <a:r>
              <a:rPr lang="en-US" dirty="0" smtClean="0"/>
              <a:t>, </a:t>
            </a:r>
            <a:r>
              <a:rPr lang="en-US" dirty="0" err="1" smtClean="0"/>
              <a:t>ous</a:t>
            </a:r>
            <a:r>
              <a:rPr lang="en-US" dirty="0" smtClean="0"/>
              <a:t>, etc.</a:t>
            </a:r>
            <a:endParaRPr lang="en-US" dirty="0" smtClean="0"/>
          </a:p>
          <a:p>
            <a:r>
              <a:rPr lang="en-US" dirty="0" smtClean="0"/>
              <a:t>Verbal suffixes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ize</a:t>
            </a:r>
            <a:r>
              <a:rPr lang="en-US" dirty="0" smtClean="0"/>
              <a:t>, -en, -</a:t>
            </a:r>
            <a:r>
              <a:rPr lang="en-US" dirty="0" err="1" smtClean="0"/>
              <a:t>fy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Government, childhood, kingdom…</a:t>
            </a:r>
          </a:p>
          <a:p>
            <a:endParaRPr lang="en-US" dirty="0" smtClean="0"/>
          </a:p>
          <a:p>
            <a:r>
              <a:rPr lang="en-US" dirty="0" smtClean="0"/>
              <a:t>Heroic, deceitful, courageous…</a:t>
            </a:r>
          </a:p>
          <a:p>
            <a:endParaRPr lang="en-US" dirty="0" smtClean="0"/>
          </a:p>
          <a:p>
            <a:r>
              <a:rPr lang="en-US" dirty="0" smtClean="0"/>
              <a:t>Darken, terrify, theorize…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</a:rPr>
              <a:t>According to the </a:t>
            </a:r>
            <a:r>
              <a:rPr lang="en-US" sz="3200" i="1" dirty="0" err="1" smtClean="0">
                <a:solidFill>
                  <a:schemeClr val="accent4">
                    <a:lumMod val="75000"/>
                  </a:schemeClr>
                </a:solidFill>
              </a:rPr>
              <a:t>lexico</a:t>
            </a:r>
            <a:r>
              <a:rPr lang="en-US" sz="3200" i="1" dirty="0" smtClean="0">
                <a:solidFill>
                  <a:schemeClr val="accent4">
                    <a:lumMod val="75000"/>
                  </a:schemeClr>
                </a:solidFill>
              </a:rPr>
              <a:t>-grammatical base to which suffixes are added suffixes can be</a:t>
            </a:r>
            <a:endParaRPr lang="en-US" sz="32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Denominal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-less, -</a:t>
            </a:r>
            <a:r>
              <a:rPr lang="en-US" dirty="0" err="1" smtClean="0"/>
              <a:t>ish</a:t>
            </a:r>
            <a:r>
              <a:rPr lang="en-US" dirty="0" smtClean="0"/>
              <a:t>, -</a:t>
            </a:r>
            <a:r>
              <a:rPr lang="en-US" dirty="0" err="1" smtClean="0"/>
              <a:t>ful</a:t>
            </a:r>
            <a:r>
              <a:rPr lang="en-US" dirty="0" smtClean="0"/>
              <a:t>, -</a:t>
            </a:r>
            <a:r>
              <a:rPr lang="en-US" dirty="0" err="1" smtClean="0"/>
              <a:t>ist</a:t>
            </a:r>
            <a:r>
              <a:rPr lang="en-US" dirty="0" smtClean="0"/>
              <a:t>, -some, etc.</a:t>
            </a:r>
          </a:p>
          <a:p>
            <a:r>
              <a:rPr lang="en-US" dirty="0" err="1" smtClean="0"/>
              <a:t>Deadjectival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-en, -</a:t>
            </a:r>
            <a:r>
              <a:rPr lang="en-US" dirty="0" err="1" smtClean="0"/>
              <a:t>ly</a:t>
            </a:r>
            <a:r>
              <a:rPr lang="en-US" dirty="0" smtClean="0"/>
              <a:t>, -</a:t>
            </a:r>
            <a:r>
              <a:rPr lang="en-US" dirty="0" err="1" smtClean="0"/>
              <a:t>ness</a:t>
            </a:r>
            <a:r>
              <a:rPr lang="en-US" dirty="0" smtClean="0"/>
              <a:t>, -</a:t>
            </a:r>
            <a:r>
              <a:rPr lang="en-US" dirty="0" err="1" smtClean="0"/>
              <a:t>ish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Deverbal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, -</a:t>
            </a:r>
            <a:r>
              <a:rPr lang="en-US" dirty="0" err="1" smtClean="0"/>
              <a:t>ment</a:t>
            </a:r>
            <a:r>
              <a:rPr lang="en-US" dirty="0" smtClean="0"/>
              <a:t>, -able, etc.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Careless, homeless…</a:t>
            </a:r>
          </a:p>
          <a:p>
            <a:endParaRPr lang="en-US" dirty="0" smtClean="0"/>
          </a:p>
          <a:p>
            <a:r>
              <a:rPr lang="en-US" dirty="0" smtClean="0"/>
              <a:t>Greenish, nicely…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Painter, agreement, suitable…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According to their meaning suffixes can divided into several groups 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Doer of the action: -</a:t>
            </a:r>
            <a:r>
              <a:rPr lang="en-US" dirty="0" err="1" smtClean="0"/>
              <a:t>er</a:t>
            </a:r>
            <a:r>
              <a:rPr lang="en-US" dirty="0" smtClean="0"/>
              <a:t>, -ant, etc.</a:t>
            </a:r>
          </a:p>
          <a:p>
            <a:r>
              <a:rPr lang="en-US" dirty="0" smtClean="0"/>
              <a:t>Ethnic origin: -an, -</a:t>
            </a:r>
            <a:r>
              <a:rPr lang="en-US" dirty="0" err="1" smtClean="0"/>
              <a:t>ian</a:t>
            </a:r>
            <a:r>
              <a:rPr lang="en-US" dirty="0" smtClean="0"/>
              <a:t>, -</a:t>
            </a:r>
            <a:r>
              <a:rPr lang="en-US" dirty="0" err="1" smtClean="0"/>
              <a:t>ese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Collective: -</a:t>
            </a:r>
            <a:r>
              <a:rPr lang="en-US" dirty="0" err="1" smtClean="0"/>
              <a:t>dom</a:t>
            </a:r>
            <a:r>
              <a:rPr lang="en-US" dirty="0" smtClean="0"/>
              <a:t>, -age, -</a:t>
            </a:r>
            <a:r>
              <a:rPr lang="en-US" dirty="0" err="1" smtClean="0"/>
              <a:t>ery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Diminutiveness: -</a:t>
            </a:r>
            <a:r>
              <a:rPr lang="en-US" dirty="0" err="1" smtClean="0"/>
              <a:t>ie</a:t>
            </a:r>
            <a:r>
              <a:rPr lang="en-US" dirty="0" smtClean="0"/>
              <a:t>, -ling, -let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E.g.: defend-ant, driver,  Chin-</a:t>
            </a:r>
            <a:r>
              <a:rPr lang="en-US" dirty="0" err="1" smtClean="0"/>
              <a:t>ese</a:t>
            </a:r>
            <a:r>
              <a:rPr lang="en-US" dirty="0" smtClean="0"/>
              <a:t>, peasant-</a:t>
            </a:r>
            <a:r>
              <a:rPr lang="en-US" dirty="0" err="1" smtClean="0"/>
              <a:t>ry</a:t>
            </a:r>
            <a:r>
              <a:rPr lang="en-US" dirty="0" smtClean="0"/>
              <a:t>, leaflet, duckling…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292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Suffixation</vt:lpstr>
      <vt:lpstr>suffixation</vt:lpstr>
      <vt:lpstr>An example of a derivational or lexical paradigm </vt:lpstr>
      <vt:lpstr>Derivational suffixes classifications. According to the part of speech of the derivative </vt:lpstr>
      <vt:lpstr>According to the lexico-grammatical base to which suffixes are added suffixes can be</vt:lpstr>
      <vt:lpstr>According to their meaning suffixes can divided into several groups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Suffixation</dc:title>
  <dc:creator>Racunovodja</dc:creator>
  <cp:lastModifiedBy>Racunovodja</cp:lastModifiedBy>
  <cp:revision>10</cp:revision>
  <dcterms:created xsi:type="dcterms:W3CDTF">2006-08-16T00:00:00Z</dcterms:created>
  <dcterms:modified xsi:type="dcterms:W3CDTF">2020-04-05T17:39:49Z</dcterms:modified>
</cp:coreProperties>
</file>