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114" y="42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3EE8ED8-40BB-43CE-8DCE-797366F8BEEB}" type="datetimeFigureOut">
              <a:rPr lang="en-US" smtClean="0"/>
              <a:pPr/>
              <a:t>10/25/2022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78DC143-B930-4CF5-83C6-971F1489F4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EE8ED8-40BB-43CE-8DCE-797366F8BEEB}" type="datetimeFigureOut">
              <a:rPr lang="en-US" smtClean="0"/>
              <a:pPr/>
              <a:t>10/25/2022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8DC143-B930-4CF5-83C6-971F1489F4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EE8ED8-40BB-43CE-8DCE-797366F8BEEB}" type="datetimeFigureOut">
              <a:rPr lang="en-US" smtClean="0"/>
              <a:pPr/>
              <a:t>10/25/2022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8DC143-B930-4CF5-83C6-971F1489F4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EE8ED8-40BB-43CE-8DCE-797366F8BEEB}" type="datetimeFigureOut">
              <a:rPr lang="en-US" smtClean="0"/>
              <a:pPr/>
              <a:t>10/25/2022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8DC143-B930-4CF5-83C6-971F1489F4C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3EE8ED8-40BB-43CE-8DCE-797366F8BEEB}" type="datetimeFigureOut">
              <a:rPr lang="en-US" smtClean="0"/>
              <a:pPr/>
              <a:t>10/25/2022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8DC143-B930-4CF5-83C6-971F1489F4C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EE8ED8-40BB-43CE-8DCE-797366F8BEEB}" type="datetimeFigureOut">
              <a:rPr lang="en-US" smtClean="0"/>
              <a:pPr/>
              <a:t>10/25/2022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8DC143-B930-4CF5-83C6-971F1489F4C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EE8ED8-40BB-43CE-8DCE-797366F8BEEB}" type="datetimeFigureOut">
              <a:rPr lang="en-US" smtClean="0"/>
              <a:pPr/>
              <a:t>10/25/2022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78DC143-B930-4CF5-83C6-971F1489F4C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3EE8ED8-40BB-43CE-8DCE-797366F8BEEB}" type="datetimeFigureOut">
              <a:rPr lang="en-US" smtClean="0"/>
              <a:pPr/>
              <a:t>10/25/2022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78DC143-B930-4CF5-83C6-971F1489F4C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3EE8ED8-40BB-43CE-8DCE-797366F8BEEB}" type="datetimeFigureOut">
              <a:rPr lang="en-US" smtClean="0"/>
              <a:pPr/>
              <a:t>10/25/2022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78DC143-B930-4CF5-83C6-971F1489F4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3EE8ED8-40BB-43CE-8DCE-797366F8BEEB}" type="datetimeFigureOut">
              <a:rPr lang="en-US" smtClean="0"/>
              <a:pPr/>
              <a:t>10/25/2022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8DC143-B930-4CF5-83C6-971F1489F4C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3EE8ED8-40BB-43CE-8DCE-797366F8BEEB}" type="datetimeFigureOut">
              <a:rPr lang="en-US" smtClean="0"/>
              <a:pPr/>
              <a:t>10/25/2022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78DC143-B930-4CF5-83C6-971F1489F4C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3EE8ED8-40BB-43CE-8DCE-797366F8BEEB}" type="datetimeFigureOut">
              <a:rPr lang="en-US" smtClean="0"/>
              <a:pPr/>
              <a:t>10/25/2022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78DC143-B930-4CF5-83C6-971F1489F4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sr-Latn-ME" sz="4400" b="0" dirty="0" smtClean="0">
                <a:solidFill>
                  <a:schemeClr val="tx1"/>
                </a:solidFill>
              </a:rPr>
              <a:t>Word classes (I)</a:t>
            </a:r>
            <a:endParaRPr lang="en-US" sz="4400" b="0" dirty="0">
              <a:solidFill>
                <a:schemeClr val="tx1"/>
              </a:solidFill>
            </a:endParaRPr>
          </a:p>
        </p:txBody>
      </p:sp>
      <p:sp>
        <p:nvSpPr>
          <p:cNvPr id="3" name="Subtitle 2"/>
          <p:cNvSpPr>
            <a:spLocks noGrp="1"/>
          </p:cNvSpPr>
          <p:nvPr>
            <p:ph type="subTitle" idx="1"/>
          </p:nvPr>
        </p:nvSpPr>
        <p:spPr/>
        <p:txBody>
          <a:bodyPr>
            <a:normAutofit/>
          </a:bodyPr>
          <a:lstStyle/>
          <a:p>
            <a:pPr algn="ctr"/>
            <a:endParaRPr lang="en-US" sz="32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a:t>
            </a:r>
            <a:r>
              <a:rPr lang="en-US" b="1" dirty="0" smtClean="0"/>
              <a:t> has</a:t>
            </a:r>
            <a:r>
              <a:rPr lang="en-US" dirty="0" smtClean="0"/>
              <a:t> many friends.</a:t>
            </a:r>
          </a:p>
          <a:p>
            <a:r>
              <a:rPr lang="en-US" dirty="0" smtClean="0"/>
              <a:t>He </a:t>
            </a:r>
            <a:r>
              <a:rPr lang="en-US" b="1" dirty="0" smtClean="0"/>
              <a:t>has</a:t>
            </a:r>
            <a:r>
              <a:rPr lang="en-US" dirty="0" smtClean="0"/>
              <a:t> written many letters.</a:t>
            </a:r>
          </a:p>
          <a:p>
            <a:r>
              <a:rPr lang="en-US" dirty="0" smtClean="0"/>
              <a:t>He </a:t>
            </a:r>
            <a:r>
              <a:rPr lang="en-US" b="1" dirty="0" smtClean="0"/>
              <a:t>has </a:t>
            </a:r>
            <a:r>
              <a:rPr lang="en-US" dirty="0" smtClean="0"/>
              <a:t>to leave now.</a:t>
            </a:r>
          </a:p>
          <a:p>
            <a:endParaRPr lang="en-US" dirty="0" smtClean="0"/>
          </a:p>
          <a:p>
            <a:pPr>
              <a:buNone/>
            </a:pPr>
            <a:endParaRPr lang="en-US" dirty="0" smtClean="0"/>
          </a:p>
          <a:p>
            <a:r>
              <a:rPr lang="en-US" dirty="0" smtClean="0"/>
              <a:t>He </a:t>
            </a:r>
            <a:r>
              <a:rPr lang="en-US" b="1" dirty="0" smtClean="0"/>
              <a:t>does </a:t>
            </a:r>
            <a:r>
              <a:rPr lang="en-US" dirty="0" smtClean="0"/>
              <a:t>a lot of work.</a:t>
            </a:r>
          </a:p>
          <a:p>
            <a:r>
              <a:rPr lang="en-US" b="1" dirty="0" smtClean="0"/>
              <a:t>Does </a:t>
            </a:r>
            <a:r>
              <a:rPr lang="en-US" dirty="0" smtClean="0"/>
              <a:t>he write many letters?</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000" i="1" dirty="0" smtClean="0"/>
              <a:t>In the following passage (first paragraph in “A Hanging” by George Orwell) identify the function of each underlined verb be. Be prepared to explain your choice.</a:t>
            </a:r>
            <a:endParaRPr lang="en-US" sz="2000" dirty="0" smtClean="0"/>
          </a:p>
          <a:p>
            <a:r>
              <a:rPr lang="en-US" dirty="0" smtClean="0"/>
              <a:t>It </a:t>
            </a:r>
            <a:r>
              <a:rPr lang="en-US" u="sng" dirty="0" smtClean="0"/>
              <a:t>was </a:t>
            </a:r>
            <a:r>
              <a:rPr lang="en-US" dirty="0" smtClean="0"/>
              <a:t>in Burma, a sodden morning of the rains. A sickly light, like yellow tinfoil, </a:t>
            </a:r>
            <a:r>
              <a:rPr lang="en-US" u="sng" dirty="0" smtClean="0"/>
              <a:t>was</a:t>
            </a:r>
            <a:r>
              <a:rPr lang="en-US" dirty="0" smtClean="0"/>
              <a:t> slanting over the high walls into the jail yard. We </a:t>
            </a:r>
            <a:r>
              <a:rPr lang="en-US" u="sng" dirty="0" smtClean="0"/>
              <a:t>were</a:t>
            </a:r>
            <a:r>
              <a:rPr lang="en-US" dirty="0" smtClean="0"/>
              <a:t> waiting outside the condemned cells, a row of sheds fronted with double bars, like small animal cages. Each cell measured about ten feet by ten and </a:t>
            </a:r>
            <a:r>
              <a:rPr lang="en-US" u="sng" dirty="0" smtClean="0"/>
              <a:t>was</a:t>
            </a:r>
            <a:r>
              <a:rPr lang="en-US" dirty="0" smtClean="0"/>
              <a:t> quite bare within except for a plank bed and a pot of drinking water. In some of them brown silent men </a:t>
            </a:r>
            <a:r>
              <a:rPr lang="en-US" u="sng" dirty="0" smtClean="0"/>
              <a:t>were</a:t>
            </a:r>
            <a:r>
              <a:rPr lang="en-US" dirty="0" smtClean="0"/>
              <a:t> squatting at the inner bars, with their blankets draped round them. These </a:t>
            </a:r>
            <a:r>
              <a:rPr lang="en-US" u="sng" dirty="0" smtClean="0"/>
              <a:t>were </a:t>
            </a:r>
            <a:r>
              <a:rPr lang="en-US" dirty="0" smtClean="0"/>
              <a:t>the condemned men, due </a:t>
            </a:r>
            <a:r>
              <a:rPr lang="en-US" u="sng" dirty="0" smtClean="0"/>
              <a:t>to be</a:t>
            </a:r>
            <a:r>
              <a:rPr lang="en-US" dirty="0" smtClean="0"/>
              <a:t> hanged within the next week or two.</a:t>
            </a:r>
          </a:p>
          <a:p>
            <a:endParaRPr lang="en-US" dirty="0"/>
          </a:p>
        </p:txBody>
      </p:sp>
      <p:sp>
        <p:nvSpPr>
          <p:cNvPr id="3" name="Title 2"/>
          <p:cNvSpPr>
            <a:spLocks noGrp="1"/>
          </p:cNvSpPr>
          <p:nvPr>
            <p:ph type="title"/>
          </p:nvPr>
        </p:nvSpPr>
        <p:spPr/>
        <p:txBody>
          <a:bodyPr/>
          <a:lstStyle/>
          <a:p>
            <a:r>
              <a:rPr lang="en-US" dirty="0" smtClean="0">
                <a:solidFill>
                  <a:schemeClr val="tx1"/>
                </a:solidFill>
              </a:rPr>
              <a:t>Exercise 3</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u="sng" dirty="0" smtClean="0"/>
              <a:t>Transitive verbs </a:t>
            </a:r>
            <a:endParaRPr lang="en-US" dirty="0" smtClean="0"/>
          </a:p>
          <a:p>
            <a:r>
              <a:rPr lang="en-US" dirty="0" smtClean="0"/>
              <a:t>The boy </a:t>
            </a:r>
            <a:r>
              <a:rPr lang="en-US" u="sng" dirty="0" smtClean="0"/>
              <a:t>hit</a:t>
            </a:r>
            <a:r>
              <a:rPr lang="en-US" dirty="0" smtClean="0"/>
              <a:t> the dog.</a:t>
            </a:r>
          </a:p>
          <a:p>
            <a:r>
              <a:rPr lang="en-US" dirty="0" smtClean="0"/>
              <a:t>The dog </a:t>
            </a:r>
            <a:r>
              <a:rPr lang="en-US" u="sng" dirty="0" smtClean="0"/>
              <a:t>bit</a:t>
            </a:r>
            <a:r>
              <a:rPr lang="en-US" dirty="0" smtClean="0"/>
              <a:t> the boy.</a:t>
            </a:r>
          </a:p>
          <a:p>
            <a:r>
              <a:rPr lang="en-US" b="1" u="sng" dirty="0" smtClean="0"/>
              <a:t>Intransitive verbs</a:t>
            </a:r>
            <a:endParaRPr lang="en-US" dirty="0" smtClean="0"/>
          </a:p>
          <a:p>
            <a:r>
              <a:rPr lang="en-US" dirty="0" smtClean="0"/>
              <a:t>The dog </a:t>
            </a:r>
            <a:r>
              <a:rPr lang="en-US" u="sng" dirty="0" smtClean="0"/>
              <a:t>ran away.</a:t>
            </a:r>
            <a:endParaRPr lang="en-US" dirty="0" smtClean="0"/>
          </a:p>
          <a:p>
            <a:r>
              <a:rPr lang="en-US" dirty="0" smtClean="0"/>
              <a:t>The boy </a:t>
            </a:r>
            <a:r>
              <a:rPr lang="en-US" u="sng" dirty="0" smtClean="0"/>
              <a:t>cried.</a:t>
            </a:r>
            <a:endParaRPr lang="en-US" dirty="0" smtClean="0"/>
          </a:p>
          <a:p>
            <a:r>
              <a:rPr lang="en-US" b="1" u="sng" dirty="0" smtClean="0"/>
              <a:t>Copula verbs </a:t>
            </a:r>
            <a:endParaRPr lang="en-US" dirty="0" smtClean="0"/>
          </a:p>
          <a:p>
            <a:r>
              <a:rPr lang="en-US" dirty="0" smtClean="0"/>
              <a:t>He </a:t>
            </a:r>
            <a:r>
              <a:rPr lang="en-US" b="1" u="sng" dirty="0" smtClean="0"/>
              <a:t>is</a:t>
            </a:r>
            <a:r>
              <a:rPr lang="en-US" dirty="0" smtClean="0"/>
              <a:t> friendly.</a:t>
            </a:r>
          </a:p>
          <a:p>
            <a:r>
              <a:rPr lang="en-US" dirty="0" smtClean="0"/>
              <a:t>The soup </a:t>
            </a:r>
            <a:r>
              <a:rPr lang="en-US" b="1" u="sng" dirty="0" smtClean="0"/>
              <a:t>tastes</a:t>
            </a:r>
            <a:r>
              <a:rPr lang="en-US" dirty="0" smtClean="0"/>
              <a:t> salty.</a:t>
            </a:r>
          </a:p>
          <a:p>
            <a:r>
              <a:rPr lang="en-US" dirty="0" smtClean="0"/>
              <a:t>He </a:t>
            </a:r>
            <a:r>
              <a:rPr lang="en-US" b="1" u="sng" dirty="0" smtClean="0"/>
              <a:t>turned into</a:t>
            </a:r>
            <a:r>
              <a:rPr lang="en-US" u="sng" dirty="0" smtClean="0"/>
              <a:t> </a:t>
            </a:r>
            <a:r>
              <a:rPr lang="en-US" dirty="0" smtClean="0"/>
              <a:t>a monster.</a:t>
            </a:r>
          </a:p>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tx1"/>
                </a:solidFill>
              </a:rPr>
              <a:t>Sub-types of lexical verbs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000" i="1" dirty="0" smtClean="0"/>
              <a:t>In the following passage (adapted from “A Hanging” by George Orwell), identify the type of lexical verb (transitive, intransitive, copula) in the verb phrase, which has been underlined.</a:t>
            </a:r>
          </a:p>
          <a:p>
            <a:pPr>
              <a:buNone/>
            </a:pPr>
            <a:r>
              <a:rPr lang="en-US" sz="2000" dirty="0" smtClean="0"/>
              <a:t>   One prisoner had been </a:t>
            </a:r>
            <a:r>
              <a:rPr lang="en-US" sz="2000" u="sng" dirty="0" smtClean="0"/>
              <a:t>brought</a:t>
            </a:r>
            <a:r>
              <a:rPr lang="en-US" sz="2000" dirty="0" smtClean="0"/>
              <a:t> out of his cell. He </a:t>
            </a:r>
            <a:r>
              <a:rPr lang="en-US" sz="2000" u="sng" dirty="0" smtClean="0"/>
              <a:t>was</a:t>
            </a:r>
            <a:r>
              <a:rPr lang="en-US" sz="2000" dirty="0" smtClean="0"/>
              <a:t> a Hindu, a puny wisp of a man, with a shaven head and vague liquid eyes. He </a:t>
            </a:r>
            <a:r>
              <a:rPr lang="en-US" sz="2000" u="sng" dirty="0" smtClean="0"/>
              <a:t>had</a:t>
            </a:r>
            <a:r>
              <a:rPr lang="en-US" sz="2000" dirty="0" smtClean="0"/>
              <a:t> a thick, sprouting moustache, absurdly too big for his body, rather like the moustache of a comic man on the films. Six tall Indian warders were </a:t>
            </a:r>
            <a:r>
              <a:rPr lang="en-US" sz="2000" u="sng" dirty="0" smtClean="0"/>
              <a:t>guarding</a:t>
            </a:r>
            <a:r>
              <a:rPr lang="en-US" sz="2000" dirty="0" smtClean="0"/>
              <a:t> him and </a:t>
            </a:r>
            <a:r>
              <a:rPr lang="en-US" sz="2000" u="sng" dirty="0" smtClean="0"/>
              <a:t>getting</a:t>
            </a:r>
            <a:r>
              <a:rPr lang="en-US" sz="2000" dirty="0" smtClean="0"/>
              <a:t> him ready for the gallows. Two of them </a:t>
            </a:r>
            <a:r>
              <a:rPr lang="en-US" sz="2000" u="sng" dirty="0" smtClean="0"/>
              <a:t>stood </a:t>
            </a:r>
            <a:r>
              <a:rPr lang="en-US" sz="2000" dirty="0" smtClean="0"/>
              <a:t>by with rifles and fixed bayonets; the others </a:t>
            </a:r>
            <a:r>
              <a:rPr lang="en-US" sz="2000" u="sng" dirty="0" smtClean="0"/>
              <a:t>handcuffed </a:t>
            </a:r>
            <a:r>
              <a:rPr lang="en-US" sz="2000" dirty="0" smtClean="0"/>
              <a:t>him, </a:t>
            </a:r>
            <a:r>
              <a:rPr lang="en-US" sz="2000" u="sng" dirty="0" smtClean="0"/>
              <a:t>passed </a:t>
            </a:r>
            <a:r>
              <a:rPr lang="en-US" sz="2000" dirty="0" smtClean="0"/>
              <a:t>a chain through his handcuffs and </a:t>
            </a:r>
            <a:r>
              <a:rPr lang="en-US" sz="2000" u="sng" dirty="0" smtClean="0"/>
              <a:t>fixed</a:t>
            </a:r>
            <a:r>
              <a:rPr lang="en-US" sz="2000" dirty="0" smtClean="0"/>
              <a:t> it to their belts, and </a:t>
            </a:r>
            <a:r>
              <a:rPr lang="en-US" sz="2000" u="sng" dirty="0" smtClean="0"/>
              <a:t>lashed </a:t>
            </a:r>
            <a:r>
              <a:rPr lang="en-US" sz="2000" dirty="0" smtClean="0"/>
              <a:t>his arms tight to his sides. They </a:t>
            </a:r>
            <a:r>
              <a:rPr lang="en-US" sz="2000" u="sng" dirty="0" smtClean="0"/>
              <a:t>crowded</a:t>
            </a:r>
            <a:r>
              <a:rPr lang="en-US" sz="2000" dirty="0" smtClean="0"/>
              <a:t> very close about him, with their hands always on him in a careful, caressing grip, as though all the while feeling him to make sure he was there. It </a:t>
            </a:r>
            <a:r>
              <a:rPr lang="en-US" sz="2000" u="sng" dirty="0" smtClean="0"/>
              <a:t>was</a:t>
            </a:r>
            <a:r>
              <a:rPr lang="en-US" sz="2000" dirty="0" smtClean="0"/>
              <a:t> like men handling a fish which is still alive and may jump back into the water. But he </a:t>
            </a:r>
            <a:r>
              <a:rPr lang="en-US" sz="2000" u="sng" dirty="0" smtClean="0"/>
              <a:t>stood</a:t>
            </a:r>
            <a:r>
              <a:rPr lang="en-US" sz="2000" dirty="0" smtClean="0"/>
              <a:t> quite unresisting, yielding his arms limply to the ropes, as though he hardly noticed what was happening.</a:t>
            </a:r>
          </a:p>
          <a:p>
            <a:pPr>
              <a:buNone/>
            </a:pPr>
            <a:endParaRPr lang="en-US" sz="2000" dirty="0" smtClean="0"/>
          </a:p>
          <a:p>
            <a:endParaRPr lang="en-US" dirty="0"/>
          </a:p>
        </p:txBody>
      </p:sp>
      <p:sp>
        <p:nvSpPr>
          <p:cNvPr id="3" name="Title 2"/>
          <p:cNvSpPr>
            <a:spLocks noGrp="1"/>
          </p:cNvSpPr>
          <p:nvPr>
            <p:ph type="title"/>
          </p:nvPr>
        </p:nvSpPr>
        <p:spPr/>
        <p:txBody>
          <a:bodyPr/>
          <a:lstStyle/>
          <a:p>
            <a:r>
              <a:rPr lang="en-US" dirty="0" smtClean="0">
                <a:solidFill>
                  <a:schemeClr val="tx1"/>
                </a:solidFill>
              </a:rPr>
              <a:t>Exercise 4</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u="sng" dirty="0" err="1" smtClean="0">
                <a:solidFill>
                  <a:schemeClr val="accent2"/>
                </a:solidFill>
              </a:rPr>
              <a:t>Monotransitive</a:t>
            </a:r>
            <a:r>
              <a:rPr lang="en-US" u="sng" dirty="0" smtClean="0">
                <a:solidFill>
                  <a:schemeClr val="accent2"/>
                </a:solidFill>
              </a:rPr>
              <a:t> verbs </a:t>
            </a:r>
            <a:endParaRPr lang="en-US" dirty="0" smtClean="0">
              <a:solidFill>
                <a:schemeClr val="accent2"/>
              </a:solidFill>
            </a:endParaRPr>
          </a:p>
          <a:p>
            <a:r>
              <a:rPr lang="en-US" dirty="0" smtClean="0"/>
              <a:t>He is </a:t>
            </a:r>
            <a:r>
              <a:rPr lang="en-US" b="1" dirty="0" smtClean="0"/>
              <a:t>running</a:t>
            </a:r>
            <a:r>
              <a:rPr lang="en-US" dirty="0" smtClean="0"/>
              <a:t> a mile.</a:t>
            </a:r>
          </a:p>
          <a:p>
            <a:r>
              <a:rPr lang="en-US" dirty="0" smtClean="0"/>
              <a:t>He is </a:t>
            </a:r>
            <a:r>
              <a:rPr lang="en-US" b="1" dirty="0" smtClean="0"/>
              <a:t>reading</a:t>
            </a:r>
            <a:r>
              <a:rPr lang="en-US" dirty="0" smtClean="0"/>
              <a:t> a book.</a:t>
            </a:r>
          </a:p>
          <a:p>
            <a:r>
              <a:rPr lang="en-US" dirty="0" smtClean="0"/>
              <a:t>He </a:t>
            </a:r>
            <a:r>
              <a:rPr lang="en-US" b="1" dirty="0" smtClean="0"/>
              <a:t>bought </a:t>
            </a:r>
            <a:r>
              <a:rPr lang="en-US" dirty="0" smtClean="0"/>
              <a:t>a book.</a:t>
            </a:r>
          </a:p>
          <a:p>
            <a:r>
              <a:rPr lang="en-US" u="sng" dirty="0" err="1" smtClean="0">
                <a:solidFill>
                  <a:schemeClr val="accent2"/>
                </a:solidFill>
              </a:rPr>
              <a:t>Ditransitive</a:t>
            </a:r>
            <a:r>
              <a:rPr lang="en-US" u="sng" dirty="0" smtClean="0">
                <a:solidFill>
                  <a:schemeClr val="accent2"/>
                </a:solidFill>
              </a:rPr>
              <a:t> verbs</a:t>
            </a:r>
            <a:endParaRPr lang="en-US" dirty="0" smtClean="0">
              <a:solidFill>
                <a:schemeClr val="accent2"/>
              </a:solidFill>
            </a:endParaRPr>
          </a:p>
          <a:p>
            <a:r>
              <a:rPr lang="en-US" dirty="0" smtClean="0"/>
              <a:t>He </a:t>
            </a:r>
            <a:r>
              <a:rPr lang="en-US" b="1" dirty="0" smtClean="0"/>
              <a:t>gave</a:t>
            </a:r>
            <a:r>
              <a:rPr lang="en-US" dirty="0" smtClean="0"/>
              <a:t> me a book.</a:t>
            </a:r>
          </a:p>
          <a:p>
            <a:r>
              <a:rPr lang="en-US" dirty="0" smtClean="0"/>
              <a:t>He </a:t>
            </a:r>
            <a:r>
              <a:rPr lang="en-US" b="1" dirty="0" smtClean="0"/>
              <a:t>gave </a:t>
            </a:r>
            <a:r>
              <a:rPr lang="en-US" dirty="0" smtClean="0"/>
              <a:t>a book to me.</a:t>
            </a:r>
          </a:p>
          <a:p>
            <a:r>
              <a:rPr lang="en-US" dirty="0" smtClean="0"/>
              <a:t>He </a:t>
            </a:r>
            <a:r>
              <a:rPr lang="en-US" b="1" dirty="0" smtClean="0"/>
              <a:t>bought</a:t>
            </a:r>
            <a:r>
              <a:rPr lang="en-US" dirty="0" smtClean="0"/>
              <a:t> me a book.</a:t>
            </a:r>
          </a:p>
          <a:p>
            <a:r>
              <a:rPr lang="en-US" dirty="0" smtClean="0"/>
              <a:t>He </a:t>
            </a:r>
            <a:r>
              <a:rPr lang="en-US" b="1" dirty="0" smtClean="0"/>
              <a:t>bought</a:t>
            </a:r>
            <a:r>
              <a:rPr lang="en-US" dirty="0" smtClean="0"/>
              <a:t> a book for me.</a:t>
            </a:r>
          </a:p>
          <a:p>
            <a:r>
              <a:rPr lang="en-US" dirty="0" smtClean="0"/>
              <a:t>He </a:t>
            </a:r>
            <a:r>
              <a:rPr lang="en-US" b="1" dirty="0" smtClean="0"/>
              <a:t>baked </a:t>
            </a:r>
            <a:r>
              <a:rPr lang="en-US" dirty="0" smtClean="0"/>
              <a:t>me a cake.</a:t>
            </a:r>
          </a:p>
          <a:p>
            <a:r>
              <a:rPr lang="en-US" dirty="0" smtClean="0"/>
              <a:t>He </a:t>
            </a:r>
            <a:r>
              <a:rPr lang="en-US" b="1" dirty="0" smtClean="0"/>
              <a:t>baked</a:t>
            </a:r>
            <a:r>
              <a:rPr lang="en-US" dirty="0" smtClean="0"/>
              <a:t> a cake for me.</a:t>
            </a:r>
          </a:p>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tx1"/>
                </a:solidFill>
              </a:rPr>
              <a:t>Sub-types of transitive verbs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solidFill>
                  <a:schemeClr val="accent2"/>
                </a:solidFill>
              </a:rPr>
              <a:t>Complex-transitive verbs</a:t>
            </a:r>
            <a:endParaRPr lang="en-US" dirty="0" smtClean="0">
              <a:solidFill>
                <a:schemeClr val="accent2"/>
              </a:solidFill>
            </a:endParaRPr>
          </a:p>
          <a:p>
            <a:r>
              <a:rPr lang="en-US" dirty="0" smtClean="0"/>
              <a:t>We </a:t>
            </a:r>
            <a:r>
              <a:rPr lang="en-US" b="1" dirty="0" smtClean="0"/>
              <a:t>found </a:t>
            </a:r>
            <a:r>
              <a:rPr lang="en-US" dirty="0" smtClean="0"/>
              <a:t>him friendly.</a:t>
            </a:r>
          </a:p>
          <a:p>
            <a:r>
              <a:rPr lang="en-US" dirty="0" smtClean="0"/>
              <a:t>We </a:t>
            </a:r>
            <a:r>
              <a:rPr lang="en-US" b="1" dirty="0" smtClean="0"/>
              <a:t>considered</a:t>
            </a:r>
            <a:r>
              <a:rPr lang="en-US" dirty="0" smtClean="0"/>
              <a:t> him our boss.</a:t>
            </a:r>
          </a:p>
          <a:p>
            <a:r>
              <a:rPr lang="en-US" dirty="0" smtClean="0"/>
              <a:t>We </a:t>
            </a:r>
            <a:r>
              <a:rPr lang="en-US" b="1" dirty="0" smtClean="0"/>
              <a:t>wiped</a:t>
            </a:r>
            <a:r>
              <a:rPr lang="en-US" dirty="0" smtClean="0"/>
              <a:t> the table clean.</a:t>
            </a:r>
          </a:p>
          <a:p>
            <a:r>
              <a:rPr lang="en-US" dirty="0" smtClean="0"/>
              <a:t>We </a:t>
            </a:r>
            <a:r>
              <a:rPr lang="en-US" b="1" dirty="0" smtClean="0"/>
              <a:t>called</a:t>
            </a:r>
            <a:r>
              <a:rPr lang="en-US" dirty="0" smtClean="0"/>
              <a:t> her Nosy.</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Until they became ordinary, dull grown men, who drank beer and made babies, the little village boys were a special set all on their own. They were kings whom no one ruled. They wandered where they willed from dawn to dusk and only condescended to come home  at dusk because they were afraid to encounter the  horrible things in the dark that might pounce on them. Unlike the little girls who adored household chores and drawing water, it was only now and then that the boys showed themselves as useful attachments to any household.</a:t>
            </a:r>
          </a:p>
          <a:p>
            <a:r>
              <a:rPr lang="en-US" dirty="0" smtClean="0"/>
              <a:t>When the first hard rains of summer had started to fall, small dark shapes, quite naked except for their loin-cloths, sped out of the village into the bush.</a:t>
            </a:r>
          </a:p>
          <a:p>
            <a:r>
              <a:rPr lang="en-US" dirty="0" smtClean="0"/>
              <a:t>They knew that the first downpour had drowned all the wild rabbits, moles and porcupines in their burrows in the earth.</a:t>
            </a:r>
          </a:p>
          <a:p>
            <a:r>
              <a:rPr lang="en-US" dirty="0" smtClean="0"/>
              <a:t>As they crouched down near the entrances to the burrows, they would see a small drowned nose peeping out; they knew it had struggled to emerge from its burrow, flooded by the sudden rush of storm water and as they pulled out the animal they would say, pityingly: ‘ Birds have more sense than rabbits, moles and porcupines. They build their homes in trees’.</a:t>
            </a:r>
          </a:p>
          <a:p>
            <a:pPr marL="109728" indent="0">
              <a:buNone/>
            </a:pPr>
            <a:r>
              <a:rPr lang="en-US" dirty="0" smtClean="0"/>
              <a:t> </a:t>
            </a:r>
          </a:p>
          <a:p>
            <a:endParaRPr lang="en-US" dirty="0"/>
          </a:p>
        </p:txBody>
      </p:sp>
      <p:sp>
        <p:nvSpPr>
          <p:cNvPr id="3" name="Title 2"/>
          <p:cNvSpPr>
            <a:spLocks noGrp="1"/>
          </p:cNvSpPr>
          <p:nvPr>
            <p:ph type="title"/>
          </p:nvPr>
        </p:nvSpPr>
        <p:spPr/>
        <p:txBody>
          <a:bodyPr>
            <a:normAutofit fontScale="90000"/>
          </a:bodyPr>
          <a:lstStyle/>
          <a:p>
            <a:r>
              <a:rPr lang="en-US" sz="2000" i="1" dirty="0" smtClean="0">
                <a:solidFill>
                  <a:schemeClr val="tx1"/>
                </a:solidFill>
              </a:rPr>
              <a:t>In the following text, underline the verbs and indicate whether they are auxiliary or lexical  (copula, intransitive, </a:t>
            </a:r>
            <a:r>
              <a:rPr lang="en-US" sz="2000" i="1" dirty="0" err="1" smtClean="0">
                <a:solidFill>
                  <a:schemeClr val="tx1"/>
                </a:solidFill>
              </a:rPr>
              <a:t>monotransitive</a:t>
            </a:r>
            <a:r>
              <a:rPr lang="en-US" sz="2000" i="1" dirty="0" smtClean="0">
                <a:solidFill>
                  <a:schemeClr val="tx1"/>
                </a:solidFill>
              </a:rPr>
              <a:t>, </a:t>
            </a:r>
            <a:r>
              <a:rPr lang="en-US" sz="2000" i="1" dirty="0" err="1" smtClean="0">
                <a:solidFill>
                  <a:schemeClr val="tx1"/>
                </a:solidFill>
              </a:rPr>
              <a:t>ditransitive</a:t>
            </a:r>
            <a:r>
              <a:rPr lang="en-US" sz="2000" i="1" dirty="0" smtClean="0">
                <a:solidFill>
                  <a:schemeClr val="tx1"/>
                </a:solidFill>
              </a:rPr>
              <a:t>, or complex-transitive)</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err="1"/>
              <a:t>Aarts</a:t>
            </a:r>
            <a:r>
              <a:rPr lang="en-GB" dirty="0"/>
              <a:t>, B. (2001). </a:t>
            </a:r>
            <a:r>
              <a:rPr lang="en-GB" i="1" dirty="0"/>
              <a:t>English </a:t>
            </a:r>
            <a:r>
              <a:rPr lang="sr-Latn-ME" i="1" dirty="0" smtClean="0"/>
              <a:t>s</a:t>
            </a:r>
            <a:r>
              <a:rPr lang="en-GB" i="1" dirty="0" err="1" smtClean="0"/>
              <a:t>yntax</a:t>
            </a:r>
            <a:r>
              <a:rPr lang="en-GB" i="1" dirty="0" smtClean="0"/>
              <a:t> </a:t>
            </a:r>
            <a:r>
              <a:rPr lang="en-GB" i="1" dirty="0"/>
              <a:t>and </a:t>
            </a:r>
            <a:r>
              <a:rPr lang="sr-Latn-ME" i="1"/>
              <a:t>a</a:t>
            </a:r>
            <a:r>
              <a:rPr lang="en-GB" i="1" smtClean="0"/>
              <a:t>rgumentation</a:t>
            </a:r>
            <a:r>
              <a:rPr lang="en-GB" dirty="0"/>
              <a:t>. New York: Palgrave</a:t>
            </a:r>
            <a:r>
              <a:rPr lang="en-GB" dirty="0" smtClean="0"/>
              <a:t>.</a:t>
            </a:r>
            <a:endParaRPr lang="sr-Latn-ME" dirty="0" smtClean="0"/>
          </a:p>
          <a:p>
            <a:r>
              <a:rPr lang="en-GB" dirty="0" err="1"/>
              <a:t>Morenberg</a:t>
            </a:r>
            <a:r>
              <a:rPr lang="en-GB" dirty="0"/>
              <a:t>, M. (2002). </a:t>
            </a:r>
            <a:r>
              <a:rPr lang="en-GB" i="1" dirty="0"/>
              <a:t>Doing grammar</a:t>
            </a:r>
            <a:r>
              <a:rPr lang="en-GB" dirty="0"/>
              <a:t>. Oxford/New York: Oxford University Press.</a:t>
            </a:r>
            <a:endParaRPr lang="sr-Latn-ME" dirty="0" smtClean="0"/>
          </a:p>
          <a:p>
            <a:r>
              <a:rPr lang="en-GB" dirty="0" err="1"/>
              <a:t>Verspoor</a:t>
            </a:r>
            <a:r>
              <a:rPr lang="en-GB" dirty="0"/>
              <a:t>, M., &amp; </a:t>
            </a:r>
            <a:r>
              <a:rPr lang="en-GB" dirty="0" err="1"/>
              <a:t>Sauter</a:t>
            </a:r>
            <a:r>
              <a:rPr lang="en-GB" dirty="0"/>
              <a:t>, K. (2000). </a:t>
            </a:r>
            <a:r>
              <a:rPr lang="en-GB" i="1" dirty="0"/>
              <a:t>English sentence analysis: An introductory course</a:t>
            </a:r>
            <a:r>
              <a:rPr lang="en-GB" dirty="0"/>
              <a:t>. Amsterdam/Philadelphia: John </a:t>
            </a:r>
            <a:r>
              <a:rPr lang="en-GB" dirty="0" err="1"/>
              <a:t>Benjamins</a:t>
            </a:r>
            <a:r>
              <a:rPr lang="en-GB" dirty="0"/>
              <a:t> Publishing Company</a:t>
            </a:r>
            <a:r>
              <a:rPr lang="en-GB" dirty="0" smtClean="0"/>
              <a:t>.</a:t>
            </a:r>
            <a:endParaRPr lang="sr-Latn-ME" dirty="0" smtClean="0"/>
          </a:p>
          <a:p>
            <a:pPr marL="109728" indent="0">
              <a:buNone/>
            </a:pPr>
            <a:endParaRPr lang="en-GB" dirty="0"/>
          </a:p>
          <a:p>
            <a:endParaRPr lang="en-GB" dirty="0"/>
          </a:p>
          <a:p>
            <a:endParaRPr lang="en-GB" dirty="0"/>
          </a:p>
        </p:txBody>
      </p:sp>
      <p:sp>
        <p:nvSpPr>
          <p:cNvPr id="3" name="Title 2"/>
          <p:cNvSpPr>
            <a:spLocks noGrp="1"/>
          </p:cNvSpPr>
          <p:nvPr>
            <p:ph type="title"/>
          </p:nvPr>
        </p:nvSpPr>
        <p:spPr/>
        <p:txBody>
          <a:bodyPr/>
          <a:lstStyle/>
          <a:p>
            <a:r>
              <a:rPr lang="sr-Latn-ME" b="0" dirty="0" smtClean="0">
                <a:solidFill>
                  <a:schemeClr val="tx1"/>
                </a:solidFill>
                <a:effectLst/>
              </a:rPr>
              <a:t>Recommended reading</a:t>
            </a:r>
            <a:endParaRPr lang="en-GB" b="0" dirty="0">
              <a:solidFill>
                <a:schemeClr val="tx1"/>
              </a:solidFill>
              <a:effectLst/>
            </a:endParaRPr>
          </a:p>
        </p:txBody>
      </p:sp>
    </p:spTree>
    <p:extLst>
      <p:ext uri="{BB962C8B-B14F-4D97-AF65-F5344CB8AC3E}">
        <p14:creationId xmlns:p14="http://schemas.microsoft.com/office/powerpoint/2010/main" val="1067127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lvl="0"/>
            <a:r>
              <a:rPr lang="en-US" dirty="0" smtClean="0"/>
              <a:t>A. open classes                                                     B. closed classes</a:t>
            </a:r>
          </a:p>
          <a:p>
            <a:r>
              <a:rPr lang="en-US" dirty="0" smtClean="0"/>
              <a:t>(new units can be added)                        (new units cannot be added)</a:t>
            </a:r>
          </a:p>
          <a:p>
            <a:r>
              <a:rPr lang="en-US" dirty="0" smtClean="0">
                <a:solidFill>
                  <a:srgbClr val="7030A0"/>
                </a:solidFill>
              </a:rPr>
              <a:t>content words                                                </a:t>
            </a:r>
            <a:r>
              <a:rPr lang="sr-Latn-ME" dirty="0" smtClean="0">
                <a:solidFill>
                  <a:srgbClr val="7030A0"/>
                </a:solidFill>
              </a:rPr>
              <a:t>   </a:t>
            </a:r>
            <a:r>
              <a:rPr lang="en-US" dirty="0" smtClean="0">
                <a:solidFill>
                  <a:srgbClr val="7030A0"/>
                </a:solidFill>
              </a:rPr>
              <a:t> function words</a:t>
            </a:r>
          </a:p>
          <a:p>
            <a:pPr lvl="0"/>
            <a:r>
              <a:rPr lang="en-US" dirty="0" smtClean="0">
                <a:solidFill>
                  <a:srgbClr val="7030A0"/>
                </a:solidFill>
              </a:rPr>
              <a:t>lexical words                                                   </a:t>
            </a:r>
            <a:r>
              <a:rPr lang="sr-Latn-ME" dirty="0" smtClean="0">
                <a:solidFill>
                  <a:srgbClr val="7030A0"/>
                </a:solidFill>
              </a:rPr>
              <a:t>   </a:t>
            </a:r>
            <a:r>
              <a:rPr lang="en-US" dirty="0" smtClean="0">
                <a:solidFill>
                  <a:srgbClr val="7030A0"/>
                </a:solidFill>
              </a:rPr>
              <a:t>grammatical words</a:t>
            </a:r>
          </a:p>
          <a:p>
            <a:pPr lvl="0"/>
            <a:r>
              <a:rPr lang="en-US" dirty="0" smtClean="0">
                <a:solidFill>
                  <a:srgbClr val="7030A0"/>
                </a:solidFill>
              </a:rPr>
              <a:t>full words                                                        </a:t>
            </a:r>
            <a:r>
              <a:rPr lang="sr-Latn-ME" dirty="0" smtClean="0">
                <a:solidFill>
                  <a:srgbClr val="7030A0"/>
                </a:solidFill>
              </a:rPr>
              <a:t>    </a:t>
            </a:r>
            <a:r>
              <a:rPr lang="en-US" dirty="0" smtClean="0">
                <a:solidFill>
                  <a:srgbClr val="7030A0"/>
                </a:solidFill>
              </a:rPr>
              <a:t>empty words</a:t>
            </a:r>
          </a:p>
          <a:p>
            <a:pPr>
              <a:buNone/>
            </a:pPr>
            <a:r>
              <a:rPr lang="en-US" dirty="0" smtClean="0"/>
              <a:t> </a:t>
            </a:r>
          </a:p>
          <a:p>
            <a:r>
              <a:rPr lang="en-US" dirty="0" smtClean="0"/>
              <a:t>They are:                                                             They are:</a:t>
            </a:r>
          </a:p>
          <a:p>
            <a:r>
              <a:rPr lang="en-US" dirty="0" smtClean="0">
                <a:solidFill>
                  <a:schemeClr val="accent2"/>
                </a:solidFill>
              </a:rPr>
              <a:t>Nouns                                                                  Pronouns</a:t>
            </a:r>
          </a:p>
          <a:p>
            <a:r>
              <a:rPr lang="en-US" dirty="0" smtClean="0">
                <a:solidFill>
                  <a:schemeClr val="accent2"/>
                </a:solidFill>
              </a:rPr>
              <a:t>Full verbs                                                             Auxiliary verbs</a:t>
            </a:r>
          </a:p>
          <a:p>
            <a:r>
              <a:rPr lang="en-US" dirty="0" smtClean="0">
                <a:solidFill>
                  <a:schemeClr val="accent2"/>
                </a:solidFill>
              </a:rPr>
              <a:t>Adjectives                                                            Connectives</a:t>
            </a:r>
          </a:p>
          <a:p>
            <a:r>
              <a:rPr lang="en-US" dirty="0" smtClean="0">
                <a:solidFill>
                  <a:schemeClr val="accent2"/>
                </a:solidFill>
              </a:rPr>
              <a:t>Adverbs                                                               Determiners</a:t>
            </a:r>
          </a:p>
          <a:p>
            <a:r>
              <a:rPr lang="en-US" dirty="0" smtClean="0">
                <a:solidFill>
                  <a:schemeClr val="accent2"/>
                </a:solidFill>
              </a:rPr>
              <a:t>                                                                            Prepositions</a:t>
            </a:r>
          </a:p>
          <a:p>
            <a:r>
              <a:rPr lang="en-US" dirty="0" smtClean="0">
                <a:solidFill>
                  <a:schemeClr val="accent2"/>
                </a:solidFill>
              </a:rPr>
              <a:t>                                                                            Enumerators</a:t>
            </a:r>
          </a:p>
          <a:p>
            <a:r>
              <a:rPr lang="en-US" dirty="0" smtClean="0">
                <a:solidFill>
                  <a:schemeClr val="accent2"/>
                </a:solidFill>
              </a:rPr>
              <a:t>                                                                            Interjections</a:t>
            </a:r>
          </a:p>
          <a:p>
            <a:pPr>
              <a:buNone/>
            </a:pPr>
            <a:r>
              <a:rPr lang="en-US" dirty="0" smtClean="0"/>
              <a:t>                                                                           </a:t>
            </a:r>
          </a:p>
          <a:p>
            <a:endParaRPr lang="en-US" dirty="0"/>
          </a:p>
        </p:txBody>
      </p:sp>
      <p:sp>
        <p:nvSpPr>
          <p:cNvPr id="3" name="Title 2"/>
          <p:cNvSpPr>
            <a:spLocks noGrp="1"/>
          </p:cNvSpPr>
          <p:nvPr>
            <p:ph type="title"/>
          </p:nvPr>
        </p:nvSpPr>
        <p:spPr/>
        <p:txBody>
          <a:bodyPr/>
          <a:lstStyle/>
          <a:p>
            <a:r>
              <a:rPr lang="en-US" dirty="0" smtClean="0">
                <a:solidFill>
                  <a:schemeClr val="tx1"/>
                </a:solidFill>
              </a:rPr>
              <a:t>Words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2"/>
                </a:solidFill>
              </a:rPr>
              <a:t>Lexical verbs:</a:t>
            </a:r>
          </a:p>
          <a:p>
            <a:r>
              <a:rPr lang="en-US" dirty="0" smtClean="0"/>
              <a:t>name the process taking place</a:t>
            </a:r>
          </a:p>
          <a:p>
            <a:r>
              <a:rPr lang="en-US" dirty="0" smtClean="0"/>
              <a:t>have the most ‘meaning’</a:t>
            </a:r>
          </a:p>
          <a:p>
            <a:r>
              <a:rPr lang="en-US" dirty="0" smtClean="0"/>
              <a:t>may occur in several forms: write, wrote, written, writing, (to) write</a:t>
            </a:r>
            <a:r>
              <a:rPr lang="sr-Latn-ME" dirty="0" smtClean="0"/>
              <a:t>. </a:t>
            </a:r>
            <a:endParaRPr lang="en-US" dirty="0" smtClean="0"/>
          </a:p>
          <a:p>
            <a:r>
              <a:rPr lang="sr-Latn-ME" dirty="0"/>
              <a:t>F</a:t>
            </a:r>
            <a:r>
              <a:rPr lang="en-US" dirty="0" smtClean="0"/>
              <a:t>or a simple sentence or a clause to be meaningful it must have a lexical verb, and if the verb phrase has more than one verb, it comes last</a:t>
            </a:r>
            <a:r>
              <a:rPr lang="sr-Latn-ME" dirty="0" smtClean="0"/>
              <a:t>. </a:t>
            </a:r>
            <a:endParaRPr lang="en-US" dirty="0" smtClean="0"/>
          </a:p>
          <a:p>
            <a:endParaRPr lang="en-US" dirty="0" smtClean="0">
              <a:solidFill>
                <a:schemeClr val="accent2"/>
              </a:solidFill>
            </a:endParaRPr>
          </a:p>
          <a:p>
            <a:endParaRPr lang="en-US" dirty="0" smtClean="0">
              <a:solidFill>
                <a:schemeClr val="accent2"/>
              </a:solidFill>
            </a:endParaRPr>
          </a:p>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tx1"/>
                </a:solidFill>
              </a:rPr>
              <a:t>Lexical versus auxiliary verbs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verbs in front of the lexical verb that help indicate when the process takes place, will take place, took place or how the whole process is looked upon by the speaker</a:t>
            </a:r>
          </a:p>
          <a:p>
            <a:r>
              <a:rPr lang="en-US" dirty="0" smtClean="0"/>
              <a:t>common auxiliary (helping verbs) are </a:t>
            </a:r>
            <a:r>
              <a:rPr lang="en-US" dirty="0" smtClean="0">
                <a:solidFill>
                  <a:schemeClr val="accent1"/>
                </a:solidFill>
              </a:rPr>
              <a:t>be</a:t>
            </a:r>
            <a:r>
              <a:rPr lang="en-US" dirty="0" smtClean="0"/>
              <a:t>, </a:t>
            </a:r>
            <a:r>
              <a:rPr lang="en-US" dirty="0" smtClean="0">
                <a:solidFill>
                  <a:schemeClr val="accent1"/>
                </a:solidFill>
              </a:rPr>
              <a:t>have, do</a:t>
            </a:r>
            <a:r>
              <a:rPr lang="en-US" dirty="0" smtClean="0"/>
              <a:t>, and modal auxiliaries such as: </a:t>
            </a:r>
            <a:r>
              <a:rPr lang="en-US" dirty="0" smtClean="0">
                <a:solidFill>
                  <a:schemeClr val="accent1"/>
                </a:solidFill>
              </a:rPr>
              <a:t>will, would, can, could, shall, should, may, might, must and ought to. </a:t>
            </a:r>
          </a:p>
          <a:p>
            <a:endParaRPr lang="en-US" dirty="0"/>
          </a:p>
        </p:txBody>
      </p:sp>
      <p:sp>
        <p:nvSpPr>
          <p:cNvPr id="3" name="Title 2"/>
          <p:cNvSpPr>
            <a:spLocks noGrp="1"/>
          </p:cNvSpPr>
          <p:nvPr>
            <p:ph type="title"/>
          </p:nvPr>
        </p:nvSpPr>
        <p:spPr/>
        <p:txBody>
          <a:bodyPr/>
          <a:lstStyle/>
          <a:p>
            <a:r>
              <a:rPr lang="en-US" dirty="0" smtClean="0">
                <a:solidFill>
                  <a:schemeClr val="tx1"/>
                </a:solidFill>
              </a:rPr>
              <a:t>Auxiliary verbs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i="1" dirty="0" smtClean="0"/>
              <a:t>  In the following extract (from “Miles City, Montana” by Alice Munro) identify each underlined verb as lexical or auxiliary.</a:t>
            </a:r>
            <a:endParaRPr lang="en-US" dirty="0" smtClean="0"/>
          </a:p>
          <a:p>
            <a:pPr>
              <a:buNone/>
            </a:pPr>
            <a:r>
              <a:rPr lang="en-US" dirty="0" smtClean="0"/>
              <a:t>   My farther </a:t>
            </a:r>
            <a:r>
              <a:rPr lang="en-US" u="sng" dirty="0" smtClean="0"/>
              <a:t>came </a:t>
            </a:r>
            <a:r>
              <a:rPr lang="en-US" dirty="0" smtClean="0"/>
              <a:t>across the field </a:t>
            </a:r>
            <a:r>
              <a:rPr lang="en-US" u="sng" dirty="0" smtClean="0"/>
              <a:t>carrying</a:t>
            </a:r>
            <a:r>
              <a:rPr lang="en-US" dirty="0" smtClean="0"/>
              <a:t> the body who </a:t>
            </a:r>
            <a:r>
              <a:rPr lang="en-US" u="sng" dirty="0" smtClean="0"/>
              <a:t>had</a:t>
            </a:r>
            <a:r>
              <a:rPr lang="en-US" dirty="0" smtClean="0"/>
              <a:t> </a:t>
            </a:r>
            <a:r>
              <a:rPr lang="en-US" u="sng" dirty="0" smtClean="0"/>
              <a:t>been</a:t>
            </a:r>
            <a:r>
              <a:rPr lang="en-US" dirty="0" smtClean="0"/>
              <a:t> </a:t>
            </a:r>
            <a:r>
              <a:rPr lang="en-US" u="sng" dirty="0" smtClean="0"/>
              <a:t>drowned.</a:t>
            </a:r>
            <a:r>
              <a:rPr lang="en-US" dirty="0" smtClean="0"/>
              <a:t> There </a:t>
            </a:r>
            <a:r>
              <a:rPr lang="en-US" u="sng" dirty="0" smtClean="0"/>
              <a:t>were</a:t>
            </a:r>
            <a:r>
              <a:rPr lang="en-US" dirty="0" smtClean="0"/>
              <a:t> several men together, </a:t>
            </a:r>
            <a:r>
              <a:rPr lang="en-US" u="sng" dirty="0" smtClean="0"/>
              <a:t>returning</a:t>
            </a:r>
            <a:r>
              <a:rPr lang="en-US" dirty="0" smtClean="0"/>
              <a:t> from the search, but he was the one </a:t>
            </a:r>
            <a:r>
              <a:rPr lang="en-US" u="sng" dirty="0" smtClean="0"/>
              <a:t>carrying</a:t>
            </a:r>
            <a:r>
              <a:rPr lang="en-US" dirty="0" smtClean="0"/>
              <a:t> the body. The men </a:t>
            </a:r>
            <a:r>
              <a:rPr lang="en-US" u="sng" dirty="0" smtClean="0"/>
              <a:t>were </a:t>
            </a:r>
            <a:r>
              <a:rPr lang="en-US" dirty="0" smtClean="0"/>
              <a:t>muddy and exhausted, and </a:t>
            </a:r>
            <a:r>
              <a:rPr lang="en-US" u="sng" dirty="0" smtClean="0"/>
              <a:t>walked</a:t>
            </a:r>
            <a:r>
              <a:rPr lang="en-US" dirty="0" smtClean="0"/>
              <a:t> with their heads down, as if they </a:t>
            </a:r>
            <a:r>
              <a:rPr lang="en-US" u="sng" dirty="0" smtClean="0"/>
              <a:t>were</a:t>
            </a:r>
            <a:r>
              <a:rPr lang="en-US" dirty="0" smtClean="0"/>
              <a:t> ashamed. Even the dogs </a:t>
            </a:r>
            <a:r>
              <a:rPr lang="en-US" u="sng" dirty="0" smtClean="0"/>
              <a:t>were </a:t>
            </a:r>
            <a:r>
              <a:rPr lang="en-US" dirty="0" smtClean="0"/>
              <a:t>dispirited, </a:t>
            </a:r>
            <a:r>
              <a:rPr lang="en-US" u="sng" dirty="0" smtClean="0"/>
              <a:t>dripping</a:t>
            </a:r>
            <a:r>
              <a:rPr lang="en-US" dirty="0" smtClean="0"/>
              <a:t> from the cold river. When they all </a:t>
            </a:r>
            <a:r>
              <a:rPr lang="en-US" u="sng" dirty="0" smtClean="0"/>
              <a:t>set out</a:t>
            </a:r>
            <a:r>
              <a:rPr lang="en-US" dirty="0" smtClean="0"/>
              <a:t>, hours before, the dogs </a:t>
            </a:r>
            <a:r>
              <a:rPr lang="en-US" u="sng" dirty="0" smtClean="0"/>
              <a:t>were</a:t>
            </a:r>
            <a:r>
              <a:rPr lang="en-US" dirty="0" smtClean="0"/>
              <a:t> nervy and </a:t>
            </a:r>
            <a:r>
              <a:rPr lang="en-US" u="sng" dirty="0" smtClean="0"/>
              <a:t>yelping</a:t>
            </a:r>
            <a:r>
              <a:rPr lang="en-US" dirty="0" smtClean="0"/>
              <a:t>, the men tense and determined, and there </a:t>
            </a:r>
            <a:r>
              <a:rPr lang="en-US" u="sng" dirty="0" smtClean="0"/>
              <a:t>was</a:t>
            </a:r>
            <a:r>
              <a:rPr lang="en-US" dirty="0" smtClean="0"/>
              <a:t> a constrained, unspeakable excitement about the whole scene. It </a:t>
            </a:r>
            <a:r>
              <a:rPr lang="en-US" u="sng" dirty="0" smtClean="0"/>
              <a:t>was</a:t>
            </a:r>
            <a:r>
              <a:rPr lang="en-US" dirty="0" smtClean="0"/>
              <a:t> </a:t>
            </a:r>
            <a:r>
              <a:rPr lang="en-US" u="sng" dirty="0" smtClean="0"/>
              <a:t>understood</a:t>
            </a:r>
            <a:r>
              <a:rPr lang="en-US" dirty="0" smtClean="0"/>
              <a:t> that they </a:t>
            </a:r>
            <a:r>
              <a:rPr lang="en-US" u="sng" dirty="0" smtClean="0"/>
              <a:t>might</a:t>
            </a:r>
            <a:r>
              <a:rPr lang="en-US" dirty="0" smtClean="0"/>
              <a:t> </a:t>
            </a:r>
            <a:r>
              <a:rPr lang="en-US" u="sng" dirty="0" smtClean="0"/>
              <a:t>find</a:t>
            </a:r>
            <a:r>
              <a:rPr lang="en-US" dirty="0" smtClean="0"/>
              <a:t> something horrible.</a:t>
            </a:r>
          </a:p>
          <a:p>
            <a:endParaRPr lang="en-US" dirty="0"/>
          </a:p>
        </p:txBody>
      </p:sp>
      <p:sp>
        <p:nvSpPr>
          <p:cNvPr id="3" name="Title 2"/>
          <p:cNvSpPr>
            <a:spLocks noGrp="1"/>
          </p:cNvSpPr>
          <p:nvPr>
            <p:ph type="title"/>
          </p:nvPr>
        </p:nvSpPr>
        <p:spPr/>
        <p:txBody>
          <a:bodyPr/>
          <a:lstStyle/>
          <a:p>
            <a:r>
              <a:rPr lang="en-US" dirty="0" smtClean="0">
                <a:solidFill>
                  <a:schemeClr val="tx1"/>
                </a:solidFill>
              </a:rPr>
              <a:t>Exercise 1</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solidFill>
                  <a:schemeClr val="accent2"/>
                </a:solidFill>
              </a:rPr>
              <a:t>Finite verb forms</a:t>
            </a:r>
          </a:p>
          <a:p>
            <a:r>
              <a:rPr lang="en-US" dirty="0" smtClean="0"/>
              <a:t> A verb that is marked for tense, person, number, aspect, mood and voice is called a finite verb, whereas non-finite verb forms are the ones that are not marked for tense, person, number and mood.</a:t>
            </a:r>
          </a:p>
          <a:p>
            <a:pPr>
              <a:buNone/>
            </a:pPr>
            <a:endParaRPr lang="en-US" dirty="0" smtClean="0"/>
          </a:p>
          <a:p>
            <a:r>
              <a:rPr lang="en-US" dirty="0" smtClean="0"/>
              <a:t> They </a:t>
            </a:r>
            <a:r>
              <a:rPr lang="en-US" u="sng" dirty="0" smtClean="0">
                <a:solidFill>
                  <a:schemeClr val="accent2"/>
                </a:solidFill>
              </a:rPr>
              <a:t>worked</a:t>
            </a:r>
            <a:r>
              <a:rPr lang="en-US" dirty="0" smtClean="0"/>
              <a:t> hard for days</a:t>
            </a:r>
            <a:r>
              <a:rPr lang="sr-Latn-ME" dirty="0" smtClean="0"/>
              <a:t>. </a:t>
            </a:r>
            <a:endParaRPr lang="en-US" dirty="0" smtClean="0">
              <a:solidFill>
                <a:schemeClr val="accent2"/>
              </a:solidFill>
            </a:endParaRPr>
          </a:p>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tx1"/>
                </a:solidFill>
              </a:rPr>
              <a:t>Finite versus non-finite verb forms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2"/>
                </a:solidFill>
              </a:rPr>
              <a:t>Infinitives</a:t>
            </a:r>
          </a:p>
          <a:p>
            <a:r>
              <a:rPr lang="en-US" dirty="0" smtClean="0"/>
              <a:t>I wanted him </a:t>
            </a:r>
            <a:r>
              <a:rPr lang="en-US" u="sng" dirty="0" smtClean="0"/>
              <a:t>to dance</a:t>
            </a:r>
            <a:r>
              <a:rPr lang="en-US" dirty="0" smtClean="0"/>
              <a:t>.  (“to infinitive”)</a:t>
            </a:r>
          </a:p>
          <a:p>
            <a:r>
              <a:rPr lang="en-US" dirty="0" smtClean="0"/>
              <a:t>I saw him </a:t>
            </a:r>
            <a:r>
              <a:rPr lang="en-US" u="sng" dirty="0" smtClean="0"/>
              <a:t>dance</a:t>
            </a:r>
            <a:r>
              <a:rPr lang="en-US" dirty="0" smtClean="0"/>
              <a:t> (“bare infinitive)</a:t>
            </a:r>
          </a:p>
          <a:p>
            <a:r>
              <a:rPr lang="en-US" dirty="0" smtClean="0">
                <a:solidFill>
                  <a:schemeClr val="accent2"/>
                </a:solidFill>
              </a:rPr>
              <a:t>Present participles</a:t>
            </a:r>
          </a:p>
          <a:p>
            <a:r>
              <a:rPr lang="en-US" dirty="0" smtClean="0"/>
              <a:t>He is </a:t>
            </a:r>
            <a:r>
              <a:rPr lang="en-US" u="sng" dirty="0" smtClean="0"/>
              <a:t>dancing.</a:t>
            </a:r>
            <a:endParaRPr lang="en-US" dirty="0" smtClean="0"/>
          </a:p>
          <a:p>
            <a:r>
              <a:rPr lang="en-US" dirty="0" smtClean="0">
                <a:solidFill>
                  <a:schemeClr val="accent2"/>
                </a:solidFill>
              </a:rPr>
              <a:t>Past participles</a:t>
            </a:r>
          </a:p>
          <a:p>
            <a:r>
              <a:rPr lang="en-US" dirty="0" smtClean="0"/>
              <a:t>He has often </a:t>
            </a:r>
            <a:r>
              <a:rPr lang="en-US" u="sng" dirty="0" smtClean="0"/>
              <a:t>danced.</a:t>
            </a:r>
            <a:endParaRPr lang="en-US" dirty="0" smtClean="0"/>
          </a:p>
          <a:p>
            <a:r>
              <a:rPr lang="en-US" dirty="0" smtClean="0">
                <a:solidFill>
                  <a:schemeClr val="accent2"/>
                </a:solidFill>
              </a:rPr>
              <a:t>Gerunds</a:t>
            </a:r>
          </a:p>
          <a:p>
            <a:r>
              <a:rPr lang="en-US" u="sng" dirty="0" smtClean="0"/>
              <a:t>Dancing </a:t>
            </a:r>
            <a:r>
              <a:rPr lang="en-US" dirty="0" smtClean="0"/>
              <a:t>is very difficult.</a:t>
            </a:r>
          </a:p>
          <a:p>
            <a:endParaRPr lang="en-US" dirty="0"/>
          </a:p>
        </p:txBody>
      </p:sp>
      <p:sp>
        <p:nvSpPr>
          <p:cNvPr id="3" name="Title 2"/>
          <p:cNvSpPr>
            <a:spLocks noGrp="1"/>
          </p:cNvSpPr>
          <p:nvPr>
            <p:ph type="title"/>
          </p:nvPr>
        </p:nvSpPr>
        <p:spPr/>
        <p:txBody>
          <a:bodyPr>
            <a:normAutofit fontScale="90000"/>
          </a:bodyPr>
          <a:lstStyle/>
          <a:p>
            <a:r>
              <a:rPr lang="en-US" u="sng" dirty="0" smtClean="0">
                <a:solidFill>
                  <a:schemeClr val="tx1"/>
                </a:solidFill>
              </a:rPr>
              <a:t>Non-finite verb forms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i="1" dirty="0" smtClean="0"/>
              <a:t>In the next passage (from “A farm at </a:t>
            </a:r>
            <a:r>
              <a:rPr lang="en-US" sz="2000" i="1" dirty="0" err="1" smtClean="0"/>
              <a:t>Raraba</a:t>
            </a:r>
            <a:r>
              <a:rPr lang="en-US" sz="2000" i="1" dirty="0" smtClean="0"/>
              <a:t>” by Ernst </a:t>
            </a:r>
            <a:r>
              <a:rPr lang="en-US" sz="2000" i="1" dirty="0" err="1" smtClean="0"/>
              <a:t>Haveman</a:t>
            </a:r>
            <a:r>
              <a:rPr lang="en-US" sz="2000" i="1" dirty="0" smtClean="0"/>
              <a:t>), all verbs are underlined. Indicate whether they are finite or not.</a:t>
            </a:r>
          </a:p>
          <a:p>
            <a:pPr>
              <a:buNone/>
            </a:pPr>
            <a:r>
              <a:rPr lang="en-US" sz="2000" dirty="0" smtClean="0"/>
              <a:t>   Next morning shortly after sunrise, just as the light </a:t>
            </a:r>
            <a:r>
              <a:rPr lang="en-US" sz="2000" u="sng" dirty="0" smtClean="0"/>
              <a:t>was</a:t>
            </a:r>
            <a:r>
              <a:rPr lang="en-US" sz="2000" dirty="0" smtClean="0"/>
              <a:t> </a:t>
            </a:r>
            <a:r>
              <a:rPr lang="en-US" sz="2000" u="sng" dirty="0" smtClean="0"/>
              <a:t>beginning</a:t>
            </a:r>
            <a:r>
              <a:rPr lang="en-US" sz="2000" dirty="0" smtClean="0"/>
              <a:t> </a:t>
            </a:r>
            <a:r>
              <a:rPr lang="en-US" sz="2000" u="sng" dirty="0" smtClean="0"/>
              <a:t>to come</a:t>
            </a:r>
            <a:r>
              <a:rPr lang="en-US" sz="2000" dirty="0" smtClean="0"/>
              <a:t> </a:t>
            </a:r>
            <a:r>
              <a:rPr lang="en-US" sz="2000" u="sng" dirty="0" smtClean="0"/>
              <a:t>streaming</a:t>
            </a:r>
            <a:r>
              <a:rPr lang="en-US" sz="2000" dirty="0" smtClean="0"/>
              <a:t> through the trees, while I </a:t>
            </a:r>
            <a:r>
              <a:rPr lang="en-US" sz="2000" u="sng" dirty="0" smtClean="0"/>
              <a:t>lay</a:t>
            </a:r>
            <a:r>
              <a:rPr lang="en-US" sz="2000" dirty="0" smtClean="0"/>
              <a:t> </a:t>
            </a:r>
            <a:r>
              <a:rPr lang="en-US" sz="2000" u="sng" dirty="0" smtClean="0"/>
              <a:t>leaning </a:t>
            </a:r>
            <a:r>
              <a:rPr lang="en-US" sz="2000" dirty="0" smtClean="0"/>
              <a:t>on my elbow </a:t>
            </a:r>
            <a:r>
              <a:rPr lang="en-US" sz="2000" u="sng" dirty="0" smtClean="0"/>
              <a:t>taking</a:t>
            </a:r>
            <a:r>
              <a:rPr lang="en-US" sz="2000" dirty="0" smtClean="0"/>
              <a:t> my bread and tea, and </a:t>
            </a:r>
            <a:r>
              <a:rPr lang="en-US" sz="2000" u="sng" dirty="0" smtClean="0"/>
              <a:t>looking</a:t>
            </a:r>
            <a:r>
              <a:rPr lang="en-US" sz="2000" dirty="0" smtClean="0"/>
              <a:t> across the canyon, </a:t>
            </a:r>
            <a:r>
              <a:rPr lang="en-US" sz="2000" u="sng" dirty="0" smtClean="0"/>
              <a:t>tracing</a:t>
            </a:r>
            <a:r>
              <a:rPr lang="en-US" sz="2000" dirty="0" smtClean="0"/>
              <a:t> the dip of the granite headlands, and </a:t>
            </a:r>
            <a:r>
              <a:rPr lang="en-US" sz="2000" u="sng" dirty="0" smtClean="0"/>
              <a:t>trying</a:t>
            </a:r>
            <a:r>
              <a:rPr lang="en-US" sz="2000" dirty="0" smtClean="0"/>
              <a:t> </a:t>
            </a:r>
            <a:r>
              <a:rPr lang="en-US" sz="2000" u="sng" dirty="0" smtClean="0"/>
              <a:t>to plan</a:t>
            </a:r>
            <a:r>
              <a:rPr lang="en-US" sz="2000" dirty="0" smtClean="0"/>
              <a:t> a way to the river at a point likely </a:t>
            </a:r>
            <a:r>
              <a:rPr lang="en-US" sz="2000" u="sng" dirty="0" smtClean="0"/>
              <a:t>to be</a:t>
            </a:r>
            <a:r>
              <a:rPr lang="en-US" sz="2000" dirty="0" smtClean="0"/>
              <a:t> fordable, suddenly I </a:t>
            </a:r>
            <a:r>
              <a:rPr lang="en-US" sz="2000" u="sng" dirty="0" smtClean="0"/>
              <a:t>caught</a:t>
            </a:r>
            <a:r>
              <a:rPr lang="en-US" sz="2000" dirty="0" smtClean="0"/>
              <a:t> the big bright eyes of a deer </a:t>
            </a:r>
            <a:r>
              <a:rPr lang="en-US" sz="2000" u="sng" dirty="0" smtClean="0"/>
              <a:t>gazing</a:t>
            </a:r>
            <a:r>
              <a:rPr lang="en-US" sz="2000" dirty="0" smtClean="0"/>
              <a:t> at me through the garden hedge. She continued </a:t>
            </a:r>
            <a:r>
              <a:rPr lang="en-US" sz="2000" u="sng" dirty="0" smtClean="0"/>
              <a:t>to gaze</a:t>
            </a:r>
            <a:r>
              <a:rPr lang="en-US" sz="2000" dirty="0" smtClean="0"/>
              <a:t>, while I </a:t>
            </a:r>
            <a:r>
              <a:rPr lang="en-US" sz="2000" u="sng" dirty="0" smtClean="0"/>
              <a:t>gazed </a:t>
            </a:r>
            <a:r>
              <a:rPr lang="en-US" sz="2000" dirty="0" smtClean="0"/>
              <a:t>back with equal steadiness, motionless as a rock. In a few minutes she </a:t>
            </a:r>
            <a:r>
              <a:rPr lang="en-US" sz="2000" u="sng" dirty="0" smtClean="0"/>
              <a:t>ventured</a:t>
            </a:r>
            <a:r>
              <a:rPr lang="en-US" sz="2000" dirty="0" smtClean="0"/>
              <a:t> forward a step, </a:t>
            </a:r>
            <a:r>
              <a:rPr lang="en-US" sz="2000" u="sng" dirty="0" smtClean="0"/>
              <a:t>exposing</a:t>
            </a:r>
            <a:r>
              <a:rPr lang="en-US" sz="2000" dirty="0" smtClean="0"/>
              <a:t> the fine arching neck and forelegs, then </a:t>
            </a:r>
            <a:r>
              <a:rPr lang="en-US" sz="2000" u="sng" dirty="0" smtClean="0"/>
              <a:t>snorted</a:t>
            </a:r>
            <a:r>
              <a:rPr lang="en-US" sz="2000" dirty="0" smtClean="0"/>
              <a:t> and </a:t>
            </a:r>
            <a:r>
              <a:rPr lang="en-US" sz="2000" u="sng" dirty="0" smtClean="0"/>
              <a:t>withdrew.</a:t>
            </a:r>
            <a:r>
              <a:rPr lang="en-US" sz="2000" dirty="0" smtClean="0"/>
              <a:t> </a:t>
            </a:r>
          </a:p>
          <a:p>
            <a:endParaRPr lang="en-US" sz="2000" i="1" dirty="0" smtClean="0"/>
          </a:p>
          <a:p>
            <a:endParaRPr lang="en-US" dirty="0"/>
          </a:p>
        </p:txBody>
      </p:sp>
      <p:sp>
        <p:nvSpPr>
          <p:cNvPr id="3" name="Title 2"/>
          <p:cNvSpPr>
            <a:spLocks noGrp="1"/>
          </p:cNvSpPr>
          <p:nvPr>
            <p:ph type="title"/>
          </p:nvPr>
        </p:nvSpPr>
        <p:spPr/>
        <p:txBody>
          <a:bodyPr/>
          <a:lstStyle/>
          <a:p>
            <a:r>
              <a:rPr lang="en-US" dirty="0" smtClean="0">
                <a:solidFill>
                  <a:schemeClr val="tx1"/>
                </a:solidFill>
              </a:rPr>
              <a:t>Exercise 2</a:t>
            </a: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Compare the sets of example sentences:</a:t>
            </a:r>
          </a:p>
          <a:p>
            <a:pPr>
              <a:buNone/>
            </a:pPr>
            <a:endParaRPr lang="en-US" dirty="0" smtClean="0"/>
          </a:p>
          <a:p>
            <a:r>
              <a:rPr lang="en-US" dirty="0" smtClean="0"/>
              <a:t>He </a:t>
            </a:r>
            <a:r>
              <a:rPr lang="en-US" b="1" dirty="0" smtClean="0"/>
              <a:t>is</a:t>
            </a:r>
            <a:r>
              <a:rPr lang="en-US" dirty="0" smtClean="0"/>
              <a:t> my friend.</a:t>
            </a:r>
          </a:p>
          <a:p>
            <a:r>
              <a:rPr lang="en-US" dirty="0" smtClean="0"/>
              <a:t>He </a:t>
            </a:r>
            <a:r>
              <a:rPr lang="en-US" b="1" dirty="0" smtClean="0"/>
              <a:t>is</a:t>
            </a:r>
            <a:r>
              <a:rPr lang="en-US" dirty="0" smtClean="0"/>
              <a:t> writing a letter. </a:t>
            </a:r>
          </a:p>
          <a:p>
            <a:r>
              <a:rPr lang="en-US" dirty="0" smtClean="0"/>
              <a:t>The letter </a:t>
            </a:r>
            <a:r>
              <a:rPr lang="en-US" b="1" dirty="0" smtClean="0"/>
              <a:t>was</a:t>
            </a:r>
            <a:r>
              <a:rPr lang="en-US" dirty="0" smtClean="0"/>
              <a:t> written.</a:t>
            </a:r>
          </a:p>
          <a:p>
            <a:r>
              <a:rPr lang="en-US" dirty="0" smtClean="0"/>
              <a:t>He </a:t>
            </a:r>
            <a:r>
              <a:rPr lang="en-US" b="1" dirty="0" smtClean="0"/>
              <a:t>is</a:t>
            </a:r>
            <a:r>
              <a:rPr lang="en-US" dirty="0" smtClean="0"/>
              <a:t> to write many more letters.</a:t>
            </a:r>
          </a:p>
          <a:p>
            <a:pPr>
              <a:buNone/>
            </a:pPr>
            <a:endParaRPr lang="en-US" dirty="0"/>
          </a:p>
        </p:txBody>
      </p:sp>
      <p:sp>
        <p:nvSpPr>
          <p:cNvPr id="3" name="Title 2"/>
          <p:cNvSpPr>
            <a:spLocks noGrp="1"/>
          </p:cNvSpPr>
          <p:nvPr>
            <p:ph type="title"/>
          </p:nvPr>
        </p:nvSpPr>
        <p:spPr/>
        <p:txBody>
          <a:bodyPr>
            <a:normAutofit fontScale="90000"/>
          </a:bodyPr>
          <a:lstStyle/>
          <a:p>
            <a:r>
              <a:rPr lang="en-US" sz="3100" dirty="0" smtClean="0">
                <a:solidFill>
                  <a:schemeClr val="tx1"/>
                </a:solidFill>
              </a:rPr>
              <a:t>One form, several senses: be, have and do</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TotalTime>
  <Words>1485</Words>
  <Application>Microsoft Office PowerPoint</Application>
  <PresentationFormat>On-screen Show (4:3)</PresentationFormat>
  <Paragraphs>107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Word classes (I)</vt:lpstr>
      <vt:lpstr>Words</vt:lpstr>
      <vt:lpstr>Lexical versus auxiliary verbs </vt:lpstr>
      <vt:lpstr>Auxiliary verbs </vt:lpstr>
      <vt:lpstr>Exercise 1</vt:lpstr>
      <vt:lpstr>Finite versus non-finite verb forms </vt:lpstr>
      <vt:lpstr>Non-finite verb forms </vt:lpstr>
      <vt:lpstr>Exercise 2</vt:lpstr>
      <vt:lpstr>One form, several senses: be, have and do </vt:lpstr>
      <vt:lpstr>PowerPoint Presentation</vt:lpstr>
      <vt:lpstr>Exercise 3</vt:lpstr>
      <vt:lpstr>Sub-types of lexical verbs </vt:lpstr>
      <vt:lpstr>Exercise 4</vt:lpstr>
      <vt:lpstr>Sub-types of transitive verbs </vt:lpstr>
      <vt:lpstr>PowerPoint Presentation</vt:lpstr>
      <vt:lpstr>In the following text, underline the verbs and indicate whether they are auxiliary or lexical  (copula, intransitive, monotransitive, ditransitive, or complex-transitive) </vt:lpstr>
      <vt:lpstr>Recommended reading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SYNTAX</dc:title>
  <dc:creator>XP</dc:creator>
  <cp:lastModifiedBy>PC</cp:lastModifiedBy>
  <cp:revision>26</cp:revision>
  <dcterms:created xsi:type="dcterms:W3CDTF">2012-09-12T03:55:10Z</dcterms:created>
  <dcterms:modified xsi:type="dcterms:W3CDTF">2022-10-25T12:16:04Z</dcterms:modified>
</cp:coreProperties>
</file>