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06" r:id="rId3"/>
    <p:sldId id="415" r:id="rId4"/>
    <p:sldId id="417" r:id="rId5"/>
    <p:sldId id="414" r:id="rId6"/>
  </p:sldIdLst>
  <p:sldSz cx="12192000" cy="6858000"/>
  <p:notesSz cx="992981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98" userDrawn="1">
          <p15:clr>
            <a:srgbClr val="A4A3A4"/>
          </p15:clr>
        </p15:guide>
        <p15:guide id="2" pos="39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134" y="-14"/>
      </p:cViewPr>
      <p:guideLst>
        <p:guide orient="horz" pos="1298"/>
        <p:guide pos="3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60FD3-2CDD-4640-BBC1-ED4AAC975BE2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D7259-6D0B-44CA-9417-7791983C0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1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0BDB7-38C8-4629-BD17-7079DE568F41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71381"/>
            <a:ext cx="794385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29700-AFDB-4035-9EEE-FEFA2B5D0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9700-AFDB-4035-9EEE-FEFA2B5D05E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9700-AFDB-4035-9EEE-FEFA2B5D05E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3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29700-AFDB-4035-9EEE-FEFA2B5D05E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86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F29700-AFDB-4035-9EEE-FEFA2B5D05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3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8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6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0E37-C239-4B6B-8B1B-BAD93C2ACD87}" type="datetimeFigureOut">
              <a:rPr lang="en-US" smtClean="0"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91C9-B427-4E9A-ACBC-B4E58D571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iesp.ucg.ac.me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sp.ucg.ac.m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89740"/>
            <a:ext cx="214674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	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04" y="214958"/>
            <a:ext cx="1063510" cy="1063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548" y="298852"/>
            <a:ext cx="2447925" cy="69596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9455" y="6129026"/>
            <a:ext cx="1103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hlinkClick r:id="rId5"/>
              </a:rPr>
              <a:t>http://www.iesp.ucg.ac.me</a:t>
            </a:r>
            <a:r>
              <a:rPr lang="en-GB" sz="2000" b="1" dirty="0" smtClean="0">
                <a:solidFill>
                  <a:srgbClr val="002060"/>
                </a:solidFill>
                <a:hlinkClick r:id="rId5"/>
              </a:rPr>
              <a:t>/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</a:p>
          <a:p>
            <a:pPr lvl="0" algn="ctr"/>
            <a:r>
              <a:rPr lang="sr-Latn-ME" sz="2000" b="1" dirty="0" smtClean="0">
                <a:solidFill>
                  <a:srgbClr val="002060"/>
                </a:solidFill>
              </a:rPr>
              <a:t>Project no. 609675-EPP-1-2019-1-ME-EPPKA2-CBHE-SP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157" y="245156"/>
            <a:ext cx="25908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98504" y="2576095"/>
            <a:ext cx="102959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Internationalization at Montenegrin HEIs through Efficient Strategic Planning </a:t>
            </a:r>
            <a:r>
              <a:rPr lang="en-GB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IESP</a:t>
            </a:r>
          </a:p>
          <a:p>
            <a:pPr algn="ctr">
              <a:spcAft>
                <a:spcPts val="0"/>
              </a:spcAft>
            </a:pPr>
            <a:endParaRPr lang="sr-Latn-ME" sz="4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r-Latn-ME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Management Board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</a:t>
            </a:r>
          </a:p>
          <a:p>
            <a:pPr algn="ctr">
              <a:spcAft>
                <a:spcPts val="0"/>
              </a:spcAft>
            </a:pPr>
            <a:endParaRPr lang="en-GB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sr-Latn-ME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ME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sr-Latn-ME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ovember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sr-Latn-ME" sz="4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4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3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 result for univerzitet cg">
            <a:extLst>
              <a:ext uri="{FF2B5EF4-FFF2-40B4-BE49-F238E27FC236}">
                <a16:creationId xmlns="" xmlns:a16="http://schemas.microsoft.com/office/drawing/2014/main" id="{017F51F1-2D29-4B3E-9C95-6FC21F27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9" y="6063673"/>
            <a:ext cx="748544" cy="6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363534" y="470363"/>
            <a:ext cx="7518262" cy="9600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Internationalization at Montenegrin HEIs through Efficient Strategic Planning – </a:t>
            </a:r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IESP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37657" y="6063673"/>
            <a:ext cx="1945640" cy="45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3484" y="6398023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Project no. 609675-EPP-1-2019-1-ME-EPPKA2-CBHE-SP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" y="396287"/>
            <a:ext cx="25908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04155"/>
              </p:ext>
            </p:extLst>
          </p:nvPr>
        </p:nvGraphicFramePr>
        <p:xfrm>
          <a:off x="838200" y="1825625"/>
          <a:ext cx="11281904" cy="3884364"/>
        </p:xfrm>
        <a:graphic>
          <a:graphicData uri="http://schemas.openxmlformats.org/drawingml/2006/table">
            <a:tbl>
              <a:tblPr/>
              <a:tblGrid>
                <a:gridCol w="1438328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  <a:gridCol w="410149"/>
              </a:tblGrid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2</a:t>
                      </a:r>
                    </a:p>
                  </a:txBody>
                  <a:tcPr marL="6195" marR="6195" marT="619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WPs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WP1 (PREPARATION)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WP2 (DEVELOPMENT)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WP3 (DEVELOPMENT)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WP4 (DEVELOPMENT)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WP5 (QUALITY PLAN)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WP6 (DISS &amp; EXPL)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15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WP7 (MANAGEMENT)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195" marR="6195" marT="61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72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 result for univerzitet cg">
            <a:extLst>
              <a:ext uri="{FF2B5EF4-FFF2-40B4-BE49-F238E27FC236}">
                <a16:creationId xmlns="" xmlns:a16="http://schemas.microsoft.com/office/drawing/2014/main" id="{017F51F1-2D29-4B3E-9C95-6FC21F27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9" y="6063673"/>
            <a:ext cx="748544" cy="6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528291" y="344905"/>
            <a:ext cx="7518262" cy="9600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en-GB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Internationalization at Montenegrin HEIs through Efficient Strategic Planning – IESP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37657" y="6063673"/>
            <a:ext cx="1945640" cy="45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3484" y="6398023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Project no. 609675-EPP-1-2019-1-ME-EPPKA2-CBHE-SP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" y="396287"/>
            <a:ext cx="25908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53719"/>
              </p:ext>
            </p:extLst>
          </p:nvPr>
        </p:nvGraphicFramePr>
        <p:xfrm>
          <a:off x="615778" y="1762900"/>
          <a:ext cx="10775024" cy="4180937"/>
        </p:xfrm>
        <a:graphic>
          <a:graphicData uri="http://schemas.openxmlformats.org/drawingml/2006/table">
            <a:tbl>
              <a:tblPr/>
              <a:tblGrid>
                <a:gridCol w="726990"/>
                <a:gridCol w="675963"/>
                <a:gridCol w="3567844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  <a:gridCol w="446479"/>
              </a:tblGrid>
              <a:tr h="22989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Development of tools for enhanced internationalization</a:t>
                      </a:r>
                    </a:p>
                    <a:p>
                      <a:pPr algn="ctr" fontAlgn="b"/>
                      <a:r>
                        <a:rPr lang="sr-Latn-ME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WP 3</a:t>
                      </a:r>
                      <a:r>
                        <a:rPr lang="en-US" sz="1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8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WP/ DEV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07" marR="4407" marT="4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3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Montenegro</a:t>
                      </a:r>
                    </a:p>
                  </a:txBody>
                  <a:tcPr marL="4407" marR="4407" marT="440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internationalization strategies and action plans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Oct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Oct.</a:t>
                      </a:r>
                    </a:p>
                    <a:p>
                      <a:pPr algn="ctr" fontAlgn="t"/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5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supporting documentation to internationalization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Oct.</a:t>
                      </a:r>
                    </a:p>
                    <a:p>
                      <a:pPr algn="ctr" fontAlgn="t"/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of catalogues for courses offered in English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Dec.</a:t>
                      </a:r>
                    </a:p>
                    <a:p>
                      <a:pPr algn="ctr" fontAlgn="t"/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pilot summer school in English with curricula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Dec.</a:t>
                      </a:r>
                    </a:p>
                    <a:p>
                      <a:pPr algn="ctr" fontAlgn="t"/>
                      <a:r>
                        <a:rPr lang="sr-Latn-ME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3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3.5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teaching matarials</a:t>
                      </a:r>
                      <a:r>
                        <a:rPr lang="sr-Latn-M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English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May 2021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3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Developing criteria for assessing </a:t>
                      </a:r>
                      <a:r>
                        <a:rPr lang="sr-Latn-M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internationalization of Montenegrin HEIs</a:t>
                      </a:r>
                    </a:p>
                  </a:txBody>
                  <a:tcPr marL="4407" marR="4407" marT="4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M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Nov. 2020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9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07" marR="4407" marT="4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7" marR="4407" marT="4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55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 result for univerzitet cg">
            <a:extLst>
              <a:ext uri="{FF2B5EF4-FFF2-40B4-BE49-F238E27FC236}">
                <a16:creationId xmlns="" xmlns:a16="http://schemas.microsoft.com/office/drawing/2014/main" id="{017F51F1-2D29-4B3E-9C95-6FC21F27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9" y="6063673"/>
            <a:ext cx="748544" cy="6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528291" y="344905"/>
            <a:ext cx="7518262" cy="9600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>
            <a:noAutofit/>
          </a:bodyPr>
          <a:lstStyle/>
          <a:p>
            <a:pPr lvl="0" algn="ctr"/>
            <a:r>
              <a:rPr lang="en-GB" b="1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Internationalization at Montenegrin HEIs through Efficient Strategic Planning – IESP</a:t>
            </a:r>
            <a:endParaRPr lang="en-GB" b="1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37657" y="6063673"/>
            <a:ext cx="1945640" cy="45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3484" y="6398023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r-Latn-ME" sz="1200" b="1" kern="0" dirty="0" smtClean="0">
                <a:solidFill>
                  <a:srgbClr val="002060"/>
                </a:solidFill>
              </a:rPr>
              <a:t>Project no. 609675-EPP-1-2019-1-ME-EPPKA2-CBHE-SP</a:t>
            </a:r>
            <a:endParaRPr lang="en-US" sz="1200" b="1" kern="0" dirty="0" smtClean="0">
              <a:solidFill>
                <a:srgbClr val="002060"/>
              </a:solidFill>
            </a:endParaRPr>
          </a:p>
        </p:txBody>
      </p:sp>
      <p:pic>
        <p:nvPicPr>
          <p:cNvPr id="7" name="Picture 2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" y="396287"/>
            <a:ext cx="25908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41707"/>
              </p:ext>
            </p:extLst>
          </p:nvPr>
        </p:nvGraphicFramePr>
        <p:xfrm>
          <a:off x="561545" y="1738179"/>
          <a:ext cx="10993975" cy="4190318"/>
        </p:xfrm>
        <a:graphic>
          <a:graphicData uri="http://schemas.openxmlformats.org/drawingml/2006/table">
            <a:tbl>
              <a:tblPr/>
              <a:tblGrid>
                <a:gridCol w="633661"/>
                <a:gridCol w="1010247"/>
                <a:gridCol w="3647151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  <a:gridCol w="475243"/>
              </a:tblGrid>
              <a:tr h="3015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Manage-</a:t>
                      </a: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ment</a:t>
                      </a:r>
                    </a:p>
                    <a:p>
                      <a:pPr algn="ctr" fontAlgn="b"/>
                      <a:r>
                        <a:rPr lang="sr-Latn-ME" sz="11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WP</a:t>
                      </a:r>
                      <a:r>
                        <a:rPr lang="sr-Latn-ME" sz="11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94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WP/ DEV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5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544" marR="2544" marT="2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9861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of Montenegro</a:t>
                      </a:r>
                    </a:p>
                  </a:txBody>
                  <a:tcPr marL="2544" marR="2544" marT="254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MNGT</a:t>
                      </a:r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Establishment of </a:t>
                      </a:r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roject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structures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MNGT</a:t>
                      </a:r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meetings 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598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MNGT</a:t>
                      </a:r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Day-to-day management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activities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598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MNGT</a:t>
                      </a:r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Periodic and final reports to EACEA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sr-Latn-M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20 </a:t>
                      </a: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</a:tr>
              <a:tr h="598617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44" marR="2544" marT="254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MNGT 7.5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M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</a:t>
                      </a:r>
                      <a:r>
                        <a:rPr lang="sr-Latn-M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financial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44" marR="2544" marT="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7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56762" y="2321004"/>
            <a:ext cx="102711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chemeClr val="accent1">
                    <a:lumMod val="50000"/>
                  </a:schemeClr>
                </a:solidFill>
              </a:rPr>
              <a:t>Thank you for </a:t>
            </a:r>
            <a:r>
              <a:rPr lang="sr-Latn-ME" sz="6600" b="1" smtClean="0">
                <a:solidFill>
                  <a:schemeClr val="accent1">
                    <a:lumMod val="50000"/>
                  </a:schemeClr>
                </a:solidFill>
              </a:rPr>
              <a:t>your </a:t>
            </a:r>
            <a:r>
              <a:rPr lang="en-GB" sz="6600" b="1" smtClean="0">
                <a:solidFill>
                  <a:schemeClr val="accent1">
                    <a:lumMod val="50000"/>
                  </a:schemeClr>
                </a:solidFill>
              </a:rPr>
              <a:t>attention</a:t>
            </a:r>
            <a:endParaRPr lang="en-US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455" y="5944299"/>
            <a:ext cx="1103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hlinkClick r:id="rId3"/>
              </a:rPr>
              <a:t>http://www.iesp.ucg.ac.me</a:t>
            </a:r>
            <a:r>
              <a:rPr lang="en-GB" sz="2000" b="1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</a:p>
          <a:p>
            <a:pPr lvl="0" algn="ctr"/>
            <a:r>
              <a:rPr lang="sr-Latn-ME" sz="2000" b="1" dirty="0" smtClean="0">
                <a:solidFill>
                  <a:srgbClr val="002060"/>
                </a:solidFill>
              </a:rPr>
              <a:t>Project no. 609675-EPP-1-2019-1-ME-EPPKA2-CBHE-SP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089740"/>
            <a:ext cx="214674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	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04" y="214958"/>
            <a:ext cx="1063510" cy="10635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icture 1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548" y="298852"/>
            <a:ext cx="2447925" cy="695960"/>
          </a:xfrm>
          <a:prstGeom prst="rect">
            <a:avLst/>
          </a:prstGeom>
          <a:noFill/>
        </p:spPr>
      </p:pic>
      <p:pic>
        <p:nvPicPr>
          <p:cNvPr id="20" name="Picture 2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157" y="245156"/>
            <a:ext cx="25908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66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</TotalTime>
  <Words>367</Words>
  <Application>Microsoft Office PowerPoint</Application>
  <PresentationFormat>Custom</PresentationFormat>
  <Paragraphs>471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Danilo Nikolic</dc:creator>
  <cp:lastModifiedBy>Natasa</cp:lastModifiedBy>
  <cp:revision>268</cp:revision>
  <cp:lastPrinted>2019-10-24T12:41:43Z</cp:lastPrinted>
  <dcterms:created xsi:type="dcterms:W3CDTF">2019-06-15T20:44:20Z</dcterms:created>
  <dcterms:modified xsi:type="dcterms:W3CDTF">2020-11-20T18:55:37Z</dcterms:modified>
</cp:coreProperties>
</file>