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5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8C76326-EB23-4E39-85E6-4A92AC2AFB10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9922311-3FF2-4477-84E8-F306321209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C76326-EB23-4E39-85E6-4A92AC2AFB10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922311-3FF2-4477-84E8-F306321209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C76326-EB23-4E39-85E6-4A92AC2AFB10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922311-3FF2-4477-84E8-F306321209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C76326-EB23-4E39-85E6-4A92AC2AFB10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922311-3FF2-4477-84E8-F306321209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C76326-EB23-4E39-85E6-4A92AC2AFB10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922311-3FF2-4477-84E8-F306321209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C76326-EB23-4E39-85E6-4A92AC2AFB10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922311-3FF2-4477-84E8-F306321209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C76326-EB23-4E39-85E6-4A92AC2AFB10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922311-3FF2-4477-84E8-F306321209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C76326-EB23-4E39-85E6-4A92AC2AFB10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922311-3FF2-4477-84E8-F306321209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C76326-EB23-4E39-85E6-4A92AC2AFB10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922311-3FF2-4477-84E8-F306321209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8C76326-EB23-4E39-85E6-4A92AC2AFB10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922311-3FF2-4477-84E8-F306321209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8C76326-EB23-4E39-85E6-4A92AC2AFB10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9922311-3FF2-4477-84E8-F306321209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8C76326-EB23-4E39-85E6-4A92AC2AFB10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9922311-3FF2-4477-84E8-F306321209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The cooperative principle </a:t>
            </a:r>
            <a:endParaRPr lang="en-US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Flouting quantity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  Well, how do I look?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    Your shoes are nice.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Flouting quality (hyperbole)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 could eat a horse.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Lynn           Yes </a:t>
            </a:r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I’m starving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too.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Martin         Hurry up girl.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Lynn           Oh dear, stop eating rubbish. You won’t eat any                          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dinner.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Flouting the maxims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Flouting quality (metaphors)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My house is a refrigerator in January.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Don’t be such a wet blanket.</a:t>
            </a:r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Flouting quality (conventional euphemisms)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I’m going to wash my hands.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She’s got a bun in the oven.</a:t>
            </a:r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Flouting quality (irony &amp; banter)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only you knew how much I love being woken up at 4 am by a fire alarm. (irony)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is a lovely undercooked egg you’ve given me here, as usual. Yum! (sarcasm)                                   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</a:t>
            </a:r>
          </a:p>
          <a:p>
            <a:endParaRPr lang="en-US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Flouting the maxims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Flouting quality (banter)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You’re nasty, mean and stingy. How can you only give me one kiss?</a:t>
            </a:r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Flouting relation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          So what do you think of Mark?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           His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flatmate’s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 wonderful cook.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Heckler         We expected a better play.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Coward          I expected better manners.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Flouting the maxims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Flouting manner</a:t>
            </a:r>
          </a:p>
          <a:p>
            <a:endParaRPr lang="en-US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        Where are you off to?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          I was thinking of going out to get some of that funny white stuff for somebody.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        Ok, but don’t be long – dinner’s nearly ready.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</a:t>
            </a:r>
            <a:endParaRPr lang="en-US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Flouting the maxims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speaker can be said to ‘violate’ a maxim when they know that the hearer will not know the truth and will only understand the surface meanings of the words.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speaker deliberately supplies insufficient information, says something that is insincere, irrelevant or ambiguous, and the hearer wrongly assumes that they are cooperating.                 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Violating the maxims</a:t>
            </a:r>
            <a:endParaRPr lang="en-US" dirty="0">
              <a:solidFill>
                <a:schemeClr val="accent3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The maxim of quantity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   Does your dog bite?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    No.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   (Bends down to stroke it and gets bitten)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Ow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! You said your dog doesn’t bite!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   That isn’t my dog.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Husband       How much did that new dress cost, darling?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Wife             Less than the last one.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Violating the maxims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The maxim of quality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Husband       How much did that new dress cost, darling?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Wife             Thirty-five pounds.</a:t>
            </a:r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The maxim of  relation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Husband       How much did that new dress cost, darling?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Wife             I know, let’s go out tonight. Now where would you like to go?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</a:t>
            </a:r>
            <a:endParaRPr lang="en-US" b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Violating the maxims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The maxim of manner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  What would the other people say?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   Ah well I don’t know. I wouldn’t like to repeat it because I don’t really believe half of what they are saying. They just get a fixed thing into their mind.</a:t>
            </a:r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Other forms of non-observance of maxims: </a:t>
            </a:r>
          </a:p>
          <a:p>
            <a:r>
              <a:rPr lang="en-US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infringing a maxim or opting out of a maxim.</a:t>
            </a:r>
            <a:endParaRPr lang="sr-Latn-ME" b="1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speaker infringing a maxim fails to observe a maxim because of their imperfect linguistic performance.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speaker opting out of a maxim indicates an unwillingness to cooperate, although they do not want to appear uncooperative.                                         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</a:t>
            </a:r>
            <a:endParaRPr lang="en-US" b="1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Violating the maxims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Different cultures, countries and communities have their own ways of observing and expressing maxims for particular situations: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We’ll call you in about two weeks.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My nephew Paul came round last night.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How are you?</a:t>
            </a:r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Furthermore, there is often an overlap between the four maxims: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         What did you have to eat?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          Oh something masquerading as chicken chasseur.                                          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Limitations of the cooperative principle</a:t>
            </a:r>
            <a:endParaRPr lang="en-US" dirty="0">
              <a:solidFill>
                <a:schemeClr val="accent3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Pat                How’s it going with Phil?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Melanie        One of us thinks it’s OK.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Limitations of the cooperative principle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Understanding concepts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Maxim of quantity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Maxim of quality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Maxim of relation 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Maxim of manner 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Observing maxims  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Flouting and violating maxims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Introduction </a:t>
            </a:r>
            <a:endParaRPr lang="en-US" dirty="0">
              <a:solidFill>
                <a:schemeClr val="accent3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lvl="0" indent="0">
              <a:buNone/>
            </a:pPr>
            <a:r>
              <a:rPr lang="sr-Latn-M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Cutting, J. (2002).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Pragmatics and Discourse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London and New York: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Routledge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  <a:p>
            <a:pPr marL="109728" lvl="0" indent="0">
              <a:buNone/>
            </a:pPr>
            <a:r>
              <a:rPr lang="en-GB" dirty="0">
                <a:latin typeface="Times New Roman" pitchFamily="18" charset="0"/>
                <a:cs typeface="Times New Roman" pitchFamily="18" charset="0"/>
              </a:rPr>
              <a:t>Grundy, P. (2000). </a:t>
            </a:r>
            <a:r>
              <a:rPr lang="en-GB" i="1" dirty="0">
                <a:latin typeface="Times New Roman" pitchFamily="18" charset="0"/>
                <a:cs typeface="Times New Roman" pitchFamily="18" charset="0"/>
              </a:rPr>
              <a:t>Doing Pragmatics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. London: Edward Arnold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  <a:p>
            <a:pPr marL="109728" lvl="0" indent="0">
              <a:buNone/>
            </a:pP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Levinson, S.C. </a:t>
            </a:r>
            <a:r>
              <a:rPr lang="sr-Latn-ME" dirty="0">
                <a:latin typeface="Times New Roman" pitchFamily="18" charset="0"/>
                <a:cs typeface="Times New Roman" pitchFamily="18" charset="0"/>
              </a:rPr>
              <a:t>(1983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sr-Latn-ME" i="1" dirty="0" smtClean="0">
                <a:latin typeface="Times New Roman" pitchFamily="18" charset="0"/>
                <a:cs typeface="Times New Roman" pitchFamily="18" charset="0"/>
              </a:rPr>
              <a:t>Pragmatics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. Cambridge: Cambridge University Press. </a:t>
            </a:r>
          </a:p>
          <a:p>
            <a:pPr marL="109728" lvl="0" indent="0">
              <a:buNone/>
            </a:pP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Mey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, J. (1994). </a:t>
            </a:r>
            <a:r>
              <a:rPr lang="en-GB" i="1" dirty="0">
                <a:latin typeface="Times New Roman" pitchFamily="18" charset="0"/>
                <a:cs typeface="Times New Roman" pitchFamily="18" charset="0"/>
              </a:rPr>
              <a:t>Pragmatics: An Introduction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. Oxford: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Blackwell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sr-Latn-ME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commended reading</a:t>
            </a:r>
            <a:r>
              <a:rPr lang="en-US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48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Introduction 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799" y="1600200"/>
            <a:ext cx="7098175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The maxim of quantity: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Speakers should be as informative as is required; speakers should give neither too little information not too much.</a:t>
            </a:r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Well, </a:t>
            </a:r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to cut a long story short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she didn’t get home till two.</a:t>
            </a:r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The maxim of quality: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Speakers are expected to be sincere, to be saying something that they believe corresponds to reality.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</a:t>
            </a:r>
            <a:endParaRPr lang="en-US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Observing the maxims</a:t>
            </a:r>
            <a:endParaRPr lang="en-US" dirty="0">
              <a:solidFill>
                <a:schemeClr val="accent3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The maxim of quality: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 I’ll ring you tomorrow afternoon then.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Erm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I shall be there 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as far as I know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and in the meantime have a word with Mum and Dad if they’re free. Right, bye-bye then sweetheart.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 Bye-bye, bye. </a:t>
            </a:r>
            <a:endParaRPr lang="sr-Latn-ME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The maxim of relation: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Speakers are assumed to be saying something that is relevant to what has been said before.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Observing the maxims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The maxim of relation: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There’s somebody at the door.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 I’m in the bath.</a:t>
            </a:r>
          </a:p>
          <a:p>
            <a:endParaRPr lang="en-US" dirty="0" smtClean="0"/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 I mean, </a:t>
            </a:r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just going back to your point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I mean to me an order form is a contract.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If we are going to put something in then let’s keep it as general as possible.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 Yes.                                           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Observing the maxims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The maxim of manner: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Speakers should be brief and orderly, and avoid obscurity and ambiguity.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Thank you Chairman. Jus – </a:t>
            </a:r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just to clarify one point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There is a meeting of the Police Committee on Monday and there is an item on their budget for the provision of their camera.  </a:t>
            </a:r>
          </a:p>
          <a:p>
            <a:pPr>
              <a:buNone/>
            </a:pPr>
            <a:endParaRPr lang="en-US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  Conversational  </a:t>
            </a:r>
            <a:r>
              <a:rPr lang="en-US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implicature</a:t>
            </a:r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Observing the maxims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Flouting the maxims </a:t>
            </a:r>
            <a:endParaRPr lang="en-US" dirty="0">
              <a:solidFill>
                <a:schemeClr val="accent3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362200"/>
            <a:ext cx="7239000" cy="2590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looks awful on; I don’t want it after all.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I’ll go away and think about it and maybe come back later.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I’m washing my hair tonight. = I’m free but I don’t want to go out with you.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Do you find it’s getting a bit chilly in here?= I want to put the fire on.    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flouting the maxims; implicit meaning 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Flouting the maxims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476</TotalTime>
  <Words>1072</Words>
  <Application>Microsoft Office PowerPoint</Application>
  <PresentationFormat>On-screen Show (4:3)</PresentationFormat>
  <Paragraphs>162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Concourse</vt:lpstr>
      <vt:lpstr>The cooperative principle </vt:lpstr>
      <vt:lpstr>Introduction </vt:lpstr>
      <vt:lpstr>Introduction </vt:lpstr>
      <vt:lpstr>Observing the maxims</vt:lpstr>
      <vt:lpstr>Observing the maxims</vt:lpstr>
      <vt:lpstr>Observing the maxims</vt:lpstr>
      <vt:lpstr>Observing the maxims</vt:lpstr>
      <vt:lpstr>Flouting the maxims </vt:lpstr>
      <vt:lpstr>Flouting the maxims </vt:lpstr>
      <vt:lpstr>Flouting the maxims </vt:lpstr>
      <vt:lpstr>Flouting the maxims </vt:lpstr>
      <vt:lpstr>Flouting the maxims </vt:lpstr>
      <vt:lpstr>Flouting the maxims </vt:lpstr>
      <vt:lpstr>Violating the maxims</vt:lpstr>
      <vt:lpstr>Violating the maxims</vt:lpstr>
      <vt:lpstr>Violating the maxims</vt:lpstr>
      <vt:lpstr>Violating the maxims</vt:lpstr>
      <vt:lpstr>Limitations of the cooperative principle</vt:lpstr>
      <vt:lpstr>Limitations of the cooperative principle</vt:lpstr>
      <vt:lpstr>Recommended reading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cooperative principle</dc:title>
  <dc:creator>User</dc:creator>
  <cp:lastModifiedBy>PC</cp:lastModifiedBy>
  <cp:revision>80</cp:revision>
  <dcterms:created xsi:type="dcterms:W3CDTF">2019-04-14T14:48:49Z</dcterms:created>
  <dcterms:modified xsi:type="dcterms:W3CDTF">2022-10-25T22:31:53Z</dcterms:modified>
</cp:coreProperties>
</file>