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12"/>
  </p:notesMasterIdLst>
  <p:sldIdLst>
    <p:sldId id="323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324" r:id="rId11"/>
  </p:sldIdLst>
  <p:sldSz cx="10058400" cy="7772400"/>
  <p:notesSz cx="10058400" cy="7772400"/>
  <p:defaultTextStyle>
    <a:defPPr>
      <a:defRPr lang="e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291" y="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42472B-F784-47A2-BC42-1C223BF55713}" type="datetimeFigureOut">
              <a:rPr lang="en-US" smtClean="0"/>
              <a:t>26-Oct-22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332163" y="971550"/>
            <a:ext cx="3394075" cy="2622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740150"/>
            <a:ext cx="8045450" cy="3060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" smtClean="0"/>
              <a:t>Click to edit Master text styles</a:t>
            </a:r>
          </a:p>
          <a:p>
            <a:pPr lvl="1"/>
            <a:r>
              <a:rPr lang="en" smtClean="0"/>
              <a:t>Second level</a:t>
            </a:r>
          </a:p>
          <a:p>
            <a:pPr lvl="2"/>
            <a:r>
              <a:rPr lang="en" smtClean="0"/>
              <a:t>Third level</a:t>
            </a:r>
          </a:p>
          <a:p>
            <a:pPr lvl="3"/>
            <a:r>
              <a:rPr lang="en" smtClean="0"/>
              <a:t>Fourth level</a:t>
            </a:r>
          </a:p>
          <a:p>
            <a:pPr lvl="4"/>
            <a:r>
              <a:rPr lang="en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3463"/>
            <a:ext cx="4359275" cy="388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5610B-FA98-4E2F-9F34-57B62D519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688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5610B-FA98-4E2F-9F34-57B62D519F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458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7300" y="1272011"/>
            <a:ext cx="7543800" cy="2705947"/>
          </a:xfrm>
        </p:spPr>
        <p:txBody>
          <a:bodyPr anchor="b"/>
          <a:lstStyle>
            <a:lvl1pPr algn="ctr"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1980"/>
            </a:lvl1pPr>
            <a:lvl2pPr marL="377190" indent="0" algn="ctr">
              <a:buNone/>
              <a:defRPr sz="1650"/>
            </a:lvl2pPr>
            <a:lvl3pPr marL="754380" indent="0" algn="ctr">
              <a:buNone/>
              <a:defRPr sz="1485"/>
            </a:lvl3pPr>
            <a:lvl4pPr marL="1131570" indent="0" algn="ctr">
              <a:buNone/>
              <a:defRPr sz="1320"/>
            </a:lvl4pPr>
            <a:lvl5pPr marL="1508760" indent="0" algn="ctr">
              <a:buNone/>
              <a:defRPr sz="1320"/>
            </a:lvl5pPr>
            <a:lvl6pPr marL="1885950" indent="0" algn="ctr">
              <a:buNone/>
              <a:defRPr sz="1320"/>
            </a:lvl6pPr>
            <a:lvl7pPr marL="2263140" indent="0" algn="ctr">
              <a:buNone/>
              <a:defRPr sz="1320"/>
            </a:lvl7pPr>
            <a:lvl8pPr marL="2640330" indent="0" algn="ctr">
              <a:buNone/>
              <a:defRPr sz="1320"/>
            </a:lvl8pPr>
            <a:lvl9pPr marL="3017520" indent="0" algn="ctr">
              <a:buNone/>
              <a:defRPr sz="132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C7F28-3D17-41AA-A498-640E206A6051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065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86D61-8D8C-46DD-BC41-C6C4C57CB9D3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00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2" y="413808"/>
            <a:ext cx="2168843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7B46B-FD16-4B91-AB93-ABA7F1B6F314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40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EBCDC-80C8-428C-B6F7-5E53062144C4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54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6" y="1937704"/>
            <a:ext cx="8675370" cy="3233102"/>
          </a:xfrm>
        </p:spPr>
        <p:txBody>
          <a:bodyPr anchor="b"/>
          <a:lstStyle>
            <a:lvl1pPr>
              <a:defRPr sz="495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6" y="5201392"/>
            <a:ext cx="8675370" cy="1700212"/>
          </a:xfrm>
        </p:spPr>
        <p:txBody>
          <a:bodyPr/>
          <a:lstStyle>
            <a:lvl1pPr marL="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1pPr>
            <a:lvl2pPr marL="377190" indent="0">
              <a:buNone/>
              <a:defRPr sz="1650">
                <a:solidFill>
                  <a:schemeClr val="tx1">
                    <a:tint val="75000"/>
                  </a:schemeClr>
                </a:solidFill>
              </a:defRPr>
            </a:lvl2pPr>
            <a:lvl3pPr marL="754380" indent="0">
              <a:buNone/>
              <a:defRPr sz="1485">
                <a:solidFill>
                  <a:schemeClr val="tx1">
                    <a:tint val="75000"/>
                  </a:schemeClr>
                </a:solidFill>
              </a:defRPr>
            </a:lvl3pPr>
            <a:lvl4pPr marL="113157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4pPr>
            <a:lvl5pPr marL="150876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5pPr>
            <a:lvl6pPr marL="188595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6pPr>
            <a:lvl7pPr marL="226314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7pPr>
            <a:lvl8pPr marL="264033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8pPr>
            <a:lvl9pPr marL="3017520" indent="0">
              <a:buNone/>
              <a:defRPr sz="13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543A2-789F-4677-A5E8-B481C87810E8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2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990D5-D1A9-40FB-88BF-C39F259D95AD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996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09"/>
            <a:ext cx="8675370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5" y="1905318"/>
            <a:ext cx="4276130" cy="933767"/>
          </a:xfrm>
        </p:spPr>
        <p:txBody>
          <a:bodyPr anchor="b"/>
          <a:lstStyle>
            <a:lvl1pPr marL="0" indent="0">
              <a:buNone/>
              <a:defRPr sz="1980" b="1"/>
            </a:lvl1pPr>
            <a:lvl2pPr marL="377190" indent="0">
              <a:buNone/>
              <a:defRPr sz="1650" b="1"/>
            </a:lvl2pPr>
            <a:lvl3pPr marL="754380" indent="0">
              <a:buNone/>
              <a:defRPr sz="1485" b="1"/>
            </a:lvl3pPr>
            <a:lvl4pPr marL="1131570" indent="0">
              <a:buNone/>
              <a:defRPr sz="1320" b="1"/>
            </a:lvl4pPr>
            <a:lvl5pPr marL="1508760" indent="0">
              <a:buNone/>
              <a:defRPr sz="1320" b="1"/>
            </a:lvl5pPr>
            <a:lvl6pPr marL="1885950" indent="0">
              <a:buNone/>
              <a:defRPr sz="1320" b="1"/>
            </a:lvl6pPr>
            <a:lvl7pPr marL="2263140" indent="0">
              <a:buNone/>
              <a:defRPr sz="1320" b="1"/>
            </a:lvl7pPr>
            <a:lvl8pPr marL="2640330" indent="0">
              <a:buNone/>
              <a:defRPr sz="1320" b="1"/>
            </a:lvl8pPr>
            <a:lvl9pPr marL="3017520" indent="0">
              <a:buNone/>
              <a:defRPr sz="13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5" y="2839085"/>
            <a:ext cx="427613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F8F3-D361-4210-A592-84E9EB26DA55}" type="datetime1">
              <a:rPr lang="en-US" smtClean="0"/>
              <a:t>26-Oct-22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33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E5789-5F59-4288-B689-3C74D553974B}" type="datetime1">
              <a:rPr lang="en-US" smtClean="0"/>
              <a:t>26-Oct-22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37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EFEC6-7A61-4F12-83C9-06244D429BAB}" type="datetime1">
              <a:rPr lang="en-US" smtClean="0"/>
              <a:t>26-Oct-22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70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>
              <a:defRPr sz="2640"/>
            </a:lvl1pPr>
            <a:lvl2pPr>
              <a:defRPr sz="2310"/>
            </a:lvl2pPr>
            <a:lvl3pPr>
              <a:defRPr sz="1980"/>
            </a:lvl3pPr>
            <a:lvl4pPr>
              <a:defRPr sz="1650"/>
            </a:lvl4pPr>
            <a:lvl5pPr>
              <a:defRPr sz="1650"/>
            </a:lvl5pPr>
            <a:lvl6pPr>
              <a:defRPr sz="1650"/>
            </a:lvl6pPr>
            <a:lvl7pPr>
              <a:defRPr sz="1650"/>
            </a:lvl7pPr>
            <a:lvl8pPr>
              <a:defRPr sz="1650"/>
            </a:lvl8pPr>
            <a:lvl9pPr>
              <a:defRPr sz="16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2B4D-D500-4934-A84E-6CA1CD440619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642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264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76130" y="1119082"/>
            <a:ext cx="5092065" cy="5523442"/>
          </a:xfrm>
        </p:spPr>
        <p:txBody>
          <a:bodyPr/>
          <a:lstStyle>
            <a:lvl1pPr marL="0" indent="0">
              <a:buNone/>
              <a:defRPr sz="2640"/>
            </a:lvl1pPr>
            <a:lvl2pPr marL="377190" indent="0">
              <a:buNone/>
              <a:defRPr sz="2310"/>
            </a:lvl2pPr>
            <a:lvl3pPr marL="754380" indent="0">
              <a:buNone/>
              <a:defRPr sz="1980"/>
            </a:lvl3pPr>
            <a:lvl4pPr marL="1131570" indent="0">
              <a:buNone/>
              <a:defRPr sz="1650"/>
            </a:lvl4pPr>
            <a:lvl5pPr marL="1508760" indent="0">
              <a:buNone/>
              <a:defRPr sz="1650"/>
            </a:lvl5pPr>
            <a:lvl6pPr marL="1885950" indent="0">
              <a:buNone/>
              <a:defRPr sz="1650"/>
            </a:lvl6pPr>
            <a:lvl7pPr marL="2263140" indent="0">
              <a:buNone/>
              <a:defRPr sz="1650"/>
            </a:lvl7pPr>
            <a:lvl8pPr marL="2640330" indent="0">
              <a:buNone/>
              <a:defRPr sz="1650"/>
            </a:lvl8pPr>
            <a:lvl9pPr marL="3017520" indent="0">
              <a:buNone/>
              <a:defRPr sz="165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320"/>
            </a:lvl1pPr>
            <a:lvl2pPr marL="377190" indent="0">
              <a:buNone/>
              <a:defRPr sz="1155"/>
            </a:lvl2pPr>
            <a:lvl3pPr marL="754380" indent="0">
              <a:buNone/>
              <a:defRPr sz="990"/>
            </a:lvl3pPr>
            <a:lvl4pPr marL="1131570" indent="0">
              <a:buNone/>
              <a:defRPr sz="825"/>
            </a:lvl4pPr>
            <a:lvl5pPr marL="1508760" indent="0">
              <a:buNone/>
              <a:defRPr sz="825"/>
            </a:lvl5pPr>
            <a:lvl6pPr marL="1885950" indent="0">
              <a:buNone/>
              <a:defRPr sz="825"/>
            </a:lvl6pPr>
            <a:lvl7pPr marL="2263140" indent="0">
              <a:buNone/>
              <a:defRPr sz="825"/>
            </a:lvl7pPr>
            <a:lvl8pPr marL="2640330" indent="0">
              <a:buNone/>
              <a:defRPr sz="825"/>
            </a:lvl8pPr>
            <a:lvl9pPr marL="3017520" indent="0">
              <a:buNone/>
              <a:defRPr sz="82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4C0C8-E6C5-4AFA-B474-28C8EB297793}" type="datetime1">
              <a:rPr lang="en-US" smtClean="0"/>
              <a:t>26-Oct-22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29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" smtClean="0"/>
              <a:t>Click to edit Master text styles</a:t>
            </a:r>
          </a:p>
          <a:p>
            <a:pPr lvl="1"/>
            <a:r>
              <a:rPr lang="en" smtClean="0"/>
              <a:t>Second level</a:t>
            </a:r>
          </a:p>
          <a:p>
            <a:pPr lvl="2"/>
            <a:r>
              <a:rPr lang="en" smtClean="0"/>
              <a:t>Third level</a:t>
            </a:r>
          </a:p>
          <a:p>
            <a:pPr lvl="3"/>
            <a:r>
              <a:rPr lang="en" smtClean="0"/>
              <a:t>Fourth level</a:t>
            </a:r>
          </a:p>
          <a:p>
            <a:pPr lvl="4"/>
            <a:r>
              <a:rPr lang="e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D86C7-AD37-4E1F-B2F0-F9AC88A6EE80}" type="datetime1">
              <a:rPr lang="en-US" smtClean="0"/>
              <a:t>26-Oct-22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23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hf sldNum="0" hdr="0" dt="0"/>
  <p:txStyles>
    <p:titleStyle>
      <a:lvl1pPr algn="l" defTabSz="754380" rtl="0" eaLnBrk="1" latinLnBrk="0" hangingPunct="1">
        <a:lnSpc>
          <a:spcPct val="90000"/>
        </a:lnSpc>
        <a:spcBef>
          <a:spcPct val="0"/>
        </a:spcBef>
        <a:buNone/>
        <a:defRPr sz="363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ts val="825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53086" y="1640842"/>
            <a:ext cx="8571914" cy="3773525"/>
          </a:xfrm>
        </p:spPr>
        <p:txBody>
          <a:bodyPr/>
          <a:lstStyle/>
          <a:p>
            <a:r>
              <a:rPr lang="en" dirty="0" smtClean="0"/>
              <a:t>Thematic tourism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" dirty="0" smtClean="0"/>
              <a:t>Lecture 6 and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728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Izvor: 1.	Rabotić Branislav, Selektivni oblici turizma, drugo izdanje, Visoka turistička škola strukovnih studija, Beograd, 2013</a:t>
            </a:r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514600" y="2286000"/>
            <a:ext cx="67056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500" dirty="0" smtClean="0"/>
              <a:t>Thank you </a:t>
            </a:r>
          </a:p>
          <a:p>
            <a:r>
              <a:rPr lang="sr-Latn-ME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00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62000" y="651757"/>
            <a:ext cx="8476481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452370" algn="l"/>
                <a:tab pos="9165590" algn="l"/>
              </a:tabLst>
            </a:pPr>
            <a:r>
              <a:rPr u="sng" spc="50" dirty="0" smtClean="0"/>
              <a:t>CULTURAL</a:t>
            </a:r>
            <a:r>
              <a:rPr u="sng" spc="-80" dirty="0" smtClean="0"/>
              <a:t> </a:t>
            </a:r>
            <a:r>
              <a:rPr lang="en" u="sng" spc="-80" dirty="0" smtClean="0"/>
              <a:t>TOURISM</a:t>
            </a:r>
            <a:endParaRPr u="sng" spc="5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457200" y="1524000"/>
            <a:ext cx="8234680" cy="2398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163195" indent="-340995">
              <a:lnSpc>
                <a:spcPts val="2540"/>
              </a:lnSpc>
              <a:spcBef>
                <a:spcPts val="62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term 'culture'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comes from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Latin,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original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meaning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was 'land clearing' (land cultivation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)</a:t>
            </a:r>
            <a:endParaRPr lang="sr-Latn-ME" sz="2500" spc="-5" dirty="0" smtClean="0">
              <a:solidFill>
                <a:srgbClr val="EAEAEA"/>
              </a:solidFill>
              <a:latin typeface="Cambria"/>
              <a:cs typeface="Cambria"/>
            </a:endParaRPr>
          </a:p>
          <a:p>
            <a:pPr marL="353695" marR="163195" indent="-340995">
              <a:lnSpc>
                <a:spcPts val="2540"/>
              </a:lnSpc>
              <a:spcBef>
                <a:spcPts val="62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4330" algn="l"/>
              </a:tabLst>
            </a:pPr>
            <a:endParaRPr lang="sr-Latn-ME" sz="2500" spc="-5" dirty="0">
              <a:solidFill>
                <a:srgbClr val="EAEAEA"/>
              </a:solidFill>
              <a:latin typeface="Cambria"/>
              <a:cs typeface="Cambria"/>
            </a:endParaRPr>
          </a:p>
          <a:p>
            <a:pPr marL="353695" marR="163195" indent="-340995">
              <a:lnSpc>
                <a:spcPts val="2540"/>
              </a:lnSpc>
              <a:spcBef>
                <a:spcPts val="62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Today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, the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term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 refers to the totality of human creativity, material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spiritual, but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it also refers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 the spiritual aspect itself, which includes social consciousness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all social</a:t>
            </a:r>
            <a:r>
              <a:rPr sz="2500" spc="-10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creations.</a:t>
            </a:r>
            <a:endParaRPr sz="25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04607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999453"/>
            <a:ext cx="8249284" cy="6067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248920" indent="-342900">
              <a:lnSpc>
                <a:spcPct val="85300"/>
              </a:lnSpc>
              <a:buClr>
                <a:srgbClr val="EEC85D"/>
              </a:buClr>
              <a:buSzPct val="69230"/>
              <a:buFont typeface="Lucida Sans Unicode"/>
              <a:buChar char="◆"/>
              <a:tabLst>
                <a:tab pos="355600" algn="l"/>
              </a:tabLst>
            </a:pPr>
            <a:r>
              <a:rPr sz="2600" spc="5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the broadest sense, culture includes what people </a:t>
            </a:r>
            <a:r>
              <a:rPr sz="2600" u="heavy" spc="-5" dirty="0">
                <a:solidFill>
                  <a:srgbClr val="EAEAEA"/>
                </a:solidFill>
                <a:latin typeface="Cambria"/>
                <a:cs typeface="Cambria"/>
              </a:rPr>
              <a:t>think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(attitudes, beliefs, ideas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values), </a:t>
            </a:r>
            <a:r>
              <a:rPr sz="2600" u="heavy" spc="-5" dirty="0">
                <a:solidFill>
                  <a:srgbClr val="EAEAEA"/>
                </a:solidFill>
                <a:latin typeface="Cambria"/>
                <a:cs typeface="Cambria"/>
              </a:rPr>
              <a:t>do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(culture-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normed ways of behaving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or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lifestyle) and </a:t>
            </a:r>
            <a:r>
              <a:rPr sz="2600" u="heavy" dirty="0">
                <a:solidFill>
                  <a:srgbClr val="EAEAEA"/>
                </a:solidFill>
                <a:latin typeface="Cambria"/>
                <a:cs typeface="Cambria"/>
              </a:rPr>
              <a:t>create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(artistic works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objects, cultural</a:t>
            </a:r>
            <a:r>
              <a:rPr sz="2600" spc="3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products).</a:t>
            </a:r>
            <a:endParaRPr sz="2600" dirty="0">
              <a:latin typeface="Cambria"/>
              <a:cs typeface="Cambria"/>
            </a:endParaRPr>
          </a:p>
          <a:p>
            <a:pPr marL="355600" marR="5080" indent="-342900">
              <a:lnSpc>
                <a:spcPts val="2660"/>
              </a:lnSpc>
              <a:spcBef>
                <a:spcPts val="640"/>
              </a:spcBef>
              <a:buClr>
                <a:srgbClr val="EEC85D"/>
              </a:buClr>
              <a:buSzPct val="69230"/>
              <a:buFont typeface="Lucida Sans Unicode"/>
              <a:buChar char="◆"/>
              <a:tabLst>
                <a:tab pos="355600" algn="l"/>
              </a:tabLst>
            </a:pP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At the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beginning of its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development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, culture appears as </a:t>
            </a:r>
            <a:r>
              <a:rPr sz="2600" spc="-10" dirty="0">
                <a:solidFill>
                  <a:srgbClr val="EAEAEA"/>
                </a:solidFill>
                <a:latin typeface="Cambria"/>
                <a:cs typeface="Cambria"/>
              </a:rPr>
              <a:t>a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folk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culture, which is created by all members of society,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and as a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result of the later division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into physical and mental work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, culture is created by the upper </a:t>
            </a:r>
            <a:r>
              <a:rPr lang="sr-Latn-ME" sz="2600" spc="-5" dirty="0" smtClean="0">
                <a:solidFill>
                  <a:srgbClr val="EAEAEA"/>
                </a:solidFill>
                <a:latin typeface="Cambria"/>
                <a:cs typeface="Cambria"/>
              </a:rPr>
              <a:t>society </a:t>
            </a:r>
            <a:r>
              <a:rPr sz="2600" spc="-5" dirty="0" smtClean="0">
                <a:solidFill>
                  <a:srgbClr val="EAEAEA"/>
                </a:solidFill>
                <a:latin typeface="Cambria"/>
                <a:cs typeface="Cambria"/>
              </a:rPr>
              <a:t>classes.</a:t>
            </a:r>
            <a:endParaRPr sz="2600" dirty="0">
              <a:latin typeface="Cambria"/>
              <a:cs typeface="Cambria"/>
            </a:endParaRPr>
          </a:p>
          <a:p>
            <a:pPr marL="355600" marR="66040" indent="-342900">
              <a:lnSpc>
                <a:spcPct val="85300"/>
              </a:lnSpc>
              <a:spcBef>
                <a:spcPts val="615"/>
              </a:spcBef>
              <a:buClr>
                <a:srgbClr val="EEC85D"/>
              </a:buClr>
              <a:buSzPct val="69230"/>
              <a:buFont typeface="Lucida Sans Unicode"/>
              <a:buChar char="◆"/>
              <a:tabLst>
                <a:tab pos="355600" algn="l"/>
              </a:tabLst>
            </a:pP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Culture </a:t>
            </a:r>
            <a:r>
              <a:rPr sz="2600" spc="-10" dirty="0">
                <a:solidFill>
                  <a:srgbClr val="EAEAEA"/>
                </a:solidFill>
                <a:latin typeface="Cambria"/>
                <a:cs typeface="Cambria"/>
              </a:rPr>
              <a:t>refers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past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tradition (history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heritage), </a:t>
            </a:r>
            <a:r>
              <a:rPr sz="2600" spc="-10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expressions,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i.e. products of creativity (art works, performances), but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also to the way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of life of people, their habits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r>
              <a:rPr sz="2600" spc="-3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customs.</a:t>
            </a:r>
            <a:endParaRPr sz="2600" dirty="0">
              <a:latin typeface="Cambria"/>
              <a:cs typeface="Cambria"/>
            </a:endParaRPr>
          </a:p>
          <a:p>
            <a:pPr marL="355600" marR="181610" indent="-342900" algn="just">
              <a:lnSpc>
                <a:spcPts val="2660"/>
              </a:lnSpc>
              <a:spcBef>
                <a:spcPts val="640"/>
              </a:spcBef>
              <a:buClr>
                <a:srgbClr val="EEC85D"/>
              </a:buClr>
              <a:buSzPct val="69230"/>
              <a:buFont typeface="Lucida Sans Unicode"/>
              <a:buChar char="◆"/>
              <a:tabLst>
                <a:tab pos="355600" algn="l"/>
              </a:tabLst>
            </a:pP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Each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social community creates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its own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culture,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which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is </a:t>
            </a:r>
            <a:r>
              <a:rPr sz="2600" spc="5" dirty="0">
                <a:solidFill>
                  <a:srgbClr val="EAEAEA"/>
                </a:solidFill>
                <a:latin typeface="Cambria"/>
                <a:cs typeface="Cambria"/>
              </a:rPr>
              <a:t>more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or less connected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other cultures. The basis of culture is language, which, by the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way, expresses </a:t>
            </a:r>
            <a:r>
              <a:rPr sz="2600" spc="-5" dirty="0">
                <a:solidFill>
                  <a:srgbClr val="EAEAEA"/>
                </a:solidFill>
                <a:latin typeface="Cambria"/>
                <a:cs typeface="Cambria"/>
              </a:rPr>
              <a:t>other elements of culture (art, </a:t>
            </a:r>
            <a:r>
              <a:rPr sz="2600" dirty="0">
                <a:solidFill>
                  <a:srgbClr val="EAEAEA"/>
                </a:solidFill>
                <a:latin typeface="Cambria"/>
                <a:cs typeface="Cambria"/>
              </a:rPr>
              <a:t>customs , etc</a:t>
            </a:r>
            <a:r>
              <a:rPr sz="2600" dirty="0" smtClean="0">
                <a:solidFill>
                  <a:srgbClr val="EAEAEA"/>
                </a:solidFill>
                <a:latin typeface="Cambria"/>
                <a:cs typeface="Cambria"/>
              </a:rPr>
              <a:t>.)</a:t>
            </a:r>
            <a:r>
              <a:rPr sz="26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6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980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3181" y="589256"/>
            <a:ext cx="7760918" cy="5586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1999614" algn="l"/>
                <a:tab pos="9165590" algn="l"/>
              </a:tabLst>
            </a:pPr>
            <a:r>
              <a:rPr i="0" u="sng" dirty="0">
                <a:latin typeface="Times New Roman"/>
                <a:cs typeface="Times New Roman"/>
              </a:rPr>
              <a:t> </a:t>
            </a:r>
            <a:r>
              <a:rPr u="sng" spc="45" dirty="0" smtClean="0"/>
              <a:t>Tourist </a:t>
            </a:r>
            <a:r>
              <a:rPr lang="en" u="sng" spc="-114" dirty="0" smtClean="0"/>
              <a:t>culture</a:t>
            </a:r>
            <a:endParaRPr u="sng" spc="55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  <p:sp>
        <p:nvSpPr>
          <p:cNvPr id="3" name="object 3"/>
          <p:cNvSpPr txBox="1"/>
          <p:nvPr/>
        </p:nvSpPr>
        <p:spPr>
          <a:xfrm>
            <a:off x="1003801" y="1488947"/>
            <a:ext cx="8335009" cy="63863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3695" marR="5080" indent="-340995">
              <a:lnSpc>
                <a:spcPts val="2700"/>
              </a:lnSpc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Tourist </a:t>
            </a:r>
            <a:r>
              <a:rPr sz="2500" spc="-10" dirty="0">
                <a:solidFill>
                  <a:srgbClr val="EEC85D"/>
                </a:solidFill>
                <a:latin typeface="Cambria"/>
                <a:cs typeface="Cambria"/>
              </a:rPr>
              <a:t>culture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is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that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tourists take with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them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when they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visit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another country. Since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they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behave differently when traveling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than at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home, their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culture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also depends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on the so-called residual cultures.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addition to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national cultures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,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of certain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groups of tourists (backpackers, adventurers, etc.) are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also taken into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account</a:t>
            </a:r>
            <a:r>
              <a:rPr sz="2500" spc="-2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fig.).</a:t>
            </a:r>
            <a:endParaRPr sz="2500" dirty="0">
              <a:latin typeface="Cambria"/>
              <a:cs typeface="Cambria"/>
            </a:endParaRPr>
          </a:p>
          <a:p>
            <a:pPr marL="353695" marR="643255" indent="-340995">
              <a:lnSpc>
                <a:spcPts val="2700"/>
              </a:lnSpc>
              <a:spcBef>
                <a:spcPts val="600"/>
              </a:spcBef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10" dirty="0">
                <a:solidFill>
                  <a:srgbClr val="EEC85D"/>
                </a:solidFill>
                <a:latin typeface="Cambria"/>
                <a:cs typeface="Cambria"/>
              </a:rPr>
              <a:t>The culture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of the 'host'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refers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 the culture of the destination,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i.e.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 community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with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which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tourists </a:t>
            </a:r>
            <a:r>
              <a:rPr sz="2500" dirty="0" smtClean="0">
                <a:solidFill>
                  <a:srgbClr val="EAEAEA"/>
                </a:solidFill>
                <a:latin typeface="Cambria"/>
                <a:cs typeface="Cambria"/>
              </a:rPr>
              <a:t>come</a:t>
            </a:r>
            <a:r>
              <a:rPr lang="sr-Latn-ME" sz="2500" dirty="0" smtClean="0">
                <a:solidFill>
                  <a:srgbClr val="EAEAEA"/>
                </a:solidFill>
                <a:latin typeface="Cambria"/>
                <a:cs typeface="Cambria"/>
              </a:rPr>
              <a:t> in</a:t>
            </a:r>
            <a:r>
              <a:rPr sz="2500" spc="20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contact.</a:t>
            </a:r>
            <a:endParaRPr sz="2500" dirty="0">
              <a:latin typeface="Cambria"/>
              <a:cs typeface="Cambria"/>
            </a:endParaRPr>
          </a:p>
          <a:p>
            <a:pPr marL="353695" marR="106045" indent="-340995">
              <a:lnSpc>
                <a:spcPts val="2700"/>
              </a:lnSpc>
              <a:spcBef>
                <a:spcPts val="600"/>
              </a:spcBef>
              <a:buSzPct val="72000"/>
              <a:buFont typeface="Lucida Sans Unicode"/>
              <a:buChar char="◆"/>
              <a:tabLst>
                <a:tab pos="354330" algn="l"/>
              </a:tabLst>
            </a:pP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Tourism </a:t>
            </a:r>
            <a:r>
              <a:rPr sz="2500" spc="-10" dirty="0">
                <a:solidFill>
                  <a:srgbClr val="EEC85D"/>
                </a:solidFill>
                <a:latin typeface="Cambria"/>
                <a:cs typeface="Cambria"/>
              </a:rPr>
              <a:t>culture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is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result of the behavior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of all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participants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tourism process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- both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tourists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those who provide </a:t>
            </a:r>
            <a:r>
              <a:rPr sz="2500" spc="5" dirty="0">
                <a:solidFill>
                  <a:srgbClr val="EAEAEA"/>
                </a:solidFill>
                <a:latin typeface="Cambria"/>
                <a:cs typeface="Cambria"/>
              </a:rPr>
              <a:t>them with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services.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This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culture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is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result of a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mixture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of tourists, hosts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residual cultures, i.e. a special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type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of culture that arises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each destination. It differs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from the everyday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 of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both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tourists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hosts, because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both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behave differently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each other</a:t>
            </a:r>
            <a:r>
              <a:rPr sz="2500" spc="-1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contact.</a:t>
            </a:r>
            <a:endParaRPr sz="2500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737486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2538" y="994373"/>
            <a:ext cx="8308340" cy="3674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ct val="85000"/>
              </a:lnSpc>
              <a:spcBef>
                <a:spcPts val="595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dirty="0" smtClean="0">
                <a:solidFill>
                  <a:srgbClr val="EAEAEA"/>
                </a:solidFill>
                <a:latin typeface="Cambria"/>
                <a:cs typeface="Cambria"/>
              </a:rPr>
              <a:t>Residual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culture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refers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to values that cannot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be verified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or expressed 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 terminology of the dominant culture, but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live 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are applied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based on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 cultural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or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social </a:t>
            </a:r>
            <a:r>
              <a:rPr sz="2500" u="heavy" spc="-5" dirty="0">
                <a:solidFill>
                  <a:srgbClr val="EAEAEA"/>
                </a:solidFill>
                <a:latin typeface="Cambria"/>
                <a:cs typeface="Cambria"/>
              </a:rPr>
              <a:t>remains of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some previous social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formation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(as an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anachronism). An example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this </a:t>
            </a:r>
            <a:r>
              <a:rPr lang="sr-Latn-ME" sz="2500" dirty="0" smtClean="0">
                <a:solidFill>
                  <a:srgbClr val="EAEAEA"/>
                </a:solidFill>
                <a:latin typeface="Cambria"/>
                <a:cs typeface="Cambria"/>
              </a:rPr>
              <a:t>are </a:t>
            </a:r>
            <a:r>
              <a:rPr sz="2500" dirty="0" smtClean="0">
                <a:solidFill>
                  <a:srgbClr val="EAEAEA"/>
                </a:solidFill>
                <a:latin typeface="Cambria"/>
                <a:cs typeface="Cambria"/>
              </a:rPr>
              <a:t>some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religious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values that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persist despite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the integration of most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religious meanings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values into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dominant one</a:t>
            </a:r>
            <a:r>
              <a:rPr sz="2500" spc="7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system.</a:t>
            </a:r>
            <a:endParaRPr sz="2500" dirty="0">
              <a:latin typeface="Cambria"/>
              <a:cs typeface="Cambria"/>
            </a:endParaRPr>
          </a:p>
          <a:p>
            <a:pPr marL="355600" marR="797560" indent="-342900">
              <a:lnSpc>
                <a:spcPct val="84900"/>
              </a:lnSpc>
              <a:spcBef>
                <a:spcPts val="605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Residual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culture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is usually at a certain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distance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from the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valid dominant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culture, but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actual cultural activities, it can be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integrated into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dominant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culture.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28618" y="152400"/>
            <a:ext cx="7760918" cy="142192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55800" algn="ctr">
              <a:lnSpc>
                <a:spcPct val="100000"/>
              </a:lnSpc>
            </a:pPr>
            <a:r>
              <a:rPr spc="50" dirty="0"/>
              <a:t>The concept of </a:t>
            </a:r>
            <a:r>
              <a:rPr spc="55" dirty="0"/>
              <a:t>cultural</a:t>
            </a:r>
            <a:r>
              <a:rPr spc="-90" dirty="0"/>
              <a:t> </a:t>
            </a:r>
            <a:r>
              <a:rPr spc="40" dirty="0"/>
              <a:t>tourism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691515" y="2069042"/>
            <a:ext cx="8675370" cy="43565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91160" marR="5080" indent="-340995">
              <a:lnSpc>
                <a:spcPts val="27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92430" algn="l"/>
              </a:tabLst>
            </a:pPr>
            <a:r>
              <a:rPr spc="-5" dirty="0"/>
              <a:t>Cultural tourism </a:t>
            </a:r>
            <a:r>
              <a:rPr dirty="0"/>
              <a:t>is </a:t>
            </a:r>
            <a:r>
              <a:rPr spc="-5" dirty="0"/>
              <a:t>focused on cultural </a:t>
            </a:r>
            <a:r>
              <a:rPr dirty="0"/>
              <a:t>attractions and </a:t>
            </a:r>
            <a:r>
              <a:rPr spc="-5" dirty="0"/>
              <a:t>activities as </a:t>
            </a:r>
            <a:r>
              <a:rPr dirty="0"/>
              <a:t>the main </a:t>
            </a:r>
            <a:r>
              <a:rPr spc="-5" dirty="0"/>
              <a:t>reasons </a:t>
            </a:r>
            <a:r>
              <a:rPr dirty="0"/>
              <a:t>for </a:t>
            </a:r>
            <a:r>
              <a:rPr spc="-5" dirty="0"/>
              <a:t>travel. The complexity of the </a:t>
            </a:r>
            <a:r>
              <a:rPr dirty="0"/>
              <a:t>interests </a:t>
            </a:r>
            <a:r>
              <a:rPr spc="-5" dirty="0"/>
              <a:t>of cultural tourists </a:t>
            </a:r>
            <a:r>
              <a:rPr dirty="0"/>
              <a:t>and the </a:t>
            </a:r>
            <a:r>
              <a:rPr spc="-5" dirty="0"/>
              <a:t>multitude of resources </a:t>
            </a:r>
            <a:r>
              <a:rPr dirty="0"/>
              <a:t>that </a:t>
            </a:r>
            <a:r>
              <a:rPr spc="-5" dirty="0"/>
              <a:t>cultural tourism includes make it difficult to </a:t>
            </a:r>
            <a:r>
              <a:rPr dirty="0"/>
              <a:t>define </a:t>
            </a:r>
            <a:r>
              <a:rPr spc="-5" dirty="0"/>
              <a:t>the term cultural</a:t>
            </a:r>
            <a:r>
              <a:rPr spc="-55" dirty="0"/>
              <a:t> </a:t>
            </a:r>
            <a:r>
              <a:rPr spc="-5" dirty="0"/>
              <a:t>tourism.</a:t>
            </a:r>
          </a:p>
          <a:p>
            <a:pPr marL="391160" indent="-340995">
              <a:lnSpc>
                <a:spcPct val="100000"/>
              </a:lnSpc>
              <a:spcBef>
                <a:spcPts val="259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92430" algn="l"/>
              </a:tabLst>
            </a:pPr>
            <a:r>
              <a:rPr spc="-5" dirty="0"/>
              <a:t>Culture </a:t>
            </a:r>
            <a:r>
              <a:rPr dirty="0"/>
              <a:t>can </a:t>
            </a:r>
            <a:r>
              <a:rPr spc="-5" dirty="0"/>
              <a:t>be </a:t>
            </a:r>
            <a:r>
              <a:rPr dirty="0"/>
              <a:t>divided into </a:t>
            </a:r>
            <a:r>
              <a:rPr spc="-5" dirty="0"/>
              <a:t>internal </a:t>
            </a:r>
            <a:r>
              <a:rPr dirty="0"/>
              <a:t>and </a:t>
            </a:r>
            <a:r>
              <a:rPr spc="-5" dirty="0" smtClean="0"/>
              <a:t>external.</a:t>
            </a:r>
            <a:endParaRPr spc="-5" dirty="0"/>
          </a:p>
          <a:p>
            <a:pPr marL="391160" marR="156845" indent="-340995">
              <a:lnSpc>
                <a:spcPts val="2700"/>
              </a:lnSpc>
              <a:spcBef>
                <a:spcPts val="640"/>
              </a:spcBef>
              <a:buSzPct val="72000"/>
              <a:buFont typeface="Lucida Sans Unicode"/>
              <a:buChar char="◆"/>
              <a:tabLst>
                <a:tab pos="392430" algn="l"/>
              </a:tabLst>
            </a:pPr>
            <a:r>
              <a:rPr spc="-5" dirty="0">
                <a:solidFill>
                  <a:srgbClr val="EEC85D"/>
                </a:solidFill>
              </a:rPr>
              <a:t>The inner circle </a:t>
            </a:r>
            <a:r>
              <a:rPr spc="-5" dirty="0"/>
              <a:t>forms the cultural core, i.e. the traditional or basic elements of culture that represent what people </a:t>
            </a:r>
            <a:r>
              <a:rPr dirty="0"/>
              <a:t>do </a:t>
            </a:r>
            <a:r>
              <a:rPr spc="-5" dirty="0"/>
              <a:t>or produce, </a:t>
            </a:r>
            <a:r>
              <a:rPr dirty="0"/>
              <a:t>in the </a:t>
            </a:r>
            <a:r>
              <a:rPr spc="-5" dirty="0"/>
              <a:t>cultural</a:t>
            </a:r>
            <a:r>
              <a:rPr spc="-20" dirty="0"/>
              <a:t> </a:t>
            </a:r>
            <a:r>
              <a:rPr spc="-5" dirty="0"/>
              <a:t>meaning.</a:t>
            </a:r>
          </a:p>
          <a:p>
            <a:pPr marL="391160" marR="191135" indent="-340995">
              <a:lnSpc>
                <a:spcPts val="2700"/>
              </a:lnSpc>
              <a:spcBef>
                <a:spcPts val="60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92430" algn="l"/>
              </a:tabLst>
            </a:pPr>
            <a:r>
              <a:rPr spc="-5" dirty="0"/>
              <a:t>The inner circle contains the primary elements of cultural tourism </a:t>
            </a:r>
            <a:r>
              <a:rPr dirty="0"/>
              <a:t>and </a:t>
            </a:r>
            <a:r>
              <a:rPr spc="-5" dirty="0"/>
              <a:t>can </a:t>
            </a:r>
            <a:r>
              <a:rPr dirty="0"/>
              <a:t>be </a:t>
            </a:r>
            <a:r>
              <a:rPr spc="-5" dirty="0"/>
              <a:t>divided into heritage tourism (cultural heritage </a:t>
            </a:r>
            <a:r>
              <a:rPr dirty="0"/>
              <a:t>from the </a:t>
            </a:r>
            <a:r>
              <a:rPr spc="-5" dirty="0"/>
              <a:t>past) </a:t>
            </a:r>
            <a:r>
              <a:rPr dirty="0"/>
              <a:t>and </a:t>
            </a:r>
            <a:r>
              <a:rPr spc="-5" dirty="0"/>
              <a:t>artistic tourism (contemporary cultural production, visual arts, </a:t>
            </a:r>
            <a:r>
              <a:rPr dirty="0"/>
              <a:t>contemporary </a:t>
            </a:r>
            <a:r>
              <a:rPr spc="-5" dirty="0"/>
              <a:t>architecture, literature</a:t>
            </a:r>
            <a:r>
              <a:rPr spc="5" dirty="0"/>
              <a:t> </a:t>
            </a:r>
            <a:r>
              <a:rPr spc="-5" dirty="0"/>
              <a:t>etc.).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  <p:sp>
        <p:nvSpPr>
          <p:cNvPr id="3" name="object 3"/>
          <p:cNvSpPr/>
          <p:nvPr/>
        </p:nvSpPr>
        <p:spPr>
          <a:xfrm>
            <a:off x="457193" y="1365497"/>
            <a:ext cx="9144000" cy="1905"/>
          </a:xfrm>
          <a:custGeom>
            <a:avLst/>
            <a:gdLst/>
            <a:ahLst/>
            <a:cxnLst/>
            <a:rect l="l" t="t" r="r" b="b"/>
            <a:pathLst>
              <a:path w="9144000" h="1905">
                <a:moveTo>
                  <a:pt x="0" y="0"/>
                </a:moveTo>
                <a:lnTo>
                  <a:pt x="9144005" y="1523"/>
                </a:lnTo>
              </a:path>
            </a:pathLst>
          </a:custGeom>
          <a:ln w="9359">
            <a:solidFill>
              <a:srgbClr val="DFD29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44544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873088"/>
            <a:ext cx="8333740" cy="63094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700"/>
              </a:lnSpc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The outer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circle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represents the secondary elements of cultural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tourism: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way 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everyday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life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(beliefs, cuisine,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tradition</a:t>
            </a:r>
            <a:r>
              <a:rPr lang="sr-Latn-ME"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etc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.)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creative industries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(fashion design,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web and graphic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design, film, media, entertainment, etc.).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many places, the inner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outer circles are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very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closely related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and,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from the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point of view 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tourists, often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form an inseparable</a:t>
            </a:r>
            <a:r>
              <a:rPr sz="2500" spc="-10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lang="sr-Latn-ME"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thing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.</a:t>
            </a:r>
            <a:endParaRPr sz="2500" dirty="0">
              <a:latin typeface="Cambria"/>
              <a:cs typeface="Cambria"/>
            </a:endParaRPr>
          </a:p>
          <a:p>
            <a:pPr marL="355600" marR="212090" indent="-342900">
              <a:lnSpc>
                <a:spcPts val="2700"/>
              </a:lnSpc>
              <a:spcBef>
                <a:spcPts val="60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Richards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(2007) notes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that cultural tourism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does not only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involve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"consumption" of cultural products of the past,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but also the contemporary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 or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way of life of a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nation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or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area. Cultural tourism, therefore, covers</a:t>
            </a:r>
            <a:r>
              <a:rPr sz="2500" spc="7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how</a:t>
            </a:r>
            <a:endParaRPr sz="2500" dirty="0">
              <a:latin typeface="Cambria"/>
              <a:cs typeface="Cambria"/>
            </a:endParaRPr>
          </a:p>
          <a:p>
            <a:pPr marL="355600" marR="245745">
              <a:lnSpc>
                <a:spcPts val="2700"/>
              </a:lnSpc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" heritage </a:t>
            </a:r>
            <a:r>
              <a:rPr sz="2500" i="1" spc="-10" dirty="0">
                <a:solidFill>
                  <a:srgbClr val="EAEAEA"/>
                </a:solidFill>
                <a:latin typeface="Cambria"/>
                <a:cs typeface="Cambria"/>
              </a:rPr>
              <a:t>tourism", </a:t>
            </a:r>
            <a:r>
              <a:rPr sz="2500" i="1" spc="-5" dirty="0">
                <a:solidFill>
                  <a:srgbClr val="EAEAEA"/>
                </a:solidFill>
                <a:latin typeface="Cambria"/>
                <a:cs typeface="Cambria"/>
              </a:rPr>
              <a:t>which </a:t>
            </a:r>
            <a:r>
              <a:rPr sz="2500" spc="-10" dirty="0">
                <a:solidFill>
                  <a:srgbClr val="EAEAEA"/>
                </a:solidFill>
                <a:latin typeface="Cambria"/>
                <a:cs typeface="Cambria"/>
              </a:rPr>
              <a:t>refers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to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products of the past, as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well as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"arts tourism" </a:t>
            </a:r>
            <a:r>
              <a:rPr sz="2500" i="1" spc="-5" dirty="0">
                <a:solidFill>
                  <a:srgbClr val="EAEAEA"/>
                </a:solidFill>
                <a:latin typeface="Cambria"/>
                <a:cs typeface="Cambria"/>
              </a:rPr>
              <a:t>,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which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refers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 contemporary</a:t>
            </a:r>
            <a:r>
              <a:rPr sz="2500" spc="7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art.</a:t>
            </a:r>
            <a:endParaRPr sz="2500" dirty="0">
              <a:latin typeface="Cambria"/>
              <a:cs typeface="Cambria"/>
            </a:endParaRPr>
          </a:p>
          <a:p>
            <a:pPr marL="355600" marR="483234">
              <a:lnSpc>
                <a:spcPts val="2700"/>
              </a:lnSpc>
            </a:pPr>
            <a:endParaRPr lang="sr-Latn-ME" sz="2500" spc="-5" dirty="0" smtClean="0">
              <a:solidFill>
                <a:srgbClr val="EAEAEA"/>
              </a:solidFill>
              <a:latin typeface="Cambria"/>
              <a:cs typeface="Cambria"/>
            </a:endParaRPr>
          </a:p>
          <a:p>
            <a:pPr marL="355600" marR="483234">
              <a:lnSpc>
                <a:spcPts val="2700"/>
              </a:lnSpc>
            </a:pPr>
            <a:r>
              <a:rPr lang="sr-Latn-ME" sz="2500" spc="-5" dirty="0">
                <a:solidFill>
                  <a:srgbClr val="EAEAEA"/>
                </a:solidFill>
                <a:latin typeface="Cambria"/>
                <a:cs typeface="Cambria"/>
              </a:rPr>
              <a:t>A</a:t>
            </a:r>
            <a:r>
              <a:rPr sz="25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uthor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also notes that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tourism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is not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only manifested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a passive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form (visiting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historical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places, museums, picture collections or theater</a:t>
            </a:r>
            <a:r>
              <a:rPr sz="2500" spc="6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show).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48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1356283"/>
            <a:ext cx="7999095" cy="4658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152400" indent="-342900">
              <a:lnSpc>
                <a:spcPts val="27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Many tourists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are increasingly interested in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so-called "creative tourism", which implies direct participation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activities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(painting, photography, folklore, crafts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r>
              <a:rPr sz="2500" spc="-6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fig.).</a:t>
            </a:r>
            <a:endParaRPr sz="2500" dirty="0">
              <a:latin typeface="Cambria"/>
              <a:cs typeface="Cambria"/>
            </a:endParaRPr>
          </a:p>
          <a:p>
            <a:pPr marL="355600" marR="19050" indent="-342900">
              <a:lnSpc>
                <a:spcPts val="2700"/>
              </a:lnSpc>
              <a:spcBef>
                <a:spcPts val="60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Smith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(2000) proposes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the following definition of cultural tourism: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'Passive, active or interactive engagement in </a:t>
            </a:r>
            <a:r>
              <a:rPr sz="2500" spc="-10" dirty="0">
                <a:solidFill>
                  <a:srgbClr val="EEC85D"/>
                </a:solidFill>
                <a:latin typeface="Cambria"/>
                <a:cs typeface="Cambria"/>
              </a:rPr>
              <a:t>culture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communication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,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whereby the visitor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gains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new educational,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creative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and/or </a:t>
            </a:r>
            <a:r>
              <a:rPr sz="2500" dirty="0">
                <a:solidFill>
                  <a:srgbClr val="EEC85D"/>
                </a:solidFill>
                <a:latin typeface="Cambria"/>
                <a:cs typeface="Cambria"/>
              </a:rPr>
              <a:t>entertaining experiences.</a:t>
            </a:r>
            <a:r>
              <a:rPr sz="2500" spc="65" dirty="0">
                <a:solidFill>
                  <a:srgbClr val="EEC85D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EC85D"/>
                </a:solidFill>
                <a:latin typeface="Cambria"/>
                <a:cs typeface="Cambria"/>
              </a:rPr>
              <a:t>of nature'.</a:t>
            </a:r>
            <a:endParaRPr sz="2500" dirty="0">
              <a:latin typeface="Cambria"/>
              <a:cs typeface="Cambria"/>
            </a:endParaRPr>
          </a:p>
          <a:p>
            <a:pPr marL="355600" marR="5080" indent="-342900">
              <a:lnSpc>
                <a:spcPct val="80000"/>
              </a:lnSpc>
              <a:spcBef>
                <a:spcPts val="605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Depending on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how much culture has influenced an individual's motivation to undertake the journey, they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can</a:t>
            </a:r>
            <a:r>
              <a:rPr sz="2500" spc="3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single out:</a:t>
            </a:r>
            <a:endParaRPr sz="25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5650" algn="l"/>
                <a:tab pos="75692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tourism, with culture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as primary</a:t>
            </a:r>
            <a:r>
              <a:rPr sz="2500" spc="-3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goal;</a:t>
            </a:r>
            <a:endParaRPr sz="25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5650" algn="l"/>
                <a:tab pos="75692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"incidental cultural tourism",</a:t>
            </a:r>
            <a:r>
              <a:rPr sz="2500" spc="-3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</a:t>
            </a:r>
            <a:endParaRPr sz="2500" dirty="0">
              <a:latin typeface="Cambria"/>
              <a:cs typeface="Cambria"/>
            </a:endParaRPr>
          </a:p>
          <a:p>
            <a:pPr marL="756285" lvl="1" indent="-286385">
              <a:lnSpc>
                <a:spcPct val="100000"/>
              </a:lnSpc>
              <a:buChar char="•"/>
              <a:tabLst>
                <a:tab pos="755650" algn="l"/>
                <a:tab pos="75692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"accidental cultural</a:t>
            </a:r>
            <a:r>
              <a:rPr sz="2500" spc="-2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tourism".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1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143000"/>
            <a:ext cx="8065134" cy="6040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5080" indent="-342900">
              <a:lnSpc>
                <a:spcPts val="2700"/>
              </a:lnSpc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world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, there is a growing trend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of interest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tourism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products,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UNWTO predicts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that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tourism market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will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continue to be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one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of the</a:t>
            </a:r>
            <a:r>
              <a:rPr sz="2500" spc="-6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leading.</a:t>
            </a:r>
            <a:endParaRPr sz="2500" dirty="0">
              <a:latin typeface="Cambria"/>
              <a:cs typeface="Cambria"/>
            </a:endParaRPr>
          </a:p>
          <a:p>
            <a:pPr marL="355600" marR="66040" indent="-342900">
              <a:lnSpc>
                <a:spcPts val="2700"/>
              </a:lnSpc>
              <a:spcBef>
                <a:spcPts val="60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This form of tourism is becoming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increasingly important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due to its multiple positive socio-economic implications,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as it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enables financial support for the preservation, revitalization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promotion of heritage, ensures the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financial independence 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institutions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organizations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and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influences the process of decentralization</a:t>
            </a:r>
            <a:r>
              <a:rPr sz="2500" spc="-15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cultures.</a:t>
            </a:r>
            <a:endParaRPr sz="2500" dirty="0">
              <a:latin typeface="Cambria"/>
              <a:cs typeface="Cambria"/>
            </a:endParaRPr>
          </a:p>
          <a:p>
            <a:pPr marL="355600" marR="146050" indent="-342900">
              <a:lnSpc>
                <a:spcPts val="2700"/>
              </a:lnSpc>
              <a:spcBef>
                <a:spcPts val="600"/>
              </a:spcBef>
              <a:buClr>
                <a:srgbClr val="EEC85D"/>
              </a:buClr>
              <a:buSzPct val="72000"/>
              <a:buFont typeface="Lucida Sans Unicode"/>
              <a:buChar char="◆"/>
              <a:tabLst>
                <a:tab pos="355600" algn="l"/>
              </a:tabLst>
            </a:pPr>
            <a:r>
              <a:rPr lang="sr-Latn-ME" sz="2500" spc="-5" dirty="0">
                <a:solidFill>
                  <a:srgbClr val="EAEAEA"/>
                </a:solidFill>
                <a:latin typeface="Cambria"/>
                <a:cs typeface="Cambria"/>
              </a:rPr>
              <a:t>F</a:t>
            </a:r>
            <a:r>
              <a:rPr sz="2500" spc="-5" dirty="0" err="1" smtClean="0">
                <a:solidFill>
                  <a:srgbClr val="EAEAEA"/>
                </a:solidFill>
                <a:latin typeface="Cambria"/>
                <a:cs typeface="Cambria"/>
              </a:rPr>
              <a:t>inancial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effect that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tourism has on the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economic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development of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underdeveloped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countries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is also </a:t>
            </a:r>
            <a:r>
              <a:rPr sz="2500" spc="-5" dirty="0" smtClean="0">
                <a:solidFill>
                  <a:srgbClr val="EAEAEA"/>
                </a:solidFill>
                <a:latin typeface="Cambria"/>
                <a:cs typeface="Cambria"/>
              </a:rPr>
              <a:t>significant.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should not forget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his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contribution to the strengthening of awareness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of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cultural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values,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as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well as to the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creation of cultural </a:t>
            </a:r>
            <a:r>
              <a:rPr sz="2500" dirty="0">
                <a:solidFill>
                  <a:srgbClr val="EAEAEA"/>
                </a:solidFill>
                <a:latin typeface="Cambria"/>
                <a:cs typeface="Cambria"/>
              </a:rPr>
              <a:t>identity and a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positive image</a:t>
            </a:r>
            <a:r>
              <a:rPr sz="2500" spc="10" dirty="0">
                <a:solidFill>
                  <a:srgbClr val="EAEAEA"/>
                </a:solidFill>
                <a:latin typeface="Cambria"/>
                <a:cs typeface="Cambria"/>
              </a:rPr>
              <a:t> </a:t>
            </a:r>
            <a:r>
              <a:rPr sz="2500" spc="-5" dirty="0">
                <a:solidFill>
                  <a:srgbClr val="EAEAEA"/>
                </a:solidFill>
                <a:latin typeface="Cambria"/>
                <a:cs typeface="Cambria"/>
              </a:rPr>
              <a:t>community.</a:t>
            </a:r>
            <a:endParaRPr sz="2500" dirty="0">
              <a:latin typeface="Cambria"/>
              <a:cs typeface="Cambri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" smtClean="0"/>
              <a:t>Source: 1. Branislav Rabotić, Selective forms of tourism, second edition, Vocational School of Tourism, Belgrade,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01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3495</TotalTime>
  <Words>1227</Words>
  <Application>Microsoft Office PowerPoint</Application>
  <PresentationFormat>Custom</PresentationFormat>
  <Paragraphs>47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Thematic tourism</vt:lpstr>
      <vt:lpstr>CULTURAL TOURISM</vt:lpstr>
      <vt:lpstr>PowerPoint Presentation</vt:lpstr>
      <vt:lpstr> Tourist culture</vt:lpstr>
      <vt:lpstr>PowerPoint Presentation</vt:lpstr>
      <vt:lpstr>The concept of cultural tourism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SELEKTIVNI OBLICI TURIZMA 13</dc:title>
  <dc:creator>R</dc:creator>
  <cp:lastModifiedBy>nina</cp:lastModifiedBy>
  <cp:revision>25</cp:revision>
  <dcterms:created xsi:type="dcterms:W3CDTF">2016-04-12T07:34:35Z</dcterms:created>
  <dcterms:modified xsi:type="dcterms:W3CDTF">2022-10-26T18:16:21Z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2012-05-23T00:00:00Z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2016-04-12T00:00:00Z</vt:filetime>
  </property>
</Properties>
</file>