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70" r:id="rId4"/>
    <p:sldId id="257" r:id="rId5"/>
    <p:sldId id="259" r:id="rId6"/>
    <p:sldId id="260" r:id="rId7"/>
    <p:sldId id="261" r:id="rId8"/>
    <p:sldId id="262" r:id="rId9"/>
    <p:sldId id="263" r:id="rId10"/>
    <p:sldId id="264" r:id="rId11"/>
    <p:sldId id="265" r:id="rId12"/>
    <p:sldId id="258" r:id="rId13"/>
    <p:sldId id="266" r:id="rId14"/>
    <p:sldId id="267" r:id="rId15"/>
    <p:sldId id="268" r:id="rId16"/>
    <p:sldId id="271"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1550" y="-6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26-Oct-22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ME" dirty="0" smtClean="0"/>
              <a:t>Thematic tourism </a:t>
            </a:r>
            <a:endParaRPr lang="en-US" dirty="0"/>
          </a:p>
        </p:txBody>
      </p:sp>
      <p:sp>
        <p:nvSpPr>
          <p:cNvPr id="3" name="Subtitle 2"/>
          <p:cNvSpPr>
            <a:spLocks noGrp="1"/>
          </p:cNvSpPr>
          <p:nvPr>
            <p:ph type="subTitle" idx="1"/>
          </p:nvPr>
        </p:nvSpPr>
        <p:spPr/>
        <p:txBody>
          <a:bodyPr>
            <a:normAutofit/>
          </a:bodyPr>
          <a:lstStyle/>
          <a:p>
            <a:r>
              <a:rPr lang="sr-Latn-ME" sz="3200" dirty="0" smtClean="0"/>
              <a:t>Lecture 1: Introduction to the subject </a:t>
            </a:r>
            <a:endParaRPr lang="en-US" sz="3200" dirty="0"/>
          </a:p>
        </p:txBody>
      </p:sp>
    </p:spTree>
    <p:extLst>
      <p:ext uri="{BB962C8B-B14F-4D97-AF65-F5344CB8AC3E}">
        <p14:creationId xmlns:p14="http://schemas.microsoft.com/office/powerpoint/2010/main" val="2291472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t>Elements of a tourist destination </a:t>
            </a:r>
            <a:endParaRPr lang="sr-Cyrl-CS"/>
          </a:p>
        </p:txBody>
      </p:sp>
      <p:sp>
        <p:nvSpPr>
          <p:cNvPr id="8195" name="Rectangle 3"/>
          <p:cNvSpPr>
            <a:spLocks noGrp="1" noRot="1" noChangeArrowheads="1"/>
          </p:cNvSpPr>
          <p:nvPr>
            <p:ph sz="half" idx="1"/>
          </p:nvPr>
        </p:nvSpPr>
        <p:spPr/>
        <p:txBody>
          <a:bodyPr>
            <a:normAutofit/>
          </a:bodyPr>
          <a:lstStyle/>
          <a:p>
            <a:r>
              <a:rPr lang="en-US" sz="2800" dirty="0" err="1"/>
              <a:t>Primary elements: </a:t>
            </a:r>
          </a:p>
          <a:p>
            <a:pPr lvl="1"/>
            <a:r>
              <a:rPr lang="en-US" sz="2400" dirty="0" err="1"/>
              <a:t>Air conditioning </a:t>
            </a:r>
            <a:endParaRPr lang="en-US" sz="2400" dirty="0"/>
          </a:p>
          <a:p>
            <a:pPr lvl="1"/>
            <a:r>
              <a:rPr lang="en-US" sz="2400" dirty="0" err="1"/>
              <a:t>Ecology </a:t>
            </a:r>
            <a:endParaRPr lang="en-US" sz="2400" dirty="0"/>
          </a:p>
          <a:p>
            <a:pPr lvl="1"/>
            <a:r>
              <a:rPr lang="en-US" sz="2400" dirty="0" err="1"/>
              <a:t>Culture and tradition </a:t>
            </a:r>
            <a:endParaRPr lang="en-US" sz="2400" dirty="0"/>
          </a:p>
          <a:p>
            <a:pPr lvl="1"/>
            <a:r>
              <a:rPr lang="en-US" sz="2400" dirty="0" err="1"/>
              <a:t>Traditional architecture </a:t>
            </a:r>
            <a:endParaRPr lang="en-US" sz="2400" dirty="0"/>
          </a:p>
          <a:p>
            <a:pPr lvl="1"/>
            <a:r>
              <a:rPr lang="en-US" sz="2400" dirty="0" err="1"/>
              <a:t>The nature </a:t>
            </a:r>
            <a:endParaRPr lang="sr-Cyrl-CS" sz="2400" dirty="0"/>
          </a:p>
        </p:txBody>
      </p:sp>
      <p:sp>
        <p:nvSpPr>
          <p:cNvPr id="8196" name="Rectangle 4"/>
          <p:cNvSpPr>
            <a:spLocks noGrp="1" noRot="1" noChangeArrowheads="1"/>
          </p:cNvSpPr>
          <p:nvPr>
            <p:ph sz="half" idx="2"/>
          </p:nvPr>
        </p:nvSpPr>
        <p:spPr/>
        <p:txBody>
          <a:bodyPr>
            <a:noAutofit/>
          </a:bodyPr>
          <a:lstStyle/>
          <a:p>
            <a:r>
              <a:rPr lang="en-US" sz="2800" dirty="0" err="1"/>
              <a:t>Secondary elements </a:t>
            </a:r>
            <a:endParaRPr lang="en-US" sz="2800" dirty="0"/>
          </a:p>
          <a:p>
            <a:pPr lvl="1">
              <a:buFontTx/>
              <a:buNone/>
            </a:pPr>
            <a:r>
              <a:rPr lang="en-US" sz="2400" dirty="0"/>
              <a:t>(Created and developed for tourists) </a:t>
            </a:r>
          </a:p>
          <a:p>
            <a:pPr lvl="1"/>
            <a:r>
              <a:rPr lang="en-US" sz="2400" dirty="0" err="1"/>
              <a:t>Hotels </a:t>
            </a:r>
            <a:endParaRPr lang="en-US" sz="2400" dirty="0"/>
          </a:p>
          <a:p>
            <a:pPr lvl="1"/>
            <a:r>
              <a:rPr lang="en-US" sz="2400" dirty="0"/>
              <a:t>Catering </a:t>
            </a:r>
          </a:p>
          <a:p>
            <a:pPr lvl="1"/>
            <a:r>
              <a:rPr lang="en-US" sz="2400" dirty="0"/>
              <a:t>Transportation </a:t>
            </a:r>
          </a:p>
          <a:p>
            <a:pPr lvl="1"/>
            <a:r>
              <a:rPr lang="en-US" sz="2400" dirty="0" err="1"/>
              <a:t>Activities for tourists </a:t>
            </a:r>
            <a:endParaRPr lang="en-US" sz="2400" dirty="0"/>
          </a:p>
          <a:p>
            <a:pPr lvl="1"/>
            <a:r>
              <a:rPr lang="en-US" sz="2400" dirty="0" err="1"/>
              <a:t>Entertainment </a:t>
            </a:r>
            <a:endParaRPr lang="sr-Cyrl-CS" sz="2400" dirty="0"/>
          </a:p>
        </p:txBody>
      </p:sp>
    </p:spTree>
    <p:extLst>
      <p:ext uri="{BB962C8B-B14F-4D97-AF65-F5344CB8AC3E}">
        <p14:creationId xmlns:p14="http://schemas.microsoft.com/office/powerpoint/2010/main" val="5591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normAutofit/>
          </a:bodyPr>
          <a:lstStyle/>
          <a:p>
            <a:r>
              <a:rPr lang="en-US" sz="4800" dirty="0" err="1"/>
              <a:t>Difference? </a:t>
            </a:r>
            <a:endParaRPr lang="sr-Cyrl-CS" sz="4800" dirty="0"/>
          </a:p>
        </p:txBody>
      </p:sp>
      <p:sp>
        <p:nvSpPr>
          <p:cNvPr id="9219" name="Rectangle 3"/>
          <p:cNvSpPr>
            <a:spLocks noGrp="1" noRot="1" noChangeArrowheads="1"/>
          </p:cNvSpPr>
          <p:nvPr>
            <p:ph sz="half" idx="1"/>
          </p:nvPr>
        </p:nvSpPr>
        <p:spPr>
          <a:xfrm>
            <a:off x="256674" y="1443789"/>
            <a:ext cx="6197223" cy="3777622"/>
          </a:xfrm>
        </p:spPr>
        <p:txBody>
          <a:bodyPr>
            <a:noAutofit/>
          </a:bodyPr>
          <a:lstStyle/>
          <a:p>
            <a:pPr algn="ctr"/>
            <a:r>
              <a:rPr lang="en-US" sz="3600" dirty="0" err="1"/>
              <a:t>Primary elements can be enjoyed without paying compensation! </a:t>
            </a:r>
          </a:p>
          <a:p>
            <a:pPr algn="ctr">
              <a:buFont typeface="Wingdings" panose="05000000000000000000" pitchFamily="2" charset="2"/>
              <a:buNone/>
            </a:pPr>
            <a:endParaRPr lang="en-US" sz="3600" dirty="0"/>
          </a:p>
          <a:p>
            <a:pPr lvl="1"/>
            <a:r>
              <a:rPr lang="en-US" sz="3200" dirty="0" err="1"/>
              <a:t>Sightseeing of cultural monuments </a:t>
            </a:r>
            <a:endParaRPr lang="en-US" sz="3200" dirty="0"/>
          </a:p>
          <a:p>
            <a:pPr lvl="1"/>
            <a:r>
              <a:rPr lang="en-US" sz="3200" dirty="0" err="1"/>
              <a:t>Cathedrals </a:t>
            </a:r>
            <a:endParaRPr lang="en-US" sz="3200" dirty="0"/>
          </a:p>
          <a:p>
            <a:pPr lvl="1"/>
            <a:r>
              <a:rPr lang="en-US" sz="3200" dirty="0" err="1"/>
              <a:t>Beaches </a:t>
            </a:r>
            <a:endParaRPr lang="en-US" sz="3200" dirty="0"/>
          </a:p>
          <a:p>
            <a:pPr lvl="1"/>
            <a:r>
              <a:rPr lang="en-US" sz="3200" dirty="0" err="1"/>
              <a:t>Ambience of old cities </a:t>
            </a:r>
            <a:endParaRPr lang="sr-Latn-ME" sz="3200" dirty="0" smtClean="0"/>
          </a:p>
          <a:p>
            <a:pPr marL="457200" lvl="1" indent="0">
              <a:buNone/>
            </a:pPr>
            <a:endParaRPr lang="sr-Cyrl-CS" sz="3200" dirty="0"/>
          </a:p>
        </p:txBody>
      </p:sp>
      <p:sp>
        <p:nvSpPr>
          <p:cNvPr id="9220" name="Rectangle 4"/>
          <p:cNvSpPr>
            <a:spLocks noGrp="1" noRot="1" noChangeArrowheads="1"/>
          </p:cNvSpPr>
          <p:nvPr>
            <p:ph sz="half" idx="2"/>
          </p:nvPr>
        </p:nvSpPr>
        <p:spPr>
          <a:xfrm>
            <a:off x="7048767" y="1443789"/>
            <a:ext cx="5257927" cy="3777622"/>
          </a:xfrm>
        </p:spPr>
        <p:txBody>
          <a:bodyPr>
            <a:noAutofit/>
          </a:bodyPr>
          <a:lstStyle/>
          <a:p>
            <a:r>
              <a:rPr lang="en-US" sz="3600" dirty="0" err="1"/>
              <a:t>Secondary elements are commercial and have their own price! </a:t>
            </a:r>
          </a:p>
          <a:p>
            <a:endParaRPr lang="en-US" sz="3600" dirty="0"/>
          </a:p>
          <a:p>
            <a:pPr lvl="1"/>
            <a:r>
              <a:rPr lang="en-US" sz="3200" dirty="0" err="1"/>
              <a:t>Hotels </a:t>
            </a:r>
            <a:endParaRPr lang="en-US" sz="3200" dirty="0"/>
          </a:p>
          <a:p>
            <a:pPr lvl="1"/>
            <a:r>
              <a:rPr lang="en-US" sz="3200" dirty="0" err="1"/>
              <a:t>Restaurants </a:t>
            </a:r>
            <a:endParaRPr lang="en-US" sz="3200" dirty="0"/>
          </a:p>
          <a:p>
            <a:pPr lvl="1"/>
            <a:r>
              <a:rPr lang="en-US" sz="3200" dirty="0" err="1"/>
              <a:t>Discotheques and clubs </a:t>
            </a:r>
            <a:endParaRPr lang="en-US" sz="3200" dirty="0"/>
          </a:p>
          <a:p>
            <a:pPr lvl="1"/>
            <a:r>
              <a:rPr lang="en-US" sz="3200" dirty="0" err="1"/>
              <a:t>Shops </a:t>
            </a:r>
            <a:endParaRPr lang="sr-Cyrl-CS" sz="3200" dirty="0"/>
          </a:p>
        </p:txBody>
      </p:sp>
    </p:spTree>
    <p:extLst>
      <p:ext uri="{BB962C8B-B14F-4D97-AF65-F5344CB8AC3E}">
        <p14:creationId xmlns:p14="http://schemas.microsoft.com/office/powerpoint/2010/main" val="1716533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ME" sz="4800" dirty="0" smtClean="0"/>
              <a:t>Mass tourism - characteristics </a:t>
            </a:r>
            <a:endParaRPr lang="en-US" sz="4800" dirty="0"/>
          </a:p>
        </p:txBody>
      </p:sp>
      <p:sp>
        <p:nvSpPr>
          <p:cNvPr id="3" name="Content Placeholder 2"/>
          <p:cNvSpPr>
            <a:spLocks noGrp="1"/>
          </p:cNvSpPr>
          <p:nvPr>
            <p:ph sz="half" idx="1"/>
          </p:nvPr>
        </p:nvSpPr>
        <p:spPr>
          <a:xfrm>
            <a:off x="1283368" y="2133600"/>
            <a:ext cx="5619708" cy="3777622"/>
          </a:xfrm>
        </p:spPr>
        <p:txBody>
          <a:bodyPr>
            <a:normAutofit fontScale="77500" lnSpcReduction="20000"/>
          </a:bodyPr>
          <a:lstStyle/>
          <a:p>
            <a:r>
              <a:rPr lang="sr-Latn-ME" sz="3800" dirty="0" smtClean="0"/>
              <a:t>Charter flights, tour operators, </a:t>
            </a:r>
          </a:p>
          <a:p>
            <a:r>
              <a:rPr lang="sr-Latn-ME" sz="3800" dirty="0" smtClean="0"/>
              <a:t>Sea, sand, sun (3S) </a:t>
            </a:r>
          </a:p>
          <a:p>
            <a:r>
              <a:rPr lang="sr-Latn-ME" sz="3800" dirty="0" smtClean="0"/>
              <a:t>Rapid and uncontrolled development </a:t>
            </a:r>
          </a:p>
          <a:p>
            <a:r>
              <a:rPr lang="sr-Latn-ME" sz="3800" dirty="0"/>
              <a:t>Short-term development </a:t>
            </a:r>
          </a:p>
          <a:p>
            <a:r>
              <a:rPr lang="sr-Latn-ME" sz="3800" dirty="0"/>
              <a:t>Stereotypical propaganda </a:t>
            </a:r>
          </a:p>
          <a:p>
            <a:r>
              <a:rPr lang="sr-Latn-ME" sz="3800" dirty="0"/>
              <a:t>Absence of strategy </a:t>
            </a:r>
          </a:p>
          <a:p>
            <a:pPr lvl="1"/>
            <a:endParaRPr lang="en-US" sz="3800" dirty="0"/>
          </a:p>
        </p:txBody>
      </p:sp>
      <p:sp>
        <p:nvSpPr>
          <p:cNvPr id="4" name="Content Placeholder 3"/>
          <p:cNvSpPr>
            <a:spLocks noGrp="1"/>
          </p:cNvSpPr>
          <p:nvPr>
            <p:ph sz="half" idx="2"/>
          </p:nvPr>
        </p:nvSpPr>
        <p:spPr>
          <a:xfrm>
            <a:off x="6936495" y="2149642"/>
            <a:ext cx="4568116" cy="3777622"/>
          </a:xfrm>
        </p:spPr>
        <p:txBody>
          <a:bodyPr>
            <a:normAutofit fontScale="77500" lnSpcReduction="20000"/>
          </a:bodyPr>
          <a:lstStyle/>
          <a:p>
            <a:r>
              <a:rPr lang="sr-Latn-ME" sz="4200" dirty="0"/>
              <a:t>Quantity </a:t>
            </a:r>
          </a:p>
          <a:p>
            <a:r>
              <a:rPr lang="sr-Latn-ME" sz="4200" dirty="0"/>
              <a:t>Selling with power </a:t>
            </a:r>
          </a:p>
          <a:p>
            <a:r>
              <a:rPr lang="sr-Latn-ME" sz="4200" dirty="0"/>
              <a:t>Directed, noisy, passive tourists </a:t>
            </a:r>
          </a:p>
          <a:p>
            <a:r>
              <a:rPr lang="sr-Latn-ME" sz="4200" dirty="0"/>
              <a:t>Large groups </a:t>
            </a:r>
          </a:p>
          <a:p>
            <a:r>
              <a:rPr lang="sr-Latn-ME" sz="4200" dirty="0"/>
              <a:t>"Already seen" package deals </a:t>
            </a:r>
          </a:p>
          <a:p>
            <a:endParaRPr lang="en-US" sz="1600" dirty="0"/>
          </a:p>
        </p:txBody>
      </p:sp>
    </p:spTree>
    <p:extLst>
      <p:ext uri="{BB962C8B-B14F-4D97-AF65-F5344CB8AC3E}">
        <p14:creationId xmlns:p14="http://schemas.microsoft.com/office/powerpoint/2010/main" val="2088550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sr-Latn-ME" dirty="0" smtClean="0"/>
              <a:t>The answer to mass tourism? </a:t>
            </a:r>
            <a:endParaRPr lang="en-US" dirty="0"/>
          </a:p>
        </p:txBody>
      </p:sp>
      <p:sp>
        <p:nvSpPr>
          <p:cNvPr id="6" name="Content Placeholder 5"/>
          <p:cNvSpPr>
            <a:spLocks noGrp="1"/>
          </p:cNvSpPr>
          <p:nvPr>
            <p:ph idx="1"/>
          </p:nvPr>
        </p:nvSpPr>
        <p:spPr>
          <a:xfrm>
            <a:off x="1331495" y="2133600"/>
            <a:ext cx="10173117" cy="3777622"/>
          </a:xfrm>
        </p:spPr>
        <p:txBody>
          <a:bodyPr>
            <a:noAutofit/>
          </a:bodyPr>
          <a:lstStyle/>
          <a:p>
            <a:pPr algn="just"/>
            <a:r>
              <a:rPr lang="sr-Latn-ME" sz="3200" dirty="0" smtClean="0"/>
              <a:t>SUSTAINABLE TOURISM </a:t>
            </a:r>
          </a:p>
          <a:p>
            <a:pPr algn="just"/>
            <a:r>
              <a:rPr lang="sr-Latn-CS" sz="3200" i="1" dirty="0"/>
              <a:t>UNWTO "Sustainable tourism results in the management of all resources in such a way as to satisfy all economic, social and aesthetic needs, while preserving cultural integrity, basic ecological processes, biological diversity and life support systems." </a:t>
            </a:r>
            <a:r>
              <a:rPr lang="sr-Latn-CS" sz="3200" dirty="0"/>
              <a:t> </a:t>
            </a:r>
          </a:p>
          <a:p>
            <a:pPr algn="just"/>
            <a:endParaRPr lang="en-US" sz="3200" dirty="0"/>
          </a:p>
        </p:txBody>
      </p:sp>
    </p:spTree>
    <p:extLst>
      <p:ext uri="{BB962C8B-B14F-4D97-AF65-F5344CB8AC3E}">
        <p14:creationId xmlns:p14="http://schemas.microsoft.com/office/powerpoint/2010/main" val="9478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HOW TO IMPLEMENT SUSTAINABLE TOURISM? </a:t>
            </a:r>
            <a:endParaRPr lang="en-US" dirty="0"/>
          </a:p>
        </p:txBody>
      </p:sp>
      <p:sp>
        <p:nvSpPr>
          <p:cNvPr id="3" name="Content Placeholder 2"/>
          <p:cNvSpPr>
            <a:spLocks noGrp="1"/>
          </p:cNvSpPr>
          <p:nvPr>
            <p:ph idx="1"/>
          </p:nvPr>
        </p:nvSpPr>
        <p:spPr>
          <a:xfrm>
            <a:off x="1058779" y="3080378"/>
            <a:ext cx="10445833" cy="3777622"/>
          </a:xfrm>
        </p:spPr>
        <p:txBody>
          <a:bodyPr>
            <a:normAutofit/>
          </a:bodyPr>
          <a:lstStyle/>
          <a:p>
            <a:r>
              <a:rPr lang="sr-Latn-ME" sz="4000" dirty="0" smtClean="0"/>
              <a:t>THE DEVELOPMENT OF THEMATIC TOURISM! </a:t>
            </a:r>
            <a:endParaRPr lang="en-US" sz="4000" dirty="0"/>
          </a:p>
        </p:txBody>
      </p:sp>
    </p:spTree>
    <p:extLst>
      <p:ext uri="{BB962C8B-B14F-4D97-AF65-F5344CB8AC3E}">
        <p14:creationId xmlns:p14="http://schemas.microsoft.com/office/powerpoint/2010/main" val="3950765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THEMATIC TOURISM or </a:t>
            </a:r>
            <a:endParaRPr lang="en-US" dirty="0"/>
          </a:p>
        </p:txBody>
      </p:sp>
      <p:sp>
        <p:nvSpPr>
          <p:cNvPr id="3" name="Content Placeholder 2"/>
          <p:cNvSpPr>
            <a:spLocks noGrp="1"/>
          </p:cNvSpPr>
          <p:nvPr>
            <p:ph idx="1"/>
          </p:nvPr>
        </p:nvSpPr>
        <p:spPr>
          <a:xfrm>
            <a:off x="2589212" y="1620253"/>
            <a:ext cx="8915400" cy="3777622"/>
          </a:xfrm>
        </p:spPr>
        <p:txBody>
          <a:bodyPr>
            <a:noAutofit/>
          </a:bodyPr>
          <a:lstStyle/>
          <a:p>
            <a:r>
              <a:rPr lang="sr-Latn-ME" sz="2800" dirty="0" smtClean="0"/>
              <a:t>Selective forms of tourism </a:t>
            </a:r>
          </a:p>
          <a:p>
            <a:r>
              <a:rPr lang="en-US" sz="2800" dirty="0" err="1" smtClean="0"/>
              <a:t>Special forms of tourism </a:t>
            </a:r>
            <a:endParaRPr lang="en-US" sz="2800" dirty="0"/>
          </a:p>
          <a:p>
            <a:r>
              <a:rPr lang="en-US" sz="2800" dirty="0" err="1"/>
              <a:t>Specific forms of tourism, </a:t>
            </a:r>
          </a:p>
          <a:p>
            <a:r>
              <a:rPr lang="en-US" sz="2800" dirty="0" err="1"/>
              <a:t>Tourism based on special interests </a:t>
            </a:r>
            <a:r>
              <a:rPr lang="sr-Latn-ME" sz="2800" dirty="0" smtClean="0"/>
              <a:t>(SIT) </a:t>
            </a:r>
            <a:endParaRPr lang="en-US" sz="2800" dirty="0"/>
          </a:p>
          <a:p>
            <a:r>
              <a:rPr lang="en-US" sz="2800" dirty="0" err="1" smtClean="0"/>
              <a:t>Niche tourism </a:t>
            </a:r>
            <a:endParaRPr lang="en-US" sz="2800" dirty="0"/>
          </a:p>
          <a:p>
            <a:r>
              <a:rPr lang="en-US" sz="2800" dirty="0" err="1"/>
              <a:t>Alternative tourism </a:t>
            </a:r>
            <a:endParaRPr lang="sr-Latn-ME" sz="2800" dirty="0" smtClean="0"/>
          </a:p>
          <a:p>
            <a:r>
              <a:rPr lang="sr-Latn-ME" sz="2800" dirty="0" smtClean="0"/>
              <a:t>70s of the 20th century </a:t>
            </a:r>
          </a:p>
          <a:p>
            <a:r>
              <a:rPr lang="sr-Latn-ME" sz="2800" dirty="0" smtClean="0"/>
              <a:t>The typology is not final ( Rabotić, 2013) </a:t>
            </a:r>
            <a:endParaRPr lang="en-US" sz="2800" dirty="0"/>
          </a:p>
        </p:txBody>
      </p:sp>
    </p:spTree>
    <p:extLst>
      <p:ext uri="{BB962C8B-B14F-4D97-AF65-F5344CB8AC3E}">
        <p14:creationId xmlns:p14="http://schemas.microsoft.com/office/powerpoint/2010/main" val="598110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ME" sz="5400" dirty="0" smtClean="0"/>
              <a:t>DEFINITION </a:t>
            </a:r>
            <a:endParaRPr lang="en-US" sz="5400" dirty="0"/>
          </a:p>
        </p:txBody>
      </p:sp>
      <p:sp>
        <p:nvSpPr>
          <p:cNvPr id="3" name="Content Placeholder 2"/>
          <p:cNvSpPr>
            <a:spLocks noGrp="1"/>
          </p:cNvSpPr>
          <p:nvPr>
            <p:ph idx="1"/>
          </p:nvPr>
        </p:nvSpPr>
        <p:spPr>
          <a:xfrm>
            <a:off x="449179" y="2133600"/>
            <a:ext cx="11055433" cy="3777622"/>
          </a:xfrm>
        </p:spPr>
        <p:txBody>
          <a:bodyPr>
            <a:noAutofit/>
          </a:bodyPr>
          <a:lstStyle/>
          <a:p>
            <a:pPr algn="ctr"/>
            <a:r>
              <a:rPr lang="en-US" sz="3600" dirty="0" err="1"/>
              <a:t>A trip whose primary reason or purpose is </a:t>
            </a:r>
            <a:r>
              <a:rPr lang="sr-Latn-ME" sz="3600" dirty="0"/>
              <a:t> </a:t>
            </a:r>
            <a:r>
              <a:rPr lang="en-US" sz="3600" dirty="0" err="1" smtClean="0"/>
              <a:t>realization of some special interest i </a:t>
            </a:r>
            <a:r>
              <a:rPr lang="sr-Latn-ME" sz="3600" dirty="0"/>
              <a:t> </a:t>
            </a:r>
            <a:r>
              <a:rPr lang="en-US" sz="3600" dirty="0" err="1" smtClean="0"/>
              <a:t>enjoying it, and it can be a hobby, physical </a:t>
            </a:r>
            <a:r>
              <a:rPr lang="sr-Latn-ME" sz="3600" dirty="0"/>
              <a:t> </a:t>
            </a:r>
            <a:r>
              <a:rPr lang="pl-PL" sz="3600" dirty="0" smtClean="0"/>
              <a:t>activity, interest in a certain topic or </a:t>
            </a:r>
            <a:r>
              <a:rPr lang="en-US" sz="3600" dirty="0" err="1" smtClean="0"/>
              <a:t>certain type of destination (attraction). </a:t>
            </a:r>
            <a:r>
              <a:rPr lang="sr-Latn-ME" sz="3600" dirty="0" smtClean="0"/>
              <a:t> </a:t>
            </a:r>
            <a:r>
              <a:rPr lang="sr-Latn-ME" sz="1200" dirty="0" smtClean="0"/>
              <a:t>(Rabotić, 2013) </a:t>
            </a:r>
          </a:p>
          <a:p>
            <a:pPr algn="ctr"/>
            <a:r>
              <a:rPr lang="sr-Latn-ME" sz="4400" dirty="0" smtClean="0">
                <a:solidFill>
                  <a:srgbClr val="FF0000"/>
                </a:solidFill>
              </a:rPr>
              <a:t>Important: thematic tourism is not necessarily sustainable! </a:t>
            </a:r>
            <a:endParaRPr lang="en-US" sz="4800" dirty="0">
              <a:solidFill>
                <a:srgbClr val="FF0000"/>
              </a:solidFill>
            </a:endParaRPr>
          </a:p>
        </p:txBody>
      </p:sp>
    </p:spTree>
    <p:extLst>
      <p:ext uri="{BB962C8B-B14F-4D97-AF65-F5344CB8AC3E}">
        <p14:creationId xmlns:p14="http://schemas.microsoft.com/office/powerpoint/2010/main" val="3560774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Niche tourism - a broader term than SIT </a:t>
            </a:r>
            <a:endParaRPr lang="en-US" dirty="0"/>
          </a:p>
        </p:txBody>
      </p:sp>
      <p:sp>
        <p:nvSpPr>
          <p:cNvPr id="3" name="Content Placeholder 2"/>
          <p:cNvSpPr>
            <a:spLocks noGrp="1"/>
          </p:cNvSpPr>
          <p:nvPr>
            <p:ph idx="1"/>
          </p:nvPr>
        </p:nvSpPr>
        <p:spPr>
          <a:xfrm>
            <a:off x="1867317" y="1604210"/>
            <a:ext cx="8915400" cy="3777622"/>
          </a:xfrm>
        </p:spPr>
        <p:txBody>
          <a:bodyPr>
            <a:noAutofit/>
          </a:bodyPr>
          <a:lstStyle/>
          <a:p>
            <a:r>
              <a:rPr lang="sr-Latn-ME" sz="3600" dirty="0" smtClean="0"/>
              <a:t>Marketing term </a:t>
            </a:r>
          </a:p>
          <a:p>
            <a:r>
              <a:rPr lang="sr-Latn-ME" sz="3600" dirty="0" smtClean="0"/>
              <a:t>Market segmentation... </a:t>
            </a:r>
          </a:p>
          <a:p>
            <a:r>
              <a:rPr lang="sr-Latn-ME" sz="3600" dirty="0" smtClean="0"/>
              <a:t>Smaller groups </a:t>
            </a:r>
          </a:p>
          <a:p>
            <a:r>
              <a:rPr lang="sr-Latn-ME" sz="3600" dirty="0" smtClean="0"/>
              <a:t>Individual travel </a:t>
            </a:r>
          </a:p>
          <a:p>
            <a:r>
              <a:rPr lang="sr-Latn-ME" sz="3600" dirty="0" smtClean="0"/>
              <a:t>Flexible offer </a:t>
            </a:r>
          </a:p>
          <a:p>
            <a:r>
              <a:rPr lang="sr-Latn-ME" sz="3600" dirty="0" smtClean="0"/>
              <a:t>More demanding tourists </a:t>
            </a:r>
          </a:p>
          <a:p>
            <a:r>
              <a:rPr lang="sr-Latn-ME" sz="3600" dirty="0" smtClean="0"/>
              <a:t>What is the modern tourist looking for? EXPERIENCE </a:t>
            </a:r>
            <a:endParaRPr lang="en-US" sz="3600" dirty="0"/>
          </a:p>
        </p:txBody>
      </p:sp>
    </p:spTree>
    <p:extLst>
      <p:ext uri="{BB962C8B-B14F-4D97-AF65-F5344CB8AC3E}">
        <p14:creationId xmlns:p14="http://schemas.microsoft.com/office/powerpoint/2010/main" val="354293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Thematic tourism - typology </a:t>
            </a:r>
            <a:endParaRPr lang="en-US" dirty="0"/>
          </a:p>
        </p:txBody>
      </p:sp>
      <p:sp>
        <p:nvSpPr>
          <p:cNvPr id="3" name="Content Placeholder 2"/>
          <p:cNvSpPr>
            <a:spLocks noGrp="1"/>
          </p:cNvSpPr>
          <p:nvPr>
            <p:ph idx="1"/>
          </p:nvPr>
        </p:nvSpPr>
        <p:spPr>
          <a:xfrm>
            <a:off x="1129231" y="1515979"/>
            <a:ext cx="11839074" cy="5342021"/>
          </a:xfrm>
        </p:spPr>
        <p:txBody>
          <a:bodyPr>
            <a:noAutofit/>
          </a:bodyPr>
          <a:lstStyle/>
          <a:p>
            <a:r>
              <a:rPr lang="en-US" sz="2400" dirty="0" err="1">
                <a:solidFill>
                  <a:schemeClr val="tx1"/>
                </a:solidFill>
                <a:latin typeface="+mj-lt"/>
              </a:rPr>
              <a:t>Activities </a:t>
            </a:r>
            <a:endParaRPr lang="en-US" sz="2400" dirty="0">
              <a:solidFill>
                <a:schemeClr val="tx1"/>
              </a:solidFill>
              <a:latin typeface="+mj-lt"/>
            </a:endParaRPr>
          </a:p>
          <a:p>
            <a:pPr marL="0" indent="0">
              <a:buNone/>
            </a:pPr>
            <a:r>
              <a:rPr lang="it-IT" sz="2400" dirty="0">
                <a:solidFill>
                  <a:schemeClr val="tx1"/>
                </a:solidFill>
                <a:latin typeface="+mj-lt"/>
              </a:rPr>
              <a:t>• Sports and adventure, hunting and agrotourism, </a:t>
            </a:r>
            <a:r>
              <a:rPr lang="sr-Latn-ME" sz="2400" dirty="0" smtClean="0">
                <a:solidFill>
                  <a:schemeClr val="tx1"/>
                </a:solidFill>
                <a:latin typeface="+mj-lt"/>
              </a:rPr>
              <a:t> </a:t>
            </a:r>
            <a:r>
              <a:rPr lang="en-US" sz="2400" dirty="0" err="1" smtClean="0">
                <a:solidFill>
                  <a:schemeClr val="tx1"/>
                </a:solidFill>
                <a:latin typeface="+mj-lt"/>
              </a:rPr>
              <a:t>creative tourism </a:t>
            </a:r>
            <a:endParaRPr lang="en-US" sz="2400" dirty="0">
              <a:solidFill>
                <a:schemeClr val="tx1"/>
              </a:solidFill>
              <a:latin typeface="+mj-lt"/>
            </a:endParaRPr>
          </a:p>
          <a:p>
            <a:r>
              <a:rPr lang="en-US" sz="2400" dirty="0">
                <a:solidFill>
                  <a:schemeClr val="tx1"/>
                </a:solidFill>
                <a:latin typeface="+mj-lt"/>
              </a:rPr>
              <a:t>Traditional or modern products </a:t>
            </a:r>
          </a:p>
          <a:p>
            <a:pPr marL="0" indent="0">
              <a:buNone/>
            </a:pPr>
            <a:r>
              <a:rPr lang="en-US" sz="2400" dirty="0" smtClean="0">
                <a:solidFill>
                  <a:schemeClr val="tx1"/>
                </a:solidFill>
                <a:latin typeface="+mj-lt"/>
              </a:rPr>
              <a:t>• Gastronomic and wine tourism, urban tourism </a:t>
            </a:r>
            <a:r>
              <a:rPr lang="sr-Latn-ME" sz="2400" dirty="0" smtClean="0">
                <a:solidFill>
                  <a:schemeClr val="tx1"/>
                </a:solidFill>
                <a:latin typeface="+mj-lt"/>
              </a:rPr>
              <a:t> </a:t>
            </a:r>
            <a:r>
              <a:rPr lang="en-US" sz="2400" dirty="0" smtClean="0">
                <a:solidFill>
                  <a:schemeClr val="tx1"/>
                </a:solidFill>
                <a:latin typeface="+mj-lt"/>
              </a:rPr>
              <a:t>(shopping), cultural tourism </a:t>
            </a:r>
            <a:endParaRPr lang="en-US" sz="2400" dirty="0">
              <a:solidFill>
                <a:schemeClr val="tx1"/>
              </a:solidFill>
              <a:latin typeface="+mj-lt"/>
            </a:endParaRPr>
          </a:p>
          <a:p>
            <a:r>
              <a:rPr lang="en-US" sz="2400" dirty="0">
                <a:solidFill>
                  <a:schemeClr val="tx1"/>
                </a:solidFill>
                <a:latin typeface="+mj-lt"/>
              </a:rPr>
              <a:t>Special ambience and 'atmosphere' </a:t>
            </a:r>
          </a:p>
          <a:p>
            <a:pPr marL="0" indent="0">
              <a:buNone/>
            </a:pPr>
            <a:r>
              <a:rPr lang="pt-BR" sz="2400" dirty="0">
                <a:solidFill>
                  <a:schemeClr val="tx1"/>
                </a:solidFill>
                <a:latin typeface="+mj-lt"/>
              </a:rPr>
              <a:t>• Urban tourism, rural tourism, cultural tourism, </a:t>
            </a:r>
            <a:r>
              <a:rPr lang="sr-Latn-ME" sz="2400" dirty="0" smtClean="0">
                <a:solidFill>
                  <a:schemeClr val="tx1"/>
                </a:solidFill>
                <a:latin typeface="+mj-lt"/>
              </a:rPr>
              <a:t> </a:t>
            </a:r>
            <a:r>
              <a:rPr lang="en-US" sz="2400" dirty="0" err="1" smtClean="0">
                <a:solidFill>
                  <a:schemeClr val="tx1"/>
                </a:solidFill>
                <a:latin typeface="+mj-lt"/>
              </a:rPr>
              <a:t>event tourism </a:t>
            </a:r>
            <a:endParaRPr lang="en-US" sz="2400" dirty="0">
              <a:solidFill>
                <a:schemeClr val="tx1"/>
              </a:solidFill>
              <a:latin typeface="+mj-lt"/>
            </a:endParaRPr>
          </a:p>
          <a:p>
            <a:r>
              <a:rPr lang="en-US" sz="2400" dirty="0">
                <a:solidFill>
                  <a:schemeClr val="tx1"/>
                </a:solidFill>
                <a:latin typeface="+mj-lt"/>
              </a:rPr>
              <a:t>People, flora and fauna </a:t>
            </a:r>
          </a:p>
          <a:p>
            <a:pPr marL="0" indent="0">
              <a:buNone/>
            </a:pPr>
            <a:r>
              <a:rPr lang="pt-BR" sz="2400" dirty="0">
                <a:solidFill>
                  <a:schemeClr val="tx1"/>
                </a:solidFill>
                <a:latin typeface="+mj-lt"/>
              </a:rPr>
              <a:t>• Ecotourism, rural tourism, volunteer tourism </a:t>
            </a:r>
          </a:p>
          <a:p>
            <a:r>
              <a:rPr lang="en-US" sz="2400" dirty="0">
                <a:solidFill>
                  <a:schemeClr val="tx1"/>
                </a:solidFill>
                <a:latin typeface="+mj-lt"/>
              </a:rPr>
              <a:t>Historical events or personalities, death and misfortune, etc. </a:t>
            </a:r>
          </a:p>
          <a:p>
            <a:pPr marL="0" indent="0">
              <a:buNone/>
            </a:pPr>
            <a:r>
              <a:rPr lang="en-US" sz="2400" dirty="0">
                <a:solidFill>
                  <a:schemeClr val="tx1"/>
                </a:solidFill>
                <a:latin typeface="+mj-lt"/>
              </a:rPr>
              <a:t>• Dark tourism </a:t>
            </a:r>
            <a:r>
              <a:rPr lang="sr-Latn-ME" sz="2400" dirty="0" smtClean="0">
                <a:solidFill>
                  <a:schemeClr val="tx1"/>
                </a:solidFill>
                <a:latin typeface="+mj-lt"/>
              </a:rPr>
              <a:t>(Rabotić, 2013) </a:t>
            </a:r>
            <a:endParaRPr lang="en-US" sz="2400" dirty="0">
              <a:solidFill>
                <a:schemeClr val="tx1"/>
              </a:solidFill>
              <a:latin typeface="+mj-lt"/>
            </a:endParaRPr>
          </a:p>
        </p:txBody>
      </p:sp>
    </p:spTree>
    <p:extLst>
      <p:ext uri="{BB962C8B-B14F-4D97-AF65-F5344CB8AC3E}">
        <p14:creationId xmlns:p14="http://schemas.microsoft.com/office/powerpoint/2010/main" val="684856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To summarize </a:t>
            </a:r>
            <a:endParaRPr lang="en-US" dirty="0"/>
          </a:p>
        </p:txBody>
      </p:sp>
      <p:sp>
        <p:nvSpPr>
          <p:cNvPr id="3" name="Content Placeholder 2"/>
          <p:cNvSpPr>
            <a:spLocks noGrp="1"/>
          </p:cNvSpPr>
          <p:nvPr>
            <p:ph idx="1"/>
          </p:nvPr>
        </p:nvSpPr>
        <p:spPr/>
        <p:txBody>
          <a:bodyPr>
            <a:normAutofit fontScale="92500" lnSpcReduction="10000"/>
          </a:bodyPr>
          <a:lstStyle/>
          <a:p>
            <a:r>
              <a:rPr lang="sr-Latn-ME" sz="4000" dirty="0" smtClean="0"/>
              <a:t>Tourism </a:t>
            </a:r>
          </a:p>
          <a:p>
            <a:r>
              <a:rPr lang="sr-Latn-ME" sz="4000" dirty="0" smtClean="0"/>
              <a:t>Tourist destination </a:t>
            </a:r>
          </a:p>
          <a:p>
            <a:r>
              <a:rPr lang="sr-Latn-ME" sz="4000" dirty="0" smtClean="0"/>
              <a:t>Mass VS </a:t>
            </a:r>
            <a:r>
              <a:rPr lang="sr-Latn-ME" sz="4000" dirty="0" smtClean="0"/>
              <a:t>ecotourism </a:t>
            </a:r>
            <a:endParaRPr lang="sr-Latn-ME" sz="4000" dirty="0" smtClean="0"/>
          </a:p>
          <a:p>
            <a:r>
              <a:rPr lang="sr-Latn-ME" sz="4000" dirty="0" smtClean="0"/>
              <a:t>Thematic tourism, definition, typology </a:t>
            </a:r>
          </a:p>
          <a:p>
            <a:pPr marL="0" indent="0">
              <a:buNone/>
            </a:pPr>
            <a:r>
              <a:rPr lang="sr-Latn-ME" sz="4000" dirty="0" smtClean="0">
                <a:solidFill>
                  <a:schemeClr val="accent6"/>
                </a:solidFill>
              </a:rPr>
              <a:t>Which destinations do you prefer? </a:t>
            </a:r>
            <a:endParaRPr lang="sr-Latn-ME" sz="4000" dirty="0">
              <a:solidFill>
                <a:schemeClr val="accent6"/>
              </a:solidFill>
            </a:endParaRPr>
          </a:p>
        </p:txBody>
      </p:sp>
    </p:spTree>
    <p:extLst>
      <p:ext uri="{BB962C8B-B14F-4D97-AF65-F5344CB8AC3E}">
        <p14:creationId xmlns:p14="http://schemas.microsoft.com/office/powerpoint/2010/main" val="139370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Thematic tourism - Literature </a:t>
            </a:r>
            <a:endParaRPr lang="en-US" dirty="0"/>
          </a:p>
        </p:txBody>
      </p:sp>
      <p:sp>
        <p:nvSpPr>
          <p:cNvPr id="3" name="Content Placeholder 2"/>
          <p:cNvSpPr>
            <a:spLocks noGrp="1"/>
          </p:cNvSpPr>
          <p:nvPr>
            <p:ph idx="1"/>
          </p:nvPr>
        </p:nvSpPr>
        <p:spPr>
          <a:xfrm>
            <a:off x="2589212" y="1904999"/>
            <a:ext cx="8915400" cy="4399547"/>
          </a:xfrm>
        </p:spPr>
        <p:txBody>
          <a:bodyPr>
            <a:noAutofit/>
          </a:bodyPr>
          <a:lstStyle/>
          <a:p>
            <a:pPr marL="0" algn="just">
              <a:lnSpc>
                <a:spcPct val="115000"/>
              </a:lnSpc>
              <a:spcBef>
                <a:spcPts val="100"/>
              </a:spcBef>
            </a:pPr>
            <a:r>
              <a:rPr lang="sr-Latn-CS" sz="2000" i="1" dirty="0">
                <a:solidFill>
                  <a:schemeClr val="tx1"/>
                </a:solidFill>
                <a:latin typeface="+mj-lt"/>
                <a:ea typeface="Calibri" panose="020F0502020204030204" pitchFamily="34" charset="0"/>
                <a:cs typeface="Times New Roman" panose="02020603050405020304" pitchFamily="18" charset="0"/>
              </a:rPr>
              <a:t>Basic: </a:t>
            </a:r>
            <a:endParaRPr lang="en-US" sz="2000" dirty="0">
              <a:solidFill>
                <a:schemeClr val="tx1"/>
              </a:solidFill>
              <a:latin typeface="+mj-lt"/>
              <a:ea typeface="Times New Roman" panose="02020603050405020304" pitchFamily="18" charset="0"/>
              <a:cs typeface="Times New Roman" panose="02020603050405020304" pitchFamily="18" charset="0"/>
            </a:endParaRPr>
          </a:p>
          <a:p>
            <a:pPr marL="0" lvl="0" indent="0">
              <a:lnSpc>
                <a:spcPct val="115000"/>
              </a:lnSpc>
              <a:spcBef>
                <a:spcPts val="0"/>
              </a:spcBef>
              <a:buNone/>
            </a:pPr>
            <a:r>
              <a:rPr lang="sr-Latn-CS" sz="2000" b="1" dirty="0" smtClean="0">
                <a:solidFill>
                  <a:schemeClr val="tx1"/>
                </a:solidFill>
                <a:latin typeface="+mj-lt"/>
                <a:ea typeface="Calibri" panose="020F0502020204030204" pitchFamily="34" charset="0"/>
                <a:cs typeface="Times New Roman" panose="02020603050405020304" pitchFamily="18" charset="0"/>
              </a:rPr>
              <a:t>Verka Jovanović, Thematic tourism - script, Singidunum University, Belgrade, 2013. </a:t>
            </a:r>
            <a:endParaRPr lang="en-US" sz="2000" b="1" dirty="0">
              <a:solidFill>
                <a:schemeClr val="tx1"/>
              </a:solidFill>
              <a:latin typeface="+mj-lt"/>
              <a:ea typeface="Times New Roman" panose="02020603050405020304" pitchFamily="18" charset="0"/>
              <a:cs typeface="Times New Roman" panose="02020603050405020304" pitchFamily="18" charset="0"/>
            </a:endParaRPr>
          </a:p>
          <a:p>
            <a:pPr marL="0">
              <a:lnSpc>
                <a:spcPct val="115000"/>
              </a:lnSpc>
              <a:spcBef>
                <a:spcPts val="0"/>
              </a:spcBef>
            </a:pPr>
            <a:r>
              <a:rPr lang="sr-Latn-CS" sz="2000" i="1" dirty="0" smtClean="0">
                <a:solidFill>
                  <a:schemeClr val="tx1"/>
                </a:solidFill>
                <a:latin typeface="+mj-lt"/>
                <a:ea typeface="Calibri" panose="020F0502020204030204" pitchFamily="34" charset="0"/>
                <a:cs typeface="Times New Roman" panose="02020603050405020304" pitchFamily="18" charset="0"/>
              </a:rPr>
              <a:t>Additional: </a:t>
            </a:r>
            <a:endParaRPr lang="sr-Latn-CS" sz="2000" dirty="0">
              <a:solidFill>
                <a:schemeClr val="tx1"/>
              </a:solidFill>
              <a:latin typeface="+mj-lt"/>
              <a:ea typeface="Calibri" panose="020F0502020204030204" pitchFamily="34" charset="0"/>
              <a:cs typeface="Times New Roman" panose="02020603050405020304" pitchFamily="18" charset="0"/>
            </a:endParaRPr>
          </a:p>
          <a:p>
            <a:pPr marL="0" indent="0">
              <a:lnSpc>
                <a:spcPct val="115000"/>
              </a:lnSpc>
              <a:spcBef>
                <a:spcPts val="0"/>
              </a:spcBef>
              <a:buNone/>
            </a:pPr>
            <a:r>
              <a:rPr lang="sr-Latn-ME" sz="2000" dirty="0" smtClean="0">
                <a:solidFill>
                  <a:schemeClr val="tx1"/>
                </a:solidFill>
                <a:latin typeface="+mj-lt"/>
                <a:ea typeface="Times New Roman" panose="02020603050405020304" pitchFamily="18" charset="0"/>
                <a:cs typeface="Times New Roman" panose="02020603050405020304" pitchFamily="18" charset="0"/>
              </a:rPr>
              <a:t>- </a:t>
            </a:r>
            <a:r>
              <a:rPr lang="sr-Latn-CS" sz="2000" b="1" dirty="0">
                <a:solidFill>
                  <a:schemeClr val="tx1"/>
                </a:solidFill>
                <a:latin typeface="+mj-lt"/>
                <a:ea typeface="Calibri" panose="020F0502020204030204" pitchFamily="34" charset="0"/>
                <a:cs typeface="Times New Roman" panose="02020603050405020304" pitchFamily="18" charset="0"/>
              </a:rPr>
              <a:t>Rabotić Branislav, Selective forms of tourism, second edition, High School of Tourism for Vocational Studies, Belgrade, 2013. </a:t>
            </a:r>
            <a:endParaRPr lang="en-US" sz="2800" b="1" dirty="0">
              <a:solidFill>
                <a:schemeClr val="tx1"/>
              </a:solidFill>
              <a:latin typeface="+mj-lt"/>
              <a:ea typeface="Times New Roman" panose="02020603050405020304" pitchFamily="18" charset="0"/>
              <a:cs typeface="Times New Roman" panose="02020603050405020304" pitchFamily="18" charset="0"/>
            </a:endParaRPr>
          </a:p>
          <a:p>
            <a:pPr lvl="0">
              <a:lnSpc>
                <a:spcPct val="115000"/>
              </a:lnSpc>
              <a:spcBef>
                <a:spcPts val="0"/>
              </a:spcBef>
              <a:buFont typeface="Arial" panose="020B0604020202020204" pitchFamily="34" charset="0"/>
              <a:buChar char="-"/>
            </a:pPr>
            <a:r>
              <a:rPr lang="en-US" sz="2000" dirty="0" smtClean="0">
                <a:solidFill>
                  <a:schemeClr val="tx1"/>
                </a:solidFill>
                <a:latin typeface="+mj-lt"/>
                <a:ea typeface="Calibri" panose="020F0502020204030204" pitchFamily="34" charset="0"/>
                <a:cs typeface="Times New Roman" panose="02020603050405020304" pitchFamily="18" charset="0"/>
              </a:rPr>
              <a:t>Eva Hrabovski-Tomić, Selective forms of tourism, Faculty of Service Business, Sremska Kamenica, 2008. </a:t>
            </a:r>
          </a:p>
          <a:p>
            <a:pPr lvl="0">
              <a:lnSpc>
                <a:spcPct val="115000"/>
              </a:lnSpc>
              <a:spcBef>
                <a:spcPts val="0"/>
              </a:spcBef>
              <a:buFont typeface="Arial" panose="020B0604020202020204" pitchFamily="34" charset="0"/>
              <a:buChar char="-"/>
            </a:pPr>
            <a:r>
              <a:rPr lang="en-US" sz="2000" dirty="0">
                <a:solidFill>
                  <a:schemeClr val="tx1"/>
                </a:solidFill>
                <a:latin typeface="+mj-lt"/>
                <a:ea typeface="Calibri" panose="020F0502020204030204" pitchFamily="34" charset="0"/>
                <a:cs typeface="Times New Roman" panose="02020603050405020304" pitchFamily="18" charset="0"/>
              </a:rPr>
              <a:t>Peter Robinson, Sine Heitmann, Peter UC Dieke, Research Themes for Tourism, Cabi Publishing, USA, 2010. </a:t>
            </a:r>
          </a:p>
          <a:p>
            <a:pPr lvl="0">
              <a:lnSpc>
                <a:spcPct val="115000"/>
              </a:lnSpc>
              <a:spcBef>
                <a:spcPts val="0"/>
              </a:spcBef>
              <a:buFont typeface="Arial" panose="020B0604020202020204" pitchFamily="34" charset="0"/>
              <a:buChar char="-"/>
            </a:pPr>
            <a:r>
              <a:rPr lang="en-US" sz="2000" dirty="0">
                <a:solidFill>
                  <a:schemeClr val="tx1"/>
                </a:solidFill>
                <a:latin typeface="+mj-lt"/>
                <a:ea typeface="Calibri" panose="020F0502020204030204" pitchFamily="34" charset="0"/>
                <a:cs typeface="Times New Roman" panose="02020603050405020304" pitchFamily="18" charset="0"/>
              </a:rPr>
              <a:t>Norman Douglas, Ngaire Douglas, Ross Derrett, Special interest tourism: context and cases, John Wiley &amp; Sons Australia, 2001. </a:t>
            </a:r>
            <a:endParaRPr lang="en-US" sz="2000" dirty="0">
              <a:solidFill>
                <a:schemeClr val="tx1"/>
              </a:solidFill>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777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Thematic tourism - evaluation method </a:t>
            </a:r>
            <a:endParaRPr lang="en-US" dirty="0"/>
          </a:p>
        </p:txBody>
      </p:sp>
      <p:sp>
        <p:nvSpPr>
          <p:cNvPr id="3" name="Content Placeholder 2"/>
          <p:cNvSpPr>
            <a:spLocks noGrp="1"/>
          </p:cNvSpPr>
          <p:nvPr>
            <p:ph idx="1"/>
          </p:nvPr>
        </p:nvSpPr>
        <p:spPr/>
        <p:txBody>
          <a:bodyPr>
            <a:normAutofit/>
          </a:bodyPr>
          <a:lstStyle/>
          <a:p>
            <a:r>
              <a:rPr lang="sr-Latn-ME" sz="2800" dirty="0" smtClean="0"/>
              <a:t>Attendance: 3 points </a:t>
            </a:r>
          </a:p>
          <a:p>
            <a:r>
              <a:rPr lang="sr-Latn-ME" sz="2800" dirty="0" smtClean="0"/>
              <a:t>Colloquium 1 and 2: 40 points </a:t>
            </a:r>
          </a:p>
          <a:p>
            <a:pPr lvl="1"/>
            <a:r>
              <a:rPr lang="sr-Latn-ME" sz="2400" dirty="0" smtClean="0"/>
              <a:t>The colloquium has 10 questions. Each question carries 2 points. (45 min) </a:t>
            </a:r>
          </a:p>
          <a:p>
            <a:pPr lvl="1"/>
            <a:r>
              <a:rPr lang="sr-Latn-ME" sz="2400" dirty="0" smtClean="0"/>
              <a:t>Presentations: 7 points </a:t>
            </a:r>
          </a:p>
          <a:p>
            <a:pPr lvl="1"/>
            <a:r>
              <a:rPr lang="sr-Latn-ME" sz="2400" dirty="0" smtClean="0"/>
              <a:t>Final exam: 50 points </a:t>
            </a:r>
          </a:p>
          <a:p>
            <a:endParaRPr lang="en-US" sz="2800" dirty="0"/>
          </a:p>
        </p:txBody>
      </p:sp>
    </p:spTree>
    <p:extLst>
      <p:ext uri="{BB962C8B-B14F-4D97-AF65-F5344CB8AC3E}">
        <p14:creationId xmlns:p14="http://schemas.microsoft.com/office/powerpoint/2010/main" val="1115991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smtClean="0"/>
              <a:t>Let's repeat... </a:t>
            </a:r>
            <a:endParaRPr lang="en-US" dirty="0"/>
          </a:p>
        </p:txBody>
      </p:sp>
      <p:sp>
        <p:nvSpPr>
          <p:cNvPr id="3" name="Content Placeholder 2"/>
          <p:cNvSpPr>
            <a:spLocks noGrp="1"/>
          </p:cNvSpPr>
          <p:nvPr>
            <p:ph idx="1"/>
          </p:nvPr>
        </p:nvSpPr>
        <p:spPr>
          <a:xfrm>
            <a:off x="2460423" y="1772991"/>
            <a:ext cx="8915400" cy="3777622"/>
          </a:xfrm>
        </p:spPr>
        <p:txBody>
          <a:bodyPr>
            <a:noAutofit/>
          </a:bodyPr>
          <a:lstStyle/>
          <a:p>
            <a:r>
              <a:rPr lang="sr-Latn-ME" sz="2400" dirty="0" smtClean="0"/>
              <a:t>Definition of tourism </a:t>
            </a:r>
          </a:p>
          <a:p>
            <a:pPr algn="just"/>
            <a:r>
              <a:rPr lang="en-US" sz="2400" dirty="0"/>
              <a:t>Hunzinger and Krapf: </a:t>
            </a:r>
            <a:r>
              <a:rPr lang="sr-Latn-ME" sz="2400" dirty="0"/>
              <a:t> </a:t>
            </a:r>
            <a:r>
              <a:rPr lang="en-US" sz="2400" dirty="0" err="1"/>
              <a:t>Tourism </a:t>
            </a:r>
            <a:r>
              <a:rPr lang="sr-Latn-ME" sz="2400" dirty="0"/>
              <a:t> </a:t>
            </a:r>
            <a:r>
              <a:rPr lang="en-US" sz="2400" dirty="0"/>
              <a:t>is </a:t>
            </a:r>
            <a:r>
              <a:rPr lang="en-US" sz="2400" b="1" dirty="0" err="1"/>
              <a:t>a set of relationships and phenomena </a:t>
            </a:r>
            <a:r>
              <a:rPr lang="en-US" sz="2400" dirty="0" err="1"/>
              <a:t>who is </a:t>
            </a:r>
            <a:r>
              <a:rPr lang="sr-Latn-ME" sz="2400" dirty="0"/>
              <a:t> </a:t>
            </a:r>
            <a:r>
              <a:rPr lang="en-US" sz="2400" dirty="0" err="1"/>
              <a:t>arise from the travel and stay of visitors to a place if that stay </a:t>
            </a:r>
            <a:r>
              <a:rPr lang="en-US" sz="2400" b="1" dirty="0"/>
              <a:t>does not establish constantly </a:t>
            </a:r>
            <a:r>
              <a:rPr lang="sr-Latn-ME" sz="2400" b="1" dirty="0"/>
              <a:t> </a:t>
            </a:r>
            <a:r>
              <a:rPr lang="en-US" sz="2400" b="1" dirty="0" err="1"/>
              <a:t>permanent residence </a:t>
            </a:r>
            <a:r>
              <a:rPr lang="en-US" sz="2400" dirty="0"/>
              <a:t>and if with such stay </a:t>
            </a:r>
            <a:r>
              <a:rPr lang="en-US" sz="2400" b="1" dirty="0" err="1"/>
              <a:t>it's not </a:t>
            </a:r>
            <a:r>
              <a:rPr lang="en-US" sz="2400" dirty="0"/>
              <a:t> </a:t>
            </a:r>
            <a:r>
              <a:rPr lang="en-US" sz="2400" b="1" dirty="0" err="1"/>
              <a:t>related none of their economic </a:t>
            </a:r>
            <a:r>
              <a:rPr lang="sr-Latn-ME" sz="2400" b="1" dirty="0"/>
              <a:t> </a:t>
            </a:r>
            <a:r>
              <a:rPr lang="en-US" sz="2400" b="1" dirty="0" err="1"/>
              <a:t>activity </a:t>
            </a:r>
            <a:r>
              <a:rPr lang="en-US" sz="2400" dirty="0"/>
              <a:t>. </a:t>
            </a:r>
            <a:endParaRPr lang="sr-Latn-ME" sz="2400" dirty="0"/>
          </a:p>
          <a:p>
            <a:pPr algn="just"/>
            <a:r>
              <a:rPr lang="sr-Latn-ME" sz="2400" dirty="0"/>
              <a:t>UNWTO: </a:t>
            </a:r>
            <a:r>
              <a:rPr lang="en-US" sz="2400" dirty="0" err="1"/>
              <a:t>Tourism </a:t>
            </a:r>
            <a:r>
              <a:rPr lang="sr-Latn-ME" sz="2400" dirty="0"/>
              <a:t> </a:t>
            </a:r>
            <a:r>
              <a:rPr lang="en-US" sz="2400" dirty="0" err="1"/>
              <a:t>includes activities resulting from travel and stay of persons outside </a:t>
            </a:r>
            <a:r>
              <a:rPr lang="sr-Latn-ME" sz="2400" dirty="0"/>
              <a:t> </a:t>
            </a:r>
            <a:r>
              <a:rPr lang="en-US" sz="2400" dirty="0"/>
              <a:t>their usual environment </a:t>
            </a:r>
            <a:r>
              <a:rPr lang="en-US" sz="2400" b="1" dirty="0"/>
              <a:t>not </a:t>
            </a:r>
            <a:r>
              <a:rPr lang="en-US" sz="2400" b="1" dirty="0" err="1" smtClean="0"/>
              <a:t>longe</a:t>
            </a:r>
            <a:r>
              <a:rPr lang="sr-Latn-ME" sz="2400" b="1" dirty="0" smtClean="0"/>
              <a:t>r</a:t>
            </a:r>
            <a:r>
              <a:rPr lang="en-US" sz="2400" b="1" dirty="0" smtClean="0"/>
              <a:t> </a:t>
            </a:r>
            <a:r>
              <a:rPr lang="sr-Latn-ME" sz="2400" b="1" dirty="0" smtClean="0"/>
              <a:t>than</a:t>
            </a:r>
            <a:r>
              <a:rPr lang="sr-Latn-ME" sz="2400" b="1" dirty="0" smtClean="0"/>
              <a:t> </a:t>
            </a:r>
            <a:r>
              <a:rPr lang="en-US" sz="2400" b="1" dirty="0"/>
              <a:t>one </a:t>
            </a:r>
            <a:r>
              <a:rPr lang="en-US" sz="2400" b="1" dirty="0" smtClean="0"/>
              <a:t>year</a:t>
            </a:r>
            <a:r>
              <a:rPr lang="sr-Latn-ME" sz="2400" b="1" dirty="0" smtClean="0"/>
              <a:t>,</a:t>
            </a:r>
            <a:r>
              <a:rPr lang="en-US" sz="2400" b="1" dirty="0" smtClean="0"/>
              <a:t> </a:t>
            </a:r>
            <a:r>
              <a:rPr lang="en-US" sz="2400" dirty="0"/>
              <a:t>for vacation, business trip and </a:t>
            </a:r>
            <a:r>
              <a:rPr lang="en-US" sz="2400" dirty="0" smtClean="0"/>
              <a:t>other </a:t>
            </a:r>
            <a:r>
              <a:rPr lang="sr-Latn-ME" sz="2400" dirty="0" smtClean="0"/>
              <a:t> </a:t>
            </a:r>
            <a:r>
              <a:rPr lang="en-US" sz="2400" dirty="0" err="1"/>
              <a:t>reasons unrelated to activities for which they would receive any compensation in the place they visit </a:t>
            </a:r>
            <a:r>
              <a:rPr lang="sr-Latn-ME" sz="2400" dirty="0"/>
              <a:t>. </a:t>
            </a:r>
            <a:r>
              <a:rPr lang="sr-Latn-ME" sz="1200" dirty="0">
                <a:latin typeface="Times New Roman" panose="02020603050405020304" pitchFamily="18" charset="0"/>
                <a:cs typeface="Times New Roman" panose="02020603050405020304" pitchFamily="18" charset="0"/>
              </a:rPr>
              <a:t>Chavlek and others, </a:t>
            </a:r>
            <a:r>
              <a:rPr lang="en-US" sz="1200" dirty="0" err="1">
                <a:latin typeface="Times New Roman" panose="02020603050405020304" pitchFamily="18" charset="0"/>
                <a:cs typeface="Times New Roman" panose="02020603050405020304" pitchFamily="18" charset="0"/>
              </a:rPr>
              <a:t>Tourism, economic foundations and organizational system </a:t>
            </a:r>
            <a:r>
              <a:rPr lang="sr-Latn-ME" sz="1200" dirty="0">
                <a:latin typeface="Times New Roman" panose="02020603050405020304" pitchFamily="18" charset="0"/>
                <a:cs typeface="Times New Roman" panose="02020603050405020304" pitchFamily="18" charset="0"/>
              </a:rPr>
              <a:t>, 2010. </a:t>
            </a:r>
            <a:endParaRPr lang="en-US" sz="1200" dirty="0">
              <a:latin typeface="Times New Roman" panose="02020603050405020304" pitchFamily="18"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417818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ME" dirty="0"/>
              <a:t>Tourist trips are subject to: </a:t>
            </a:r>
            <a:br>
              <a:rPr lang="sr-Latn-ME" dirty="0"/>
            </a:br>
            <a:endParaRPr lang="en-US" dirty="0"/>
          </a:p>
        </p:txBody>
      </p:sp>
      <p:sp>
        <p:nvSpPr>
          <p:cNvPr id="3" name="Content Placeholder 2"/>
          <p:cNvSpPr>
            <a:spLocks noGrp="1"/>
          </p:cNvSpPr>
          <p:nvPr>
            <p:ph idx="1"/>
          </p:nvPr>
        </p:nvSpPr>
        <p:spPr/>
        <p:txBody>
          <a:bodyPr>
            <a:normAutofit/>
          </a:bodyPr>
          <a:lstStyle/>
          <a:p>
            <a:r>
              <a:rPr lang="sr-Latn-ME" sz="2400" dirty="0" smtClean="0"/>
              <a:t>Free time </a:t>
            </a:r>
          </a:p>
          <a:p>
            <a:r>
              <a:rPr lang="sr-Latn-ME" sz="2400" dirty="0" smtClean="0"/>
              <a:t>Free funds </a:t>
            </a:r>
          </a:p>
          <a:p>
            <a:r>
              <a:rPr lang="sr-Latn-ME" sz="2400" dirty="0" smtClean="0"/>
              <a:t>Any other requirements of yours? </a:t>
            </a:r>
          </a:p>
          <a:p>
            <a:r>
              <a:rPr lang="sr-Latn-ME" sz="2400" dirty="0" smtClean="0"/>
              <a:t>Travel motives... </a:t>
            </a:r>
            <a:endParaRPr lang="en-US" sz="2400" dirty="0"/>
          </a:p>
        </p:txBody>
      </p:sp>
    </p:spTree>
    <p:extLst>
      <p:ext uri="{BB962C8B-B14F-4D97-AF65-F5344CB8AC3E}">
        <p14:creationId xmlns:p14="http://schemas.microsoft.com/office/powerpoint/2010/main" val="416345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sr-Latn-CS" smtClean="0"/>
              <a:t>The concept of a tourist destination </a:t>
            </a:r>
          </a:p>
        </p:txBody>
      </p:sp>
      <p:sp>
        <p:nvSpPr>
          <p:cNvPr id="18435" name="Content Placeholder 2"/>
          <p:cNvSpPr>
            <a:spLocks noGrp="1"/>
          </p:cNvSpPr>
          <p:nvPr>
            <p:ph idx="1"/>
          </p:nvPr>
        </p:nvSpPr>
        <p:spPr>
          <a:xfrm>
            <a:off x="2589212" y="2133599"/>
            <a:ext cx="8915400" cy="4434625"/>
          </a:xfrm>
        </p:spPr>
        <p:txBody>
          <a:bodyPr>
            <a:noAutofit/>
          </a:bodyPr>
          <a:lstStyle/>
          <a:p>
            <a:pPr algn="just">
              <a:lnSpc>
                <a:spcPct val="80000"/>
              </a:lnSpc>
            </a:pPr>
            <a:r>
              <a:rPr lang="sr-Latn-CS" sz="2400" dirty="0"/>
              <a:t>"The WTO defines a destination as a place with specific attractions and related tourist equipment and services chosen by a tourist or group, and with which service producers appear on the market." </a:t>
            </a:r>
          </a:p>
          <a:p>
            <a:pPr algn="just">
              <a:lnSpc>
                <a:spcPct val="80000"/>
              </a:lnSpc>
            </a:pPr>
            <a:r>
              <a:rPr lang="sr-Latn-CS" sz="2400" dirty="0"/>
              <a:t>"A tourist destination can be defined as a geographical space, place, region, area, which the tourist chooses as the goal of his trip. It contains all organizations that provide accommodation, supplies and activities. Thus, the destination represents an integral tourist product." </a:t>
            </a:r>
            <a:r>
              <a:rPr lang="sr-Latn-CS" sz="1600" i="1" dirty="0"/>
              <a:t>Prof. Dr. Milenko Pasinović </a:t>
            </a:r>
            <a:endParaRPr lang="sr-Latn-CS" sz="1600" i="1" dirty="0" smtClean="0"/>
          </a:p>
          <a:p>
            <a:pPr marL="0" indent="0" algn="just">
              <a:lnSpc>
                <a:spcPct val="80000"/>
              </a:lnSpc>
              <a:buNone/>
            </a:pPr>
            <a:endParaRPr lang="sr-Latn-CS" i="1" dirty="0"/>
          </a:p>
        </p:txBody>
      </p:sp>
    </p:spTree>
    <p:extLst>
      <p:ext uri="{BB962C8B-B14F-4D97-AF65-F5344CB8AC3E}">
        <p14:creationId xmlns:p14="http://schemas.microsoft.com/office/powerpoint/2010/main" val="1638163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sr-Latn-CS" dirty="0" smtClean="0"/>
              <a:t>For conceptual determination of a tourist destination, it is important: </a:t>
            </a:r>
            <a:endParaRPr lang="sr-Latn-CS" dirty="0"/>
          </a:p>
        </p:txBody>
      </p:sp>
      <p:sp>
        <p:nvSpPr>
          <p:cNvPr id="19459" name="Content Placeholder 2"/>
          <p:cNvSpPr>
            <a:spLocks noGrp="1"/>
          </p:cNvSpPr>
          <p:nvPr>
            <p:ph idx="1"/>
          </p:nvPr>
        </p:nvSpPr>
        <p:spPr>
          <a:xfrm>
            <a:off x="1154954" y="2603500"/>
            <a:ext cx="10101181" cy="3416300"/>
          </a:xfrm>
        </p:spPr>
        <p:txBody>
          <a:bodyPr>
            <a:noAutofit/>
          </a:bodyPr>
          <a:lstStyle/>
          <a:p>
            <a:endParaRPr lang="sr-Latn-CS" sz="2400" dirty="0" smtClean="0"/>
          </a:p>
          <a:p>
            <a:r>
              <a:rPr lang="sr-Latn-CS" sz="2400" dirty="0" smtClean="0"/>
              <a:t>" </a:t>
            </a:r>
            <a:r>
              <a:rPr lang="sr-Latn-CS" sz="2400" b="1" dirty="0" smtClean="0"/>
              <a:t>to form a spatial unit of the tourist offer, </a:t>
            </a:r>
          </a:p>
          <a:p>
            <a:r>
              <a:rPr lang="sr-Latn-CS" sz="2400" b="1" dirty="0" smtClean="0"/>
              <a:t>it </a:t>
            </a:r>
            <a:r>
              <a:rPr lang="sr-Latn-CS" sz="2400" b="1" dirty="0" smtClean="0"/>
              <a:t>must have sufficient elements of the offer, </a:t>
            </a:r>
          </a:p>
          <a:p>
            <a:r>
              <a:rPr lang="sr-Latn-CS" sz="2400" b="1" dirty="0" smtClean="0"/>
              <a:t>it </a:t>
            </a:r>
            <a:r>
              <a:rPr lang="sr-Latn-CS" sz="2400" b="1" dirty="0" smtClean="0"/>
              <a:t>is oriented towards the market, i.e. tourists, </a:t>
            </a:r>
          </a:p>
          <a:p>
            <a:r>
              <a:rPr lang="sr-Latn-CS" sz="2400" b="1" dirty="0" smtClean="0"/>
              <a:t>it </a:t>
            </a:r>
            <a:r>
              <a:rPr lang="sr-Latn-CS" sz="2400" b="1" dirty="0" smtClean="0"/>
              <a:t>does not depend on administrative borders, </a:t>
            </a:r>
          </a:p>
          <a:p>
            <a:r>
              <a:rPr lang="sr-Latn-CS" sz="2400" b="1" dirty="0" smtClean="0"/>
              <a:t>the </a:t>
            </a:r>
            <a:r>
              <a:rPr lang="sr-Latn-CS" sz="2400" b="1" dirty="0" smtClean="0"/>
              <a:t>destination must be managed." </a:t>
            </a:r>
          </a:p>
          <a:p>
            <a:pPr algn="r">
              <a:buFont typeface="Wingdings 2" panose="05020102010507070707" pitchFamily="18" charset="2"/>
              <a:buNone/>
            </a:pPr>
            <a:r>
              <a:rPr lang="sr-Latn-CS" sz="1600" i="1" dirty="0" smtClean="0"/>
              <a:t>D. Magaš "Management of tourist organization and destination" </a:t>
            </a:r>
          </a:p>
          <a:p>
            <a:endParaRPr lang="sr-Latn-CS" sz="2400" dirty="0" smtClean="0"/>
          </a:p>
        </p:txBody>
      </p:sp>
    </p:spTree>
    <p:extLst>
      <p:ext uri="{BB962C8B-B14F-4D97-AF65-F5344CB8AC3E}">
        <p14:creationId xmlns:p14="http://schemas.microsoft.com/office/powerpoint/2010/main" val="4160751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sr-Latn-CS" smtClean="0"/>
              <a:t>Elements of a tourist destination </a:t>
            </a:r>
          </a:p>
        </p:txBody>
      </p:sp>
      <p:sp>
        <p:nvSpPr>
          <p:cNvPr id="20483" name="Content Placeholder 2"/>
          <p:cNvSpPr>
            <a:spLocks noGrp="1"/>
          </p:cNvSpPr>
          <p:nvPr>
            <p:ph idx="1"/>
          </p:nvPr>
        </p:nvSpPr>
        <p:spPr/>
        <p:txBody>
          <a:bodyPr/>
          <a:lstStyle/>
          <a:p>
            <a:endParaRPr lang="sr-Latn-CS" sz="4800" b="1" i="1"/>
          </a:p>
          <a:p>
            <a:r>
              <a:rPr lang="sr-Latn-CS" sz="4800" b="1" i="1"/>
              <a:t>attractiveness </a:t>
            </a:r>
          </a:p>
          <a:p>
            <a:r>
              <a:rPr lang="sr-Latn-CS" sz="4800" b="1" i="1"/>
              <a:t>accessibility </a:t>
            </a:r>
            <a:endParaRPr lang="sr-Latn-CS" sz="4800" b="1"/>
          </a:p>
          <a:p>
            <a:r>
              <a:rPr lang="sr-Latn-CS" sz="4800" b="1" i="1"/>
              <a:t>conditions for stay </a:t>
            </a:r>
            <a:endParaRPr lang="sr-Latn-CS" sz="4800"/>
          </a:p>
          <a:p>
            <a:endParaRPr lang="sr-Latn-CS" smtClean="0"/>
          </a:p>
        </p:txBody>
      </p:sp>
    </p:spTree>
    <p:extLst>
      <p:ext uri="{BB962C8B-B14F-4D97-AF65-F5344CB8AC3E}">
        <p14:creationId xmlns:p14="http://schemas.microsoft.com/office/powerpoint/2010/main" val="4292049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sr-Latn-CS" smtClean="0"/>
              <a:t>Elements of a tourist destination </a:t>
            </a:r>
          </a:p>
        </p:txBody>
      </p:sp>
      <p:sp>
        <p:nvSpPr>
          <p:cNvPr id="21507" name="Content Placeholder 2"/>
          <p:cNvSpPr>
            <a:spLocks noGrp="1"/>
          </p:cNvSpPr>
          <p:nvPr>
            <p:ph idx="1"/>
          </p:nvPr>
        </p:nvSpPr>
        <p:spPr/>
        <p:txBody>
          <a:bodyPr/>
          <a:lstStyle/>
          <a:p>
            <a:pPr>
              <a:buFont typeface="Wingdings 2" panose="05020102010507070707" pitchFamily="18" charset="2"/>
              <a:buNone/>
            </a:pPr>
            <a:endParaRPr lang="sr-Latn-CS" sz="6000" dirty="0"/>
          </a:p>
          <a:p>
            <a:r>
              <a:rPr lang="sr-Latn-CS" sz="6000" b="1" dirty="0" smtClean="0"/>
              <a:t>(</a:t>
            </a:r>
            <a:r>
              <a:rPr lang="sr-Latn-CS" sz="6000" b="1" dirty="0"/>
              <a:t>primary) </a:t>
            </a:r>
          </a:p>
          <a:p>
            <a:r>
              <a:rPr lang="sr-Latn-CS" sz="6000" b="1" dirty="0" smtClean="0"/>
              <a:t>(</a:t>
            </a:r>
            <a:r>
              <a:rPr lang="sr-Latn-CS" sz="6000" b="1" dirty="0"/>
              <a:t>secondary) </a:t>
            </a:r>
          </a:p>
        </p:txBody>
      </p:sp>
    </p:spTree>
    <p:extLst>
      <p:ext uri="{BB962C8B-B14F-4D97-AF65-F5344CB8AC3E}">
        <p14:creationId xmlns:p14="http://schemas.microsoft.com/office/powerpoint/2010/main" val="969372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74</TotalTime>
  <Words>894</Words>
  <Application>Microsoft Office PowerPoint</Application>
  <PresentationFormat>Custom</PresentationFormat>
  <Paragraphs>126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Wisp</vt:lpstr>
      <vt:lpstr>Thematic tourism </vt:lpstr>
      <vt:lpstr>Thematic tourism - Literature </vt:lpstr>
      <vt:lpstr>Thematic tourism - evaluation method </vt:lpstr>
      <vt:lpstr>Let's repeat... </vt:lpstr>
      <vt:lpstr>Tourist trips are subject to:  </vt:lpstr>
      <vt:lpstr>The concept of a tourist destination </vt:lpstr>
      <vt:lpstr>For conceptual determination of a tourist destination, it is important: </vt:lpstr>
      <vt:lpstr>Elements of a tourist destination </vt:lpstr>
      <vt:lpstr>Elements of a tourist destination </vt:lpstr>
      <vt:lpstr>Elements of a tourist destination </vt:lpstr>
      <vt:lpstr>Difference? </vt:lpstr>
      <vt:lpstr>Mass tourism - characteristics </vt:lpstr>
      <vt:lpstr>The answer to mass tourism? </vt:lpstr>
      <vt:lpstr>HOW TO IMPLEMENT SUSTAINABLE TOURISM? </vt:lpstr>
      <vt:lpstr>THEMATIC TOURISM or </vt:lpstr>
      <vt:lpstr>DEFINITION </vt:lpstr>
      <vt:lpstr>Niche tourism - a broader term than SIT </vt:lpstr>
      <vt:lpstr>Thematic tourism - typology </vt:lpstr>
      <vt:lpstr>To summarize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Tematski turizam</dc:title>
  <dc:creator>Iva</dc:creator>
  <cp:lastModifiedBy>nina</cp:lastModifiedBy>
  <cp:revision>51</cp:revision>
  <dcterms:created xsi:type="dcterms:W3CDTF">2016-02-14T17:04:20Z</dcterms:created>
  <dcterms:modified xsi:type="dcterms:W3CDTF">2022-10-26T16:37:48Z</dcterms:modified>
</cp:coreProperties>
</file>