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14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11/18/2021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William Shakespeare’s canonical biography</a:t>
            </a:r>
            <a:endParaRPr lang="en-US" dirty="0"/>
          </a:p>
        </p:txBody>
      </p:sp>
      <p:pic>
        <p:nvPicPr>
          <p:cNvPr id="4" name="Content Placeholder 3" descr="Shakespeare.jpg"/>
          <p:cNvPicPr>
            <a:picLocks noGrp="1" noChangeAspect="1"/>
          </p:cNvPicPr>
          <p:nvPr>
            <p:ph idx="1"/>
          </p:nvPr>
        </p:nvPicPr>
        <p:blipFill>
          <a:blip r:embed="rId2" cstate="print"/>
          <a:stretch>
            <a:fillRect/>
          </a:stretch>
        </p:blipFill>
        <p:spPr>
          <a:xfrm>
            <a:off x="2377281" y="1935163"/>
            <a:ext cx="4389437" cy="438943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i="1" dirty="0" smtClean="0"/>
              <a:t>The data based on scarce documents</a:t>
            </a:r>
            <a:endParaRPr lang="en-US" sz="4000" i="1" dirty="0"/>
          </a:p>
        </p:txBody>
      </p:sp>
      <p:sp>
        <p:nvSpPr>
          <p:cNvPr id="3" name="Content Placeholder 2"/>
          <p:cNvSpPr>
            <a:spLocks noGrp="1"/>
          </p:cNvSpPr>
          <p:nvPr>
            <p:ph idx="1"/>
          </p:nvPr>
        </p:nvSpPr>
        <p:spPr/>
        <p:txBody>
          <a:bodyPr/>
          <a:lstStyle/>
          <a:p>
            <a:r>
              <a:rPr lang="en-US" dirty="0" smtClean="0"/>
              <a:t>William Shakespeare was </a:t>
            </a:r>
            <a:r>
              <a:rPr lang="en-US" dirty="0" err="1" smtClean="0"/>
              <a:t>baptised</a:t>
            </a:r>
            <a:r>
              <a:rPr lang="en-US" dirty="0" smtClean="0"/>
              <a:t> on April, 26, 1564 at the Holy Trinity Church at Stratford-upon-Avon</a:t>
            </a:r>
          </a:p>
          <a:p>
            <a:pPr>
              <a:buNone/>
            </a:pPr>
            <a:endParaRPr lang="en-US" dirty="0" smtClean="0"/>
          </a:p>
          <a:p>
            <a:r>
              <a:rPr lang="en-US" dirty="0" smtClean="0"/>
              <a:t>His father John Shakespeare who was a glove-maker, an alderman of Stratford-upon-Avon, a bailiff (1568), and his mother Mary Arden had 8 children</a:t>
            </a:r>
          </a:p>
          <a:p>
            <a:pPr>
              <a:buNone/>
            </a:pPr>
            <a:endParaRPr lang="en-US" dirty="0" smtClean="0"/>
          </a:p>
          <a:p>
            <a:r>
              <a:rPr lang="en-US" dirty="0" smtClean="0"/>
              <a:t>Shakespeare studied at the Grammar school in Stratford-upon Avon (Cicero, Ovid, Plautus, Virgil, Seneca, Terence and others)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youth and early works</a:t>
            </a:r>
            <a:endParaRPr lang="en-US" sz="4000" dirty="0"/>
          </a:p>
        </p:txBody>
      </p:sp>
      <p:sp>
        <p:nvSpPr>
          <p:cNvPr id="3" name="Content Placeholder 2"/>
          <p:cNvSpPr>
            <a:spLocks noGrp="1"/>
          </p:cNvSpPr>
          <p:nvPr>
            <p:ph idx="1"/>
          </p:nvPr>
        </p:nvSpPr>
        <p:spPr/>
        <p:txBody>
          <a:bodyPr/>
          <a:lstStyle/>
          <a:p>
            <a:r>
              <a:rPr lang="en-US" dirty="0" smtClean="0"/>
              <a:t>After 1578 - ?</a:t>
            </a:r>
          </a:p>
          <a:p>
            <a:r>
              <a:rPr lang="en-US" dirty="0" smtClean="0"/>
              <a:t>1582 marriage with Anne Hathaway, a daughter of a well-to-do farmer (children: Susanna, the twins Judith and </a:t>
            </a:r>
            <a:r>
              <a:rPr lang="en-US" dirty="0" err="1" smtClean="0"/>
              <a:t>Hamnet</a:t>
            </a:r>
            <a:r>
              <a:rPr lang="en-US" dirty="0" smtClean="0"/>
              <a:t>)</a:t>
            </a:r>
          </a:p>
          <a:p>
            <a:r>
              <a:rPr lang="en-US" dirty="0" smtClean="0"/>
              <a:t>1587 Shakespeare leaves Stratford for London where he works for different theatres (</a:t>
            </a:r>
            <a:r>
              <a:rPr lang="en-US" i="1" dirty="0" smtClean="0"/>
              <a:t>Theatre, Rose, Curtain, Globe</a:t>
            </a:r>
            <a:r>
              <a:rPr lang="en-US" dirty="0" smtClean="0"/>
              <a:t>) </a:t>
            </a:r>
          </a:p>
          <a:p>
            <a:r>
              <a:rPr lang="en-US" dirty="0" smtClean="0"/>
              <a:t>Early 1590s – </a:t>
            </a:r>
            <a:r>
              <a:rPr lang="en-US" i="1" dirty="0" smtClean="0"/>
              <a:t>The Comedy of Errors, </a:t>
            </a:r>
            <a:r>
              <a:rPr lang="en-US" dirty="0" smtClean="0"/>
              <a:t>history plays </a:t>
            </a:r>
            <a:r>
              <a:rPr lang="en-US" i="1" dirty="0" smtClean="0"/>
              <a:t>Henry IV </a:t>
            </a:r>
            <a:r>
              <a:rPr lang="en-US" dirty="0" smtClean="0"/>
              <a:t>and </a:t>
            </a:r>
            <a:r>
              <a:rPr lang="en-US" i="1" dirty="0" smtClean="0"/>
              <a:t>Richard III </a:t>
            </a:r>
            <a:r>
              <a:rPr lang="en-US" dirty="0" smtClean="0"/>
              <a:t>and two poems</a:t>
            </a:r>
            <a:endParaRPr lang="en-US" i="1" dirty="0" smtClean="0"/>
          </a:p>
          <a:p>
            <a:pPr>
              <a:buNone/>
            </a:pPr>
            <a:r>
              <a:rPr lang="en-US" i="1"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poems</a:t>
            </a:r>
            <a:endParaRPr lang="en-US" dirty="0"/>
          </a:p>
        </p:txBody>
      </p:sp>
      <p:sp>
        <p:nvSpPr>
          <p:cNvPr id="3" name="Content Placeholder 2"/>
          <p:cNvSpPr>
            <a:spLocks noGrp="1"/>
          </p:cNvSpPr>
          <p:nvPr>
            <p:ph idx="1"/>
          </p:nvPr>
        </p:nvSpPr>
        <p:spPr/>
        <p:txBody>
          <a:bodyPr/>
          <a:lstStyle/>
          <a:p>
            <a:r>
              <a:rPr lang="en-US" i="1" smtClean="0"/>
              <a:t>Venus </a:t>
            </a:r>
            <a:r>
              <a:rPr lang="en-US" i="1" dirty="0" smtClean="0"/>
              <a:t>and Adonis</a:t>
            </a:r>
            <a:r>
              <a:rPr lang="en-US" dirty="0" smtClean="0"/>
              <a:t>, 1593 had 8 editions published during the author’s life. The Poem was devoted to Henry </a:t>
            </a:r>
            <a:r>
              <a:rPr lang="en-US" dirty="0" err="1" smtClean="0"/>
              <a:t>Risley</a:t>
            </a:r>
            <a:r>
              <a:rPr lang="en-US" dirty="0" smtClean="0"/>
              <a:t> (</a:t>
            </a:r>
            <a:r>
              <a:rPr lang="en-US" dirty="0" err="1" smtClean="0"/>
              <a:t>Wriothsley</a:t>
            </a:r>
            <a:r>
              <a:rPr lang="en-US" dirty="0" smtClean="0"/>
              <a:t>), earl of Southampton </a:t>
            </a:r>
          </a:p>
          <a:p>
            <a:r>
              <a:rPr lang="en-US" i="1" dirty="0" smtClean="0"/>
              <a:t>The Rape of </a:t>
            </a:r>
            <a:r>
              <a:rPr lang="en-US" i="1" dirty="0" err="1" smtClean="0"/>
              <a:t>Lucrece</a:t>
            </a:r>
            <a:r>
              <a:rPr lang="en-US" dirty="0" smtClean="0"/>
              <a:t>, 1594</a:t>
            </a:r>
          </a:p>
          <a:p>
            <a:endParaRPr lang="en-US" dirty="0" smtClean="0"/>
          </a:p>
          <a:p>
            <a:pPr>
              <a:buNone/>
            </a:pPr>
            <a:endParaRPr lang="en-US" dirty="0" smtClean="0"/>
          </a:p>
          <a:p>
            <a:pPr>
              <a:buNone/>
            </a:pPr>
            <a:r>
              <a:rPr lang="en-US" dirty="0" smtClean="0"/>
              <a:t>In the early period of his work Shakespeare also wrote some of his “Italian plays” or tragedies, like </a:t>
            </a:r>
            <a:r>
              <a:rPr lang="en-US" i="1" dirty="0" smtClean="0"/>
              <a:t>Titus Andronicus</a:t>
            </a:r>
            <a:r>
              <a:rPr lang="en-US" dirty="0" smtClean="0"/>
              <a:t>, </a:t>
            </a:r>
            <a:r>
              <a:rPr lang="en-US" i="1" dirty="0" smtClean="0"/>
              <a:t>Julius Caesar</a:t>
            </a:r>
            <a:r>
              <a:rPr lang="en-US" dirty="0" smtClean="0"/>
              <a:t>, </a:t>
            </a:r>
            <a:r>
              <a:rPr lang="en-US" i="1" dirty="0" smtClean="0"/>
              <a:t>Romeo and Juliet</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Shakespeare’s work </a:t>
            </a:r>
            <a:endParaRPr lang="en-US" dirty="0"/>
          </a:p>
        </p:txBody>
      </p:sp>
      <p:sp>
        <p:nvSpPr>
          <p:cNvPr id="3" name="Text Placeholder 2"/>
          <p:cNvSpPr>
            <a:spLocks noGrp="1"/>
          </p:cNvSpPr>
          <p:nvPr>
            <p:ph type="body" idx="1"/>
          </p:nvPr>
        </p:nvSpPr>
        <p:spPr/>
        <p:txBody>
          <a:bodyPr/>
          <a:lstStyle/>
          <a:p>
            <a:r>
              <a:rPr lang="en-US" dirty="0" smtClean="0"/>
              <a:t>the second  period</a:t>
            </a:r>
            <a:endParaRPr lang="en-US" dirty="0"/>
          </a:p>
        </p:txBody>
      </p:sp>
      <p:sp>
        <p:nvSpPr>
          <p:cNvPr id="4" name="Text Placeholder 3"/>
          <p:cNvSpPr>
            <a:spLocks noGrp="1"/>
          </p:cNvSpPr>
          <p:nvPr>
            <p:ph type="body" sz="half" idx="3"/>
          </p:nvPr>
        </p:nvSpPr>
        <p:spPr/>
        <p:txBody>
          <a:bodyPr/>
          <a:lstStyle/>
          <a:p>
            <a:r>
              <a:rPr lang="en-US" dirty="0" smtClean="0"/>
              <a:t>the third period</a:t>
            </a:r>
            <a:endParaRPr lang="en-US" dirty="0"/>
          </a:p>
        </p:txBody>
      </p:sp>
      <p:sp>
        <p:nvSpPr>
          <p:cNvPr id="5" name="Content Placeholder 4"/>
          <p:cNvSpPr>
            <a:spLocks noGrp="1"/>
          </p:cNvSpPr>
          <p:nvPr>
            <p:ph sz="quarter" idx="2"/>
          </p:nvPr>
        </p:nvSpPr>
        <p:spPr/>
        <p:txBody>
          <a:bodyPr>
            <a:normAutofit fontScale="92500" lnSpcReduction="10000"/>
          </a:bodyPr>
          <a:lstStyle/>
          <a:p>
            <a:r>
              <a:rPr lang="en-US" dirty="0" smtClean="0"/>
              <a:t>1601-1608</a:t>
            </a:r>
          </a:p>
          <a:p>
            <a:r>
              <a:rPr lang="en-US" dirty="0" smtClean="0"/>
              <a:t>tragedies and comedies</a:t>
            </a:r>
          </a:p>
          <a:p>
            <a:pPr>
              <a:buNone/>
            </a:pPr>
            <a:r>
              <a:rPr lang="en-US" i="1" dirty="0" smtClean="0"/>
              <a:t>Hamlet, Othello, King Lear, Macbeth, Antony and Cleopatra, Troilus and Cressida etc.</a:t>
            </a:r>
          </a:p>
          <a:p>
            <a:pPr>
              <a:buNone/>
            </a:pPr>
            <a:endParaRPr lang="en-US" i="1" dirty="0" smtClean="0"/>
          </a:p>
          <a:p>
            <a:pPr>
              <a:buNone/>
            </a:pPr>
            <a:r>
              <a:rPr lang="en-US" i="1" dirty="0" smtClean="0"/>
              <a:t>All’s well that ends well</a:t>
            </a:r>
          </a:p>
          <a:p>
            <a:pPr>
              <a:buNone/>
            </a:pPr>
            <a:r>
              <a:rPr lang="en-US" i="1" dirty="0" smtClean="0"/>
              <a:t>Measure for Measure, etc.</a:t>
            </a:r>
          </a:p>
          <a:p>
            <a:pPr>
              <a:buNone/>
            </a:pPr>
            <a:endParaRPr lang="en-US" i="1" dirty="0" smtClean="0"/>
          </a:p>
          <a:p>
            <a:pPr>
              <a:buNone/>
            </a:pPr>
            <a:r>
              <a:rPr lang="en-US" dirty="0" smtClean="0"/>
              <a:t>Bitterness and disappointment in the possibility to </a:t>
            </a:r>
            <a:r>
              <a:rPr lang="en-US" dirty="0" err="1" smtClean="0"/>
              <a:t>realise</a:t>
            </a:r>
            <a:r>
              <a:rPr lang="en-US" dirty="0" smtClean="0"/>
              <a:t> the ideals of good and justice</a:t>
            </a:r>
          </a:p>
          <a:p>
            <a:pPr>
              <a:buNone/>
            </a:pPr>
            <a:endParaRPr lang="en-US" dirty="0"/>
          </a:p>
        </p:txBody>
      </p:sp>
      <p:sp>
        <p:nvSpPr>
          <p:cNvPr id="6" name="Content Placeholder 5"/>
          <p:cNvSpPr>
            <a:spLocks noGrp="1"/>
          </p:cNvSpPr>
          <p:nvPr>
            <p:ph sz="quarter" idx="4"/>
          </p:nvPr>
        </p:nvSpPr>
        <p:spPr/>
        <p:txBody>
          <a:bodyPr>
            <a:normAutofit/>
          </a:bodyPr>
          <a:lstStyle/>
          <a:p>
            <a:r>
              <a:rPr lang="en-US" dirty="0" smtClean="0"/>
              <a:t>1608-1613</a:t>
            </a:r>
          </a:p>
          <a:p>
            <a:r>
              <a:rPr lang="en-US" dirty="0" smtClean="0"/>
              <a:t>tragicomedies (romances)</a:t>
            </a:r>
          </a:p>
          <a:p>
            <a:pPr>
              <a:buNone/>
            </a:pPr>
            <a:r>
              <a:rPr lang="en-US" i="1" dirty="0" smtClean="0"/>
              <a:t>The Tempest</a:t>
            </a:r>
          </a:p>
          <a:p>
            <a:pPr>
              <a:buNone/>
            </a:pPr>
            <a:r>
              <a:rPr lang="en-US" i="1" dirty="0" smtClean="0"/>
              <a:t>The Winter’s Tale</a:t>
            </a:r>
          </a:p>
          <a:p>
            <a:pPr>
              <a:buNone/>
            </a:pPr>
            <a:r>
              <a:rPr lang="en-US" i="1" dirty="0" smtClean="0"/>
              <a:t>Pericles</a:t>
            </a:r>
          </a:p>
          <a:p>
            <a:pPr>
              <a:buNone/>
            </a:pPr>
            <a:r>
              <a:rPr lang="en-US" i="1" dirty="0" smtClean="0"/>
              <a:t>Cymbeline, etc.</a:t>
            </a:r>
          </a:p>
          <a:p>
            <a:pPr>
              <a:buNone/>
            </a:pPr>
            <a:endParaRPr lang="en-US" i="1" dirty="0" smtClean="0"/>
          </a:p>
          <a:p>
            <a:pPr>
              <a:buNone/>
            </a:pPr>
            <a:r>
              <a:rPr lang="en-US" sz="2000" dirty="0" smtClean="0"/>
              <a:t>The stylistic polyphony – Renaissance, mannerism, baroque</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years</a:t>
            </a:r>
            <a:endParaRPr lang="en-US" dirty="0"/>
          </a:p>
        </p:txBody>
      </p:sp>
      <p:sp>
        <p:nvSpPr>
          <p:cNvPr id="3" name="Content Placeholder 2"/>
          <p:cNvSpPr>
            <a:spLocks noGrp="1"/>
          </p:cNvSpPr>
          <p:nvPr>
            <p:ph idx="1"/>
          </p:nvPr>
        </p:nvSpPr>
        <p:spPr/>
        <p:txBody>
          <a:bodyPr/>
          <a:lstStyle/>
          <a:p>
            <a:r>
              <a:rPr lang="en-US" dirty="0" smtClean="0"/>
              <a:t>1613 The Globe is burnt down; the fire is supposed to have laid in ashes Shakespeare’s manuscripts</a:t>
            </a:r>
          </a:p>
          <a:p>
            <a:pPr>
              <a:buNone/>
            </a:pPr>
            <a:r>
              <a:rPr lang="en-US" dirty="0" smtClean="0"/>
              <a:t>    retirement – Shakespeare returns to Stratford</a:t>
            </a:r>
          </a:p>
          <a:p>
            <a:r>
              <a:rPr lang="en-US" dirty="0" smtClean="0"/>
              <a:t>Apr,23, 1616 Shakespeare died</a:t>
            </a:r>
          </a:p>
          <a:p>
            <a:r>
              <a:rPr lang="en-US" dirty="0" smtClean="0"/>
              <a:t>1623 the 1</a:t>
            </a:r>
            <a:r>
              <a:rPr lang="en-US" baseline="30000" dirty="0" smtClean="0"/>
              <a:t>st</a:t>
            </a:r>
            <a:r>
              <a:rPr lang="en-US" dirty="0" smtClean="0"/>
              <a:t> Folio is published</a:t>
            </a:r>
          </a:p>
          <a:p>
            <a:r>
              <a:rPr lang="en-US" dirty="0" smtClean="0"/>
              <a:t>1747 Shakespeare’s will is discovered that becomes the starting-point of the authorship dispute</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Shakespeare authorship polemics</a:t>
            </a:r>
            <a:endParaRPr lang="en-US" dirty="0"/>
          </a:p>
        </p:txBody>
      </p:sp>
      <p:sp>
        <p:nvSpPr>
          <p:cNvPr id="3" name="Content Placeholder 2"/>
          <p:cNvSpPr>
            <a:spLocks noGrp="1"/>
          </p:cNvSpPr>
          <p:nvPr>
            <p:ph idx="1"/>
          </p:nvPr>
        </p:nvSpPr>
        <p:spPr/>
        <p:txBody>
          <a:bodyPr>
            <a:normAutofit lnSpcReduction="10000"/>
          </a:bodyPr>
          <a:lstStyle/>
          <a:p>
            <a:r>
              <a:rPr lang="en-US" dirty="0" smtClean="0"/>
              <a:t>Who is the author of the two poems, 154 sonnets and 37 plays attributed to </a:t>
            </a:r>
            <a:r>
              <a:rPr lang="en-US" dirty="0" err="1" smtClean="0"/>
              <a:t>W.Shakespeare</a:t>
            </a:r>
            <a:r>
              <a:rPr lang="en-US" dirty="0" smtClean="0"/>
              <a:t>?</a:t>
            </a:r>
          </a:p>
          <a:p>
            <a:endParaRPr lang="en-US" dirty="0" smtClean="0"/>
          </a:p>
          <a:p>
            <a:r>
              <a:rPr lang="en-US" dirty="0" err="1" smtClean="0"/>
              <a:t>Stratfordians</a:t>
            </a:r>
            <a:r>
              <a:rPr lang="en-US" dirty="0" smtClean="0"/>
              <a:t> (Shakespeareans) </a:t>
            </a:r>
            <a:r>
              <a:rPr lang="en-US" i="1" dirty="0" smtClean="0"/>
              <a:t>versus</a:t>
            </a:r>
            <a:r>
              <a:rPr lang="en-US" dirty="0" smtClean="0"/>
              <a:t> anti-</a:t>
            </a:r>
            <a:r>
              <a:rPr lang="en-US" dirty="0" err="1" smtClean="0"/>
              <a:t>Stratfordians</a:t>
            </a:r>
            <a:r>
              <a:rPr lang="en-US" dirty="0" smtClean="0"/>
              <a:t> (57 theories)</a:t>
            </a:r>
          </a:p>
          <a:p>
            <a:endParaRPr lang="en-US" dirty="0" smtClean="0"/>
          </a:p>
          <a:p>
            <a:r>
              <a:rPr lang="en-US" dirty="0" smtClean="0"/>
              <a:t>“Good friend, for Jesus sake forebear</a:t>
            </a:r>
          </a:p>
          <a:p>
            <a:pPr>
              <a:buNone/>
            </a:pPr>
            <a:r>
              <a:rPr lang="en-US" dirty="0" smtClean="0"/>
              <a:t>To dig the dust enclosed here</a:t>
            </a:r>
          </a:p>
          <a:p>
            <a:pPr>
              <a:buNone/>
            </a:pPr>
            <a:r>
              <a:rPr lang="en-US" dirty="0" smtClean="0"/>
              <a:t>Blessed be ye man </a:t>
            </a:r>
            <a:r>
              <a:rPr lang="en-US" dirty="0" err="1" smtClean="0"/>
              <a:t>yt</a:t>
            </a:r>
            <a:r>
              <a:rPr lang="en-US" dirty="0" smtClean="0"/>
              <a:t> spares these stones</a:t>
            </a:r>
          </a:p>
          <a:p>
            <a:pPr>
              <a:buNone/>
            </a:pPr>
            <a:r>
              <a:rPr lang="en-US" dirty="0" smtClean="0"/>
              <a:t>And cursed be he </a:t>
            </a:r>
            <a:r>
              <a:rPr lang="en-US" dirty="0" err="1" smtClean="0"/>
              <a:t>yt</a:t>
            </a:r>
            <a:r>
              <a:rPr lang="en-US" dirty="0" smtClean="0"/>
              <a:t> moves my bones”</a:t>
            </a:r>
          </a:p>
          <a:p>
            <a:endParaRPr lang="en-US" dirty="0" smtClean="0"/>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
            </a:r>
            <a:br>
              <a:rPr lang="en-US" dirty="0" smtClean="0"/>
            </a:br>
            <a:r>
              <a:rPr lang="en-US" sz="2700" b="1" dirty="0" smtClean="0"/>
              <a:t>The </a:t>
            </a:r>
            <a:r>
              <a:rPr lang="en-US" sz="2700" b="1" dirty="0" err="1" smtClean="0"/>
              <a:t>Droeshout</a:t>
            </a:r>
            <a:r>
              <a:rPr lang="en-US" sz="2700" b="1" dirty="0" smtClean="0"/>
              <a:t> portrait or </a:t>
            </a:r>
            <a:r>
              <a:rPr lang="en-US" sz="2700" b="1" dirty="0" err="1" smtClean="0"/>
              <a:t>Droeshout</a:t>
            </a:r>
            <a:r>
              <a:rPr lang="en-US" sz="2700" b="1" dirty="0" smtClean="0"/>
              <a:t> engraving</a:t>
            </a:r>
            <a:endParaRPr lang="en-US" sz="2700" b="1" dirty="0"/>
          </a:p>
        </p:txBody>
      </p:sp>
      <p:sp>
        <p:nvSpPr>
          <p:cNvPr id="3" name="Content Placeholder 2"/>
          <p:cNvSpPr>
            <a:spLocks noGrp="1"/>
          </p:cNvSpPr>
          <p:nvPr>
            <p:ph idx="1"/>
          </p:nvPr>
        </p:nvSpPr>
        <p:spPr/>
        <p:txBody>
          <a:bodyPr/>
          <a:lstStyle/>
          <a:p>
            <a:pPr>
              <a:buNone/>
            </a:pPr>
            <a:r>
              <a:rPr lang="en-US" sz="2800" dirty="0" smtClean="0"/>
              <a:t>The portrait of William Shakespeare was engraved by Martin </a:t>
            </a:r>
            <a:r>
              <a:rPr lang="en-US" sz="2800" dirty="0" err="1" smtClean="0"/>
              <a:t>Droeshout</a:t>
            </a:r>
            <a:r>
              <a:rPr lang="en-US" sz="2800" dirty="0" smtClean="0"/>
              <a:t> on the title page of the First Folio collection of Shakespeare's plays, published in 1623. It is one of only two works of art </a:t>
            </a:r>
            <a:r>
              <a:rPr lang="en-US" sz="2800" i="1" dirty="0" smtClean="0">
                <a:solidFill>
                  <a:srgbClr val="FF0000"/>
                </a:solidFill>
              </a:rPr>
              <a:t>definitively</a:t>
            </a:r>
            <a:r>
              <a:rPr lang="en-US" sz="2800" dirty="0" smtClean="0"/>
              <a:t> identifiable as a depiction of the poet; the other is the statue erected as funeral monument in Shakespeare's home town of Stratford-upon Avon.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sz="3200" dirty="0" smtClean="0"/>
              <a:t>Critics about the portrait</a:t>
            </a:r>
            <a:endParaRPr lang="en-US" sz="3200" dirty="0"/>
          </a:p>
        </p:txBody>
      </p:sp>
      <p:sp>
        <p:nvSpPr>
          <p:cNvPr id="3" name="Content Placeholder 2"/>
          <p:cNvSpPr>
            <a:spLocks noGrp="1"/>
          </p:cNvSpPr>
          <p:nvPr>
            <p:ph idx="1"/>
          </p:nvPr>
        </p:nvSpPr>
        <p:spPr>
          <a:xfrm>
            <a:off x="457200" y="1447800"/>
            <a:ext cx="8229600" cy="4876800"/>
          </a:xfrm>
        </p:spPr>
        <p:txBody>
          <a:bodyPr>
            <a:normAutofit fontScale="32500" lnSpcReduction="20000"/>
          </a:bodyPr>
          <a:lstStyle/>
          <a:p>
            <a:r>
              <a:rPr lang="en-US" sz="6200" dirty="0" smtClean="0"/>
              <a:t>The engraving is praised by Shakespeare's friend Ben Johnson in his poem </a:t>
            </a:r>
            <a:r>
              <a:rPr lang="en-US" sz="6200" i="1" dirty="0" smtClean="0"/>
              <a:t>To the Reader</a:t>
            </a:r>
            <a:r>
              <a:rPr lang="en-US" sz="6200" dirty="0" smtClean="0"/>
              <a:t> printed alongside it, in which he says that it is a good likeness of the poet. He writes that </a:t>
            </a:r>
            <a:r>
              <a:rPr lang="en-US" sz="6200" i="1" dirty="0" smtClean="0">
                <a:solidFill>
                  <a:srgbClr val="FF0000"/>
                </a:solidFill>
              </a:rPr>
              <a:t>"the graver had a strife / With nature to outdo the life" </a:t>
            </a:r>
            <a:r>
              <a:rPr lang="en-US" sz="6200" dirty="0" smtClean="0"/>
              <a:t>and that he has "hit his face" accurately. He adds that the engraver could not represent Shakespeare's "wit", for which the viewer will have to read the book. The testimony to the accuracy of the portrait. So, this is the only portrait that definitely provides us with a reasonable idea of Shakespeare's appearance</a:t>
            </a:r>
          </a:p>
          <a:p>
            <a:r>
              <a:rPr lang="en-US" sz="6200" i="1" dirty="0" smtClean="0"/>
              <a:t>Numerous critics of the engraving say that the clumsy relationship between the head and the body allow to consider the print as a poor representation of the poet. …the face is long and the forehead high; the one ear which is visible is shapeless; the top of the head is bald, but the hair falls in abundance over the ears.  ... Light comes from several directions simultaneously… the awkward difference in design between the right and left shoulders The engraving is poorly proportioned and demonstrated many artistic defects</a:t>
            </a:r>
            <a:r>
              <a:rPr lang="en-US" sz="6200" dirty="0" smtClean="0"/>
              <a: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669</TotalTime>
  <Words>419</Words>
  <Application>Microsoft Office PowerPoint</Application>
  <PresentationFormat>On-screen Show (4:3)</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William Shakespeare’s canonical biography</vt:lpstr>
      <vt:lpstr>The data based on scarce documents</vt:lpstr>
      <vt:lpstr>The youth and early works</vt:lpstr>
      <vt:lpstr>Two poems</vt:lpstr>
      <vt:lpstr>Shakespeare’s work </vt:lpstr>
      <vt:lpstr>Late years</vt:lpstr>
      <vt:lpstr>Shakespeare authorship polemics</vt:lpstr>
      <vt:lpstr> The Droeshout portrait or Droeshout engraving</vt:lpstr>
      <vt:lpstr>Critics about the portrait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Shakespeare’s canonical biography</dc:title>
  <dc:creator>Racunovodja</dc:creator>
  <cp:lastModifiedBy>PC</cp:lastModifiedBy>
  <cp:revision>40</cp:revision>
  <dcterms:created xsi:type="dcterms:W3CDTF">2006-08-16T00:00:00Z</dcterms:created>
  <dcterms:modified xsi:type="dcterms:W3CDTF">2021-11-18T13:09:45Z</dcterms:modified>
</cp:coreProperties>
</file>