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62" r:id="rId2"/>
    <p:sldId id="276" r:id="rId3"/>
    <p:sldId id="277" r:id="rId4"/>
    <p:sldId id="278" r:id="rId5"/>
    <p:sldId id="257" r:id="rId6"/>
    <p:sldId id="263" r:id="rId7"/>
    <p:sldId id="264" r:id="rId8"/>
    <p:sldId id="265" r:id="rId9"/>
    <p:sldId id="266" r:id="rId10"/>
    <p:sldId id="267" r:id="rId11"/>
    <p:sldId id="268" r:id="rId12"/>
    <p:sldId id="269" r:id="rId13"/>
    <p:sldId id="270" r:id="rId14"/>
    <p:sldId id="271" r:id="rId15"/>
    <p:sldId id="272" r:id="rId16"/>
    <p:sldId id="279" r:id="rId17"/>
    <p:sldId id="273" r:id="rId18"/>
    <p:sldId id="274" r:id="rId19"/>
    <p:sldId id="275" r:id="rId20"/>
    <p:sldId id="280" r:id="rId21"/>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0066"/>
    <a:srgbClr val="99FF33"/>
    <a:srgbClr val="FFCC00"/>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9" d="100"/>
          <a:sy n="89" d="100"/>
        </p:scale>
        <p:origin x="-1258" y="149"/>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r-Latn-C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42628F-1A8C-48A6-A690-ED7E800C3392}" type="datetimeFigureOut">
              <a:rPr lang="sr-Latn-CS" smtClean="0"/>
              <a:pPr/>
              <a:t>25.10.2022.</a:t>
            </a:fld>
            <a:endParaRPr lang="sr-Latn-C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r-Latn-C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r-Latn-C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51D7F1-907F-439B-9092-E4DE3014EA38}" type="slidenum">
              <a:rPr lang="sr-Latn-CS" smtClean="0"/>
              <a:pPr/>
              <a:t>‹#›</a:t>
            </a:fld>
            <a:endParaRPr lang="sr-Latn-CS"/>
          </a:p>
        </p:txBody>
      </p:sp>
    </p:spTree>
    <p:extLst>
      <p:ext uri="{BB962C8B-B14F-4D97-AF65-F5344CB8AC3E}">
        <p14:creationId xmlns:p14="http://schemas.microsoft.com/office/powerpoint/2010/main" val="3823299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sr-Latn-CS"/>
          </a:p>
        </p:txBody>
      </p:sp>
      <p:sp>
        <p:nvSpPr>
          <p:cNvPr id="4" name="Slide Number Placeholder 3"/>
          <p:cNvSpPr>
            <a:spLocks noGrp="1"/>
          </p:cNvSpPr>
          <p:nvPr>
            <p:ph type="sldNum" sz="quarter" idx="10"/>
          </p:nvPr>
        </p:nvSpPr>
        <p:spPr/>
        <p:txBody>
          <a:bodyPr/>
          <a:lstStyle/>
          <a:p>
            <a:fld id="{F751D7F1-907F-439B-9092-E4DE3014EA38}" type="slidenum">
              <a:rPr lang="sr-Latn-CS" smtClean="0"/>
              <a:pPr/>
              <a:t>1</a:t>
            </a:fld>
            <a:endParaRPr lang="sr-Latn-C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sr-Latn-CS"/>
          </a:p>
        </p:txBody>
      </p:sp>
      <p:sp>
        <p:nvSpPr>
          <p:cNvPr id="4" name="Slide Number Placeholder 3"/>
          <p:cNvSpPr>
            <a:spLocks noGrp="1"/>
          </p:cNvSpPr>
          <p:nvPr>
            <p:ph type="sldNum" sz="quarter" idx="10"/>
          </p:nvPr>
        </p:nvSpPr>
        <p:spPr/>
        <p:txBody>
          <a:bodyPr/>
          <a:lstStyle/>
          <a:p>
            <a:fld id="{F751D7F1-907F-439B-9092-E4DE3014EA38}" type="slidenum">
              <a:rPr lang="sr-Latn-CS" smtClean="0"/>
              <a:pPr/>
              <a:t>10</a:t>
            </a:fld>
            <a:endParaRPr lang="sr-Latn-C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sr-Latn-CS"/>
          </a:p>
        </p:txBody>
      </p:sp>
      <p:sp>
        <p:nvSpPr>
          <p:cNvPr id="4" name="Slide Number Placeholder 3"/>
          <p:cNvSpPr>
            <a:spLocks noGrp="1"/>
          </p:cNvSpPr>
          <p:nvPr>
            <p:ph type="sldNum" sz="quarter" idx="10"/>
          </p:nvPr>
        </p:nvSpPr>
        <p:spPr/>
        <p:txBody>
          <a:bodyPr/>
          <a:lstStyle/>
          <a:p>
            <a:fld id="{F751D7F1-907F-439B-9092-E4DE3014EA38}" type="slidenum">
              <a:rPr lang="sr-Latn-CS" smtClean="0"/>
              <a:pPr/>
              <a:t>11</a:t>
            </a:fld>
            <a:endParaRPr lang="sr-Latn-C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sr-Latn-CS"/>
          </a:p>
        </p:txBody>
      </p:sp>
      <p:sp>
        <p:nvSpPr>
          <p:cNvPr id="4" name="Slide Number Placeholder 3"/>
          <p:cNvSpPr>
            <a:spLocks noGrp="1"/>
          </p:cNvSpPr>
          <p:nvPr>
            <p:ph type="sldNum" sz="quarter" idx="10"/>
          </p:nvPr>
        </p:nvSpPr>
        <p:spPr/>
        <p:txBody>
          <a:bodyPr/>
          <a:lstStyle/>
          <a:p>
            <a:fld id="{F751D7F1-907F-439B-9092-E4DE3014EA38}" type="slidenum">
              <a:rPr lang="sr-Latn-CS" smtClean="0"/>
              <a:pPr/>
              <a:t>12</a:t>
            </a:fld>
            <a:endParaRPr lang="sr-Latn-C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sr-Latn-CS"/>
          </a:p>
        </p:txBody>
      </p:sp>
      <p:sp>
        <p:nvSpPr>
          <p:cNvPr id="4" name="Slide Number Placeholder 3"/>
          <p:cNvSpPr>
            <a:spLocks noGrp="1"/>
          </p:cNvSpPr>
          <p:nvPr>
            <p:ph type="sldNum" sz="quarter" idx="10"/>
          </p:nvPr>
        </p:nvSpPr>
        <p:spPr/>
        <p:txBody>
          <a:bodyPr/>
          <a:lstStyle/>
          <a:p>
            <a:fld id="{F751D7F1-907F-439B-9092-E4DE3014EA38}" type="slidenum">
              <a:rPr lang="sr-Latn-CS" smtClean="0"/>
              <a:pPr/>
              <a:t>13</a:t>
            </a:fld>
            <a:endParaRPr lang="sr-Latn-C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sr-Latn-CS"/>
          </a:p>
        </p:txBody>
      </p:sp>
      <p:sp>
        <p:nvSpPr>
          <p:cNvPr id="4" name="Slide Number Placeholder 3"/>
          <p:cNvSpPr>
            <a:spLocks noGrp="1"/>
          </p:cNvSpPr>
          <p:nvPr>
            <p:ph type="sldNum" sz="quarter" idx="10"/>
          </p:nvPr>
        </p:nvSpPr>
        <p:spPr/>
        <p:txBody>
          <a:bodyPr/>
          <a:lstStyle/>
          <a:p>
            <a:fld id="{F751D7F1-907F-439B-9092-E4DE3014EA38}" type="slidenum">
              <a:rPr lang="sr-Latn-CS" smtClean="0"/>
              <a:pPr/>
              <a:t>14</a:t>
            </a:fld>
            <a:endParaRPr lang="sr-Latn-C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sr-Latn-CS"/>
          </a:p>
        </p:txBody>
      </p:sp>
      <p:sp>
        <p:nvSpPr>
          <p:cNvPr id="4" name="Slide Number Placeholder 3"/>
          <p:cNvSpPr>
            <a:spLocks noGrp="1"/>
          </p:cNvSpPr>
          <p:nvPr>
            <p:ph type="sldNum" sz="quarter" idx="10"/>
          </p:nvPr>
        </p:nvSpPr>
        <p:spPr/>
        <p:txBody>
          <a:bodyPr/>
          <a:lstStyle/>
          <a:p>
            <a:fld id="{F751D7F1-907F-439B-9092-E4DE3014EA38}" type="slidenum">
              <a:rPr lang="sr-Latn-CS" smtClean="0"/>
              <a:pPr/>
              <a:t>15</a:t>
            </a:fld>
            <a:endParaRPr lang="sr-Latn-C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sr-Latn-CS"/>
          </a:p>
        </p:txBody>
      </p:sp>
      <p:sp>
        <p:nvSpPr>
          <p:cNvPr id="4" name="Slide Number Placeholder 3"/>
          <p:cNvSpPr>
            <a:spLocks noGrp="1"/>
          </p:cNvSpPr>
          <p:nvPr>
            <p:ph type="sldNum" sz="quarter" idx="10"/>
          </p:nvPr>
        </p:nvSpPr>
        <p:spPr/>
        <p:txBody>
          <a:bodyPr/>
          <a:lstStyle/>
          <a:p>
            <a:fld id="{F751D7F1-907F-439B-9092-E4DE3014EA38}" type="slidenum">
              <a:rPr lang="sr-Latn-CS" smtClean="0"/>
              <a:pPr/>
              <a:t>16</a:t>
            </a:fld>
            <a:endParaRPr lang="sr-Latn-C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sr-Latn-CS"/>
          </a:p>
        </p:txBody>
      </p:sp>
      <p:sp>
        <p:nvSpPr>
          <p:cNvPr id="4" name="Slide Number Placeholder 3"/>
          <p:cNvSpPr>
            <a:spLocks noGrp="1"/>
          </p:cNvSpPr>
          <p:nvPr>
            <p:ph type="sldNum" sz="quarter" idx="10"/>
          </p:nvPr>
        </p:nvSpPr>
        <p:spPr/>
        <p:txBody>
          <a:bodyPr/>
          <a:lstStyle/>
          <a:p>
            <a:fld id="{F751D7F1-907F-439B-9092-E4DE3014EA38}" type="slidenum">
              <a:rPr lang="sr-Latn-CS" smtClean="0"/>
              <a:pPr/>
              <a:t>17</a:t>
            </a:fld>
            <a:endParaRPr lang="sr-Latn-C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sr-Latn-CS"/>
          </a:p>
        </p:txBody>
      </p:sp>
      <p:sp>
        <p:nvSpPr>
          <p:cNvPr id="4" name="Slide Number Placeholder 3"/>
          <p:cNvSpPr>
            <a:spLocks noGrp="1"/>
          </p:cNvSpPr>
          <p:nvPr>
            <p:ph type="sldNum" sz="quarter" idx="10"/>
          </p:nvPr>
        </p:nvSpPr>
        <p:spPr/>
        <p:txBody>
          <a:bodyPr/>
          <a:lstStyle/>
          <a:p>
            <a:fld id="{F751D7F1-907F-439B-9092-E4DE3014EA38}" type="slidenum">
              <a:rPr lang="sr-Latn-CS" smtClean="0"/>
              <a:pPr/>
              <a:t>18</a:t>
            </a:fld>
            <a:endParaRPr lang="sr-Latn-C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sr-Latn-CS"/>
          </a:p>
        </p:txBody>
      </p:sp>
      <p:sp>
        <p:nvSpPr>
          <p:cNvPr id="4" name="Slide Number Placeholder 3"/>
          <p:cNvSpPr>
            <a:spLocks noGrp="1"/>
          </p:cNvSpPr>
          <p:nvPr>
            <p:ph type="sldNum" sz="quarter" idx="10"/>
          </p:nvPr>
        </p:nvSpPr>
        <p:spPr/>
        <p:txBody>
          <a:bodyPr/>
          <a:lstStyle/>
          <a:p>
            <a:fld id="{F751D7F1-907F-439B-9092-E4DE3014EA38}" type="slidenum">
              <a:rPr lang="sr-Latn-CS" smtClean="0"/>
              <a:pPr/>
              <a:t>19</a:t>
            </a:fld>
            <a:endParaRPr lang="sr-Latn-C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sr-Latn-CS"/>
          </a:p>
        </p:txBody>
      </p:sp>
      <p:sp>
        <p:nvSpPr>
          <p:cNvPr id="4" name="Slide Number Placeholder 3"/>
          <p:cNvSpPr>
            <a:spLocks noGrp="1"/>
          </p:cNvSpPr>
          <p:nvPr>
            <p:ph type="sldNum" sz="quarter" idx="10"/>
          </p:nvPr>
        </p:nvSpPr>
        <p:spPr/>
        <p:txBody>
          <a:bodyPr/>
          <a:lstStyle/>
          <a:p>
            <a:fld id="{F751D7F1-907F-439B-9092-E4DE3014EA38}" type="slidenum">
              <a:rPr lang="sr-Latn-CS" smtClean="0"/>
              <a:pPr/>
              <a:t>2</a:t>
            </a:fld>
            <a:endParaRPr lang="sr-Latn-C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sr-Latn-CS"/>
          </a:p>
        </p:txBody>
      </p:sp>
      <p:sp>
        <p:nvSpPr>
          <p:cNvPr id="4" name="Slide Number Placeholder 3"/>
          <p:cNvSpPr>
            <a:spLocks noGrp="1"/>
          </p:cNvSpPr>
          <p:nvPr>
            <p:ph type="sldNum" sz="quarter" idx="10"/>
          </p:nvPr>
        </p:nvSpPr>
        <p:spPr/>
        <p:txBody>
          <a:bodyPr/>
          <a:lstStyle/>
          <a:p>
            <a:fld id="{F751D7F1-907F-439B-9092-E4DE3014EA38}" type="slidenum">
              <a:rPr lang="sr-Latn-CS" smtClean="0"/>
              <a:pPr/>
              <a:t>3</a:t>
            </a:fld>
            <a:endParaRPr lang="sr-Latn-C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sr-Latn-CS"/>
          </a:p>
        </p:txBody>
      </p:sp>
      <p:sp>
        <p:nvSpPr>
          <p:cNvPr id="4" name="Slide Number Placeholder 3"/>
          <p:cNvSpPr>
            <a:spLocks noGrp="1"/>
          </p:cNvSpPr>
          <p:nvPr>
            <p:ph type="sldNum" sz="quarter" idx="10"/>
          </p:nvPr>
        </p:nvSpPr>
        <p:spPr/>
        <p:txBody>
          <a:bodyPr/>
          <a:lstStyle/>
          <a:p>
            <a:fld id="{F751D7F1-907F-439B-9092-E4DE3014EA38}" type="slidenum">
              <a:rPr lang="sr-Latn-CS" smtClean="0"/>
              <a:pPr/>
              <a:t>4</a:t>
            </a:fld>
            <a:endParaRPr lang="sr-Latn-C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sr-Latn-CS" dirty="0" smtClean="0"/>
              <a:t>In</a:t>
            </a:r>
            <a:r>
              <a:rPr lang="sr-Latn-CS" baseline="0" dirty="0" smtClean="0"/>
              <a:t> a declarative sentence, speakers or writers give information to other people (listeners or readers) abot events or situations. It is very likely that the same event or information will not be described diferently by different people , depending  on what they consider the most important, relevant or effective  aspects of the event/situation in the moment of speaking. So the sentces describing the same scene in objective reality  will depend on what we call the SPEAKER’S PERSPECTIVE (VIEW). </a:t>
            </a:r>
            <a:endParaRPr lang="sr-Latn-CS" dirty="0"/>
          </a:p>
        </p:txBody>
      </p:sp>
      <p:sp>
        <p:nvSpPr>
          <p:cNvPr id="4" name="Slide Number Placeholder 3"/>
          <p:cNvSpPr>
            <a:spLocks noGrp="1"/>
          </p:cNvSpPr>
          <p:nvPr>
            <p:ph type="sldNum" sz="quarter" idx="10"/>
          </p:nvPr>
        </p:nvSpPr>
        <p:spPr/>
        <p:txBody>
          <a:bodyPr/>
          <a:lstStyle/>
          <a:p>
            <a:fld id="{F751D7F1-907F-439B-9092-E4DE3014EA38}" type="slidenum">
              <a:rPr lang="sr-Latn-CS" smtClean="0"/>
              <a:pPr/>
              <a:t>5</a:t>
            </a:fld>
            <a:endParaRPr lang="sr-Latn-C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sr-Latn-CS" dirty="0" smtClean="0"/>
              <a:t>Which are the things that stand out the most?</a:t>
            </a:r>
          </a:p>
          <a:p>
            <a:r>
              <a:rPr lang="sr-Latn-CS" dirty="0" smtClean="0"/>
              <a:t>	the boy, the ballon,</a:t>
            </a:r>
            <a:r>
              <a:rPr lang="sr-Latn-CS" baseline="0" dirty="0" smtClean="0"/>
              <a:t> the cactus; </a:t>
            </a:r>
          </a:p>
          <a:p>
            <a:r>
              <a:rPr lang="sr-Latn-CS" baseline="0" dirty="0" smtClean="0"/>
              <a:t>the person or the thing that stands out the most of these </a:t>
            </a:r>
            <a:endParaRPr lang="sr-Latn-CS" dirty="0"/>
          </a:p>
        </p:txBody>
      </p:sp>
      <p:sp>
        <p:nvSpPr>
          <p:cNvPr id="4" name="Slide Number Placeholder 3"/>
          <p:cNvSpPr>
            <a:spLocks noGrp="1"/>
          </p:cNvSpPr>
          <p:nvPr>
            <p:ph type="sldNum" sz="quarter" idx="10"/>
          </p:nvPr>
        </p:nvSpPr>
        <p:spPr/>
        <p:txBody>
          <a:bodyPr/>
          <a:lstStyle/>
          <a:p>
            <a:fld id="{F751D7F1-907F-439B-9092-E4DE3014EA38}" type="slidenum">
              <a:rPr lang="sr-Latn-CS" smtClean="0"/>
              <a:pPr/>
              <a:t>6</a:t>
            </a:fld>
            <a:endParaRPr lang="sr-Latn-C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sr-Latn-CS"/>
          </a:p>
        </p:txBody>
      </p:sp>
      <p:sp>
        <p:nvSpPr>
          <p:cNvPr id="4" name="Slide Number Placeholder 3"/>
          <p:cNvSpPr>
            <a:spLocks noGrp="1"/>
          </p:cNvSpPr>
          <p:nvPr>
            <p:ph type="sldNum" sz="quarter" idx="10"/>
          </p:nvPr>
        </p:nvSpPr>
        <p:spPr/>
        <p:txBody>
          <a:bodyPr/>
          <a:lstStyle/>
          <a:p>
            <a:fld id="{F751D7F1-907F-439B-9092-E4DE3014EA38}" type="slidenum">
              <a:rPr lang="sr-Latn-CS" smtClean="0"/>
              <a:pPr/>
              <a:t>7</a:t>
            </a:fld>
            <a:endParaRPr lang="sr-Latn-C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sr-Latn-CS"/>
          </a:p>
        </p:txBody>
      </p:sp>
      <p:sp>
        <p:nvSpPr>
          <p:cNvPr id="4" name="Slide Number Placeholder 3"/>
          <p:cNvSpPr>
            <a:spLocks noGrp="1"/>
          </p:cNvSpPr>
          <p:nvPr>
            <p:ph type="sldNum" sz="quarter" idx="10"/>
          </p:nvPr>
        </p:nvSpPr>
        <p:spPr/>
        <p:txBody>
          <a:bodyPr/>
          <a:lstStyle/>
          <a:p>
            <a:fld id="{F751D7F1-907F-439B-9092-E4DE3014EA38}" type="slidenum">
              <a:rPr lang="sr-Latn-CS" smtClean="0"/>
              <a:pPr/>
              <a:t>8</a:t>
            </a:fld>
            <a:endParaRPr lang="sr-Latn-C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sr-Latn-CS"/>
          </a:p>
        </p:txBody>
      </p:sp>
      <p:sp>
        <p:nvSpPr>
          <p:cNvPr id="4" name="Slide Number Placeholder 3"/>
          <p:cNvSpPr>
            <a:spLocks noGrp="1"/>
          </p:cNvSpPr>
          <p:nvPr>
            <p:ph type="sldNum" sz="quarter" idx="10"/>
          </p:nvPr>
        </p:nvSpPr>
        <p:spPr/>
        <p:txBody>
          <a:bodyPr/>
          <a:lstStyle/>
          <a:p>
            <a:fld id="{F751D7F1-907F-439B-9092-E4DE3014EA38}" type="slidenum">
              <a:rPr lang="sr-Latn-CS" smtClean="0"/>
              <a:pPr/>
              <a:t>9</a:t>
            </a:fld>
            <a:endParaRPr lang="sr-Latn-C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267A05A-645D-4850-9594-F0D16BD2DB1C}" type="datetimeFigureOut">
              <a:rPr lang="sr-Latn-CS" smtClean="0"/>
              <a:pPr/>
              <a:t>25.10.2022.</a:t>
            </a:fld>
            <a:endParaRPr lang="sr-Latn-CS"/>
          </a:p>
        </p:txBody>
      </p:sp>
      <p:sp>
        <p:nvSpPr>
          <p:cNvPr id="19" name="Footer Placeholder 18"/>
          <p:cNvSpPr>
            <a:spLocks noGrp="1"/>
          </p:cNvSpPr>
          <p:nvPr>
            <p:ph type="ftr" sz="quarter" idx="11"/>
          </p:nvPr>
        </p:nvSpPr>
        <p:spPr/>
        <p:txBody>
          <a:bodyPr/>
          <a:lstStyle/>
          <a:p>
            <a:endParaRPr lang="sr-Latn-CS"/>
          </a:p>
        </p:txBody>
      </p:sp>
      <p:sp>
        <p:nvSpPr>
          <p:cNvPr id="27" name="Slide Number Placeholder 26"/>
          <p:cNvSpPr>
            <a:spLocks noGrp="1"/>
          </p:cNvSpPr>
          <p:nvPr>
            <p:ph type="sldNum" sz="quarter" idx="12"/>
          </p:nvPr>
        </p:nvSpPr>
        <p:spPr/>
        <p:txBody>
          <a:bodyPr/>
          <a:lstStyle/>
          <a:p>
            <a:fld id="{E974EA1D-D91A-4AB4-A304-D788934AA118}" type="slidenum">
              <a:rPr lang="sr-Latn-CS" smtClean="0"/>
              <a:pPr/>
              <a:t>‹#›</a:t>
            </a:fld>
            <a:endParaRPr lang="sr-Latn-C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67A05A-645D-4850-9594-F0D16BD2DB1C}" type="datetimeFigureOut">
              <a:rPr lang="sr-Latn-CS" smtClean="0"/>
              <a:pPr/>
              <a:t>25.10.2022.</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E974EA1D-D91A-4AB4-A304-D788934AA118}" type="slidenum">
              <a:rPr lang="sr-Latn-CS" smtClean="0"/>
              <a:pPr/>
              <a:t>‹#›</a:t>
            </a:fld>
            <a:endParaRPr lang="sr-Latn-C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67A05A-645D-4850-9594-F0D16BD2DB1C}" type="datetimeFigureOut">
              <a:rPr lang="sr-Latn-CS" smtClean="0"/>
              <a:pPr/>
              <a:t>25.10.2022.</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E974EA1D-D91A-4AB4-A304-D788934AA118}" type="slidenum">
              <a:rPr lang="sr-Latn-CS" smtClean="0"/>
              <a:pPr/>
              <a:t>‹#›</a:t>
            </a:fld>
            <a:endParaRPr lang="sr-Latn-C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67A05A-645D-4850-9594-F0D16BD2DB1C}" type="datetimeFigureOut">
              <a:rPr lang="sr-Latn-CS" smtClean="0"/>
              <a:pPr/>
              <a:t>25.10.2022.</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E974EA1D-D91A-4AB4-A304-D788934AA118}" type="slidenum">
              <a:rPr lang="sr-Latn-CS" smtClean="0"/>
              <a:pPr/>
              <a:t>‹#›</a:t>
            </a:fld>
            <a:endParaRPr lang="sr-Latn-C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5"/>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267A05A-645D-4850-9594-F0D16BD2DB1C}" type="datetimeFigureOut">
              <a:rPr lang="sr-Latn-CS" smtClean="0"/>
              <a:pPr/>
              <a:t>25.10.2022.</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E974EA1D-D91A-4AB4-A304-D788934AA118}" type="slidenum">
              <a:rPr lang="sr-Latn-CS" smtClean="0"/>
              <a:pPr/>
              <a:t>‹#›</a:t>
            </a:fld>
            <a:endParaRPr lang="sr-Latn-C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67A05A-645D-4850-9594-F0D16BD2DB1C}" type="datetimeFigureOut">
              <a:rPr lang="sr-Latn-CS" smtClean="0"/>
              <a:pPr/>
              <a:t>25.10.2022.</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E974EA1D-D91A-4AB4-A304-D788934AA118}" type="slidenum">
              <a:rPr lang="sr-Latn-CS" smtClean="0"/>
              <a:pPr/>
              <a:t>‹#›</a:t>
            </a:fld>
            <a:endParaRPr lang="sr-Latn-C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859758"/>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2514601"/>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2514601"/>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267A05A-645D-4850-9594-F0D16BD2DB1C}" type="datetimeFigureOut">
              <a:rPr lang="sr-Latn-CS" smtClean="0"/>
              <a:pPr/>
              <a:t>25.10.2022.</a:t>
            </a:fld>
            <a:endParaRPr lang="sr-Latn-CS"/>
          </a:p>
        </p:txBody>
      </p:sp>
      <p:sp>
        <p:nvSpPr>
          <p:cNvPr id="8" name="Footer Placeholder 7"/>
          <p:cNvSpPr>
            <a:spLocks noGrp="1"/>
          </p:cNvSpPr>
          <p:nvPr>
            <p:ph type="ftr" sz="quarter" idx="11"/>
          </p:nvPr>
        </p:nvSpPr>
        <p:spPr/>
        <p:txBody>
          <a:bodyPr/>
          <a:lstStyle/>
          <a:p>
            <a:endParaRPr lang="sr-Latn-CS"/>
          </a:p>
        </p:txBody>
      </p:sp>
      <p:sp>
        <p:nvSpPr>
          <p:cNvPr id="9" name="Slide Number Placeholder 8"/>
          <p:cNvSpPr>
            <a:spLocks noGrp="1"/>
          </p:cNvSpPr>
          <p:nvPr>
            <p:ph type="sldNum" sz="quarter" idx="12"/>
          </p:nvPr>
        </p:nvSpPr>
        <p:spPr/>
        <p:txBody>
          <a:bodyPr/>
          <a:lstStyle/>
          <a:p>
            <a:fld id="{E974EA1D-D91A-4AB4-A304-D788934AA118}" type="slidenum">
              <a:rPr lang="sr-Latn-CS" smtClean="0"/>
              <a:pPr/>
              <a:t>‹#›</a:t>
            </a:fld>
            <a:endParaRPr lang="sr-Latn-C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267A05A-645D-4850-9594-F0D16BD2DB1C}" type="datetimeFigureOut">
              <a:rPr lang="sr-Latn-CS" smtClean="0"/>
              <a:pPr/>
              <a:t>25.10.2022.</a:t>
            </a:fld>
            <a:endParaRPr lang="sr-Latn-CS"/>
          </a:p>
        </p:txBody>
      </p:sp>
      <p:sp>
        <p:nvSpPr>
          <p:cNvPr id="4" name="Footer Placeholder 3"/>
          <p:cNvSpPr>
            <a:spLocks noGrp="1"/>
          </p:cNvSpPr>
          <p:nvPr>
            <p:ph type="ftr" sz="quarter" idx="11"/>
          </p:nvPr>
        </p:nvSpPr>
        <p:spPr/>
        <p:txBody>
          <a:bodyPr/>
          <a:lstStyle/>
          <a:p>
            <a:endParaRPr lang="sr-Latn-CS"/>
          </a:p>
        </p:txBody>
      </p:sp>
      <p:sp>
        <p:nvSpPr>
          <p:cNvPr id="5" name="Slide Number Placeholder 4"/>
          <p:cNvSpPr>
            <a:spLocks noGrp="1"/>
          </p:cNvSpPr>
          <p:nvPr>
            <p:ph type="sldNum" sz="quarter" idx="12"/>
          </p:nvPr>
        </p:nvSpPr>
        <p:spPr/>
        <p:txBody>
          <a:bodyPr/>
          <a:lstStyle/>
          <a:p>
            <a:fld id="{E974EA1D-D91A-4AB4-A304-D788934AA118}" type="slidenum">
              <a:rPr lang="sr-Latn-CS" smtClean="0"/>
              <a:pPr/>
              <a:t>‹#›</a:t>
            </a:fld>
            <a:endParaRPr lang="sr-Latn-C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67A05A-645D-4850-9594-F0D16BD2DB1C}" type="datetimeFigureOut">
              <a:rPr lang="sr-Latn-CS" smtClean="0"/>
              <a:pPr/>
              <a:t>25.10.2022.</a:t>
            </a:fld>
            <a:endParaRPr lang="sr-Latn-CS"/>
          </a:p>
        </p:txBody>
      </p:sp>
      <p:sp>
        <p:nvSpPr>
          <p:cNvPr id="3" name="Footer Placeholder 2"/>
          <p:cNvSpPr>
            <a:spLocks noGrp="1"/>
          </p:cNvSpPr>
          <p:nvPr>
            <p:ph type="ftr" sz="quarter" idx="11"/>
          </p:nvPr>
        </p:nvSpPr>
        <p:spPr/>
        <p:txBody>
          <a:bodyPr/>
          <a:lstStyle/>
          <a:p>
            <a:endParaRPr lang="sr-Latn-CS"/>
          </a:p>
        </p:txBody>
      </p:sp>
      <p:sp>
        <p:nvSpPr>
          <p:cNvPr id="4" name="Slide Number Placeholder 3"/>
          <p:cNvSpPr>
            <a:spLocks noGrp="1"/>
          </p:cNvSpPr>
          <p:nvPr>
            <p:ph type="sldNum" sz="quarter" idx="12"/>
          </p:nvPr>
        </p:nvSpPr>
        <p:spPr/>
        <p:txBody>
          <a:bodyPr/>
          <a:lstStyle/>
          <a:p>
            <a:fld id="{E974EA1D-D91A-4AB4-A304-D788934AA118}" type="slidenum">
              <a:rPr lang="sr-Latn-CS" smtClean="0"/>
              <a:pPr/>
              <a:t>‹#›</a:t>
            </a:fld>
            <a:endParaRPr lang="sr-Latn-C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67A05A-645D-4850-9594-F0D16BD2DB1C}" type="datetimeFigureOut">
              <a:rPr lang="sr-Latn-CS" smtClean="0"/>
              <a:pPr/>
              <a:t>25.10.2022.</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E974EA1D-D91A-4AB4-A304-D788934AA118}" type="slidenum">
              <a:rPr lang="sr-Latn-CS" smtClean="0"/>
              <a:pPr/>
              <a:t>‹#›</a:t>
            </a:fld>
            <a:endParaRPr lang="sr-Latn-C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5"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7"/>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267A05A-645D-4850-9594-F0D16BD2DB1C}" type="datetimeFigureOut">
              <a:rPr lang="sr-Latn-CS" smtClean="0"/>
              <a:pPr/>
              <a:t>25.10.2022.</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a:xfrm>
            <a:off x="8077200" y="6356351"/>
            <a:ext cx="609600" cy="365125"/>
          </a:xfrm>
        </p:spPr>
        <p:txBody>
          <a:bodyPr/>
          <a:lstStyle/>
          <a:p>
            <a:fld id="{E974EA1D-D91A-4AB4-A304-D788934AA118}" type="slidenum">
              <a:rPr lang="sr-Latn-CS" smtClean="0"/>
              <a:pPr/>
              <a:t>‹#›</a:t>
            </a:fld>
            <a:endParaRPr lang="sr-Latn-C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1" y="6219826"/>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6" y="-7144"/>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1"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1"/>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267A05A-645D-4850-9594-F0D16BD2DB1C}" type="datetimeFigureOut">
              <a:rPr lang="sr-Latn-CS" smtClean="0"/>
              <a:pPr/>
              <a:t>25.10.2022.</a:t>
            </a:fld>
            <a:endParaRPr lang="sr-Latn-CS"/>
          </a:p>
        </p:txBody>
      </p:sp>
      <p:sp>
        <p:nvSpPr>
          <p:cNvPr id="22" name="Footer Placeholder 21"/>
          <p:cNvSpPr>
            <a:spLocks noGrp="1"/>
          </p:cNvSpPr>
          <p:nvPr>
            <p:ph type="ftr" sz="quarter" idx="3"/>
          </p:nvPr>
        </p:nvSpPr>
        <p:spPr>
          <a:xfrm>
            <a:off x="2667000" y="6356351"/>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sr-Latn-CS"/>
          </a:p>
        </p:txBody>
      </p:sp>
      <p:sp>
        <p:nvSpPr>
          <p:cNvPr id="18" name="Slide Number Placeholder 17"/>
          <p:cNvSpPr>
            <a:spLocks noGrp="1"/>
          </p:cNvSpPr>
          <p:nvPr>
            <p:ph type="sldNum" sz="quarter" idx="4"/>
          </p:nvPr>
        </p:nvSpPr>
        <p:spPr>
          <a:xfrm>
            <a:off x="7924800" y="6356351"/>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974EA1D-D91A-4AB4-A304-D788934AA118}" type="slidenum">
              <a:rPr lang="sr-Latn-CS" smtClean="0"/>
              <a:pPr/>
              <a:t>‹#›</a:t>
            </a:fld>
            <a:endParaRPr lang="sr-Latn-C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Sentences: communicative purpose</a:t>
            </a:r>
            <a:endParaRPr lang="sr-Latn-CS" dirty="0"/>
          </a:p>
        </p:txBody>
      </p:sp>
      <p:sp>
        <p:nvSpPr>
          <p:cNvPr id="3" name="Content Placeholder 2"/>
          <p:cNvSpPr>
            <a:spLocks noGrp="1"/>
          </p:cNvSpPr>
          <p:nvPr>
            <p:ph idx="1"/>
          </p:nvPr>
        </p:nvSpPr>
        <p:spPr/>
        <p:txBody>
          <a:bodyPr>
            <a:normAutofit fontScale="92500" lnSpcReduction="10000"/>
          </a:bodyPr>
          <a:lstStyle/>
          <a:p>
            <a:r>
              <a:rPr lang="sr-Latn-CS" dirty="0" smtClean="0"/>
              <a:t>Why do people communicate ?</a:t>
            </a:r>
          </a:p>
          <a:p>
            <a:pPr lvl="1"/>
            <a:r>
              <a:rPr lang="sr-Latn-CS" dirty="0" smtClean="0"/>
              <a:t>To  inform someone of something</a:t>
            </a:r>
          </a:p>
          <a:p>
            <a:pPr lvl="1"/>
            <a:r>
              <a:rPr lang="sr-Latn-CS" dirty="0" smtClean="0"/>
              <a:t>To get information from someone </a:t>
            </a:r>
          </a:p>
          <a:p>
            <a:pPr lvl="1"/>
            <a:r>
              <a:rPr lang="sr-Latn-CS" dirty="0" smtClean="0"/>
              <a:t>To get someone to do something </a:t>
            </a:r>
          </a:p>
          <a:p>
            <a:pPr lvl="1"/>
            <a:r>
              <a:rPr lang="sr-Latn-CS" dirty="0" smtClean="0"/>
              <a:t>To express one’s attitude about something </a:t>
            </a:r>
          </a:p>
          <a:p>
            <a:r>
              <a:rPr lang="sr-Latn-CS" dirty="0" smtClean="0"/>
              <a:t>These communicative functions are expressed in typical sentence patterns:</a:t>
            </a:r>
          </a:p>
          <a:p>
            <a:pPr lvl="1"/>
            <a:r>
              <a:rPr lang="sr-Latn-CS" dirty="0" smtClean="0"/>
              <a:t>John is leaving. </a:t>
            </a:r>
          </a:p>
          <a:p>
            <a:pPr lvl="1"/>
            <a:r>
              <a:rPr lang="sr-Latn-CS" dirty="0" smtClean="0"/>
              <a:t>Is John leaving?</a:t>
            </a:r>
          </a:p>
          <a:p>
            <a:pPr lvl="1"/>
            <a:r>
              <a:rPr lang="sr-Latn-CS" dirty="0" smtClean="0"/>
              <a:t>Leave, John!</a:t>
            </a:r>
          </a:p>
          <a:p>
            <a:pPr lvl="1"/>
            <a:r>
              <a:rPr lang="sr-Latn-CS" dirty="0" smtClean="0"/>
              <a:t>How awful John is leaving!What a shock John is leaving! </a:t>
            </a:r>
            <a:endParaRPr lang="sr-Latn-C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Subject, predicator, object, attribute and adverbial </a:t>
            </a:r>
            <a:endParaRPr lang="sr-Latn-CS" dirty="0"/>
          </a:p>
        </p:txBody>
      </p:sp>
      <p:sp>
        <p:nvSpPr>
          <p:cNvPr id="3" name="Content Placeholder 2"/>
          <p:cNvSpPr>
            <a:spLocks noGrp="1"/>
          </p:cNvSpPr>
          <p:nvPr>
            <p:ph idx="1"/>
          </p:nvPr>
        </p:nvSpPr>
        <p:spPr/>
        <p:txBody>
          <a:bodyPr/>
          <a:lstStyle/>
          <a:p>
            <a:pPr>
              <a:buNone/>
            </a:pPr>
            <a:r>
              <a:rPr lang="sr-Latn-CS" dirty="0" smtClean="0"/>
              <a:t>The mother had given the boy  a baloon for his </a:t>
            </a:r>
            <a:r>
              <a:rPr lang="sr-Latn-CS" dirty="0" smtClean="0"/>
              <a:t>birthday.</a:t>
            </a:r>
            <a:endParaRPr lang="sr-Latn-CS" dirty="0" smtClean="0"/>
          </a:p>
          <a:p>
            <a:pPr>
              <a:buNone/>
            </a:pPr>
            <a:r>
              <a:rPr lang="sr-Latn-CS" dirty="0" smtClean="0"/>
              <a:t>        </a:t>
            </a:r>
            <a:r>
              <a:rPr lang="sr-Latn-CS" b="1" dirty="0" smtClean="0">
                <a:solidFill>
                  <a:srgbClr val="FFFF00"/>
                </a:solidFill>
              </a:rPr>
              <a:t>S           /    P       /    IO     /      DO   /       ADV</a:t>
            </a:r>
          </a:p>
          <a:p>
            <a:endParaRPr lang="sr-Latn-CS" dirty="0" smtClean="0"/>
          </a:p>
          <a:p>
            <a:pPr>
              <a:buNone/>
            </a:pPr>
            <a:r>
              <a:rPr lang="sr-Latn-CS" dirty="0" smtClean="0"/>
              <a:t>The little boy   was    very proud    </a:t>
            </a:r>
            <a:r>
              <a:rPr lang="sr-Latn-CS" dirty="0" smtClean="0"/>
              <a:t>yesterday.</a:t>
            </a:r>
            <a:endParaRPr lang="sr-Latn-CS" dirty="0" smtClean="0"/>
          </a:p>
          <a:p>
            <a:pPr>
              <a:buNone/>
            </a:pPr>
            <a:r>
              <a:rPr lang="sr-Latn-CS" dirty="0" smtClean="0"/>
              <a:t>        </a:t>
            </a:r>
            <a:r>
              <a:rPr lang="sr-Latn-CS" b="1" dirty="0" smtClean="0">
                <a:solidFill>
                  <a:srgbClr val="FFFF00"/>
                </a:solidFill>
              </a:rPr>
              <a:t>S           /     P   /     SA         /    ADV</a:t>
            </a:r>
          </a:p>
          <a:p>
            <a:pPr>
              <a:buNone/>
            </a:pPr>
            <a:endParaRPr lang="sr-Latn-CS" b="1" dirty="0" smtClean="0">
              <a:solidFill>
                <a:srgbClr val="FFFF00"/>
              </a:solidFill>
            </a:endParaRPr>
          </a:p>
          <a:p>
            <a:pPr>
              <a:buNone/>
            </a:pPr>
            <a:r>
              <a:rPr lang="sr-Latn-CS" sz="2100" dirty="0" smtClean="0"/>
              <a:t>All day long, the little boy considered the baloon his greatest </a:t>
            </a:r>
            <a:r>
              <a:rPr lang="sr-Latn-CS" sz="2100" dirty="0" smtClean="0"/>
              <a:t>treasure.</a:t>
            </a:r>
            <a:endParaRPr lang="sr-Latn-CS" sz="2100" dirty="0" smtClean="0"/>
          </a:p>
          <a:p>
            <a:pPr>
              <a:buNone/>
            </a:pPr>
            <a:r>
              <a:rPr lang="sr-Latn-CS" sz="2100" b="1" dirty="0" smtClean="0">
                <a:solidFill>
                  <a:srgbClr val="FFFF00"/>
                </a:solidFill>
              </a:rPr>
              <a:t>      ADV       /       S            /     P           /    DO         /      OA </a:t>
            </a:r>
            <a:endParaRPr lang="sr-Latn-CS" sz="21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CS" dirty="0" smtClean="0"/>
              <a:t>Typical sentence patterns </a:t>
            </a:r>
            <a:endParaRPr lang="sr-Latn-CS" dirty="0"/>
          </a:p>
        </p:txBody>
      </p:sp>
      <p:sp>
        <p:nvSpPr>
          <p:cNvPr id="3" name="Content Placeholder 2"/>
          <p:cNvSpPr>
            <a:spLocks noGrp="1"/>
          </p:cNvSpPr>
          <p:nvPr>
            <p:ph idx="1"/>
          </p:nvPr>
        </p:nvSpPr>
        <p:spPr/>
        <p:txBody>
          <a:bodyPr/>
          <a:lstStyle/>
          <a:p>
            <a:r>
              <a:rPr lang="sr-Latn-CS" dirty="0" smtClean="0"/>
              <a:t>The ordering of the sentence constituents is rather predictable: subject before predicator, objects and attributes;  only adverbial can be placed  before all of them.</a:t>
            </a:r>
          </a:p>
          <a:p>
            <a:pPr lvl="1">
              <a:buNone/>
            </a:pPr>
            <a:endParaRPr lang="sr-Latn-CS" dirty="0" smtClean="0"/>
          </a:p>
          <a:p>
            <a:pPr lvl="1">
              <a:buNone/>
            </a:pPr>
            <a:r>
              <a:rPr lang="sr-Latn-CS" sz="1800" dirty="0" smtClean="0">
                <a:solidFill>
                  <a:srgbClr val="FFFF00"/>
                </a:solidFill>
              </a:rPr>
              <a:t>also but expresses ideas language not only our shapes the thinking use we </a:t>
            </a:r>
          </a:p>
          <a:p>
            <a:pPr lvl="1">
              <a:buNone/>
            </a:pPr>
            <a:endParaRPr lang="sr-Latn-CS" sz="1800" dirty="0" smtClean="0">
              <a:solidFill>
                <a:srgbClr val="FFFF00"/>
              </a:solidFill>
            </a:endParaRPr>
          </a:p>
          <a:p>
            <a:pPr lvl="1">
              <a:buNone/>
            </a:pPr>
            <a:r>
              <a:rPr lang="sr-Latn-CS" sz="1800" dirty="0" smtClean="0">
                <a:solidFill>
                  <a:srgbClr val="FFFF00"/>
                </a:solidFill>
              </a:rPr>
              <a:t>expresses  ideas not only but  also our thinking shapes the language we use</a:t>
            </a:r>
          </a:p>
          <a:p>
            <a:pPr lvl="1">
              <a:buNone/>
            </a:pPr>
            <a:endParaRPr lang="sr-Latn-CS" sz="1800" dirty="0" smtClean="0">
              <a:solidFill>
                <a:srgbClr val="FFFF00"/>
              </a:solidFill>
            </a:endParaRPr>
          </a:p>
          <a:p>
            <a:pPr lvl="1">
              <a:buNone/>
            </a:pPr>
            <a:r>
              <a:rPr lang="sr-Latn-CS" dirty="0" smtClean="0"/>
              <a:t>The  most common pattern  in English </a:t>
            </a:r>
          </a:p>
          <a:p>
            <a:pPr lvl="1">
              <a:buNone/>
            </a:pPr>
            <a:r>
              <a:rPr lang="sr-Latn-CS" dirty="0" smtClean="0"/>
              <a:t>		 		</a:t>
            </a:r>
            <a:r>
              <a:rPr lang="sr-Latn-CS" sz="2800" b="1" dirty="0" smtClean="0">
                <a:solidFill>
                  <a:srgbClr val="FFFF00"/>
                </a:solidFill>
              </a:rPr>
              <a:t>Subject  + Predicate </a:t>
            </a:r>
            <a:endParaRPr lang="sr-Latn-CS" sz="28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CS" dirty="0" smtClean="0"/>
              <a:t>Typical sentence patterns </a:t>
            </a:r>
            <a:endParaRPr lang="sr-Latn-CS" dirty="0"/>
          </a:p>
        </p:txBody>
      </p:sp>
      <p:sp>
        <p:nvSpPr>
          <p:cNvPr id="3" name="Content Placeholder 2"/>
          <p:cNvSpPr>
            <a:spLocks noGrp="1"/>
          </p:cNvSpPr>
          <p:nvPr>
            <p:ph idx="1"/>
          </p:nvPr>
        </p:nvSpPr>
        <p:spPr/>
        <p:txBody>
          <a:bodyPr>
            <a:normAutofit/>
          </a:bodyPr>
          <a:lstStyle/>
          <a:p>
            <a:r>
              <a:rPr lang="sr-Latn-CS" dirty="0" smtClean="0"/>
              <a:t>Therefore we get </a:t>
            </a:r>
          </a:p>
          <a:p>
            <a:pPr lvl="1">
              <a:buNone/>
            </a:pPr>
            <a:r>
              <a:rPr lang="sr-Latn-CS" dirty="0" smtClean="0"/>
              <a:t>    subject		predicate </a:t>
            </a:r>
          </a:p>
          <a:p>
            <a:r>
              <a:rPr lang="sr-Latn-CS" sz="1800" dirty="0" smtClean="0">
                <a:solidFill>
                  <a:srgbClr val="FFFF00"/>
                </a:solidFill>
              </a:rPr>
              <a:t>The language we use /</a:t>
            </a:r>
            <a:r>
              <a:rPr lang="sr-Latn-CS" sz="1800" dirty="0" smtClean="0"/>
              <a:t>not only </a:t>
            </a:r>
            <a:r>
              <a:rPr lang="sr-Latn-CS" sz="1800" dirty="0" smtClean="0">
                <a:solidFill>
                  <a:srgbClr val="FFFF00"/>
                </a:solidFill>
              </a:rPr>
              <a:t>expresses ideas  </a:t>
            </a:r>
            <a:r>
              <a:rPr lang="sr-Latn-CS" sz="1800" dirty="0" smtClean="0"/>
              <a:t>but also </a:t>
            </a:r>
            <a:r>
              <a:rPr lang="sr-Latn-CS" sz="1800" dirty="0" smtClean="0">
                <a:solidFill>
                  <a:srgbClr val="FFFF00"/>
                </a:solidFill>
              </a:rPr>
              <a:t>shapes our thinking </a:t>
            </a:r>
          </a:p>
          <a:p>
            <a:pPr>
              <a:buNone/>
            </a:pPr>
            <a:r>
              <a:rPr lang="sr-Latn-CS" dirty="0" smtClean="0"/>
              <a:t>					P		     P</a:t>
            </a:r>
          </a:p>
          <a:p>
            <a:r>
              <a:rPr lang="sr-Latn-CS" dirty="0" smtClean="0"/>
              <a:t>The </a:t>
            </a:r>
            <a:r>
              <a:rPr lang="sr-Latn-CS" b="1" dirty="0" smtClean="0">
                <a:solidFill>
                  <a:srgbClr val="FFFF00"/>
                </a:solidFill>
              </a:rPr>
              <a:t>PREDICATE </a:t>
            </a:r>
            <a:r>
              <a:rPr lang="sr-Latn-CS" dirty="0" smtClean="0"/>
              <a:t>consists  of the predicator (P)  which consists of one or more words denoting the process.</a:t>
            </a:r>
          </a:p>
          <a:p>
            <a:r>
              <a:rPr lang="sr-Latn-CS" dirty="0" smtClean="0"/>
              <a:t>The predicator may be followed by a complement (direct object, indirect object, attributes). The complement </a:t>
            </a:r>
            <a:r>
              <a:rPr lang="sr-Latn-CS" b="1" dirty="0" smtClean="0">
                <a:solidFill>
                  <a:srgbClr val="FFFF00"/>
                </a:solidFill>
              </a:rPr>
              <a:t>COMPLEMENTS</a:t>
            </a:r>
            <a:r>
              <a:rPr lang="sr-Latn-CS" dirty="0" smtClean="0"/>
              <a:t> the  meaning of the predicator.</a:t>
            </a:r>
            <a:endParaRPr lang="sr-Latn-C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CS" dirty="0" smtClean="0"/>
              <a:t>Typical sentence patterns </a:t>
            </a:r>
            <a:endParaRPr lang="sr-Latn-CS" dirty="0"/>
          </a:p>
        </p:txBody>
      </p:sp>
      <p:sp>
        <p:nvSpPr>
          <p:cNvPr id="3" name="Content Placeholder 2"/>
          <p:cNvSpPr>
            <a:spLocks noGrp="1"/>
          </p:cNvSpPr>
          <p:nvPr>
            <p:ph idx="1"/>
          </p:nvPr>
        </p:nvSpPr>
        <p:spPr/>
        <p:txBody>
          <a:bodyPr/>
          <a:lstStyle/>
          <a:p>
            <a:r>
              <a:rPr lang="sr-Latn-CS" dirty="0" smtClean="0"/>
              <a:t>There are five prototypical sentence patterns in English; they are named after typical verbs that occur in these patterns:</a:t>
            </a:r>
          </a:p>
          <a:p>
            <a:r>
              <a:rPr lang="sr-Latn-CS" dirty="0" smtClean="0"/>
              <a:t>The </a:t>
            </a:r>
            <a:r>
              <a:rPr lang="sr-Latn-CS" b="1" u="sng" dirty="0" smtClean="0">
                <a:solidFill>
                  <a:srgbClr val="FFFF00"/>
                </a:solidFill>
              </a:rPr>
              <a:t>running</a:t>
            </a:r>
            <a:r>
              <a:rPr lang="sr-Latn-CS" dirty="0" smtClean="0"/>
              <a:t> pattern (intransitive verbs)</a:t>
            </a:r>
          </a:p>
          <a:p>
            <a:r>
              <a:rPr lang="sr-Latn-CS" dirty="0" smtClean="0"/>
              <a:t>The </a:t>
            </a:r>
            <a:r>
              <a:rPr lang="sr-Latn-CS" b="1" u="sng" dirty="0" smtClean="0">
                <a:solidFill>
                  <a:srgbClr val="FFFF00"/>
                </a:solidFill>
              </a:rPr>
              <a:t>being</a:t>
            </a:r>
            <a:r>
              <a:rPr lang="sr-Latn-CS" dirty="0" smtClean="0"/>
              <a:t> pattern  (copulative verbs)</a:t>
            </a:r>
          </a:p>
          <a:p>
            <a:r>
              <a:rPr lang="sr-Latn-CS" dirty="0" smtClean="0"/>
              <a:t>The </a:t>
            </a:r>
            <a:r>
              <a:rPr lang="sr-Latn-CS" b="1" u="sng" dirty="0" smtClean="0">
                <a:solidFill>
                  <a:srgbClr val="FFFF00"/>
                </a:solidFill>
              </a:rPr>
              <a:t>doing/seeing</a:t>
            </a:r>
            <a:r>
              <a:rPr lang="sr-Latn-CS" dirty="0" smtClean="0"/>
              <a:t> pattern (monotransitive verbs)</a:t>
            </a:r>
          </a:p>
          <a:p>
            <a:r>
              <a:rPr lang="sr-Latn-CS" dirty="0" smtClean="0"/>
              <a:t>The </a:t>
            </a:r>
            <a:r>
              <a:rPr lang="sr-Latn-CS" b="1" u="sng" dirty="0" smtClean="0">
                <a:solidFill>
                  <a:srgbClr val="FFFF00"/>
                </a:solidFill>
              </a:rPr>
              <a:t>giving /bying </a:t>
            </a:r>
            <a:r>
              <a:rPr lang="sr-Latn-CS" dirty="0" smtClean="0"/>
              <a:t>pattern (ditransitive verbs)</a:t>
            </a:r>
          </a:p>
          <a:p>
            <a:r>
              <a:rPr lang="sr-Latn-CS" dirty="0" smtClean="0"/>
              <a:t>The </a:t>
            </a:r>
            <a:r>
              <a:rPr lang="sr-Latn-CS" b="1" u="sng" dirty="0" smtClean="0">
                <a:solidFill>
                  <a:srgbClr val="FFFF00"/>
                </a:solidFill>
              </a:rPr>
              <a:t>making/considering</a:t>
            </a:r>
            <a:r>
              <a:rPr lang="sr-Latn-CS" dirty="0" smtClean="0"/>
              <a:t> pattern (complex-transitive verbs)</a:t>
            </a:r>
            <a:endParaRPr lang="sr-Latn-C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The running pattern</a:t>
            </a:r>
            <a:endParaRPr lang="sr-Latn-CS" dirty="0"/>
          </a:p>
        </p:txBody>
      </p:sp>
      <p:sp>
        <p:nvSpPr>
          <p:cNvPr id="3" name="Content Placeholder 2"/>
          <p:cNvSpPr>
            <a:spLocks noGrp="1"/>
          </p:cNvSpPr>
          <p:nvPr>
            <p:ph idx="1"/>
          </p:nvPr>
        </p:nvSpPr>
        <p:spPr/>
        <p:txBody>
          <a:bodyPr/>
          <a:lstStyle/>
          <a:p>
            <a:r>
              <a:rPr lang="sr-Latn-CS" sz="2800" dirty="0" smtClean="0"/>
              <a:t>John      is running    (fast)</a:t>
            </a:r>
          </a:p>
          <a:p>
            <a:pPr lvl="1"/>
            <a:r>
              <a:rPr lang="sr-Latn-CS" dirty="0" smtClean="0"/>
              <a:t>S              P                 (ADV)</a:t>
            </a:r>
          </a:p>
          <a:p>
            <a:pPr>
              <a:buNone/>
            </a:pPr>
            <a:endParaRPr lang="sr-Latn-CS" dirty="0" smtClean="0"/>
          </a:p>
          <a:p>
            <a:r>
              <a:rPr lang="sr-Latn-CS" dirty="0" smtClean="0"/>
              <a:t>The verbs typical for this pattern express pure action, they do not require object of any kind and are thus called </a:t>
            </a:r>
            <a:r>
              <a:rPr lang="sr-Latn-CS" i="1" dirty="0" smtClean="0"/>
              <a:t>intransitive</a:t>
            </a:r>
            <a:r>
              <a:rPr lang="sr-Latn-CS" dirty="0" smtClean="0"/>
              <a:t> verbs.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The being pattern</a:t>
            </a:r>
            <a:endParaRPr lang="sr-Latn-CS" dirty="0"/>
          </a:p>
        </p:txBody>
      </p:sp>
      <p:sp>
        <p:nvSpPr>
          <p:cNvPr id="3" name="Content Placeholder 2"/>
          <p:cNvSpPr>
            <a:spLocks noGrp="1"/>
          </p:cNvSpPr>
          <p:nvPr>
            <p:ph idx="1"/>
          </p:nvPr>
        </p:nvSpPr>
        <p:spPr/>
        <p:txBody>
          <a:bodyPr>
            <a:normAutofit/>
          </a:bodyPr>
          <a:lstStyle/>
          <a:p>
            <a:r>
              <a:rPr lang="sr-Latn-CS" sz="3200" dirty="0" smtClean="0"/>
              <a:t>John   is      fast               (in the game).</a:t>
            </a:r>
          </a:p>
          <a:p>
            <a:r>
              <a:rPr lang="sr-Latn-CS" sz="3200" dirty="0" smtClean="0"/>
              <a:t>John   is      the runner   (as usual) </a:t>
            </a:r>
          </a:p>
          <a:p>
            <a:pPr>
              <a:buNone/>
            </a:pPr>
            <a:r>
              <a:rPr lang="sr-Latn-CS" dirty="0" smtClean="0"/>
              <a:t>       S      P           SA            (ADV)</a:t>
            </a:r>
          </a:p>
          <a:p>
            <a:pPr>
              <a:buNone/>
            </a:pPr>
            <a:endParaRPr lang="sr-Latn-CS" dirty="0" smtClean="0"/>
          </a:p>
          <a:p>
            <a:r>
              <a:rPr lang="sr-Latn-CS" dirty="0" smtClean="0"/>
              <a:t>The verbs typical for this pattern practically have no meaning of their own – they are just a link (mathematical equal sign =) between the subject and the subject attribute . They are called </a:t>
            </a:r>
            <a:r>
              <a:rPr lang="sr-Latn-CS" dirty="0" smtClean="0">
                <a:solidFill>
                  <a:srgbClr val="FFFF00"/>
                </a:solidFill>
              </a:rPr>
              <a:t>COPULAS</a:t>
            </a:r>
            <a:r>
              <a:rPr lang="sr-Latn-CS" dirty="0" smtClean="0"/>
              <a:t> or </a:t>
            </a:r>
            <a:r>
              <a:rPr lang="sr-Latn-CS" dirty="0" smtClean="0">
                <a:solidFill>
                  <a:srgbClr val="FFFF00"/>
                </a:solidFill>
              </a:rPr>
              <a:t>COPULATIVE</a:t>
            </a:r>
            <a:r>
              <a:rPr lang="sr-Latn-CS" dirty="0" smtClean="0"/>
              <a:t> (linking) verbs: </a:t>
            </a:r>
            <a:r>
              <a:rPr lang="sr-Latn-CS" i="1" dirty="0" smtClean="0"/>
              <a:t>be, become, remain</a:t>
            </a:r>
            <a:endParaRPr lang="sr-Latn-CS"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Copulas </a:t>
            </a:r>
            <a:endParaRPr lang="sr-Latn-CS" dirty="0"/>
          </a:p>
        </p:txBody>
      </p:sp>
      <p:graphicFrame>
        <p:nvGraphicFramePr>
          <p:cNvPr id="4" name="Content Placeholder 3"/>
          <p:cNvGraphicFramePr>
            <a:graphicFrameLocks noGrp="1"/>
          </p:cNvGraphicFramePr>
          <p:nvPr>
            <p:ph idx="1"/>
          </p:nvPr>
        </p:nvGraphicFramePr>
        <p:xfrm>
          <a:off x="457200" y="1935162"/>
          <a:ext cx="8229600" cy="3994168"/>
        </p:xfrm>
        <a:graphic>
          <a:graphicData uri="http://schemas.openxmlformats.org/drawingml/2006/table">
            <a:tbl>
              <a:tblPr firstRow="1" bandRow="1">
                <a:tableStyleId>{5C22544A-7EE6-4342-B048-85BDC9FD1C3A}</a:tableStyleId>
              </a:tblPr>
              <a:tblGrid>
                <a:gridCol w="2057400"/>
                <a:gridCol w="2057400"/>
                <a:gridCol w="2057400"/>
                <a:gridCol w="2057400"/>
              </a:tblGrid>
              <a:tr h="998542">
                <a:tc>
                  <a:txBody>
                    <a:bodyPr/>
                    <a:lstStyle/>
                    <a:p>
                      <a:endParaRPr lang="sr-Latn-CS" sz="1800" dirty="0" smtClean="0"/>
                    </a:p>
                    <a:p>
                      <a:r>
                        <a:rPr lang="sr-Latn-CS" sz="1800" dirty="0" smtClean="0"/>
                        <a:t>appear</a:t>
                      </a:r>
                      <a:endParaRPr lang="sr-Latn-CS" sz="1800" dirty="0"/>
                    </a:p>
                  </a:txBody>
                  <a:tcPr/>
                </a:tc>
                <a:tc>
                  <a:txBody>
                    <a:bodyPr/>
                    <a:lstStyle/>
                    <a:p>
                      <a:endParaRPr lang="sr-Latn-CS" sz="1800" dirty="0" smtClean="0"/>
                    </a:p>
                    <a:p>
                      <a:r>
                        <a:rPr lang="sr-Latn-CS" sz="1800" dirty="0" smtClean="0"/>
                        <a:t>grow</a:t>
                      </a:r>
                      <a:endParaRPr lang="sr-Latn-CS" sz="1800" dirty="0"/>
                    </a:p>
                  </a:txBody>
                  <a:tcPr/>
                </a:tc>
                <a:tc>
                  <a:txBody>
                    <a:bodyPr/>
                    <a:lstStyle/>
                    <a:p>
                      <a:endParaRPr lang="sr-Latn-CS" sz="1800" dirty="0" smtClean="0"/>
                    </a:p>
                    <a:p>
                      <a:r>
                        <a:rPr lang="sr-Latn-CS" sz="1800" dirty="0" smtClean="0"/>
                        <a:t>seem</a:t>
                      </a:r>
                      <a:endParaRPr lang="sr-Latn-CS" sz="1800" dirty="0"/>
                    </a:p>
                  </a:txBody>
                  <a:tcPr/>
                </a:tc>
                <a:tc>
                  <a:txBody>
                    <a:bodyPr/>
                    <a:lstStyle/>
                    <a:p>
                      <a:endParaRPr lang="sr-Latn-CS" sz="1800" dirty="0" smtClean="0"/>
                    </a:p>
                    <a:p>
                      <a:r>
                        <a:rPr lang="sr-Latn-CS" sz="1800" dirty="0" smtClean="0"/>
                        <a:t>look</a:t>
                      </a:r>
                      <a:endParaRPr lang="sr-Latn-CS" sz="1800" dirty="0"/>
                    </a:p>
                  </a:txBody>
                  <a:tcPr/>
                </a:tc>
              </a:tr>
              <a:tr h="998542">
                <a:tc>
                  <a:txBody>
                    <a:bodyPr/>
                    <a:lstStyle/>
                    <a:p>
                      <a:endParaRPr lang="sr-Latn-CS" sz="1800" dirty="0" smtClean="0"/>
                    </a:p>
                    <a:p>
                      <a:r>
                        <a:rPr lang="sr-Latn-CS" sz="1800" dirty="0" smtClean="0"/>
                        <a:t>be</a:t>
                      </a:r>
                      <a:endParaRPr lang="sr-Latn-CS" sz="1800" dirty="0"/>
                    </a:p>
                  </a:txBody>
                  <a:tcPr/>
                </a:tc>
                <a:tc>
                  <a:txBody>
                    <a:bodyPr/>
                    <a:lstStyle/>
                    <a:p>
                      <a:endParaRPr lang="sr-Latn-CS" sz="1800" dirty="0" smtClean="0"/>
                    </a:p>
                    <a:p>
                      <a:r>
                        <a:rPr lang="sr-Latn-CS" sz="1800" dirty="0" smtClean="0"/>
                        <a:t>make</a:t>
                      </a:r>
                      <a:endParaRPr lang="sr-Latn-CS" sz="1800" dirty="0"/>
                    </a:p>
                  </a:txBody>
                  <a:tcPr/>
                </a:tc>
                <a:tc>
                  <a:txBody>
                    <a:bodyPr/>
                    <a:lstStyle/>
                    <a:p>
                      <a:endParaRPr lang="sr-Latn-CS" sz="1800" dirty="0" smtClean="0"/>
                    </a:p>
                    <a:p>
                      <a:r>
                        <a:rPr lang="sr-Latn-CS" sz="1800" dirty="0" smtClean="0"/>
                        <a:t>smell</a:t>
                      </a:r>
                      <a:endParaRPr lang="sr-Latn-CS" sz="1800" dirty="0"/>
                    </a:p>
                  </a:txBody>
                  <a:tcPr/>
                </a:tc>
                <a:tc>
                  <a:txBody>
                    <a:bodyPr/>
                    <a:lstStyle/>
                    <a:p>
                      <a:endParaRPr lang="sr-Latn-CS" sz="1800" dirty="0" smtClean="0"/>
                    </a:p>
                    <a:p>
                      <a:r>
                        <a:rPr lang="sr-Latn-CS" sz="1800" dirty="0" smtClean="0"/>
                        <a:t>sound</a:t>
                      </a:r>
                      <a:endParaRPr lang="sr-Latn-CS" sz="1800" dirty="0"/>
                    </a:p>
                  </a:txBody>
                  <a:tcPr/>
                </a:tc>
              </a:tr>
              <a:tr h="998542">
                <a:tc>
                  <a:txBody>
                    <a:bodyPr/>
                    <a:lstStyle/>
                    <a:p>
                      <a:endParaRPr lang="sr-Latn-CS" sz="1800" dirty="0" smtClean="0"/>
                    </a:p>
                    <a:p>
                      <a:r>
                        <a:rPr lang="sr-Latn-CS" sz="1800" dirty="0" smtClean="0"/>
                        <a:t>become</a:t>
                      </a:r>
                      <a:endParaRPr lang="sr-Latn-CS" sz="1800" dirty="0"/>
                    </a:p>
                  </a:txBody>
                  <a:tcPr/>
                </a:tc>
                <a:tc>
                  <a:txBody>
                    <a:bodyPr/>
                    <a:lstStyle/>
                    <a:p>
                      <a:r>
                        <a:rPr lang="sr-Latn-CS" sz="1800" dirty="0" smtClean="0"/>
                        <a:t> </a:t>
                      </a:r>
                    </a:p>
                    <a:p>
                      <a:r>
                        <a:rPr lang="sr-Latn-CS" sz="1800" dirty="0" smtClean="0"/>
                        <a:t>prove </a:t>
                      </a:r>
                      <a:endParaRPr lang="sr-Latn-CS" sz="1800" dirty="0"/>
                    </a:p>
                  </a:txBody>
                  <a:tcPr/>
                </a:tc>
                <a:tc>
                  <a:txBody>
                    <a:bodyPr/>
                    <a:lstStyle/>
                    <a:p>
                      <a:endParaRPr lang="sr-Latn-CS" sz="1800" dirty="0" smtClean="0"/>
                    </a:p>
                    <a:p>
                      <a:r>
                        <a:rPr lang="sr-Latn-CS" sz="1800" dirty="0" smtClean="0"/>
                        <a:t>taste</a:t>
                      </a:r>
                      <a:endParaRPr lang="sr-Latn-CS" sz="1800" dirty="0"/>
                    </a:p>
                  </a:txBody>
                  <a:tcPr/>
                </a:tc>
                <a:tc>
                  <a:txBody>
                    <a:bodyPr/>
                    <a:lstStyle/>
                    <a:p>
                      <a:endParaRPr lang="sr-Latn-CS" sz="1800" dirty="0"/>
                    </a:p>
                  </a:txBody>
                  <a:tcPr/>
                </a:tc>
              </a:tr>
              <a:tr h="998542">
                <a:tc>
                  <a:txBody>
                    <a:bodyPr/>
                    <a:lstStyle/>
                    <a:p>
                      <a:endParaRPr lang="sr-Latn-CS" sz="1800" dirty="0" smtClean="0"/>
                    </a:p>
                    <a:p>
                      <a:r>
                        <a:rPr lang="sr-Latn-CS" sz="1800" dirty="0" smtClean="0"/>
                        <a:t>feel</a:t>
                      </a:r>
                      <a:endParaRPr lang="sr-Latn-CS" sz="1800" dirty="0"/>
                    </a:p>
                  </a:txBody>
                  <a:tcPr/>
                </a:tc>
                <a:tc>
                  <a:txBody>
                    <a:bodyPr/>
                    <a:lstStyle/>
                    <a:p>
                      <a:endParaRPr lang="sr-Latn-CS" sz="1800" dirty="0" smtClean="0"/>
                    </a:p>
                    <a:p>
                      <a:r>
                        <a:rPr lang="sr-Latn-CS" sz="1800" dirty="0" smtClean="0"/>
                        <a:t>remain</a:t>
                      </a:r>
                      <a:endParaRPr lang="sr-Latn-CS" sz="1800" dirty="0"/>
                    </a:p>
                  </a:txBody>
                  <a:tcPr/>
                </a:tc>
                <a:tc>
                  <a:txBody>
                    <a:bodyPr/>
                    <a:lstStyle/>
                    <a:p>
                      <a:endParaRPr lang="sr-Latn-CS" sz="1800" dirty="0" smtClean="0"/>
                    </a:p>
                    <a:p>
                      <a:r>
                        <a:rPr lang="sr-Latn-CS" sz="1800" dirty="0" smtClean="0"/>
                        <a:t>turn </a:t>
                      </a:r>
                      <a:endParaRPr lang="sr-Latn-CS" sz="1800" dirty="0"/>
                    </a:p>
                  </a:txBody>
                  <a:tcPr/>
                </a:tc>
                <a:tc>
                  <a:txBody>
                    <a:bodyPr/>
                    <a:lstStyle/>
                    <a:p>
                      <a:endParaRPr lang="sr-Latn-CS" sz="1800"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CS" dirty="0" smtClean="0"/>
              <a:t>The doing/seeing pattern</a:t>
            </a:r>
            <a:endParaRPr lang="sr-Latn-CS" dirty="0"/>
          </a:p>
        </p:txBody>
      </p:sp>
      <p:sp>
        <p:nvSpPr>
          <p:cNvPr id="3" name="Content Placeholder 2"/>
          <p:cNvSpPr>
            <a:spLocks noGrp="1"/>
          </p:cNvSpPr>
          <p:nvPr>
            <p:ph idx="1"/>
          </p:nvPr>
        </p:nvSpPr>
        <p:spPr/>
        <p:txBody>
          <a:bodyPr>
            <a:normAutofit lnSpcReduction="10000"/>
          </a:bodyPr>
          <a:lstStyle/>
          <a:p>
            <a:r>
              <a:rPr lang="sr-Latn-CS" sz="3200" dirty="0" smtClean="0"/>
              <a:t>John    kicked        the  ball (with a swing)</a:t>
            </a:r>
          </a:p>
          <a:p>
            <a:r>
              <a:rPr lang="sr-Latn-CS" sz="3200" dirty="0" smtClean="0"/>
              <a:t>John    saw             the  ball      (suddenly) </a:t>
            </a:r>
          </a:p>
          <a:p>
            <a:pPr>
              <a:buNone/>
            </a:pPr>
            <a:r>
              <a:rPr lang="sr-Latn-CS" sz="3200" dirty="0" smtClean="0"/>
              <a:t>	    S        P                  DO           (ADV) </a:t>
            </a:r>
            <a:endParaRPr lang="sr-Latn-CS" sz="2800" dirty="0" smtClean="0"/>
          </a:p>
          <a:p>
            <a:r>
              <a:rPr lang="sr-Latn-CS" sz="2800" dirty="0" smtClean="0"/>
              <a:t>The verbs typical for this pattern denote an action or  mental activity/perception that involves two participants , one which does the acting or experiencing and one that is acted upon or perceived; those verbs are called monotransitive </a:t>
            </a:r>
            <a:r>
              <a:rPr lang="sr-Latn-CS" sz="2800" dirty="0" smtClean="0"/>
              <a:t>verbs.</a:t>
            </a:r>
            <a:endParaRPr lang="sr-Latn-C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CS" dirty="0" smtClean="0"/>
              <a:t>The giving/buying pattern </a:t>
            </a:r>
            <a:endParaRPr lang="sr-Latn-CS" dirty="0"/>
          </a:p>
        </p:txBody>
      </p:sp>
      <p:sp>
        <p:nvSpPr>
          <p:cNvPr id="3" name="Content Placeholder 2"/>
          <p:cNvSpPr>
            <a:spLocks noGrp="1"/>
          </p:cNvSpPr>
          <p:nvPr>
            <p:ph idx="1"/>
          </p:nvPr>
        </p:nvSpPr>
        <p:spPr/>
        <p:txBody>
          <a:bodyPr>
            <a:normAutofit/>
          </a:bodyPr>
          <a:lstStyle/>
          <a:p>
            <a:r>
              <a:rPr lang="sr-Latn-CS" sz="2400" dirty="0" smtClean="0"/>
              <a:t>John   gave        Peter     the  ball       (for his birthday</a:t>
            </a:r>
            <a:r>
              <a:rPr lang="sr-Latn-CS" sz="2400" dirty="0" smtClean="0"/>
              <a:t>).</a:t>
            </a:r>
            <a:endParaRPr lang="sr-Latn-CS" sz="2400" dirty="0" smtClean="0"/>
          </a:p>
          <a:p>
            <a:r>
              <a:rPr lang="sr-Latn-CS" sz="2400" dirty="0" smtClean="0"/>
              <a:t>John   bought   Peter      the ball       (for his birthday</a:t>
            </a:r>
            <a:r>
              <a:rPr lang="sr-Latn-CS" sz="2400" dirty="0" smtClean="0"/>
              <a:t>).</a:t>
            </a:r>
            <a:endParaRPr lang="sr-Latn-CS" sz="2400" dirty="0" smtClean="0"/>
          </a:p>
          <a:p>
            <a:pPr>
              <a:buNone/>
            </a:pPr>
            <a:r>
              <a:rPr lang="sr-Latn-CS" sz="2400" dirty="0" smtClean="0"/>
              <a:t>	    S         P         IO/BO	     DO               (ADV) </a:t>
            </a:r>
          </a:p>
          <a:p>
            <a:pPr>
              <a:buNone/>
            </a:pPr>
            <a:endParaRPr lang="sr-Latn-CS" sz="2400" dirty="0" smtClean="0"/>
          </a:p>
          <a:p>
            <a:r>
              <a:rPr lang="sr-Latn-CS" sz="2400" dirty="0" smtClean="0"/>
              <a:t>The verbs used in this pattern denote an event in which there is a participant who gives/does  soemthing, the thing given or done, and the receiver; there are very few verbs that denote such events, the most common being  </a:t>
            </a:r>
            <a:r>
              <a:rPr lang="sr-Latn-CS" sz="2400" i="1" dirty="0" smtClean="0"/>
              <a:t>give</a:t>
            </a:r>
            <a:r>
              <a:rPr lang="sr-Latn-CS" sz="2400" dirty="0" smtClean="0"/>
              <a:t>, </a:t>
            </a:r>
            <a:r>
              <a:rPr lang="sr-Latn-CS" sz="2400" i="1" dirty="0" smtClean="0"/>
              <a:t>pass</a:t>
            </a:r>
            <a:r>
              <a:rPr lang="sr-Latn-CS" sz="2400" dirty="0" smtClean="0"/>
              <a:t>, </a:t>
            </a:r>
            <a:r>
              <a:rPr lang="sr-Latn-CS" sz="2400" i="1" dirty="0" smtClean="0"/>
              <a:t>send</a:t>
            </a:r>
            <a:r>
              <a:rPr lang="sr-Latn-CS" sz="2400" dirty="0" smtClean="0"/>
              <a:t>, </a:t>
            </a:r>
            <a:r>
              <a:rPr lang="sr-Latn-CS" sz="2400" i="1" dirty="0" smtClean="0"/>
              <a:t>tell</a:t>
            </a:r>
            <a:r>
              <a:rPr lang="sr-Latn-CS" sz="2400" dirty="0" smtClean="0"/>
              <a:t>, </a:t>
            </a:r>
            <a:r>
              <a:rPr lang="sr-Latn-CS" sz="2400" i="1" dirty="0" smtClean="0"/>
              <a:t>make</a:t>
            </a:r>
            <a:r>
              <a:rPr lang="sr-Latn-CS" sz="2400" dirty="0" smtClean="0"/>
              <a:t>, </a:t>
            </a:r>
            <a:r>
              <a:rPr lang="sr-Latn-CS" sz="2400" i="1" dirty="0" smtClean="0"/>
              <a:t>buy</a:t>
            </a:r>
            <a:r>
              <a:rPr lang="sr-Latn-CS" sz="2400" dirty="0" smtClean="0"/>
              <a:t>, </a:t>
            </a:r>
            <a:r>
              <a:rPr lang="sr-Latn-CS" sz="2400" i="1" dirty="0" smtClean="0"/>
              <a:t>offer </a:t>
            </a:r>
            <a:r>
              <a:rPr lang="sr-Latn-CS" sz="2400" dirty="0" smtClean="0"/>
              <a:t>and </a:t>
            </a:r>
            <a:r>
              <a:rPr lang="sr-Latn-CS" sz="2400" i="1" dirty="0" smtClean="0"/>
              <a:t>ask</a:t>
            </a:r>
            <a:r>
              <a:rPr lang="sr-Latn-CS" sz="2400" dirty="0" smtClean="0"/>
              <a:t>. </a:t>
            </a:r>
            <a:endParaRPr lang="sr-Latn-C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The making/considering pattern</a:t>
            </a:r>
            <a:endParaRPr lang="sr-Latn-CS" dirty="0"/>
          </a:p>
        </p:txBody>
      </p:sp>
      <p:sp>
        <p:nvSpPr>
          <p:cNvPr id="3" name="Content Placeholder 2"/>
          <p:cNvSpPr>
            <a:spLocks noGrp="1"/>
          </p:cNvSpPr>
          <p:nvPr>
            <p:ph idx="1"/>
          </p:nvPr>
        </p:nvSpPr>
        <p:spPr/>
        <p:txBody>
          <a:bodyPr>
            <a:normAutofit fontScale="92500" lnSpcReduction="10000"/>
          </a:bodyPr>
          <a:lstStyle/>
          <a:p>
            <a:endParaRPr lang="sr-Latn-CS" dirty="0" smtClean="0"/>
          </a:p>
          <a:p>
            <a:r>
              <a:rPr lang="sr-Latn-CS" dirty="0" smtClean="0"/>
              <a:t>They    made   	  John      the umpire   </a:t>
            </a:r>
            <a:r>
              <a:rPr lang="sr-Latn-CS" sz="1800" dirty="0" smtClean="0"/>
              <a:t>(</a:t>
            </a:r>
            <a:r>
              <a:rPr lang="sr-Latn-CS" sz="2000" dirty="0" smtClean="0"/>
              <a:t>without any  delay</a:t>
            </a:r>
            <a:r>
              <a:rPr lang="sr-Latn-CS" sz="2000" dirty="0" smtClean="0"/>
              <a:t>).</a:t>
            </a:r>
            <a:endParaRPr lang="sr-Latn-CS" sz="2000" dirty="0" smtClean="0"/>
          </a:p>
          <a:p>
            <a:r>
              <a:rPr lang="sr-Latn-CS" dirty="0" smtClean="0"/>
              <a:t>John   considered   the ball   out          (</a:t>
            </a:r>
            <a:r>
              <a:rPr lang="sr-Latn-CS" sz="1800" dirty="0" smtClean="0"/>
              <a:t>as it went past the </a:t>
            </a:r>
            <a:r>
              <a:rPr lang="sr-Latn-CS" sz="1800" dirty="0" smtClean="0"/>
              <a:t>line)x.</a:t>
            </a:r>
            <a:endParaRPr lang="sr-Latn-CS" dirty="0" smtClean="0"/>
          </a:p>
          <a:p>
            <a:pPr>
              <a:buNone/>
            </a:pPr>
            <a:r>
              <a:rPr lang="sr-Latn-CS" dirty="0" smtClean="0"/>
              <a:t>       S         P          DO               OA                       (ADV) </a:t>
            </a:r>
          </a:p>
          <a:p>
            <a:r>
              <a:rPr lang="sr-Latn-CS" dirty="0" smtClean="0"/>
              <a:t>The verbs like </a:t>
            </a:r>
            <a:r>
              <a:rPr lang="sr-Latn-CS" i="1" dirty="0" smtClean="0"/>
              <a:t>make</a:t>
            </a:r>
            <a:r>
              <a:rPr lang="sr-Latn-CS" dirty="0" smtClean="0"/>
              <a:t> have a sense of ‘doing something’ that causes to object to change the category or acquire a new characteristic : </a:t>
            </a:r>
            <a:r>
              <a:rPr lang="sr-Latn-CS" i="1" dirty="0" smtClean="0"/>
              <a:t>wipe</a:t>
            </a:r>
            <a:r>
              <a:rPr lang="sr-Latn-CS" dirty="0" smtClean="0"/>
              <a:t>, </a:t>
            </a:r>
            <a:r>
              <a:rPr lang="sr-Latn-CS" i="1" dirty="0" smtClean="0"/>
              <a:t>drive</a:t>
            </a:r>
            <a:r>
              <a:rPr lang="sr-Latn-CS" dirty="0" smtClean="0"/>
              <a:t>, </a:t>
            </a:r>
            <a:r>
              <a:rPr lang="sr-Latn-CS" i="1" dirty="0" smtClean="0"/>
              <a:t>call</a:t>
            </a:r>
            <a:r>
              <a:rPr lang="sr-Latn-CS" dirty="0" smtClean="0"/>
              <a:t>, </a:t>
            </a:r>
            <a:r>
              <a:rPr lang="sr-Latn-CS" i="1" dirty="0" smtClean="0"/>
              <a:t>crown</a:t>
            </a:r>
            <a:r>
              <a:rPr lang="sr-Latn-CS" dirty="0" smtClean="0"/>
              <a:t>, </a:t>
            </a:r>
            <a:r>
              <a:rPr lang="sr-Latn-CS" i="1" dirty="0" smtClean="0"/>
              <a:t>name</a:t>
            </a:r>
            <a:r>
              <a:rPr lang="sr-Latn-CS" dirty="0" smtClean="0"/>
              <a:t>, </a:t>
            </a:r>
            <a:r>
              <a:rPr lang="sr-Latn-CS" i="1" dirty="0" smtClean="0"/>
              <a:t>elect</a:t>
            </a:r>
            <a:r>
              <a:rPr lang="sr-Latn-CS" dirty="0" smtClean="0"/>
              <a:t>.</a:t>
            </a:r>
          </a:p>
          <a:p>
            <a:r>
              <a:rPr lang="sr-Latn-CS" dirty="0" smtClean="0"/>
              <a:t>The verbs like </a:t>
            </a:r>
            <a:r>
              <a:rPr lang="sr-Latn-CS" i="1" dirty="0" smtClean="0"/>
              <a:t>consider</a:t>
            </a:r>
            <a:r>
              <a:rPr lang="sr-Latn-CS" dirty="0" smtClean="0"/>
              <a:t> mean that in the subject’s mind, the object belongs to a certain category: They considerd him  stupid: </a:t>
            </a:r>
            <a:r>
              <a:rPr lang="sr-Latn-CS" i="1" dirty="0" smtClean="0"/>
              <a:t>assume, prove, declare, certify, regard, deem</a:t>
            </a:r>
            <a:r>
              <a:rPr lang="sr-Latn-CS" dirty="0" smtClean="0"/>
              <a:t>. All these verbs are called complex-transitive verbs.</a:t>
            </a:r>
            <a:endParaRPr lang="sr-Latn-C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Sentences: communicative purposes</a:t>
            </a:r>
            <a:endParaRPr lang="sr-Latn-CS" dirty="0"/>
          </a:p>
        </p:txBody>
      </p:sp>
      <p:sp>
        <p:nvSpPr>
          <p:cNvPr id="3" name="Content Placeholder 2"/>
          <p:cNvSpPr>
            <a:spLocks noGrp="1"/>
          </p:cNvSpPr>
          <p:nvPr>
            <p:ph idx="1"/>
          </p:nvPr>
        </p:nvSpPr>
        <p:spPr/>
        <p:txBody>
          <a:bodyPr/>
          <a:lstStyle/>
          <a:p>
            <a:endParaRPr lang="sr-Latn-CS" dirty="0"/>
          </a:p>
        </p:txBody>
      </p:sp>
      <p:sp>
        <p:nvSpPr>
          <p:cNvPr id="4" name="Rounded Rectangle 3"/>
          <p:cNvSpPr/>
          <p:nvPr/>
        </p:nvSpPr>
        <p:spPr>
          <a:xfrm>
            <a:off x="714348" y="2500306"/>
            <a:ext cx="7715304" cy="3643338"/>
          </a:xfrm>
          <a:prstGeom prst="roundRect">
            <a:avLst>
              <a:gd name="adj"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r-Latn-CS" sz="4400" dirty="0" smtClean="0">
                <a:solidFill>
                  <a:srgbClr val="FFFF00"/>
                </a:solidFill>
              </a:rPr>
              <a:t>These are </a:t>
            </a:r>
            <a:r>
              <a:rPr lang="sr-Latn-CS" sz="4400" dirty="0" smtClean="0">
                <a:solidFill>
                  <a:srgbClr val="FFFF00"/>
                </a:solidFill>
              </a:rPr>
              <a:t>called:   </a:t>
            </a:r>
            <a:endParaRPr lang="sr-Latn-CS" sz="4400" dirty="0" smtClean="0">
              <a:solidFill>
                <a:srgbClr val="FFFF00"/>
              </a:solidFill>
            </a:endParaRPr>
          </a:p>
          <a:p>
            <a:pPr>
              <a:buFont typeface="Arial" pitchFamily="34" charset="0"/>
              <a:buChar char="•"/>
            </a:pPr>
            <a:r>
              <a:rPr lang="sr-Latn-CS" sz="4400" dirty="0" smtClean="0">
                <a:solidFill>
                  <a:srgbClr val="FFFF00"/>
                </a:solidFill>
              </a:rPr>
              <a:t> </a:t>
            </a:r>
            <a:r>
              <a:rPr lang="sr-Latn-CS" sz="4400" b="1" dirty="0" smtClean="0">
                <a:solidFill>
                  <a:srgbClr val="FFFF00"/>
                </a:solidFill>
              </a:rPr>
              <a:t>declarative; </a:t>
            </a:r>
            <a:endParaRPr lang="sr-Latn-CS" sz="4400" b="1" dirty="0" smtClean="0">
              <a:solidFill>
                <a:srgbClr val="FFFF00"/>
              </a:solidFill>
            </a:endParaRPr>
          </a:p>
          <a:p>
            <a:pPr>
              <a:buFont typeface="Arial" pitchFamily="34" charset="0"/>
              <a:buChar char="•"/>
            </a:pPr>
            <a:r>
              <a:rPr lang="sr-Latn-CS" sz="4000" dirty="0" smtClean="0">
                <a:solidFill>
                  <a:srgbClr val="FFFF00"/>
                </a:solidFill>
              </a:rPr>
              <a:t>interrogative</a:t>
            </a:r>
            <a:r>
              <a:rPr lang="sr-Latn-CS" sz="4000" dirty="0" smtClean="0">
                <a:solidFill>
                  <a:srgbClr val="FFFF00"/>
                </a:solidFill>
              </a:rPr>
              <a:t>; </a:t>
            </a:r>
          </a:p>
          <a:p>
            <a:pPr>
              <a:buFont typeface="Arial" pitchFamily="34" charset="0"/>
              <a:buChar char="•"/>
            </a:pPr>
            <a:r>
              <a:rPr lang="sr-Latn-CS" sz="4000" dirty="0" smtClean="0">
                <a:solidFill>
                  <a:srgbClr val="FFFF00"/>
                </a:solidFill>
              </a:rPr>
              <a:t> imperative;</a:t>
            </a:r>
          </a:p>
          <a:p>
            <a:pPr>
              <a:buFont typeface="Arial" pitchFamily="34" charset="0"/>
              <a:buChar char="•"/>
            </a:pPr>
            <a:r>
              <a:rPr lang="sr-Latn-CS" sz="4000" dirty="0" smtClean="0">
                <a:solidFill>
                  <a:srgbClr val="FFFF00"/>
                </a:solidFill>
              </a:rPr>
              <a:t> </a:t>
            </a:r>
            <a:r>
              <a:rPr lang="sr-Latn-CS" sz="4000" dirty="0" smtClean="0">
                <a:solidFill>
                  <a:srgbClr val="FFFF00"/>
                </a:solidFill>
              </a:rPr>
              <a:t>exclamatory.  </a:t>
            </a:r>
            <a:endParaRPr lang="sr-Latn-CS" sz="40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ME" dirty="0" smtClean="0"/>
              <a:t>Recommended reading</a:t>
            </a:r>
            <a:endParaRPr lang="en-GB" dirty="0"/>
          </a:p>
        </p:txBody>
      </p:sp>
      <p:sp>
        <p:nvSpPr>
          <p:cNvPr id="3" name="Content Placeholder 2"/>
          <p:cNvSpPr>
            <a:spLocks noGrp="1"/>
          </p:cNvSpPr>
          <p:nvPr>
            <p:ph idx="1"/>
          </p:nvPr>
        </p:nvSpPr>
        <p:spPr/>
        <p:txBody>
          <a:bodyPr>
            <a:normAutofit lnSpcReduction="10000"/>
          </a:bodyPr>
          <a:lstStyle/>
          <a:p>
            <a:r>
              <a:rPr lang="en-GB" dirty="0" err="1"/>
              <a:t>Aarts</a:t>
            </a:r>
            <a:r>
              <a:rPr lang="en-GB" dirty="0"/>
              <a:t>, B. (2001). English </a:t>
            </a:r>
            <a:r>
              <a:rPr lang="sr-Latn-ME" dirty="0" smtClean="0"/>
              <a:t>s</a:t>
            </a:r>
            <a:r>
              <a:rPr lang="en-GB" dirty="0" err="1" smtClean="0"/>
              <a:t>yntax</a:t>
            </a:r>
            <a:r>
              <a:rPr lang="en-GB" dirty="0" smtClean="0"/>
              <a:t> </a:t>
            </a:r>
            <a:r>
              <a:rPr lang="en-GB" dirty="0"/>
              <a:t>and </a:t>
            </a:r>
            <a:r>
              <a:rPr lang="sr-Latn-ME" dirty="0" smtClean="0"/>
              <a:t>a</a:t>
            </a:r>
            <a:r>
              <a:rPr lang="en-GB" dirty="0" err="1" smtClean="0"/>
              <a:t>rgumentation</a:t>
            </a:r>
            <a:r>
              <a:rPr lang="en-GB" dirty="0"/>
              <a:t>. New York: Palgrave.</a:t>
            </a:r>
          </a:p>
          <a:p>
            <a:r>
              <a:rPr lang="en-GB" dirty="0" err="1"/>
              <a:t>Morenberg</a:t>
            </a:r>
            <a:r>
              <a:rPr lang="en-GB" dirty="0"/>
              <a:t>, M. (2002). Doing grammar. Oxford/New York: Oxford University Press</a:t>
            </a:r>
            <a:r>
              <a:rPr lang="en-GB" dirty="0" smtClean="0"/>
              <a:t>.</a:t>
            </a:r>
            <a:endParaRPr lang="sr-Latn-ME" dirty="0" smtClean="0"/>
          </a:p>
          <a:p>
            <a:r>
              <a:rPr lang="en-GB" dirty="0" err="1"/>
              <a:t>Stageberg</a:t>
            </a:r>
            <a:r>
              <a:rPr lang="en-GB" dirty="0"/>
              <a:t>, N. C., &amp; Goodman, R. M. (1965). </a:t>
            </a:r>
            <a:r>
              <a:rPr lang="en-GB" i="1" dirty="0"/>
              <a:t>An introductory English grammar.</a:t>
            </a:r>
            <a:r>
              <a:rPr lang="en-GB" dirty="0"/>
              <a:t> Holt, Rinehart and Winston.</a:t>
            </a:r>
          </a:p>
          <a:p>
            <a:r>
              <a:rPr lang="en-GB" dirty="0" err="1"/>
              <a:t>Verspoor</a:t>
            </a:r>
            <a:r>
              <a:rPr lang="en-GB" dirty="0"/>
              <a:t>, M., &amp; </a:t>
            </a:r>
            <a:r>
              <a:rPr lang="en-GB" dirty="0" err="1"/>
              <a:t>Sauter</a:t>
            </a:r>
            <a:r>
              <a:rPr lang="en-GB" dirty="0"/>
              <a:t>, K. (2000). English sentence analysis: An introductory course. Amsterdam/Philadelphia: John </a:t>
            </a:r>
            <a:r>
              <a:rPr lang="en-GB" dirty="0" err="1"/>
              <a:t>Benjamins</a:t>
            </a:r>
            <a:r>
              <a:rPr lang="en-GB" dirty="0"/>
              <a:t> Publishing </a:t>
            </a:r>
            <a:r>
              <a:rPr lang="en-GB" dirty="0" smtClean="0"/>
              <a:t>Company</a:t>
            </a:r>
            <a:r>
              <a:rPr lang="sr-Latn-ME" dirty="0" smtClean="0"/>
              <a:t>.</a:t>
            </a:r>
            <a:endParaRPr lang="en-GB" dirty="0"/>
          </a:p>
        </p:txBody>
      </p:sp>
    </p:spTree>
    <p:extLst>
      <p:ext uri="{BB962C8B-B14F-4D97-AF65-F5344CB8AC3E}">
        <p14:creationId xmlns:p14="http://schemas.microsoft.com/office/powerpoint/2010/main" val="3130453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Sentences: communicative purposes  </a:t>
            </a:r>
            <a:endParaRPr lang="sr-Latn-CS" dirty="0"/>
          </a:p>
        </p:txBody>
      </p:sp>
      <p:sp>
        <p:nvSpPr>
          <p:cNvPr id="3" name="Content Placeholder 2"/>
          <p:cNvSpPr>
            <a:spLocks noGrp="1"/>
          </p:cNvSpPr>
          <p:nvPr>
            <p:ph idx="1"/>
          </p:nvPr>
        </p:nvSpPr>
        <p:spPr/>
        <p:txBody>
          <a:bodyPr/>
          <a:lstStyle/>
          <a:p>
            <a:endParaRPr lang="sr-Latn-CS" dirty="0"/>
          </a:p>
        </p:txBody>
      </p:sp>
      <p:sp>
        <p:nvSpPr>
          <p:cNvPr id="4" name="Rounded Rectangle 3"/>
          <p:cNvSpPr/>
          <p:nvPr/>
        </p:nvSpPr>
        <p:spPr>
          <a:xfrm>
            <a:off x="1071539" y="2643183"/>
            <a:ext cx="7143800" cy="31432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r-Latn-CS" sz="2400" b="1" dirty="0" smtClean="0">
                <a:solidFill>
                  <a:srgbClr val="FFFF00"/>
                </a:solidFill>
              </a:rPr>
              <a:t>Exercise </a:t>
            </a:r>
            <a:r>
              <a:rPr lang="sr-Latn-CS" sz="2400" b="1" dirty="0" smtClean="0">
                <a:solidFill>
                  <a:srgbClr val="FFFF00"/>
                </a:solidFill>
              </a:rPr>
              <a:t>1: </a:t>
            </a:r>
            <a:r>
              <a:rPr lang="sr-Latn-CS" sz="2400" b="1" dirty="0" smtClean="0">
                <a:solidFill>
                  <a:srgbClr val="FFFF00"/>
                </a:solidFill>
              </a:rPr>
              <a:t>say the words ‘John is leaving’ in such a way that they express the following communicative functions:</a:t>
            </a:r>
          </a:p>
          <a:p>
            <a:pPr marL="457200" indent="-457200">
              <a:buFont typeface="+mj-lt"/>
              <a:buAutoNum type="arabicPeriod"/>
            </a:pPr>
            <a:r>
              <a:rPr lang="sr-Latn-CS" sz="2400" b="1" dirty="0">
                <a:solidFill>
                  <a:srgbClr val="FFFF00"/>
                </a:solidFill>
              </a:rPr>
              <a:t>i</a:t>
            </a:r>
            <a:r>
              <a:rPr lang="sr-Latn-CS" sz="2400" b="1" dirty="0" smtClean="0">
                <a:solidFill>
                  <a:srgbClr val="FFFF00"/>
                </a:solidFill>
              </a:rPr>
              <a:t>nforming</a:t>
            </a:r>
            <a:endParaRPr lang="sr-Latn-CS" sz="2400" b="1" dirty="0" smtClean="0">
              <a:solidFill>
                <a:srgbClr val="FFFF00"/>
              </a:solidFill>
            </a:endParaRPr>
          </a:p>
          <a:p>
            <a:pPr marL="457200" indent="-457200">
              <a:buFont typeface="+mj-lt"/>
              <a:buAutoNum type="arabicPeriod"/>
            </a:pPr>
            <a:r>
              <a:rPr lang="sr-Latn-CS" sz="2400" b="1" dirty="0">
                <a:solidFill>
                  <a:srgbClr val="FFFF00"/>
                </a:solidFill>
              </a:rPr>
              <a:t>a</a:t>
            </a:r>
            <a:r>
              <a:rPr lang="sr-Latn-CS" sz="2400" b="1" dirty="0" smtClean="0">
                <a:solidFill>
                  <a:srgbClr val="FFFF00"/>
                </a:solidFill>
              </a:rPr>
              <a:t>sking </a:t>
            </a:r>
            <a:r>
              <a:rPr lang="sr-Latn-CS" sz="2400" b="1" dirty="0" smtClean="0">
                <a:solidFill>
                  <a:srgbClr val="FFFF00"/>
                </a:solidFill>
              </a:rPr>
              <a:t>for information</a:t>
            </a:r>
          </a:p>
          <a:p>
            <a:pPr marL="457200" indent="-457200">
              <a:buFont typeface="+mj-lt"/>
              <a:buAutoNum type="arabicPeriod"/>
            </a:pPr>
            <a:r>
              <a:rPr lang="sr-Latn-CS" sz="2400" b="1" dirty="0">
                <a:solidFill>
                  <a:srgbClr val="FFFF00"/>
                </a:solidFill>
              </a:rPr>
              <a:t>g</a:t>
            </a:r>
            <a:r>
              <a:rPr lang="sr-Latn-CS" sz="2400" b="1" dirty="0" smtClean="0">
                <a:solidFill>
                  <a:srgbClr val="FFFF00"/>
                </a:solidFill>
              </a:rPr>
              <a:t>etting </a:t>
            </a:r>
            <a:r>
              <a:rPr lang="sr-Latn-CS" sz="2400" b="1" dirty="0" smtClean="0">
                <a:solidFill>
                  <a:srgbClr val="FFFF00"/>
                </a:solidFill>
              </a:rPr>
              <a:t>someone to do something</a:t>
            </a:r>
          </a:p>
          <a:p>
            <a:pPr marL="457200" indent="-457200">
              <a:buFont typeface="+mj-lt"/>
              <a:buAutoNum type="arabicPeriod"/>
            </a:pPr>
            <a:r>
              <a:rPr lang="sr-Latn-CS" sz="2400" b="1" dirty="0">
                <a:solidFill>
                  <a:srgbClr val="FFFF00"/>
                </a:solidFill>
              </a:rPr>
              <a:t>e</a:t>
            </a:r>
            <a:r>
              <a:rPr lang="sr-Latn-CS" sz="2400" b="1" dirty="0" smtClean="0">
                <a:solidFill>
                  <a:srgbClr val="FFFF00"/>
                </a:solidFill>
              </a:rPr>
              <a:t>xpressing </a:t>
            </a:r>
            <a:r>
              <a:rPr lang="sr-Latn-CS" sz="2400" b="1" dirty="0" smtClean="0">
                <a:solidFill>
                  <a:srgbClr val="FFFF00"/>
                </a:solidFill>
              </a:rPr>
              <a:t>feeling or </a:t>
            </a:r>
            <a:r>
              <a:rPr lang="sr-Latn-CS" sz="2400" b="1" dirty="0" smtClean="0">
                <a:solidFill>
                  <a:srgbClr val="FFFF00"/>
                </a:solidFill>
              </a:rPr>
              <a:t>attitude. </a:t>
            </a:r>
            <a:endParaRPr lang="sr-Latn-CS" sz="2400" b="1" dirty="0">
              <a:solidFill>
                <a:srgbClr val="FFFF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Sentences: participants, process, attributes and settings </a:t>
            </a:r>
            <a:endParaRPr lang="sr-Latn-CS" dirty="0"/>
          </a:p>
        </p:txBody>
      </p:sp>
      <p:sp>
        <p:nvSpPr>
          <p:cNvPr id="3" name="Content Placeholder 2"/>
          <p:cNvSpPr>
            <a:spLocks noGrp="1"/>
          </p:cNvSpPr>
          <p:nvPr>
            <p:ph idx="1"/>
          </p:nvPr>
        </p:nvSpPr>
        <p:spPr/>
        <p:txBody>
          <a:bodyPr/>
          <a:lstStyle/>
          <a:p>
            <a:endParaRPr lang="sr-Latn-CS" dirty="0"/>
          </a:p>
        </p:txBody>
      </p:sp>
      <p:sp>
        <p:nvSpPr>
          <p:cNvPr id="4" name="Rounded Rectangle 3"/>
          <p:cNvSpPr/>
          <p:nvPr/>
        </p:nvSpPr>
        <p:spPr>
          <a:xfrm>
            <a:off x="785787" y="2571744"/>
            <a:ext cx="7715304" cy="36433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r-Latn-CS" sz="2400" b="1" dirty="0" smtClean="0">
                <a:solidFill>
                  <a:srgbClr val="FFFF00"/>
                </a:solidFill>
              </a:rPr>
              <a:t>Exercise </a:t>
            </a:r>
            <a:r>
              <a:rPr lang="sr-Latn-CS" sz="2400" b="1" dirty="0" smtClean="0">
                <a:solidFill>
                  <a:srgbClr val="FFFF00"/>
                </a:solidFill>
              </a:rPr>
              <a:t>2: </a:t>
            </a:r>
            <a:r>
              <a:rPr lang="sr-Latn-CS" sz="2400" b="1" dirty="0" smtClean="0">
                <a:solidFill>
                  <a:srgbClr val="FFFF00"/>
                </a:solidFill>
              </a:rPr>
              <a:t>Look at the cartoon in the next slide. Qickly write down three simple sentences  you would use if asked to describe what you see.  Take 5 minutes for this task. We shall come back  to what you’ve written  later on. </a:t>
            </a:r>
            <a:endParaRPr lang="sr-Latn-CS" sz="2400" b="1" dirty="0">
              <a:solidFill>
                <a:srgbClr val="FFFF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Sentences: participants, process, attributes and settings  </a:t>
            </a:r>
            <a:endParaRPr lang="sr-Latn-CS" dirty="0"/>
          </a:p>
        </p:txBody>
      </p:sp>
      <p:pic>
        <p:nvPicPr>
          <p:cNvPr id="1026" name="Picture 2" descr="C:\Users\Ivana\Documents\Documents Ivana\Sintaksa slika 001.jpg"/>
          <p:cNvPicPr>
            <a:picLocks noGrp="1" noChangeAspect="1" noChangeArrowheads="1"/>
          </p:cNvPicPr>
          <p:nvPr>
            <p:ph idx="1"/>
          </p:nvPr>
        </p:nvPicPr>
        <p:blipFill>
          <a:blip r:embed="rId3" cstate="print"/>
          <a:srcRect/>
          <a:stretch>
            <a:fillRect/>
          </a:stretch>
        </p:blipFill>
        <p:spPr bwMode="auto">
          <a:xfrm>
            <a:off x="1000100" y="2000241"/>
            <a:ext cx="7643867" cy="442915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Sentences:participants, process, attributes and settings </a:t>
            </a:r>
            <a:endParaRPr lang="sr-Latn-CS" dirty="0"/>
          </a:p>
        </p:txBody>
      </p:sp>
      <p:sp>
        <p:nvSpPr>
          <p:cNvPr id="3" name="Content Placeholder 2"/>
          <p:cNvSpPr>
            <a:spLocks noGrp="1"/>
          </p:cNvSpPr>
          <p:nvPr>
            <p:ph idx="1"/>
          </p:nvPr>
        </p:nvSpPr>
        <p:spPr/>
        <p:txBody>
          <a:bodyPr>
            <a:normAutofit fontScale="92500"/>
          </a:bodyPr>
          <a:lstStyle/>
          <a:p>
            <a:r>
              <a:rPr lang="sr-Latn-CS" dirty="0" smtClean="0"/>
              <a:t>The following aspects can be named in an event or a situation:</a:t>
            </a:r>
          </a:p>
          <a:p>
            <a:pPr lvl="1"/>
            <a:r>
              <a:rPr lang="sr-Latn-CS" dirty="0" smtClean="0"/>
              <a:t>One or more participants (who/what stands out the most will be called the FIRST participant)</a:t>
            </a:r>
          </a:p>
          <a:p>
            <a:pPr lvl="1"/>
            <a:r>
              <a:rPr lang="sr-Latn-CS" dirty="0" smtClean="0"/>
              <a:t>Attributes of these participants (e.g. little, red, prickly) </a:t>
            </a:r>
          </a:p>
          <a:p>
            <a:pPr lvl="1"/>
            <a:r>
              <a:rPr lang="sr-Latn-CS" dirty="0" smtClean="0"/>
              <a:t>Information about the setting of event/situation </a:t>
            </a:r>
          </a:p>
          <a:p>
            <a:pPr lvl="1"/>
            <a:r>
              <a:rPr lang="sr-Latn-CS" dirty="0" smtClean="0"/>
              <a:t>The process (is holding, is walking, is passing by:</a:t>
            </a:r>
          </a:p>
          <a:p>
            <a:pPr lvl="1">
              <a:buNone/>
            </a:pPr>
            <a:r>
              <a:rPr lang="sr-Latn-CS" dirty="0" smtClean="0"/>
              <a:t>e.g. The little boy       is        </a:t>
            </a:r>
            <a:r>
              <a:rPr lang="sr-Latn-CS" b="1" dirty="0" smtClean="0">
                <a:solidFill>
                  <a:srgbClr val="FFFF00"/>
                </a:solidFill>
              </a:rPr>
              <a:t>happy. </a:t>
            </a:r>
            <a:r>
              <a:rPr lang="sr-Latn-CS" dirty="0" smtClean="0">
                <a:solidFill>
                  <a:srgbClr val="FFFF00"/>
                </a:solidFill>
              </a:rPr>
              <a:t> </a:t>
            </a:r>
            <a:r>
              <a:rPr lang="sr-Latn-CS" sz="1800" dirty="0" smtClean="0"/>
              <a:t>(a quality) </a:t>
            </a:r>
            <a:endParaRPr lang="sr-Latn-CS" sz="1800" b="1" dirty="0" smtClean="0"/>
          </a:p>
          <a:p>
            <a:pPr lvl="1">
              <a:buNone/>
            </a:pPr>
            <a:r>
              <a:rPr lang="sr-Latn-CS" dirty="0" smtClean="0"/>
              <a:t>		He                 turned       </a:t>
            </a:r>
            <a:r>
              <a:rPr lang="sr-Latn-CS" b="1" dirty="0" smtClean="0">
                <a:solidFill>
                  <a:srgbClr val="FFFF00"/>
                </a:solidFill>
              </a:rPr>
              <a:t>three years old. </a:t>
            </a:r>
            <a:r>
              <a:rPr lang="sr-Latn-CS" sz="1800" dirty="0" smtClean="0"/>
              <a:t>(a characteristic)</a:t>
            </a:r>
            <a:endParaRPr lang="sr-Latn-CS" b="1" dirty="0" smtClean="0">
              <a:solidFill>
                <a:srgbClr val="FFFF00"/>
              </a:solidFill>
            </a:endParaRPr>
          </a:p>
          <a:p>
            <a:pPr lvl="1">
              <a:buNone/>
            </a:pPr>
            <a:r>
              <a:rPr lang="sr-Latn-CS" dirty="0" smtClean="0"/>
              <a:t>		He               must be       </a:t>
            </a:r>
            <a:r>
              <a:rPr lang="sr-Latn-CS" b="1" dirty="0" smtClean="0">
                <a:solidFill>
                  <a:srgbClr val="FFFF00"/>
                </a:solidFill>
              </a:rPr>
              <a:t>Annie’s little brother. </a:t>
            </a:r>
            <a:r>
              <a:rPr lang="sr-Latn-CS" sz="1800" dirty="0" smtClean="0"/>
              <a:t>(identification)</a:t>
            </a:r>
            <a:endParaRPr lang="sr-Latn-CS" b="1" dirty="0" smtClean="0">
              <a:solidFill>
                <a:srgbClr val="FFFF00"/>
              </a:solidFill>
            </a:endParaRPr>
          </a:p>
          <a:p>
            <a:pPr lvl="1">
              <a:buNone/>
            </a:pPr>
            <a:r>
              <a:rPr lang="sr-Latn-CS" dirty="0" smtClean="0"/>
              <a:t>		He                         is        </a:t>
            </a:r>
            <a:r>
              <a:rPr lang="sr-Latn-CS" b="1" dirty="0" smtClean="0">
                <a:solidFill>
                  <a:srgbClr val="FFFF00"/>
                </a:solidFill>
              </a:rPr>
              <a:t>a toddler. </a:t>
            </a:r>
            <a:r>
              <a:rPr lang="sr-Latn-CS" sz="1800" b="1" dirty="0" smtClean="0"/>
              <a:t>(class membership)</a:t>
            </a:r>
            <a:endParaRPr lang="sr-Latn-CS" b="1" dirty="0" smtClean="0">
              <a:solidFill>
                <a:srgbClr val="FFFF00"/>
              </a:solidFill>
            </a:endParaRPr>
          </a:p>
          <a:p>
            <a:pPr lvl="1"/>
            <a:endParaRPr lang="sr-Latn-CS" dirty="0" smtClean="0"/>
          </a:p>
          <a:p>
            <a:pPr lvl="1">
              <a:buNone/>
            </a:pPr>
            <a:endParaRPr lang="sr-Latn-C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Sentences:participants, process, attributes and settings </a:t>
            </a:r>
            <a:endParaRPr lang="sr-Latn-CS" dirty="0"/>
          </a:p>
        </p:txBody>
      </p:sp>
      <p:sp>
        <p:nvSpPr>
          <p:cNvPr id="3" name="Content Placeholder 2"/>
          <p:cNvSpPr>
            <a:spLocks noGrp="1"/>
          </p:cNvSpPr>
          <p:nvPr>
            <p:ph idx="1"/>
          </p:nvPr>
        </p:nvSpPr>
        <p:spPr/>
        <p:txBody>
          <a:bodyPr>
            <a:normAutofit fontScale="92500" lnSpcReduction="20000"/>
          </a:bodyPr>
          <a:lstStyle/>
          <a:p>
            <a:r>
              <a:rPr lang="sr-Latn-CS" dirty="0" smtClean="0"/>
              <a:t>Another thing, person that stands out in a scene – the </a:t>
            </a:r>
            <a:r>
              <a:rPr lang="sr-Latn-CS" dirty="0" smtClean="0">
                <a:solidFill>
                  <a:srgbClr val="FFFF00"/>
                </a:solidFill>
              </a:rPr>
              <a:t>second participant</a:t>
            </a:r>
            <a:r>
              <a:rPr lang="sr-Latn-CS" dirty="0" smtClean="0"/>
              <a:t>:</a:t>
            </a:r>
          </a:p>
          <a:p>
            <a:pPr lvl="1"/>
            <a:r>
              <a:rPr lang="sr-Latn-CS" dirty="0" smtClean="0"/>
              <a:t>The little boy     is holding           </a:t>
            </a:r>
            <a:r>
              <a:rPr lang="sr-Latn-CS" b="1" dirty="0" smtClean="0">
                <a:solidFill>
                  <a:srgbClr val="FFFF00"/>
                </a:solidFill>
              </a:rPr>
              <a:t>a baloon</a:t>
            </a:r>
            <a:r>
              <a:rPr lang="sr-Latn-CS" dirty="0" smtClean="0"/>
              <a:t>.</a:t>
            </a:r>
          </a:p>
          <a:p>
            <a:endParaRPr lang="sr-Latn-CS" dirty="0" smtClean="0"/>
          </a:p>
          <a:p>
            <a:r>
              <a:rPr lang="sr-Latn-CS" dirty="0" smtClean="0"/>
              <a:t>The second participant may also be attributed a quality or characteristic...: </a:t>
            </a:r>
          </a:p>
          <a:p>
            <a:pPr lvl="1"/>
            <a:r>
              <a:rPr lang="sr-Latn-CS" dirty="0" smtClean="0"/>
              <a:t>The little boy     considered  the ballon       </a:t>
            </a:r>
            <a:r>
              <a:rPr lang="sr-Latn-CS" b="1" dirty="0" smtClean="0">
                <a:solidFill>
                  <a:srgbClr val="FFFF00"/>
                </a:solidFill>
              </a:rPr>
              <a:t>unpoppable</a:t>
            </a:r>
            <a:r>
              <a:rPr lang="sr-Latn-CS" dirty="0" smtClean="0"/>
              <a:t>.</a:t>
            </a:r>
          </a:p>
          <a:p>
            <a:pPr lvl="1"/>
            <a:r>
              <a:rPr lang="sr-Latn-CS" dirty="0" smtClean="0"/>
              <a:t>The little boy     made the baloon                 </a:t>
            </a:r>
            <a:r>
              <a:rPr lang="sr-Latn-CS" b="1" dirty="0" smtClean="0">
                <a:solidFill>
                  <a:srgbClr val="FFFF00"/>
                </a:solidFill>
              </a:rPr>
              <a:t>his treasure</a:t>
            </a:r>
            <a:r>
              <a:rPr lang="sr-Latn-CS" dirty="0" smtClean="0"/>
              <a:t>. </a:t>
            </a:r>
          </a:p>
          <a:p>
            <a:pPr lvl="1">
              <a:buNone/>
            </a:pPr>
            <a:r>
              <a:rPr lang="sr-Latn-CS" dirty="0" smtClean="0"/>
              <a:t>  </a:t>
            </a:r>
          </a:p>
          <a:p>
            <a:r>
              <a:rPr lang="sr-Latn-CS" dirty="0" smtClean="0"/>
              <a:t>When something is transfered from one participant to another , the </a:t>
            </a:r>
            <a:r>
              <a:rPr lang="sr-Latn-CS" dirty="0" smtClean="0">
                <a:solidFill>
                  <a:srgbClr val="FFFF00"/>
                </a:solidFill>
              </a:rPr>
              <a:t>third participant </a:t>
            </a:r>
            <a:r>
              <a:rPr lang="sr-Latn-CS" dirty="0" smtClean="0"/>
              <a:t>gets into view: </a:t>
            </a:r>
          </a:p>
          <a:p>
            <a:pPr lvl="1"/>
            <a:r>
              <a:rPr lang="sr-Latn-CS" dirty="0" smtClean="0"/>
              <a:t>The mother        had given        </a:t>
            </a:r>
            <a:r>
              <a:rPr lang="sr-Latn-CS" b="1" dirty="0" smtClean="0">
                <a:solidFill>
                  <a:srgbClr val="FFFF00"/>
                </a:solidFill>
              </a:rPr>
              <a:t>the boy</a:t>
            </a:r>
            <a:r>
              <a:rPr lang="sr-Latn-CS" dirty="0" smtClean="0"/>
              <a:t>       the baloon. </a:t>
            </a:r>
          </a:p>
          <a:p>
            <a:pPr lvl="1"/>
            <a:r>
              <a:rPr lang="sr-Latn-CS" dirty="0" smtClean="0"/>
              <a:t>The mother        had bought     </a:t>
            </a:r>
            <a:r>
              <a:rPr lang="sr-Latn-CS" b="1" dirty="0" smtClean="0">
                <a:solidFill>
                  <a:srgbClr val="FFFF00"/>
                </a:solidFill>
              </a:rPr>
              <a:t>the boy </a:t>
            </a:r>
            <a:r>
              <a:rPr lang="sr-Latn-CS" dirty="0" smtClean="0"/>
              <a:t>       the baloon.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Sentences:participants, process, attributes and settings </a:t>
            </a:r>
            <a:endParaRPr lang="sr-Latn-CS" dirty="0"/>
          </a:p>
        </p:txBody>
      </p:sp>
      <p:sp>
        <p:nvSpPr>
          <p:cNvPr id="3" name="Content Placeholder 2"/>
          <p:cNvSpPr>
            <a:spLocks noGrp="1"/>
          </p:cNvSpPr>
          <p:nvPr>
            <p:ph idx="1"/>
          </p:nvPr>
        </p:nvSpPr>
        <p:spPr/>
        <p:txBody>
          <a:bodyPr/>
          <a:lstStyle/>
          <a:p>
            <a:r>
              <a:rPr lang="sr-Latn-CS" dirty="0" smtClean="0"/>
              <a:t>The speaker may decide to give information as to when, where, why or in which way , under which condition something happenes in a scene – the </a:t>
            </a:r>
            <a:r>
              <a:rPr lang="sr-Latn-CS" dirty="0" smtClean="0">
                <a:solidFill>
                  <a:srgbClr val="FFFF00"/>
                </a:solidFill>
              </a:rPr>
              <a:t>setting</a:t>
            </a:r>
            <a:r>
              <a:rPr lang="sr-Latn-CS" dirty="0" smtClean="0"/>
              <a:t>:</a:t>
            </a:r>
          </a:p>
          <a:p>
            <a:pPr lvl="1"/>
            <a:r>
              <a:rPr lang="sr-Latn-CS" b="1" dirty="0" smtClean="0"/>
              <a:t>The little boy was very proud </a:t>
            </a:r>
            <a:r>
              <a:rPr lang="sr-Latn-CS" b="1" dirty="0" smtClean="0">
                <a:solidFill>
                  <a:srgbClr val="FFFF00"/>
                </a:solidFill>
              </a:rPr>
              <a:t>yesterday</a:t>
            </a:r>
            <a:r>
              <a:rPr lang="sr-Latn-CS" b="1" dirty="0" smtClean="0"/>
              <a:t> .</a:t>
            </a:r>
          </a:p>
          <a:p>
            <a:pPr lvl="1"/>
            <a:r>
              <a:rPr lang="sr-Latn-CS" b="1" dirty="0" smtClean="0"/>
              <a:t>He was </a:t>
            </a:r>
            <a:r>
              <a:rPr lang="sr-Latn-CS" dirty="0" smtClean="0"/>
              <a:t>holding his baloon </a:t>
            </a:r>
            <a:r>
              <a:rPr lang="sr-Latn-CS" b="1" dirty="0" smtClean="0">
                <a:solidFill>
                  <a:srgbClr val="FFFF00"/>
                </a:solidFill>
              </a:rPr>
              <a:t>up high</a:t>
            </a:r>
            <a:r>
              <a:rPr lang="sr-Latn-CS" dirty="0" smtClean="0"/>
              <a:t>.</a:t>
            </a:r>
          </a:p>
          <a:p>
            <a:pPr lvl="1"/>
            <a:r>
              <a:rPr lang="sr-Latn-CS" dirty="0" smtClean="0"/>
              <a:t>The mother had given him the baloon </a:t>
            </a:r>
            <a:r>
              <a:rPr lang="sr-Latn-CS" b="1" dirty="0" smtClean="0">
                <a:solidFill>
                  <a:srgbClr val="FFFF00"/>
                </a:solidFill>
              </a:rPr>
              <a:t>for his birthday</a:t>
            </a:r>
            <a:r>
              <a:rPr lang="sr-Latn-CS" dirty="0" smtClean="0"/>
              <a:t>. </a:t>
            </a:r>
          </a:p>
          <a:p>
            <a:pPr lvl="1"/>
            <a:r>
              <a:rPr lang="sr-Latn-CS" b="1" dirty="0" smtClean="0">
                <a:solidFill>
                  <a:srgbClr val="FFFF00"/>
                </a:solidFill>
              </a:rPr>
              <a:t>When he walked through the hallway</a:t>
            </a:r>
            <a:r>
              <a:rPr lang="sr-Latn-CS" dirty="0" smtClean="0"/>
              <a:t>, he considered his baloon unpoppable. </a:t>
            </a:r>
          </a:p>
          <a:p>
            <a:pPr lvl="1"/>
            <a:endParaRPr lang="sr-Latn-CS" dirty="0"/>
          </a:p>
        </p:txBody>
      </p:sp>
      <p:sp>
        <p:nvSpPr>
          <p:cNvPr id="4" name="Rounded Rectangle 3"/>
          <p:cNvSpPr/>
          <p:nvPr/>
        </p:nvSpPr>
        <p:spPr>
          <a:xfrm>
            <a:off x="1142976" y="5357826"/>
            <a:ext cx="7429552" cy="1271590"/>
          </a:xfrm>
          <a:prstGeom prst="roundRect">
            <a:avLst>
              <a:gd name="adj" fmla="val 241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CS" b="1" dirty="0" smtClean="0">
                <a:solidFill>
                  <a:srgbClr val="FFFF00"/>
                </a:solidFill>
              </a:rPr>
              <a:t>Exercise </a:t>
            </a:r>
            <a:r>
              <a:rPr lang="sr-Latn-CS" b="1" dirty="0" smtClean="0">
                <a:solidFill>
                  <a:srgbClr val="FFFF00"/>
                </a:solidFill>
              </a:rPr>
              <a:t>3: </a:t>
            </a:r>
            <a:r>
              <a:rPr lang="sr-Latn-CS" b="1" dirty="0" smtClean="0">
                <a:solidFill>
                  <a:srgbClr val="FFFF00"/>
                </a:solidFill>
              </a:rPr>
              <a:t>Now go to the sentences you’ve written and identify the elements  you named !</a:t>
            </a:r>
            <a:endParaRPr lang="sr-Latn-CS"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Subject, predicator, object, attribute and adverbial </a:t>
            </a:r>
            <a:endParaRPr lang="sr-Latn-CS" dirty="0"/>
          </a:p>
        </p:txBody>
      </p:sp>
      <p:sp>
        <p:nvSpPr>
          <p:cNvPr id="3" name="Content Placeholder 2"/>
          <p:cNvSpPr>
            <a:spLocks noGrp="1"/>
          </p:cNvSpPr>
          <p:nvPr>
            <p:ph idx="1"/>
          </p:nvPr>
        </p:nvSpPr>
        <p:spPr/>
        <p:txBody>
          <a:bodyPr/>
          <a:lstStyle/>
          <a:p>
            <a:r>
              <a:rPr lang="sr-Latn-CS" sz="2400" dirty="0" smtClean="0"/>
              <a:t>A group of words used to name a particular </a:t>
            </a:r>
            <a:r>
              <a:rPr lang="sr-Latn-CS" sz="2400" b="1" dirty="0" smtClean="0">
                <a:solidFill>
                  <a:srgbClr val="FFFF00"/>
                </a:solidFill>
              </a:rPr>
              <a:t>ROLE</a:t>
            </a:r>
            <a:r>
              <a:rPr lang="sr-Latn-CS" sz="2400" dirty="0" smtClean="0"/>
              <a:t> that sentence parts may have in sentence  has  a technical </a:t>
            </a:r>
            <a:r>
              <a:rPr lang="sr-Latn-CS" sz="2400" b="1" dirty="0" smtClean="0">
                <a:solidFill>
                  <a:srgbClr val="FFFF00"/>
                </a:solidFill>
              </a:rPr>
              <a:t>FUNCTION </a:t>
            </a:r>
            <a:r>
              <a:rPr lang="sr-Latn-CS" sz="2400" dirty="0" smtClean="0"/>
              <a:t>in the sentence:</a:t>
            </a:r>
          </a:p>
          <a:p>
            <a:endParaRPr lang="sr-Latn-CS" dirty="0"/>
          </a:p>
        </p:txBody>
      </p:sp>
      <p:graphicFrame>
        <p:nvGraphicFramePr>
          <p:cNvPr id="4" name="Table 3"/>
          <p:cNvGraphicFramePr>
            <a:graphicFrameLocks noGrp="1"/>
          </p:cNvGraphicFramePr>
          <p:nvPr/>
        </p:nvGraphicFramePr>
        <p:xfrm>
          <a:off x="714350" y="3143248"/>
          <a:ext cx="7786743" cy="4936336"/>
        </p:xfrm>
        <a:graphic>
          <a:graphicData uri="http://schemas.openxmlformats.org/drawingml/2006/table">
            <a:tbl>
              <a:tblPr firstRow="1" bandRow="1">
                <a:tableStyleId>{5C22544A-7EE6-4342-B048-85BDC9FD1C3A}</a:tableStyleId>
              </a:tblPr>
              <a:tblGrid>
                <a:gridCol w="2595581"/>
                <a:gridCol w="2595581"/>
                <a:gridCol w="2595581"/>
              </a:tblGrid>
              <a:tr h="640080">
                <a:tc>
                  <a:txBody>
                    <a:bodyPr/>
                    <a:lstStyle/>
                    <a:p>
                      <a:r>
                        <a:rPr lang="sr-Latn-CS" sz="1800" dirty="0" smtClean="0"/>
                        <a:t>Roles</a:t>
                      </a:r>
                      <a:endParaRPr lang="sr-Latn-CS" sz="1800" dirty="0"/>
                    </a:p>
                  </a:txBody>
                  <a:tcPr/>
                </a:tc>
                <a:tc>
                  <a:txBody>
                    <a:bodyPr/>
                    <a:lstStyle/>
                    <a:p>
                      <a:r>
                        <a:rPr lang="sr-Latn-CS" sz="1800" dirty="0" smtClean="0"/>
                        <a:t>Function</a:t>
                      </a:r>
                      <a:endParaRPr lang="sr-Latn-CS" sz="1800" dirty="0"/>
                    </a:p>
                  </a:txBody>
                  <a:tcPr/>
                </a:tc>
                <a:tc>
                  <a:txBody>
                    <a:bodyPr/>
                    <a:lstStyle/>
                    <a:p>
                      <a:r>
                        <a:rPr lang="sr-Latn-CS" sz="1800" dirty="0" smtClean="0"/>
                        <a:t>Abbreviation</a:t>
                      </a:r>
                      <a:endParaRPr lang="sr-Latn-CS" sz="1800" dirty="0"/>
                    </a:p>
                  </a:txBody>
                  <a:tcPr/>
                </a:tc>
              </a:tr>
              <a:tr h="640080">
                <a:tc>
                  <a:txBody>
                    <a:bodyPr/>
                    <a:lstStyle/>
                    <a:p>
                      <a:r>
                        <a:rPr lang="sr-Latn-CS" sz="1800" dirty="0" smtClean="0"/>
                        <a:t>First participant</a:t>
                      </a:r>
                      <a:endParaRPr lang="sr-Latn-CS" sz="1800" dirty="0"/>
                    </a:p>
                  </a:txBody>
                  <a:tcPr/>
                </a:tc>
                <a:tc>
                  <a:txBody>
                    <a:bodyPr/>
                    <a:lstStyle/>
                    <a:p>
                      <a:r>
                        <a:rPr lang="sr-Latn-CS" sz="1800" dirty="0" smtClean="0"/>
                        <a:t>subject</a:t>
                      </a:r>
                      <a:endParaRPr lang="sr-Latn-CS" sz="1800" dirty="0"/>
                    </a:p>
                  </a:txBody>
                  <a:tcPr/>
                </a:tc>
                <a:tc>
                  <a:txBody>
                    <a:bodyPr/>
                    <a:lstStyle/>
                    <a:p>
                      <a:r>
                        <a:rPr lang="sr-Latn-CS" sz="1800" dirty="0" smtClean="0"/>
                        <a:t>S</a:t>
                      </a:r>
                      <a:endParaRPr lang="sr-Latn-CS" sz="1800" dirty="0"/>
                    </a:p>
                  </a:txBody>
                  <a:tcPr/>
                </a:tc>
              </a:tr>
              <a:tr h="410768">
                <a:tc>
                  <a:txBody>
                    <a:bodyPr/>
                    <a:lstStyle/>
                    <a:p>
                      <a:r>
                        <a:rPr lang="sr-Latn-CS" sz="1800" dirty="0" smtClean="0"/>
                        <a:t>process</a:t>
                      </a:r>
                      <a:endParaRPr lang="sr-Latn-CS" sz="1800" dirty="0"/>
                    </a:p>
                  </a:txBody>
                  <a:tcPr/>
                </a:tc>
                <a:tc>
                  <a:txBody>
                    <a:bodyPr/>
                    <a:lstStyle/>
                    <a:p>
                      <a:r>
                        <a:rPr lang="sr-Latn-CS" sz="1800" dirty="0" smtClean="0"/>
                        <a:t>predicator</a:t>
                      </a:r>
                      <a:endParaRPr lang="sr-Latn-CS" sz="1800" dirty="0"/>
                    </a:p>
                  </a:txBody>
                  <a:tcPr/>
                </a:tc>
                <a:tc>
                  <a:txBody>
                    <a:bodyPr/>
                    <a:lstStyle/>
                    <a:p>
                      <a:r>
                        <a:rPr lang="sr-Latn-CS" sz="1800" dirty="0" smtClean="0"/>
                        <a:t>P</a:t>
                      </a:r>
                      <a:endParaRPr lang="sr-Latn-CS" sz="1800" dirty="0"/>
                    </a:p>
                  </a:txBody>
                  <a:tcPr/>
                </a:tc>
              </a:tr>
              <a:tr h="640080">
                <a:tc>
                  <a:txBody>
                    <a:bodyPr/>
                    <a:lstStyle/>
                    <a:p>
                      <a:r>
                        <a:rPr lang="sr-Latn-CS" sz="1800" dirty="0" smtClean="0"/>
                        <a:t>Smth about 1st  part.</a:t>
                      </a:r>
                      <a:endParaRPr lang="sr-Latn-CS" sz="1800" dirty="0"/>
                    </a:p>
                  </a:txBody>
                  <a:tcPr/>
                </a:tc>
                <a:tc>
                  <a:txBody>
                    <a:bodyPr/>
                    <a:lstStyle/>
                    <a:p>
                      <a:r>
                        <a:rPr lang="sr-Latn-CS" sz="1800" dirty="0" smtClean="0"/>
                        <a:t>Subject attribute</a:t>
                      </a:r>
                      <a:endParaRPr lang="sr-Latn-CS" sz="1800" dirty="0"/>
                    </a:p>
                  </a:txBody>
                  <a:tcPr/>
                </a:tc>
                <a:tc>
                  <a:txBody>
                    <a:bodyPr/>
                    <a:lstStyle/>
                    <a:p>
                      <a:r>
                        <a:rPr lang="sr-Latn-CS" sz="1800" dirty="0" smtClean="0"/>
                        <a:t>SA</a:t>
                      </a:r>
                      <a:endParaRPr lang="sr-Latn-CS" sz="1800" dirty="0"/>
                    </a:p>
                  </a:txBody>
                  <a:tcPr/>
                </a:tc>
              </a:tr>
              <a:tr h="640080">
                <a:tc>
                  <a:txBody>
                    <a:bodyPr/>
                    <a:lstStyle/>
                    <a:p>
                      <a:r>
                        <a:rPr lang="sr-Latn-CS" sz="1800" dirty="0" smtClean="0"/>
                        <a:t>Second participant</a:t>
                      </a:r>
                      <a:endParaRPr lang="sr-Latn-CS" sz="1800" dirty="0"/>
                    </a:p>
                  </a:txBody>
                  <a:tcPr/>
                </a:tc>
                <a:tc>
                  <a:txBody>
                    <a:bodyPr/>
                    <a:lstStyle/>
                    <a:p>
                      <a:r>
                        <a:rPr lang="sr-Latn-CS" sz="1800" dirty="0" smtClean="0"/>
                        <a:t>Diect object </a:t>
                      </a:r>
                      <a:endParaRPr lang="sr-Latn-CS" sz="1800" dirty="0"/>
                    </a:p>
                  </a:txBody>
                  <a:tcPr/>
                </a:tc>
                <a:tc>
                  <a:txBody>
                    <a:bodyPr/>
                    <a:lstStyle/>
                    <a:p>
                      <a:r>
                        <a:rPr lang="sr-Latn-CS" sz="1800" dirty="0" smtClean="0"/>
                        <a:t>DO</a:t>
                      </a:r>
                      <a:endParaRPr lang="sr-Latn-CS" sz="1800" dirty="0"/>
                    </a:p>
                  </a:txBody>
                  <a:tcPr/>
                </a:tc>
              </a:tr>
              <a:tr h="640080">
                <a:tc>
                  <a:txBody>
                    <a:bodyPr/>
                    <a:lstStyle/>
                    <a:p>
                      <a:r>
                        <a:rPr lang="sr-Latn-CS" sz="1800" dirty="0" smtClean="0"/>
                        <a:t>Smth about 2nd part.</a:t>
                      </a:r>
                      <a:endParaRPr lang="sr-Latn-CS" sz="1800" dirty="0"/>
                    </a:p>
                  </a:txBody>
                  <a:tcPr/>
                </a:tc>
                <a:tc>
                  <a:txBody>
                    <a:bodyPr/>
                    <a:lstStyle/>
                    <a:p>
                      <a:r>
                        <a:rPr lang="sr-Latn-CS" sz="1800" dirty="0" smtClean="0"/>
                        <a:t>Object</a:t>
                      </a:r>
                      <a:r>
                        <a:rPr lang="sr-Latn-CS" sz="1800" baseline="0" dirty="0" smtClean="0"/>
                        <a:t> attribute</a:t>
                      </a:r>
                      <a:endParaRPr lang="sr-Latn-CS" sz="1800" dirty="0"/>
                    </a:p>
                  </a:txBody>
                  <a:tcPr/>
                </a:tc>
                <a:tc>
                  <a:txBody>
                    <a:bodyPr/>
                    <a:lstStyle/>
                    <a:p>
                      <a:r>
                        <a:rPr lang="sr-Latn-CS" sz="1800" dirty="0" smtClean="0"/>
                        <a:t>OA</a:t>
                      </a:r>
                      <a:endParaRPr lang="sr-Latn-CS" sz="1800" dirty="0"/>
                    </a:p>
                  </a:txBody>
                  <a:tcPr/>
                </a:tc>
              </a:tr>
              <a:tr h="914400">
                <a:tc>
                  <a:txBody>
                    <a:bodyPr/>
                    <a:lstStyle/>
                    <a:p>
                      <a:r>
                        <a:rPr lang="sr-Latn-CS" sz="1800" dirty="0" smtClean="0"/>
                        <a:t>Third</a:t>
                      </a:r>
                      <a:r>
                        <a:rPr lang="sr-Latn-CS" sz="1800" baseline="0" dirty="0" smtClean="0"/>
                        <a:t> participant</a:t>
                      </a:r>
                      <a:endParaRPr lang="sr-Latn-CS" sz="1800" dirty="0"/>
                    </a:p>
                  </a:txBody>
                  <a:tcPr/>
                </a:tc>
                <a:tc>
                  <a:txBody>
                    <a:bodyPr/>
                    <a:lstStyle/>
                    <a:p>
                      <a:r>
                        <a:rPr lang="sr-Latn-CS" sz="1800" dirty="0" smtClean="0"/>
                        <a:t>Indirect object/ benefactive</a:t>
                      </a:r>
                      <a:endParaRPr lang="sr-Latn-CS" sz="1800" dirty="0"/>
                    </a:p>
                  </a:txBody>
                  <a:tcPr/>
                </a:tc>
                <a:tc>
                  <a:txBody>
                    <a:bodyPr/>
                    <a:lstStyle/>
                    <a:p>
                      <a:r>
                        <a:rPr lang="sr-Latn-CS" sz="1800" dirty="0" smtClean="0"/>
                        <a:t>IO</a:t>
                      </a:r>
                    </a:p>
                    <a:p>
                      <a:r>
                        <a:rPr lang="sr-Latn-CS" sz="1800" dirty="0" smtClean="0"/>
                        <a:t>BO</a:t>
                      </a:r>
                      <a:endParaRPr lang="sr-Latn-CS" sz="1800" dirty="0"/>
                    </a:p>
                  </a:txBody>
                  <a:tcPr/>
                </a:tc>
              </a:tr>
              <a:tr h="410768">
                <a:tc>
                  <a:txBody>
                    <a:bodyPr/>
                    <a:lstStyle/>
                    <a:p>
                      <a:r>
                        <a:rPr lang="sr-Latn-CS" sz="1800" dirty="0" smtClean="0"/>
                        <a:t>The setting </a:t>
                      </a:r>
                      <a:endParaRPr lang="sr-Latn-CS" sz="1800" dirty="0"/>
                    </a:p>
                  </a:txBody>
                  <a:tcPr/>
                </a:tc>
                <a:tc>
                  <a:txBody>
                    <a:bodyPr/>
                    <a:lstStyle/>
                    <a:p>
                      <a:r>
                        <a:rPr lang="sr-Latn-CS" sz="1800" dirty="0" smtClean="0"/>
                        <a:t>Adverbial </a:t>
                      </a:r>
                      <a:endParaRPr lang="sr-Latn-CS" sz="1800" dirty="0"/>
                    </a:p>
                  </a:txBody>
                  <a:tcPr/>
                </a:tc>
                <a:tc>
                  <a:txBody>
                    <a:bodyPr/>
                    <a:lstStyle/>
                    <a:p>
                      <a:r>
                        <a:rPr lang="sr-Latn-CS" sz="1800" dirty="0" smtClean="0"/>
                        <a:t>ADV</a:t>
                      </a:r>
                      <a:endParaRPr lang="sr-Latn-CS" sz="1800"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heckerboard(across)">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1298</TotalTime>
  <Words>1123</Words>
  <Application>Microsoft Office PowerPoint</Application>
  <PresentationFormat>On-screen Show (4:3)</PresentationFormat>
  <Paragraphs>199</Paragraphs>
  <Slides>20</Slides>
  <Notes>19</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Sentences: communicative purpose</vt:lpstr>
      <vt:lpstr>Sentences: communicative purposes</vt:lpstr>
      <vt:lpstr>Sentences: communicative purposes  </vt:lpstr>
      <vt:lpstr>Sentences: participants, process, attributes and settings </vt:lpstr>
      <vt:lpstr>Sentences: participants, process, attributes and settings  </vt:lpstr>
      <vt:lpstr>Sentences:participants, process, attributes and settings </vt:lpstr>
      <vt:lpstr>Sentences:participants, process, attributes and settings </vt:lpstr>
      <vt:lpstr>Sentences:participants, process, attributes and settings </vt:lpstr>
      <vt:lpstr>Subject, predicator, object, attribute and adverbial </vt:lpstr>
      <vt:lpstr>Subject, predicator, object, attribute and adverbial </vt:lpstr>
      <vt:lpstr>Typical sentence patterns </vt:lpstr>
      <vt:lpstr>Typical sentence patterns </vt:lpstr>
      <vt:lpstr>Typical sentence patterns </vt:lpstr>
      <vt:lpstr>The running pattern</vt:lpstr>
      <vt:lpstr>The being pattern</vt:lpstr>
      <vt:lpstr>Copulas </vt:lpstr>
      <vt:lpstr>The doing/seeing pattern</vt:lpstr>
      <vt:lpstr>The giving/buying pattern </vt:lpstr>
      <vt:lpstr>The making/considering pattern</vt:lpstr>
      <vt:lpstr>Recommended reading</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sentences</dc:title>
  <dc:creator>Ivana</dc:creator>
  <cp:lastModifiedBy>PC</cp:lastModifiedBy>
  <cp:revision>113</cp:revision>
  <dcterms:created xsi:type="dcterms:W3CDTF">2008-10-09T06:12:24Z</dcterms:created>
  <dcterms:modified xsi:type="dcterms:W3CDTF">2022-10-25T12:13:36Z</dcterms:modified>
</cp:coreProperties>
</file>