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256" r:id="rId3"/>
    <p:sldId id="316" r:id="rId4"/>
    <p:sldId id="298" r:id="rId5"/>
    <p:sldId id="295" r:id="rId6"/>
    <p:sldId id="302" r:id="rId7"/>
    <p:sldId id="303" r:id="rId8"/>
    <p:sldId id="304" r:id="rId9"/>
    <p:sldId id="305" r:id="rId10"/>
    <p:sldId id="306" r:id="rId11"/>
    <p:sldId id="307" r:id="rId12"/>
    <p:sldId id="309" r:id="rId13"/>
    <p:sldId id="31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26DBC0-AF76-4485-B3EC-E314D024E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427F4-FA5E-44CE-9FD3-5469E2195D8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7989E-53BB-4585-A439-2F9A5B701799}" type="datetime1">
              <a:rPr lang="en-US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3C6E-1561-4B98-960D-F193A19E8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7602D-8C32-4867-827A-2A59D9B1832F}" type="datetime1">
              <a:rPr lang="en-US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0F598-1D09-42B1-AAC8-29FC19E2D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BD51C-C1DF-4B26-895B-DC81D1D73E8C}" type="datetime1">
              <a:rPr lang="en-US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1D421-D03D-4111-B2B1-3E1B09BE9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23E27-B6A2-40F7-B971-6E4D5C6CCC19}" type="datetime1">
              <a:rPr lang="en-US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1F91B-BAE4-411B-ADF0-055795755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088" y="247650"/>
            <a:ext cx="6926262" cy="738188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7325" y="1311275"/>
            <a:ext cx="700088" cy="5046663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9813" y="1311275"/>
            <a:ext cx="701675" cy="5046663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8E4DB-A3C4-4FD0-ABCE-4EE8DF1871CB}" type="datetime1">
              <a:rPr lang="en-US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EBB2D-DA66-45E5-B4AA-1CF709EF3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607B9-D002-4706-8090-4A0FCAEDE3EA}" type="datetime1">
              <a:rPr lang="en-US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E62B0-D504-4843-BBC1-6A7918D38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3D908-AFD7-4E53-AC7E-7811F57D50CC}" type="datetime1">
              <a:rPr lang="en-US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CBC84-B6D8-40E2-9BA4-316BB864C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32026-35DA-4BC7-9108-044EA4BD3E3D}" type="datetime1">
              <a:rPr lang="en-US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570FA-8EBA-4903-B815-F66587003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8735C-8C7F-412E-80A4-A11A839B66C3}" type="datetime1">
              <a:rPr lang="en-US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A0865-9D96-4717-AE4F-084F53355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D099-BA34-4CBA-9FB5-DEF91B324CD7}" type="datetime1">
              <a:rPr lang="en-US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0C53D-FD66-464B-947A-829493AB8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26930-B545-4F3E-AB37-A0FB99E8A52A}" type="datetime1">
              <a:rPr lang="en-US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BA0FA-3B02-4B7F-AAF2-F95B54D50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6729F-B693-4BE6-8C77-356FD0755F22}" type="datetime1">
              <a:rPr lang="en-US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1AADD-01C4-47D0-8731-40E19D29E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DC2297EA-D769-420C-ABC8-E73F26899A88}" type="datetime1">
              <a:rPr lang="en-US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80FC359-E196-4C3D-B0F3-BAB03B3E3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71D1D8A-1FCF-4101-86C8-BD797D2CEB77}" type="datetime1">
              <a:rPr lang="en-US" smtClean="0"/>
              <a:pPr/>
              <a:t>10/21/2022</a:t>
            </a:fld>
            <a:endParaRPr lang="en-US" smtClean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805DA4-36E5-4996-A37A-948E79A858F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By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Slobodanka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Krivokapic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, PhD</a:t>
            </a:r>
          </a:p>
          <a:p>
            <a:pPr eaLnBrk="1" hangingPunct="1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Ass</a:t>
            </a:r>
            <a:r>
              <a:rPr lang="sr-Latn-ME" i="1" dirty="0" smtClean="0">
                <a:solidFill>
                  <a:schemeClr val="accent2">
                    <a:lumMod val="75000"/>
                  </a:schemeClr>
                </a:solidFill>
              </a:rPr>
              <a:t>ociate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professor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548680"/>
            <a:ext cx="6408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ME" dirty="0" smtClean="0"/>
          </a:p>
          <a:p>
            <a:endParaRPr lang="sr-Latn-ME" dirty="0" smtClean="0"/>
          </a:p>
          <a:p>
            <a:pPr algn="ctr"/>
            <a:r>
              <a:rPr lang="sr-Latn-ME" b="1" dirty="0" smtClean="0"/>
              <a:t>UNIVERSITY MEDITERRANIAN</a:t>
            </a:r>
          </a:p>
          <a:p>
            <a:pPr algn="ctr"/>
            <a:r>
              <a:rPr lang="sr-Latn-ME" b="1" dirty="0" smtClean="0"/>
              <a:t>MTS</a:t>
            </a:r>
            <a:endParaRPr lang="sr-Latn-ME" b="1" dirty="0" smtClean="0"/>
          </a:p>
          <a:p>
            <a:pPr algn="ctr"/>
            <a:r>
              <a:rPr lang="sr-Latn-ME" sz="3600" b="1" dirty="0" smtClean="0">
                <a:solidFill>
                  <a:schemeClr val="accent2">
                    <a:lumMod val="75000"/>
                  </a:schemeClr>
                </a:solidFill>
              </a:rPr>
              <a:t>STRATEGIC MANAGEMENT IN TOURISM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1970088" y="247650"/>
            <a:ext cx="6926262" cy="7381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hu-HU" sz="2800" b="0">
                <a:solidFill>
                  <a:schemeClr val="bg1"/>
                </a:solidFill>
                <a:latin typeface="Arial" charset="0"/>
              </a:rPr>
              <a:t>The second stage of the strategic management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2286000" y="1398588"/>
            <a:ext cx="629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kumimoji="1" lang="en-US" sz="3400"/>
          </a:p>
          <a:p>
            <a:pPr>
              <a:buFontTx/>
              <a:buChar char="•"/>
            </a:pPr>
            <a:endParaRPr kumimoji="1" lang="hu-HU" sz="3000"/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187325" y="1311275"/>
            <a:ext cx="16573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hu-HU" sz="1800" dirty="0" smtClean="0">
                <a:latin typeface="Tahoma" charset="0"/>
              </a:rPr>
              <a:t>Outline</a:t>
            </a:r>
            <a:endParaRPr lang="hu-HU" sz="1600" b="0" dirty="0">
              <a:solidFill>
                <a:srgbClr val="B2B2B2"/>
              </a:solidFill>
              <a:latin typeface="Tahoma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sz="1600" b="0" dirty="0">
                <a:solidFill>
                  <a:srgbClr val="FF0000"/>
                </a:solidFill>
                <a:latin typeface="Tahoma" charset="0"/>
              </a:rPr>
              <a:t>Tasks of strategic management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 dirty="0">
                <a:solidFill>
                  <a:schemeClr val="accent2"/>
                </a:solidFill>
                <a:latin typeface="Arial" charset="0"/>
              </a:rPr>
              <a:t>Strategic management is an ongoing process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 dirty="0">
                <a:solidFill>
                  <a:schemeClr val="accent2"/>
                </a:solidFill>
                <a:latin typeface="Arial" charset="0"/>
              </a:rPr>
              <a:t>Who performs the tasks of strategy</a:t>
            </a:r>
          </a:p>
          <a:p>
            <a:pPr eaLnBrk="1" hangingPunct="1">
              <a:spcBef>
                <a:spcPct val="20000"/>
              </a:spcBef>
            </a:pPr>
            <a:r>
              <a:rPr lang="en-US" sz="1600" b="0" dirty="0" smtClean="0">
                <a:solidFill>
                  <a:schemeClr val="accent2"/>
                </a:solidFill>
                <a:latin typeface="Arial" charset="0"/>
              </a:rPr>
              <a:t>Firms like organisms, must be “adept at adapting” or they will not survive</a:t>
            </a:r>
            <a:endParaRPr lang="hu-HU" sz="1600" b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2476500" y="1816100"/>
            <a:ext cx="1663700" cy="144145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200"/>
              <a:t>Implement strategies-management issues</a:t>
            </a:r>
          </a:p>
        </p:txBody>
      </p:sp>
      <p:sp>
        <p:nvSpPr>
          <p:cNvPr id="31750" name="Text Box 8"/>
          <p:cNvSpPr txBox="1">
            <a:spLocks noChangeArrowheads="1"/>
          </p:cNvSpPr>
          <p:nvPr/>
        </p:nvSpPr>
        <p:spPr bwMode="auto">
          <a:xfrm>
            <a:off x="2514600" y="3467100"/>
            <a:ext cx="1625600" cy="24463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200"/>
              <a:t>Implement strategies-marketing, finance, accounting, R&amp;D and MIS issues</a:t>
            </a:r>
          </a:p>
        </p:txBody>
      </p:sp>
      <p:sp>
        <p:nvSpPr>
          <p:cNvPr id="31751" name="AutoShape 10"/>
          <p:cNvSpPr>
            <a:spLocks/>
          </p:cNvSpPr>
          <p:nvPr/>
        </p:nvSpPr>
        <p:spPr bwMode="auto">
          <a:xfrm rot="10800000">
            <a:off x="4673600" y="1778000"/>
            <a:ext cx="647700" cy="4432300"/>
          </a:xfrm>
          <a:prstGeom prst="leftBrace">
            <a:avLst>
              <a:gd name="adj1" fmla="val 57026"/>
              <a:gd name="adj2" fmla="val 50000"/>
            </a:avLst>
          </a:prstGeom>
          <a:noFill/>
          <a:ln w="666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Text Box 11"/>
          <p:cNvSpPr txBox="1">
            <a:spLocks noChangeArrowheads="1"/>
          </p:cNvSpPr>
          <p:nvPr/>
        </p:nvSpPr>
        <p:spPr bwMode="auto">
          <a:xfrm>
            <a:off x="5610225" y="3668713"/>
            <a:ext cx="3475631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Strategy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1970088" y="247650"/>
            <a:ext cx="6926262" cy="7381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hu-HU" sz="2800" b="0">
                <a:solidFill>
                  <a:schemeClr val="bg1"/>
                </a:solidFill>
                <a:latin typeface="Arial" charset="0"/>
              </a:rPr>
              <a:t>The third stage of the strategic management</a:t>
            </a:r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2286000" y="1398588"/>
            <a:ext cx="629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kumimoji="1" lang="en-US" sz="3400"/>
          </a:p>
          <a:p>
            <a:pPr>
              <a:buFontTx/>
              <a:buChar char="•"/>
            </a:pPr>
            <a:endParaRPr kumimoji="1" lang="hu-HU" sz="3000"/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187325" y="1311275"/>
            <a:ext cx="16573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hu-HU" sz="1800">
                <a:latin typeface="Tahoma" charset="0"/>
              </a:rPr>
              <a:t>Outline</a:t>
            </a:r>
            <a:endParaRPr lang="de-DE" sz="1800">
              <a:latin typeface="Tahoma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sz="1600" b="0">
                <a:solidFill>
                  <a:schemeClr val="accent2"/>
                </a:solidFill>
                <a:latin typeface="Tahoma" charset="0"/>
              </a:rPr>
              <a:t> </a:t>
            </a:r>
            <a:r>
              <a:rPr lang="hu-HU" sz="1600" b="0">
                <a:solidFill>
                  <a:srgbClr val="B2B2B2"/>
                </a:solidFill>
                <a:latin typeface="Tahoma" charset="0"/>
              </a:rPr>
              <a:t>Why strategic management?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sz="1600" b="0">
                <a:solidFill>
                  <a:srgbClr val="FF0000"/>
                </a:solidFill>
                <a:latin typeface="Tahoma" charset="0"/>
              </a:rPr>
              <a:t>Tasks of strategic management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>
                <a:solidFill>
                  <a:schemeClr val="accent2"/>
                </a:solidFill>
                <a:latin typeface="Arial" charset="0"/>
              </a:rPr>
              <a:t>Strategic management is an ongoing process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>
                <a:solidFill>
                  <a:schemeClr val="accent2"/>
                </a:solidFill>
                <a:latin typeface="Arial" charset="0"/>
              </a:rPr>
              <a:t>Who performs the tasks of strategy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>
                <a:solidFill>
                  <a:schemeClr val="accent2"/>
                </a:solidFill>
                <a:latin typeface="Arial" charset="0"/>
              </a:rPr>
              <a:t>Benefits of managing strategically</a:t>
            </a:r>
          </a:p>
          <a:p>
            <a:pPr eaLnBrk="1" hangingPunct="1">
              <a:spcBef>
                <a:spcPct val="20000"/>
              </a:spcBef>
            </a:pPr>
            <a:endParaRPr lang="hu-HU" sz="16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2247900" y="3149600"/>
            <a:ext cx="2396108" cy="147732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000" b="1" dirty="0">
                <a:solidFill>
                  <a:schemeClr val="accent2">
                    <a:lumMod val="75000"/>
                  </a:schemeClr>
                </a:solidFill>
              </a:rPr>
              <a:t>Measure and evaluate performance</a:t>
            </a:r>
          </a:p>
        </p:txBody>
      </p:sp>
      <p:sp>
        <p:nvSpPr>
          <p:cNvPr id="33798" name="AutoShape 9"/>
          <p:cNvSpPr>
            <a:spLocks/>
          </p:cNvSpPr>
          <p:nvPr/>
        </p:nvSpPr>
        <p:spPr bwMode="auto">
          <a:xfrm rot="10800000">
            <a:off x="4673600" y="1778000"/>
            <a:ext cx="647700" cy="4432300"/>
          </a:xfrm>
          <a:prstGeom prst="leftBrace">
            <a:avLst>
              <a:gd name="adj1" fmla="val 57026"/>
              <a:gd name="adj2" fmla="val 50000"/>
            </a:avLst>
          </a:prstGeom>
          <a:noFill/>
          <a:ln w="666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Text Box 10"/>
          <p:cNvSpPr txBox="1">
            <a:spLocks noChangeArrowheads="1"/>
          </p:cNvSpPr>
          <p:nvPr/>
        </p:nvSpPr>
        <p:spPr bwMode="auto">
          <a:xfrm>
            <a:off x="5610225" y="3668713"/>
            <a:ext cx="280878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Strategy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1970088" y="247650"/>
            <a:ext cx="6926262" cy="7381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hu-HU" sz="3200" b="1" dirty="0">
                <a:solidFill>
                  <a:schemeClr val="bg1"/>
                </a:solidFill>
                <a:latin typeface="Arial" charset="0"/>
              </a:rPr>
              <a:t>Strategy evaluation</a:t>
            </a:r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2286000" y="1398588"/>
            <a:ext cx="629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kumimoji="1" lang="en-US" sz="3400"/>
          </a:p>
          <a:p>
            <a:pPr>
              <a:buFontTx/>
              <a:buChar char="•"/>
            </a:pPr>
            <a:endParaRPr kumimoji="1" lang="hu-HU" sz="3000"/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187325" y="1311275"/>
            <a:ext cx="16573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hu-HU" sz="1800">
                <a:latin typeface="Tahoma" charset="0"/>
              </a:rPr>
              <a:t>Outline</a:t>
            </a:r>
            <a:endParaRPr lang="de-DE" sz="1800">
              <a:latin typeface="Tahoma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sz="1600" b="0">
                <a:solidFill>
                  <a:schemeClr val="accent2"/>
                </a:solidFill>
                <a:latin typeface="Tahoma" charset="0"/>
              </a:rPr>
              <a:t> </a:t>
            </a:r>
            <a:r>
              <a:rPr lang="hu-HU" sz="1600" b="0">
                <a:solidFill>
                  <a:srgbClr val="B2B2B2"/>
                </a:solidFill>
                <a:latin typeface="Tahoma" charset="0"/>
              </a:rPr>
              <a:t>Why strategic management?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sz="1600" b="0">
                <a:solidFill>
                  <a:srgbClr val="FF0000"/>
                </a:solidFill>
                <a:latin typeface="Tahoma" charset="0"/>
              </a:rPr>
              <a:t>Tasks of strategic management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>
                <a:solidFill>
                  <a:srgbClr val="FF0000"/>
                </a:solidFill>
                <a:latin typeface="Arial" charset="0"/>
              </a:rPr>
              <a:t>Strategic management is an ongoing process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>
                <a:solidFill>
                  <a:schemeClr val="accent2"/>
                </a:solidFill>
                <a:latin typeface="Arial" charset="0"/>
              </a:rPr>
              <a:t>Who performs the tasks of strategy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>
                <a:solidFill>
                  <a:schemeClr val="accent2"/>
                </a:solidFill>
                <a:latin typeface="Arial" charset="0"/>
              </a:rPr>
              <a:t>Benefits of managing strategically</a:t>
            </a:r>
          </a:p>
          <a:p>
            <a:pPr eaLnBrk="1" hangingPunct="1">
              <a:spcBef>
                <a:spcPct val="20000"/>
              </a:spcBef>
            </a:pPr>
            <a:endParaRPr lang="hu-HU" sz="16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2016125" y="1257300"/>
            <a:ext cx="688181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dirty="0">
                <a:solidFill>
                  <a:srgbClr val="FF0000"/>
                </a:solidFill>
              </a:rPr>
              <a:t>All strategies are subject to future modification because external and internal factors are constantly changing!</a:t>
            </a:r>
          </a:p>
          <a:p>
            <a:endParaRPr lang="hu-HU" sz="2800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hu-HU" sz="2800" b="1" dirty="0">
                <a:solidFill>
                  <a:srgbClr val="0000FF"/>
                </a:solidFill>
              </a:rPr>
              <a:t>Reviewing external and internal factors</a:t>
            </a:r>
          </a:p>
          <a:p>
            <a:pPr>
              <a:buFontTx/>
              <a:buChar char="•"/>
            </a:pPr>
            <a:r>
              <a:rPr lang="hu-HU" sz="2800" b="1" dirty="0">
                <a:solidFill>
                  <a:srgbClr val="0000FF"/>
                </a:solidFill>
              </a:rPr>
              <a:t>Measuring performance</a:t>
            </a:r>
          </a:p>
          <a:p>
            <a:pPr>
              <a:buFontTx/>
              <a:buChar char="•"/>
            </a:pPr>
            <a:r>
              <a:rPr lang="hu-HU" sz="2800" b="1" dirty="0">
                <a:solidFill>
                  <a:srgbClr val="0000FF"/>
                </a:solidFill>
              </a:rPr>
              <a:t>Taking corrective actions</a:t>
            </a:r>
          </a:p>
          <a:p>
            <a:pPr>
              <a:buFontTx/>
              <a:buChar char="•"/>
            </a:pPr>
            <a:endParaRPr lang="hu-HU" sz="2800" b="1" dirty="0">
              <a:solidFill>
                <a:srgbClr val="0000FF"/>
              </a:solidFill>
            </a:endParaRPr>
          </a:p>
          <a:p>
            <a:pPr>
              <a:buFontTx/>
              <a:buChar char="•"/>
            </a:pPr>
            <a:endParaRPr lang="hu-HU" sz="2400" dirty="0"/>
          </a:p>
          <a:p>
            <a:endParaRPr lang="hu-HU" sz="2400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endParaRPr lang="hu-HU" sz="2400" dirty="0">
              <a:solidFill>
                <a:srgbClr val="FF0000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Why we learn Strategic Management?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Better understand trends and changes in the business </a:t>
            </a:r>
            <a:r>
              <a:rPr lang="en-US" sz="2400" i="1" dirty="0" smtClean="0"/>
              <a:t>environment</a:t>
            </a:r>
            <a:r>
              <a:rPr lang="sr-Latn-ME" sz="2400" i="1" dirty="0" smtClean="0"/>
              <a:t> in tourism</a:t>
            </a:r>
            <a:r>
              <a:rPr lang="en-US" sz="2400" i="1" dirty="0" smtClean="0"/>
              <a:t>.</a:t>
            </a:r>
            <a:endParaRPr lang="en-US" sz="2400" i="1" dirty="0" smtClean="0"/>
          </a:p>
          <a:p>
            <a:r>
              <a:rPr lang="en-US" sz="2400" i="1" dirty="0" smtClean="0"/>
              <a:t>Look at critical issues objectively and broaden their perspectives.</a:t>
            </a:r>
          </a:p>
          <a:p>
            <a:r>
              <a:rPr lang="en-US" sz="2400" i="1" dirty="0" smtClean="0"/>
              <a:t>Keep in touch with academic viewpoints without having to sort through unessential detail</a:t>
            </a:r>
          </a:p>
          <a:p>
            <a:r>
              <a:rPr lang="en-US" sz="2400" i="1" dirty="0" smtClean="0"/>
              <a:t>Keep up with innovation and avoid ill-advised fads.</a:t>
            </a:r>
          </a:p>
          <a:p>
            <a:r>
              <a:rPr lang="en-US" sz="2400" i="1" dirty="0" smtClean="0"/>
              <a:t>Discover new practices and compare them with those of other industries or countries.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8E4DB-A3C4-4FD0-ABCE-4EE8DF1871CB}" type="datetime1">
              <a:rPr lang="en-US" smtClean="0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EBB2D-DA66-45E5-B4AA-1CF709EF37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Key terms in Strategic Management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Management is all about gaining and maintaining competitive advantage</a:t>
            </a:r>
          </a:p>
          <a:p>
            <a:r>
              <a:rPr lang="en-US" b="1" dirty="0" smtClean="0"/>
              <a:t>Competitive Advantage</a:t>
            </a:r>
            <a:r>
              <a:rPr lang="en-US" dirty="0" smtClean="0"/>
              <a:t>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anything that a firm does especially well compared to rival firms</a:t>
            </a:r>
          </a:p>
          <a:p>
            <a:r>
              <a:rPr lang="en-US" b="1" dirty="0" smtClean="0"/>
              <a:t>Getting and keeping competitive advantage is essential for long term success in an organization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8E4DB-A3C4-4FD0-ABCE-4EE8DF1871CB}" type="datetime1">
              <a:rPr lang="en-US" smtClean="0"/>
              <a:pPr>
                <a:defRPr/>
              </a:pPr>
              <a:t>10/21/2022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EBB2D-DA66-45E5-B4AA-1CF709EF376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4000" b="1" dirty="0" smtClean="0">
                <a:ea typeface="ＭＳ Ｐゴシック" charset="-128"/>
              </a:rPr>
              <a:t>Module 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7325" y="1311275"/>
            <a:ext cx="1657350" cy="5046663"/>
          </a:xfrm>
        </p:spPr>
        <p:txBody>
          <a:bodyPr/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hu-HU" sz="1800" b="1" dirty="0" smtClean="0">
                <a:latin typeface="Tahoma" charset="0"/>
                <a:ea typeface="ＭＳ Ｐゴシック" charset="-128"/>
              </a:rPr>
              <a:t>Outline</a:t>
            </a:r>
            <a:endParaRPr lang="de-DE" sz="1800" b="1" dirty="0" smtClean="0">
              <a:latin typeface="Tahoma" charset="0"/>
              <a:ea typeface="ＭＳ Ｐゴシック" charset="-128"/>
            </a:endParaRPr>
          </a:p>
          <a:p>
            <a:pPr marL="0" indent="0">
              <a:spcBef>
                <a:spcPct val="50000"/>
              </a:spcBef>
            </a:pPr>
            <a:r>
              <a:rPr lang="hu-HU" sz="1600" dirty="0" smtClean="0">
                <a:solidFill>
                  <a:schemeClr val="accent2"/>
                </a:solidFill>
                <a:latin typeface="Tahoma" charset="0"/>
                <a:ea typeface="ＭＳ Ｐゴシック" charset="-128"/>
              </a:rPr>
              <a:t> </a:t>
            </a:r>
            <a:r>
              <a:rPr lang="hu-HU" sz="1600" b="1" dirty="0" smtClean="0">
                <a:solidFill>
                  <a:schemeClr val="accent2"/>
                </a:solidFill>
                <a:latin typeface="Tahoma" charset="0"/>
                <a:ea typeface="ＭＳ Ｐゴシック" charset="-128"/>
              </a:rPr>
              <a:t>Why strategic management?</a:t>
            </a:r>
          </a:p>
          <a:p>
            <a:pPr marL="0" indent="0">
              <a:spcBef>
                <a:spcPct val="50000"/>
              </a:spcBef>
            </a:pPr>
            <a:r>
              <a:rPr lang="hu-HU" sz="1600" b="1" dirty="0" smtClean="0">
                <a:solidFill>
                  <a:schemeClr val="accent2"/>
                </a:solidFill>
                <a:latin typeface="Tahoma" charset="0"/>
                <a:ea typeface="ＭＳ Ｐゴシック" charset="-128"/>
              </a:rPr>
              <a:t>Tasks of strategic management</a:t>
            </a:r>
          </a:p>
          <a:p>
            <a:pPr marL="0" indent="0" eaLnBrk="1" hangingPunct="1"/>
            <a:r>
              <a:rPr lang="hu-HU" sz="1600" b="1" dirty="0" smtClean="0">
                <a:solidFill>
                  <a:schemeClr val="accent2"/>
                </a:solidFill>
                <a:ea typeface="ＭＳ Ｐゴシック" charset="-128"/>
              </a:rPr>
              <a:t>Strategic management is an ongoing process</a:t>
            </a:r>
          </a:p>
          <a:p>
            <a:pPr marL="0" indent="0" eaLnBrk="1" hangingPunct="1"/>
            <a:r>
              <a:rPr lang="hu-HU" sz="1600" b="1" dirty="0" smtClean="0">
                <a:solidFill>
                  <a:schemeClr val="accent2"/>
                </a:solidFill>
                <a:ea typeface="ＭＳ Ｐゴシック" charset="-128"/>
              </a:rPr>
              <a:t>Who performs the tasks of strategy</a:t>
            </a:r>
          </a:p>
          <a:p>
            <a:pPr marL="0" indent="0" eaLnBrk="1" hangingPunct="1"/>
            <a:r>
              <a:rPr lang="hu-HU" sz="1600" b="1" dirty="0" smtClean="0">
                <a:solidFill>
                  <a:schemeClr val="accent2"/>
                </a:solidFill>
                <a:ea typeface="ＭＳ Ｐゴシック" charset="-128"/>
              </a:rPr>
              <a:t>Benefits of managing strategically</a:t>
            </a:r>
          </a:p>
          <a:p>
            <a:pPr marL="0" indent="0" eaLnBrk="1" hangingPunct="1">
              <a:buFontTx/>
              <a:buNone/>
            </a:pPr>
            <a:endParaRPr lang="hu-HU" sz="1600" b="1" dirty="0" smtClean="0">
              <a:solidFill>
                <a:schemeClr val="accent2"/>
              </a:solidFill>
              <a:ea typeface="ＭＳ Ｐゴシック" charset="-128"/>
            </a:endParaRPr>
          </a:p>
        </p:txBody>
      </p:sp>
      <p:sp>
        <p:nvSpPr>
          <p:cNvPr id="419844" name="Rectangle 4"/>
          <p:cNvSpPr>
            <a:spLocks noChangeArrowheads="1"/>
          </p:cNvSpPr>
          <p:nvPr/>
        </p:nvSpPr>
        <p:spPr bwMode="auto">
          <a:xfrm>
            <a:off x="2286000" y="1398588"/>
            <a:ext cx="62706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u-HU" sz="2800" b="1" dirty="0"/>
              <a:t>Why strategic management?</a:t>
            </a:r>
          </a:p>
          <a:p>
            <a:pPr>
              <a:buFontTx/>
              <a:buChar char="•"/>
            </a:pPr>
            <a:r>
              <a:rPr lang="hu-HU" sz="2800" b="1" dirty="0"/>
              <a:t>Tasks of strategic management</a:t>
            </a:r>
          </a:p>
          <a:p>
            <a:pPr lvl="1">
              <a:buFontTx/>
              <a:buChar char="•"/>
            </a:pPr>
            <a:r>
              <a:rPr lang="hu-HU" sz="2800" b="1" dirty="0"/>
              <a:t>Strategy formulation</a:t>
            </a:r>
          </a:p>
          <a:p>
            <a:pPr lvl="1">
              <a:buFontTx/>
              <a:buChar char="•"/>
            </a:pPr>
            <a:r>
              <a:rPr lang="hu-HU" sz="2800" b="1" dirty="0"/>
              <a:t>Strategy implementation</a:t>
            </a:r>
          </a:p>
          <a:p>
            <a:pPr lvl="1">
              <a:buFontTx/>
              <a:buChar char="•"/>
            </a:pPr>
            <a:r>
              <a:rPr lang="hu-HU" sz="2800" b="1" dirty="0"/>
              <a:t>Strategy evaluation</a:t>
            </a:r>
          </a:p>
          <a:p>
            <a:pPr>
              <a:buFontTx/>
              <a:buChar char="•"/>
            </a:pPr>
            <a:r>
              <a:rPr lang="hu-HU" sz="2800" b="1" dirty="0"/>
              <a:t>Strategic management is an ongoing process</a:t>
            </a:r>
          </a:p>
          <a:p>
            <a:pPr>
              <a:buFontTx/>
              <a:buChar char="•"/>
            </a:pPr>
            <a:r>
              <a:rPr lang="hu-HU" sz="2800" b="1" dirty="0"/>
              <a:t>Who performs the tasks of strategy</a:t>
            </a:r>
          </a:p>
          <a:p>
            <a:pPr>
              <a:buFontTx/>
              <a:buChar char="•"/>
            </a:pPr>
            <a:r>
              <a:rPr lang="hu-HU" sz="2800" b="1" dirty="0"/>
              <a:t>Benefits of managing strategically</a:t>
            </a:r>
          </a:p>
          <a:p>
            <a:pPr>
              <a:buFontTx/>
              <a:buChar char="•"/>
            </a:pPr>
            <a:r>
              <a:rPr lang="hu-HU" sz="2800" b="1" dirty="0"/>
              <a:t>Terms to remember</a:t>
            </a:r>
          </a:p>
          <a:p>
            <a:endParaRPr lang="hu-HU" sz="2800" b="1" dirty="0">
              <a:solidFill>
                <a:srgbClr val="FF0000"/>
              </a:solidFill>
            </a:endParaRPr>
          </a:p>
        </p:txBody>
      </p:sp>
      <p:pic>
        <p:nvPicPr>
          <p:cNvPr id="19461" name="Picture 7" descr="AG00174_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080375" y="244475"/>
            <a:ext cx="746125" cy="7461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9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9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9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9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9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66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p"/>
      <p:bldP spid="41984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1970088" y="247650"/>
            <a:ext cx="6926262" cy="7381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hu-HU" sz="2400" b="1" dirty="0">
                <a:solidFill>
                  <a:schemeClr val="bg1"/>
                </a:solidFill>
                <a:latin typeface="Arial" charset="0"/>
              </a:rPr>
              <a:t>Defining strategic management, planning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286000" y="1398588"/>
            <a:ext cx="629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kumimoji="1" lang="en-US" sz="3400"/>
          </a:p>
          <a:p>
            <a:pPr>
              <a:buFontTx/>
              <a:buChar char="•"/>
            </a:pPr>
            <a:endParaRPr kumimoji="1" lang="hu-HU" sz="3000"/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187325" y="1311275"/>
            <a:ext cx="16573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hu-HU" sz="1800" dirty="0">
                <a:latin typeface="Tahoma" charset="0"/>
              </a:rPr>
              <a:t>Outline</a:t>
            </a:r>
            <a:endParaRPr lang="de-DE" sz="1800" dirty="0">
              <a:latin typeface="Tahoma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sz="1600" b="0" dirty="0">
                <a:solidFill>
                  <a:schemeClr val="accent2"/>
                </a:solidFill>
                <a:latin typeface="Tahoma" charset="0"/>
              </a:rPr>
              <a:t> </a:t>
            </a:r>
            <a:r>
              <a:rPr lang="hu-HU" sz="1600" b="0" dirty="0">
                <a:solidFill>
                  <a:srgbClr val="FF0000"/>
                </a:solidFill>
                <a:latin typeface="Tahoma" charset="0"/>
              </a:rPr>
              <a:t>Why strategic management?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sz="1600" b="0" dirty="0">
                <a:solidFill>
                  <a:schemeClr val="accent2"/>
                </a:solidFill>
                <a:latin typeface="Tahoma" charset="0"/>
              </a:rPr>
              <a:t>Tasks of strategic management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 dirty="0">
                <a:solidFill>
                  <a:schemeClr val="accent2"/>
                </a:solidFill>
                <a:latin typeface="Arial" charset="0"/>
              </a:rPr>
              <a:t>Strategic management is an ongoing process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 dirty="0">
                <a:solidFill>
                  <a:schemeClr val="accent2"/>
                </a:solidFill>
                <a:latin typeface="Arial" charset="0"/>
              </a:rPr>
              <a:t>Who performs the tasks of strategy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 dirty="0">
                <a:solidFill>
                  <a:schemeClr val="accent2"/>
                </a:solidFill>
                <a:latin typeface="Arial" charset="0"/>
              </a:rPr>
              <a:t>Benefits of managing strategically</a:t>
            </a:r>
          </a:p>
          <a:p>
            <a:pPr eaLnBrk="1" hangingPunct="1">
              <a:spcBef>
                <a:spcPct val="20000"/>
              </a:spcBef>
            </a:pPr>
            <a:endParaRPr lang="hu-HU" sz="1600" b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6630" name="Text Box 9"/>
          <p:cNvSpPr txBox="1">
            <a:spLocks noChangeArrowheads="1"/>
          </p:cNvSpPr>
          <p:nvPr/>
        </p:nvSpPr>
        <p:spPr bwMode="auto">
          <a:xfrm>
            <a:off x="2143125" y="1243012"/>
            <a:ext cx="626268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</a:rPr>
              <a:t>STRATEGIC MANAGEMENT</a:t>
            </a:r>
          </a:p>
          <a:p>
            <a:r>
              <a:rPr lang="hu-HU" sz="2800" b="1" dirty="0"/>
              <a:t>The art and science of formulating, implementing, and evaluating </a:t>
            </a:r>
            <a:r>
              <a:rPr lang="hu-HU" sz="2800" b="1" i="1" dirty="0"/>
              <a:t>cross-functional</a:t>
            </a:r>
            <a:r>
              <a:rPr lang="hu-HU" sz="2800" b="1" dirty="0"/>
              <a:t> decisions that enable an organization to achieve its objectives.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The purpose of strategic management is to exploit and create new and different opportunities for tomorrow</a:t>
            </a:r>
            <a:endParaRPr lang="hu-HU" sz="2800" b="1" i="1" dirty="0">
              <a:solidFill>
                <a:srgbClr val="FF0000"/>
              </a:solidFill>
            </a:endParaRPr>
          </a:p>
          <a:p>
            <a:r>
              <a:rPr lang="hu-HU" sz="2800" b="1" dirty="0">
                <a:solidFill>
                  <a:srgbClr val="0000FF"/>
                </a:solidFill>
              </a:rPr>
              <a:t>STRATEGIC PLANNING</a:t>
            </a:r>
          </a:p>
          <a:p>
            <a:r>
              <a:rPr lang="hu-HU" sz="2800" dirty="0"/>
              <a:t>The strategic planning referring only to strategy formulation.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1970088" y="247650"/>
            <a:ext cx="6926262" cy="7381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hu-HU" sz="2800" b="1" dirty="0">
                <a:solidFill>
                  <a:schemeClr val="bg1"/>
                </a:solidFill>
                <a:latin typeface="Arial" charset="0"/>
              </a:rPr>
              <a:t>Thinking strategically: 3 big questions</a:t>
            </a: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2286000" y="1398588"/>
            <a:ext cx="629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kumimoji="1" lang="en-US" sz="3400"/>
          </a:p>
          <a:p>
            <a:pPr>
              <a:buFontTx/>
              <a:buChar char="•"/>
            </a:pPr>
            <a:endParaRPr kumimoji="1" lang="hu-HU" sz="3000"/>
          </a:p>
        </p:txBody>
      </p:sp>
      <p:sp>
        <p:nvSpPr>
          <p:cNvPr id="27652" name="Rectangle 9"/>
          <p:cNvSpPr>
            <a:spLocks noChangeArrowheads="1"/>
          </p:cNvSpPr>
          <p:nvPr/>
        </p:nvSpPr>
        <p:spPr bwMode="auto">
          <a:xfrm>
            <a:off x="2286000" y="1398588"/>
            <a:ext cx="62992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hu-HU" dirty="0"/>
              <a:t> </a:t>
            </a:r>
            <a:r>
              <a:rPr kumimoji="1" lang="hu-HU" sz="2800" b="1" dirty="0">
                <a:solidFill>
                  <a:srgbClr val="FF0000"/>
                </a:solidFill>
              </a:rPr>
              <a:t>Where are we now?</a:t>
            </a:r>
          </a:p>
          <a:p>
            <a:pPr>
              <a:buFontTx/>
              <a:buChar char="•"/>
            </a:pPr>
            <a:r>
              <a:rPr kumimoji="1" lang="hu-HU" sz="2800" b="1" dirty="0"/>
              <a:t> </a:t>
            </a:r>
            <a:r>
              <a:rPr kumimoji="1" lang="hu-HU" sz="2800" b="1" dirty="0">
                <a:solidFill>
                  <a:srgbClr val="FF0000"/>
                </a:solidFill>
              </a:rPr>
              <a:t>Where do we want to go?</a:t>
            </a:r>
          </a:p>
          <a:p>
            <a:pPr lvl="1">
              <a:buFontTx/>
              <a:buChar char="•"/>
            </a:pPr>
            <a:r>
              <a:rPr kumimoji="1" lang="hu-HU" dirty="0">
                <a:solidFill>
                  <a:srgbClr val="0000FF"/>
                </a:solidFill>
              </a:rPr>
              <a:t>Business positions management wants to stake out</a:t>
            </a:r>
          </a:p>
          <a:p>
            <a:pPr lvl="1">
              <a:buFontTx/>
              <a:buChar char="•"/>
            </a:pPr>
            <a:r>
              <a:rPr kumimoji="1" lang="hu-HU" i="1" dirty="0">
                <a:solidFill>
                  <a:srgbClr val="0000FF"/>
                </a:solidFill>
              </a:rPr>
              <a:t>Financial</a:t>
            </a:r>
            <a:r>
              <a:rPr kumimoji="1" lang="hu-HU" dirty="0">
                <a:solidFill>
                  <a:srgbClr val="0000FF"/>
                </a:solidFill>
              </a:rPr>
              <a:t> outcomes to achieve</a:t>
            </a:r>
          </a:p>
          <a:p>
            <a:pPr lvl="1">
              <a:buFontTx/>
              <a:buChar char="•"/>
            </a:pPr>
            <a:r>
              <a:rPr kumimoji="1" lang="hu-HU" i="1" dirty="0">
                <a:solidFill>
                  <a:srgbClr val="0000FF"/>
                </a:solidFill>
              </a:rPr>
              <a:t>Strategic</a:t>
            </a:r>
            <a:r>
              <a:rPr kumimoji="1" lang="hu-HU" dirty="0">
                <a:solidFill>
                  <a:srgbClr val="0000FF"/>
                </a:solidFill>
              </a:rPr>
              <a:t> outcomes achieve</a:t>
            </a:r>
          </a:p>
          <a:p>
            <a:pPr>
              <a:buFontTx/>
              <a:buChar char="•"/>
            </a:pPr>
            <a:r>
              <a:rPr kumimoji="1" lang="hu-HU" dirty="0"/>
              <a:t> </a:t>
            </a:r>
            <a:r>
              <a:rPr kumimoji="1" lang="hu-HU" sz="2800" b="1" dirty="0">
                <a:solidFill>
                  <a:srgbClr val="FF0000"/>
                </a:solidFill>
              </a:rPr>
              <a:t>How will we get there?</a:t>
            </a:r>
            <a:endParaRPr kumimoji="1" lang="en-US" sz="2800" b="1" dirty="0">
              <a:solidFill>
                <a:srgbClr val="FF0000"/>
              </a:solidFill>
            </a:endParaRPr>
          </a:p>
          <a:p>
            <a:endParaRPr lang="hu-HU" b="0" dirty="0">
              <a:solidFill>
                <a:srgbClr val="FF0000"/>
              </a:solidFill>
            </a:endParaRPr>
          </a:p>
          <a:p>
            <a:r>
              <a:rPr lang="hu-HU" b="0" dirty="0">
                <a:solidFill>
                  <a:schemeClr val="accent2">
                    <a:lumMod val="75000"/>
                  </a:schemeClr>
                </a:solidFill>
              </a:rPr>
              <a:t>- Future oriented</a:t>
            </a:r>
          </a:p>
          <a:p>
            <a:r>
              <a:rPr lang="hu-HU" b="0" dirty="0">
                <a:solidFill>
                  <a:schemeClr val="accent2">
                    <a:lumMod val="75000"/>
                  </a:schemeClr>
                </a:solidFill>
              </a:rPr>
              <a:t>- Finding breakpoint</a:t>
            </a:r>
          </a:p>
          <a:p>
            <a:r>
              <a:rPr lang="hu-HU" b="0" dirty="0">
                <a:solidFill>
                  <a:schemeClr val="accent2">
                    <a:lumMod val="75000"/>
                  </a:schemeClr>
                </a:solidFill>
              </a:rPr>
              <a:t>- Preparing in present</a:t>
            </a:r>
          </a:p>
          <a:p>
            <a:pPr>
              <a:buFontTx/>
              <a:buChar char="•"/>
            </a:pPr>
            <a:endParaRPr kumimoji="1" lang="en-US" dirty="0"/>
          </a:p>
          <a:p>
            <a:pPr>
              <a:buFontTx/>
              <a:buChar char="•"/>
            </a:pPr>
            <a:endParaRPr kumimoji="1" lang="hu-HU" sz="2200" dirty="0"/>
          </a:p>
        </p:txBody>
      </p:sp>
      <p:pic>
        <p:nvPicPr>
          <p:cNvPr id="27653" name="Picture 11" descr="j02812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597275"/>
            <a:ext cx="2868613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13"/>
          <p:cNvSpPr>
            <a:spLocks noChangeArrowheads="1"/>
          </p:cNvSpPr>
          <p:nvPr/>
        </p:nvSpPr>
        <p:spPr bwMode="auto">
          <a:xfrm>
            <a:off x="187325" y="1311275"/>
            <a:ext cx="16573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hu-HU" sz="1800">
                <a:latin typeface="Tahoma" charset="0"/>
              </a:rPr>
              <a:t>Outline</a:t>
            </a:r>
            <a:endParaRPr lang="de-DE" sz="1800">
              <a:latin typeface="Tahoma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sz="1600" b="0">
                <a:solidFill>
                  <a:schemeClr val="accent2"/>
                </a:solidFill>
                <a:latin typeface="Tahoma" charset="0"/>
              </a:rPr>
              <a:t> </a:t>
            </a:r>
            <a:r>
              <a:rPr lang="hu-HU" sz="1600" b="0">
                <a:solidFill>
                  <a:srgbClr val="FF0000"/>
                </a:solidFill>
                <a:latin typeface="Tahoma" charset="0"/>
              </a:rPr>
              <a:t>Why strategic management?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sz="1600" b="0">
                <a:solidFill>
                  <a:schemeClr val="accent2"/>
                </a:solidFill>
                <a:latin typeface="Tahoma" charset="0"/>
              </a:rPr>
              <a:t>Tasks of strategic management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>
                <a:solidFill>
                  <a:schemeClr val="accent2"/>
                </a:solidFill>
                <a:latin typeface="Arial" charset="0"/>
              </a:rPr>
              <a:t>Strategic management is an ongoing process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>
                <a:solidFill>
                  <a:schemeClr val="accent2"/>
                </a:solidFill>
                <a:latin typeface="Arial" charset="0"/>
              </a:rPr>
              <a:t>Who performs the tasks of strategy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>
                <a:solidFill>
                  <a:schemeClr val="accent2"/>
                </a:solidFill>
                <a:latin typeface="Arial" charset="0"/>
              </a:rPr>
              <a:t>Benefits of managing strategically</a:t>
            </a:r>
          </a:p>
          <a:p>
            <a:pPr eaLnBrk="1" hangingPunct="1">
              <a:spcBef>
                <a:spcPct val="20000"/>
              </a:spcBef>
            </a:pPr>
            <a:endParaRPr lang="hu-HU" sz="16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655" name="Text Box 14"/>
          <p:cNvSpPr txBox="1">
            <a:spLocks noChangeArrowheads="1"/>
          </p:cNvSpPr>
          <p:nvPr/>
        </p:nvSpPr>
        <p:spPr bwMode="auto">
          <a:xfrm>
            <a:off x="2270125" y="5929313"/>
            <a:ext cx="66917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dirty="0"/>
              <a:t>Try to optimize for tomorrow the trends of today!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970088" y="247650"/>
            <a:ext cx="6926262" cy="7381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hu-HU" sz="2800" b="1" dirty="0">
                <a:solidFill>
                  <a:schemeClr val="bg1"/>
                </a:solidFill>
                <a:latin typeface="Arial" charset="0"/>
              </a:rPr>
              <a:t>Tasks of strategic management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286000" y="1398588"/>
            <a:ext cx="629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kumimoji="1" lang="en-US" sz="3400"/>
          </a:p>
          <a:p>
            <a:pPr>
              <a:buFontTx/>
              <a:buChar char="•"/>
            </a:pPr>
            <a:endParaRPr kumimoji="1" lang="hu-HU" sz="3000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187325" y="1311275"/>
            <a:ext cx="16573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hu-HU" sz="1800" dirty="0">
                <a:latin typeface="Tahoma" charset="0"/>
              </a:rPr>
              <a:t>Outline</a:t>
            </a:r>
            <a:endParaRPr lang="de-DE" sz="1800" dirty="0">
              <a:latin typeface="Tahoma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 dirty="0" smtClean="0">
                <a:solidFill>
                  <a:schemeClr val="accent2"/>
                </a:solidFill>
                <a:latin typeface="Arial" charset="0"/>
              </a:rPr>
              <a:t>Strategic </a:t>
            </a:r>
            <a:r>
              <a:rPr lang="hu-HU" sz="1600" b="0" dirty="0">
                <a:solidFill>
                  <a:schemeClr val="accent2"/>
                </a:solidFill>
                <a:latin typeface="Arial" charset="0"/>
              </a:rPr>
              <a:t>management is an ongoing process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 dirty="0" smtClean="0">
                <a:solidFill>
                  <a:schemeClr val="accent2"/>
                </a:solidFill>
                <a:latin typeface="Arial" charset="0"/>
              </a:rPr>
              <a:t>Benefits </a:t>
            </a:r>
            <a:r>
              <a:rPr lang="hu-HU" sz="1600" b="0" dirty="0">
                <a:solidFill>
                  <a:schemeClr val="accent2"/>
                </a:solidFill>
                <a:latin typeface="Arial" charset="0"/>
              </a:rPr>
              <a:t>of managing </a:t>
            </a:r>
            <a:r>
              <a:rPr lang="hu-HU" sz="1600" b="0" dirty="0" smtClean="0">
                <a:solidFill>
                  <a:schemeClr val="accent2"/>
                </a:solidFill>
                <a:latin typeface="Arial" charset="0"/>
              </a:rPr>
              <a:t>strategically</a:t>
            </a:r>
            <a:endParaRPr lang="en-US" sz="1600" b="0" dirty="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1600" dirty="0" smtClean="0">
                <a:solidFill>
                  <a:schemeClr val="accent2"/>
                </a:solidFill>
                <a:latin typeface="Arial" charset="0"/>
              </a:rPr>
              <a:t>The strategic management process consists of three stages&gt;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1600" b="0" dirty="0" smtClean="0">
                <a:solidFill>
                  <a:schemeClr val="accent2"/>
                </a:solidFill>
                <a:latin typeface="Arial" charset="0"/>
              </a:rPr>
              <a:t>Strategy formulation, implementation and evaluation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1600" dirty="0" smtClean="0">
                <a:solidFill>
                  <a:schemeClr val="accent2"/>
                </a:solidFill>
                <a:latin typeface="Arial" charset="0"/>
              </a:rPr>
              <a:t>Occur at three hierarchal levels</a:t>
            </a:r>
            <a:endParaRPr lang="hu-HU" sz="1600" b="0" dirty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</a:pPr>
            <a:endParaRPr lang="hu-HU" sz="1600" b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3590925" y="1550988"/>
            <a:ext cx="4100803" cy="6155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400" b="1" dirty="0">
                <a:solidFill>
                  <a:srgbClr val="FF0000"/>
                </a:solidFill>
              </a:rPr>
              <a:t>Strategy formulation</a:t>
            </a:r>
          </a:p>
        </p:txBody>
      </p:sp>
      <p:sp>
        <p:nvSpPr>
          <p:cNvPr id="28678" name="Text Box 9"/>
          <p:cNvSpPr txBox="1">
            <a:spLocks noChangeArrowheads="1"/>
          </p:cNvSpPr>
          <p:nvPr/>
        </p:nvSpPr>
        <p:spPr bwMode="auto">
          <a:xfrm>
            <a:off x="3438525" y="3062288"/>
            <a:ext cx="4852610" cy="6155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400" b="1" dirty="0">
                <a:solidFill>
                  <a:srgbClr val="FF0000"/>
                </a:solidFill>
              </a:rPr>
              <a:t>Strategy Implementation</a:t>
            </a:r>
          </a:p>
        </p:txBody>
      </p:sp>
      <p:sp>
        <p:nvSpPr>
          <p:cNvPr id="28679" name="Text Box 10"/>
          <p:cNvSpPr txBox="1">
            <a:spLocks noChangeArrowheads="1"/>
          </p:cNvSpPr>
          <p:nvPr/>
        </p:nvSpPr>
        <p:spPr bwMode="auto">
          <a:xfrm>
            <a:off x="3756025" y="4687888"/>
            <a:ext cx="3905236" cy="6155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400" b="1" dirty="0">
                <a:solidFill>
                  <a:srgbClr val="FF0000"/>
                </a:solidFill>
              </a:rPr>
              <a:t>Strategy Evaluation</a:t>
            </a:r>
          </a:p>
        </p:txBody>
      </p:sp>
      <p:sp>
        <p:nvSpPr>
          <p:cNvPr id="28680" name="AutoShape 11"/>
          <p:cNvSpPr>
            <a:spLocks noChangeArrowheads="1"/>
          </p:cNvSpPr>
          <p:nvPr/>
        </p:nvSpPr>
        <p:spPr bwMode="auto">
          <a:xfrm>
            <a:off x="5156200" y="2184400"/>
            <a:ext cx="533400" cy="914400"/>
          </a:xfrm>
          <a:prstGeom prst="downArrow">
            <a:avLst>
              <a:gd name="adj1" fmla="val 50000"/>
              <a:gd name="adj2" fmla="val 4285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12"/>
          <p:cNvSpPr>
            <a:spLocks noChangeArrowheads="1"/>
          </p:cNvSpPr>
          <p:nvPr/>
        </p:nvSpPr>
        <p:spPr bwMode="auto">
          <a:xfrm>
            <a:off x="5156200" y="3683000"/>
            <a:ext cx="533400" cy="1003300"/>
          </a:xfrm>
          <a:prstGeom prst="downArrow">
            <a:avLst>
              <a:gd name="adj1" fmla="val 50000"/>
              <a:gd name="adj2" fmla="val 47024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6"/>
          <p:cNvSpPr>
            <a:spLocks noChangeShapeType="1"/>
          </p:cNvSpPr>
          <p:nvPr/>
        </p:nvSpPr>
        <p:spPr bwMode="auto">
          <a:xfrm>
            <a:off x="2578100" y="3416300"/>
            <a:ext cx="838200" cy="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8683" name="AutoShape 17"/>
          <p:cNvCxnSpPr>
            <a:cxnSpLocks noChangeShapeType="1"/>
            <a:stCxn id="28679" idx="3"/>
            <a:endCxn id="28677" idx="3"/>
          </p:cNvCxnSpPr>
          <p:nvPr/>
        </p:nvCxnSpPr>
        <p:spPr bwMode="auto">
          <a:xfrm flipV="1">
            <a:off x="7661261" y="1858765"/>
            <a:ext cx="30467" cy="3136900"/>
          </a:xfrm>
          <a:prstGeom prst="bentConnector3">
            <a:avLst>
              <a:gd name="adj1" fmla="val 850320"/>
            </a:avLst>
          </a:prstGeom>
          <a:noFill/>
          <a:ln w="63500">
            <a:solidFill>
              <a:srgbClr val="008000"/>
            </a:solidFill>
            <a:miter lim="800000"/>
            <a:headEnd/>
            <a:tailEnd type="triangle" w="med" len="med"/>
          </a:ln>
        </p:spPr>
      </p:cxnSp>
      <p:sp>
        <p:nvSpPr>
          <p:cNvPr id="28684" name="Line 19"/>
          <p:cNvSpPr>
            <a:spLocks noChangeShapeType="1"/>
          </p:cNvSpPr>
          <p:nvPr/>
        </p:nvSpPr>
        <p:spPr bwMode="auto">
          <a:xfrm flipH="1">
            <a:off x="7759700" y="3340100"/>
            <a:ext cx="736600" cy="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8685" name="AutoShape 20"/>
          <p:cNvCxnSpPr>
            <a:cxnSpLocks noChangeShapeType="1"/>
            <a:stCxn id="28679" idx="1"/>
            <a:endCxn id="28677" idx="1"/>
          </p:cNvCxnSpPr>
          <p:nvPr/>
        </p:nvCxnSpPr>
        <p:spPr bwMode="auto">
          <a:xfrm rot="10800000">
            <a:off x="3590925" y="1858765"/>
            <a:ext cx="165100" cy="3136900"/>
          </a:xfrm>
          <a:prstGeom prst="bentConnector3">
            <a:avLst>
              <a:gd name="adj1" fmla="val 238462"/>
            </a:avLst>
          </a:prstGeom>
          <a:noFill/>
          <a:ln w="63500">
            <a:solidFill>
              <a:srgbClr val="008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1970088" y="247650"/>
            <a:ext cx="6926262" cy="7381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hu-HU" sz="2800" b="1" dirty="0">
                <a:solidFill>
                  <a:schemeClr val="bg1"/>
                </a:solidFill>
                <a:latin typeface="Arial" charset="0"/>
              </a:rPr>
              <a:t>First stage of the strategic management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2286000" y="1398588"/>
            <a:ext cx="629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kumimoji="1" lang="en-US" sz="3400"/>
          </a:p>
          <a:p>
            <a:pPr>
              <a:buFontTx/>
              <a:buChar char="•"/>
            </a:pPr>
            <a:endParaRPr kumimoji="1" lang="hu-HU" sz="3000"/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187325" y="548680"/>
            <a:ext cx="1657350" cy="630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hu-HU" sz="1800" dirty="0">
                <a:latin typeface="Tahoma" charset="0"/>
              </a:rPr>
              <a:t>Outline</a:t>
            </a:r>
            <a:endParaRPr lang="de-DE" sz="1800" dirty="0">
              <a:latin typeface="Tahoma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1600" b="0" dirty="0" smtClean="0">
                <a:solidFill>
                  <a:schemeClr val="accent2"/>
                </a:solidFill>
                <a:latin typeface="Arial" charset="0"/>
              </a:rPr>
              <a:t>Strategy formulation includes developing a vision and mission, identifying an organizational ‘s external opportunities and threats, determining internal strengths and weakness, establishing long terms objectives, generating alternative strategies and choosing strategies to </a:t>
            </a:r>
            <a:r>
              <a:rPr lang="en-US" sz="1600" b="0" dirty="0" err="1" smtClean="0">
                <a:solidFill>
                  <a:schemeClr val="accent2"/>
                </a:solidFill>
                <a:latin typeface="Arial" charset="0"/>
              </a:rPr>
              <a:t>persue</a:t>
            </a:r>
            <a:endParaRPr lang="hu-HU" sz="1600" b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2476500" y="1816100"/>
            <a:ext cx="1473200" cy="1785104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200" b="1" dirty="0"/>
              <a:t>Develop Vision and Mission Statements</a:t>
            </a:r>
          </a:p>
        </p:txBody>
      </p:sp>
      <p:sp>
        <p:nvSpPr>
          <p:cNvPr id="29702" name="Text Box 25"/>
          <p:cNvSpPr txBox="1">
            <a:spLocks noChangeArrowheads="1"/>
          </p:cNvSpPr>
          <p:nvPr/>
        </p:nvSpPr>
        <p:spPr bwMode="auto">
          <a:xfrm>
            <a:off x="2514600" y="3467100"/>
            <a:ext cx="1473200" cy="11064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200"/>
              <a:t>Establish long term objectives</a:t>
            </a:r>
          </a:p>
        </p:txBody>
      </p:sp>
      <p:sp>
        <p:nvSpPr>
          <p:cNvPr id="29703" name="Text Box 26"/>
          <p:cNvSpPr txBox="1">
            <a:spLocks noChangeArrowheads="1"/>
          </p:cNvSpPr>
          <p:nvPr/>
        </p:nvSpPr>
        <p:spPr bwMode="auto">
          <a:xfrm>
            <a:off x="2527300" y="4889500"/>
            <a:ext cx="1473200" cy="1441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200" b="1" dirty="0"/>
              <a:t>Generate, evaluate, and select strategies</a:t>
            </a:r>
          </a:p>
        </p:txBody>
      </p:sp>
      <p:sp>
        <p:nvSpPr>
          <p:cNvPr id="29704" name="AutoShape 27"/>
          <p:cNvSpPr>
            <a:spLocks/>
          </p:cNvSpPr>
          <p:nvPr/>
        </p:nvSpPr>
        <p:spPr bwMode="auto">
          <a:xfrm rot="10800000">
            <a:off x="4673600" y="1778000"/>
            <a:ext cx="647700" cy="4432300"/>
          </a:xfrm>
          <a:prstGeom prst="leftBrace">
            <a:avLst>
              <a:gd name="adj1" fmla="val 57026"/>
              <a:gd name="adj2" fmla="val 50000"/>
            </a:avLst>
          </a:prstGeom>
          <a:noFill/>
          <a:ln w="666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28"/>
          <p:cNvSpPr txBox="1">
            <a:spLocks noChangeArrowheads="1"/>
          </p:cNvSpPr>
          <p:nvPr/>
        </p:nvSpPr>
        <p:spPr bwMode="auto">
          <a:xfrm>
            <a:off x="5610225" y="3668713"/>
            <a:ext cx="294503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Strategy formulation</a:t>
            </a:r>
          </a:p>
        </p:txBody>
      </p:sp>
      <p:sp>
        <p:nvSpPr>
          <p:cNvPr id="29706" name="Text Box 29"/>
          <p:cNvSpPr txBox="1">
            <a:spLocks noChangeArrowheads="1"/>
          </p:cNvSpPr>
          <p:nvPr/>
        </p:nvSpPr>
        <p:spPr bwMode="auto">
          <a:xfrm>
            <a:off x="5661025" y="4354513"/>
            <a:ext cx="27241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(Strategic planning)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36096" y="1268760"/>
            <a:ext cx="3240360" cy="1440160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prime task of SM is thinking through the overall mission of business / </a:t>
            </a:r>
            <a:r>
              <a:rPr lang="en-US" dirty="0" err="1" smtClean="0">
                <a:solidFill>
                  <a:srgbClr val="FF0000"/>
                </a:solidFill>
              </a:rPr>
              <a:t>Drucker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970088" y="247650"/>
            <a:ext cx="6926262" cy="738188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hu-HU" sz="2800" b="1" dirty="0">
                <a:solidFill>
                  <a:schemeClr val="bg1"/>
                </a:solidFill>
                <a:latin typeface="Arial" charset="0"/>
              </a:rPr>
              <a:t>Strategy formulation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2286000" y="1398588"/>
            <a:ext cx="629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kumimoji="1" lang="en-US" sz="3400"/>
          </a:p>
          <a:p>
            <a:pPr>
              <a:buFontTx/>
              <a:buChar char="•"/>
            </a:pPr>
            <a:endParaRPr kumimoji="1" lang="hu-HU" sz="3000"/>
          </a:p>
        </p:txBody>
      </p:sp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187325" y="1311275"/>
            <a:ext cx="16573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hu-HU" sz="1800" dirty="0">
                <a:latin typeface="Tahoma" charset="0"/>
              </a:rPr>
              <a:t>Outline</a:t>
            </a:r>
            <a:endParaRPr lang="de-DE" sz="1800" dirty="0">
              <a:latin typeface="Tahoma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hu-HU" sz="1600" b="0" dirty="0" smtClean="0">
                <a:solidFill>
                  <a:schemeClr val="accent2"/>
                </a:solidFill>
                <a:latin typeface="Arial" charset="0"/>
              </a:rPr>
              <a:t>Benefits </a:t>
            </a:r>
            <a:r>
              <a:rPr lang="hu-HU" sz="1600" b="0" dirty="0">
                <a:solidFill>
                  <a:schemeClr val="accent2"/>
                </a:solidFill>
                <a:latin typeface="Arial" charset="0"/>
              </a:rPr>
              <a:t>of managing </a:t>
            </a:r>
            <a:r>
              <a:rPr lang="hu-HU" sz="1600" b="0" dirty="0" smtClean="0">
                <a:solidFill>
                  <a:schemeClr val="accent2"/>
                </a:solidFill>
                <a:latin typeface="Arial" charset="0"/>
              </a:rPr>
              <a:t>strategically</a:t>
            </a:r>
            <a:endParaRPr lang="en-US" sz="1600" b="0" dirty="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1600" dirty="0" smtClean="0">
                <a:solidFill>
                  <a:schemeClr val="accent2"/>
                </a:solidFill>
                <a:latin typeface="Arial" charset="0"/>
              </a:rPr>
              <a:t>Strategists must decide which alternative strategies will benefit the firm most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1600" b="0" dirty="0" smtClean="0">
                <a:solidFill>
                  <a:schemeClr val="accent2"/>
                </a:solidFill>
                <a:latin typeface="Arial" charset="0"/>
              </a:rPr>
              <a:t>Today ‘s decision for tomorrow's results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1600" dirty="0" smtClean="0">
                <a:solidFill>
                  <a:schemeClr val="accent2"/>
                </a:solidFill>
                <a:latin typeface="Arial" charset="0"/>
              </a:rPr>
              <a:t>“In Good we trust. All others bring data” E. Deming</a:t>
            </a:r>
            <a:endParaRPr lang="en-US" sz="1600" b="0" dirty="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hu-HU" sz="1600" b="0" dirty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spcBef>
                <a:spcPct val="20000"/>
              </a:spcBef>
            </a:pPr>
            <a:endParaRPr lang="hu-HU" sz="1600" b="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2016125" y="1001713"/>
            <a:ext cx="6881813" cy="596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u-HU" sz="2400" b="1" dirty="0">
                <a:solidFill>
                  <a:srgbClr val="FF0000"/>
                </a:solidFill>
              </a:rPr>
              <a:t>Developing vision and mission</a:t>
            </a:r>
          </a:p>
          <a:p>
            <a:pPr>
              <a:buFontTx/>
              <a:buChar char="•"/>
            </a:pPr>
            <a:r>
              <a:rPr lang="hu-HU" sz="2400" b="1" dirty="0">
                <a:solidFill>
                  <a:srgbClr val="FF0000"/>
                </a:solidFill>
              </a:rPr>
              <a:t>Indetifying external opportunities and threats</a:t>
            </a:r>
          </a:p>
          <a:p>
            <a:pPr>
              <a:buFontTx/>
              <a:buChar char="•"/>
            </a:pPr>
            <a:r>
              <a:rPr lang="hu-HU" sz="2400" b="1" dirty="0">
                <a:solidFill>
                  <a:srgbClr val="FF0000"/>
                </a:solidFill>
              </a:rPr>
              <a:t>Determining internal strenghts and weaknesses</a:t>
            </a:r>
          </a:p>
          <a:p>
            <a:pPr>
              <a:buFontTx/>
              <a:buChar char="•"/>
            </a:pPr>
            <a:endParaRPr lang="hu-HU" sz="2400" dirty="0">
              <a:solidFill>
                <a:srgbClr val="33CC33"/>
              </a:solidFill>
            </a:endParaRPr>
          </a:p>
          <a:p>
            <a:pPr>
              <a:buFontTx/>
              <a:buChar char="•"/>
            </a:pPr>
            <a:r>
              <a:rPr lang="hu-HU" sz="2400" b="1" dirty="0">
                <a:solidFill>
                  <a:schemeClr val="accent2">
                    <a:lumMod val="75000"/>
                  </a:schemeClr>
                </a:solidFill>
              </a:rPr>
              <a:t>Establishing long term objectives</a:t>
            </a:r>
          </a:p>
          <a:p>
            <a:pPr>
              <a:buFontTx/>
              <a:buChar char="•"/>
            </a:pPr>
            <a:endParaRPr lang="hu-HU" sz="2400" dirty="0">
              <a:solidFill>
                <a:srgbClr val="FF0000"/>
              </a:solidFill>
            </a:endParaRPr>
          </a:p>
          <a:p>
            <a:pPr>
              <a:buFontTx/>
              <a:buChar char="•"/>
            </a:pPr>
            <a:r>
              <a:rPr lang="hu-HU" sz="2400" b="1" dirty="0">
                <a:solidFill>
                  <a:srgbClr val="0000FF"/>
                </a:solidFill>
              </a:rPr>
              <a:t>Generating alternative strategies</a:t>
            </a:r>
          </a:p>
          <a:p>
            <a:pPr>
              <a:buFontTx/>
              <a:buChar char="•"/>
            </a:pPr>
            <a:r>
              <a:rPr lang="hu-HU" sz="2400" b="1" dirty="0">
                <a:solidFill>
                  <a:srgbClr val="0000FF"/>
                </a:solidFill>
              </a:rPr>
              <a:t>Choosing particular strategies to pursue</a:t>
            </a:r>
          </a:p>
          <a:p>
            <a:pPr>
              <a:buFontTx/>
              <a:buChar char="•"/>
            </a:pPr>
            <a:r>
              <a:rPr lang="hu-HU" sz="2400" b="1" dirty="0">
                <a:solidFill>
                  <a:srgbClr val="0000FF"/>
                </a:solidFill>
              </a:rPr>
              <a:t>Deciding what new business to enter</a:t>
            </a:r>
          </a:p>
          <a:p>
            <a:pPr lvl="1">
              <a:buFontTx/>
              <a:buChar char="•"/>
            </a:pPr>
            <a:r>
              <a:rPr lang="hu-HU" sz="2400" dirty="0">
                <a:solidFill>
                  <a:srgbClr val="0000FF"/>
                </a:solidFill>
              </a:rPr>
              <a:t>How to allocate resources</a:t>
            </a:r>
          </a:p>
          <a:p>
            <a:pPr lvl="1">
              <a:buFontTx/>
              <a:buChar char="•"/>
            </a:pPr>
            <a:r>
              <a:rPr lang="hu-HU" sz="2400" dirty="0">
                <a:solidFill>
                  <a:srgbClr val="0000FF"/>
                </a:solidFill>
              </a:rPr>
              <a:t>Expand or diversify operations</a:t>
            </a:r>
          </a:p>
          <a:p>
            <a:pPr lvl="1">
              <a:buFontTx/>
              <a:buChar char="•"/>
            </a:pPr>
            <a:r>
              <a:rPr lang="hu-HU" sz="2400" dirty="0">
                <a:solidFill>
                  <a:srgbClr val="0000FF"/>
                </a:solidFill>
              </a:rPr>
              <a:t>Entering or not international market</a:t>
            </a:r>
          </a:p>
          <a:p>
            <a:pPr lvl="1">
              <a:buFontTx/>
              <a:buChar char="•"/>
            </a:pPr>
            <a:r>
              <a:rPr lang="hu-HU" sz="2400" dirty="0">
                <a:solidFill>
                  <a:srgbClr val="0000FF"/>
                </a:solidFill>
              </a:rPr>
              <a:t>Merge or form joint venture</a:t>
            </a:r>
          </a:p>
          <a:p>
            <a:pPr lvl="1">
              <a:buFontTx/>
              <a:buChar char="•"/>
            </a:pPr>
            <a:r>
              <a:rPr lang="hu-HU" sz="2400" dirty="0">
                <a:solidFill>
                  <a:srgbClr val="0000FF"/>
                </a:solidFill>
              </a:rPr>
              <a:t>How to avoid a hostile takeover</a:t>
            </a:r>
          </a:p>
          <a:p>
            <a:pPr>
              <a:buFontTx/>
              <a:buChar char="•"/>
            </a:pPr>
            <a:endParaRPr lang="hu-HU" sz="2400" dirty="0">
              <a:solidFill>
                <a:srgbClr val="FF0000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6)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7F3A3E-2A08-4085-BA8C-DF25AC0974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CSC(6)</Template>
  <TotalTime>321</TotalTime>
  <Words>725</Words>
  <Application>Microsoft Office PowerPoint</Application>
  <PresentationFormat>On-screen Show (4:3)</PresentationFormat>
  <Paragraphs>142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CSC(6)</vt:lpstr>
      <vt:lpstr>Slide 1</vt:lpstr>
      <vt:lpstr>Why we learn Strategic Management?</vt:lpstr>
      <vt:lpstr>Key terms in Strategic Management</vt:lpstr>
      <vt:lpstr>Module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Slobodanka Krivokapic</dc:creator>
  <cp:lastModifiedBy>profesor</cp:lastModifiedBy>
  <cp:revision>18</cp:revision>
  <dcterms:created xsi:type="dcterms:W3CDTF">2012-01-09T14:13:50Z</dcterms:created>
  <dcterms:modified xsi:type="dcterms:W3CDTF">2022-10-21T09:25:43Z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TC300094169990</vt:lpwstr>
  </property>
</Properties>
</file>