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348" r:id="rId3"/>
    <p:sldId id="363" r:id="rId4"/>
    <p:sldId id="367" r:id="rId5"/>
    <p:sldId id="365" r:id="rId6"/>
    <p:sldId id="364" r:id="rId7"/>
    <p:sldId id="366" r:id="rId8"/>
    <p:sldId id="261" r:id="rId9"/>
    <p:sldId id="368" r:id="rId10"/>
    <p:sldId id="369" r:id="rId11"/>
    <p:sldId id="370" r:id="rId12"/>
    <p:sldId id="371" r:id="rId13"/>
    <p:sldId id="350" r:id="rId14"/>
    <p:sldId id="358" r:id="rId15"/>
    <p:sldId id="360" r:id="rId16"/>
    <p:sldId id="362" r:id="rId17"/>
    <p:sldId id="351" r:id="rId18"/>
    <p:sldId id="374" r:id="rId19"/>
    <p:sldId id="372" r:id="rId20"/>
    <p:sldId id="373" r:id="rId21"/>
    <p:sldId id="292" r:id="rId22"/>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298" userDrawn="1">
          <p15:clr>
            <a:srgbClr val="A4A3A4"/>
          </p15:clr>
        </p15:guide>
        <p15:guide id="2" pos="39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226" autoAdjust="0"/>
  </p:normalViewPr>
  <p:slideViewPr>
    <p:cSldViewPr snapToGrid="0">
      <p:cViewPr>
        <p:scale>
          <a:sx n="116" d="100"/>
          <a:sy n="116" d="100"/>
        </p:scale>
        <p:origin x="2190" y="2034"/>
      </p:cViewPr>
      <p:guideLst>
        <p:guide orient="horz" pos="1298"/>
        <p:guide pos="397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28440" cy="35173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810" y="1"/>
            <a:ext cx="4028440" cy="351737"/>
          </a:xfrm>
          <a:prstGeom prst="rect">
            <a:avLst/>
          </a:prstGeom>
        </p:spPr>
        <p:txBody>
          <a:bodyPr vert="horz" lIns="91440" tIns="45720" rIns="91440" bIns="45720" rtlCol="0"/>
          <a:lstStyle>
            <a:lvl1pPr algn="r">
              <a:defRPr sz="1200"/>
            </a:lvl1pPr>
          </a:lstStyle>
          <a:p>
            <a:fld id="{48F60FD3-2CDD-4640-BBC1-ED4AAC975BE2}" type="datetimeFigureOut">
              <a:rPr lang="en-US" smtClean="0"/>
              <a:t>4/23/2020</a:t>
            </a:fld>
            <a:endParaRPr lang="en-US"/>
          </a:p>
        </p:txBody>
      </p:sp>
      <p:sp>
        <p:nvSpPr>
          <p:cNvPr id="4" name="Footer Placeholder 3"/>
          <p:cNvSpPr>
            <a:spLocks noGrp="1"/>
          </p:cNvSpPr>
          <p:nvPr>
            <p:ph type="ftr" sz="quarter" idx="2"/>
          </p:nvPr>
        </p:nvSpPr>
        <p:spPr>
          <a:xfrm>
            <a:off x="1" y="6658665"/>
            <a:ext cx="4028440" cy="35173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810" y="6658665"/>
            <a:ext cx="4028440" cy="351736"/>
          </a:xfrm>
          <a:prstGeom prst="rect">
            <a:avLst/>
          </a:prstGeom>
        </p:spPr>
        <p:txBody>
          <a:bodyPr vert="horz" lIns="91440" tIns="45720" rIns="91440" bIns="45720" rtlCol="0" anchor="b"/>
          <a:lstStyle>
            <a:lvl1pPr algn="r">
              <a:defRPr sz="1200"/>
            </a:lvl1pPr>
          </a:lstStyle>
          <a:p>
            <a:fld id="{8CCD7259-6D0B-44CA-9417-7791983C017E}" type="slidenum">
              <a:rPr lang="en-US" smtClean="0"/>
              <a:t>‹#›</a:t>
            </a:fld>
            <a:endParaRPr lang="en-US"/>
          </a:p>
        </p:txBody>
      </p:sp>
    </p:spTree>
    <p:extLst>
      <p:ext uri="{BB962C8B-B14F-4D97-AF65-F5344CB8AC3E}">
        <p14:creationId xmlns:p14="http://schemas.microsoft.com/office/powerpoint/2010/main" val="2433571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28440" cy="35173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810" y="1"/>
            <a:ext cx="4028440" cy="351737"/>
          </a:xfrm>
          <a:prstGeom prst="rect">
            <a:avLst/>
          </a:prstGeom>
        </p:spPr>
        <p:txBody>
          <a:bodyPr vert="horz" lIns="91440" tIns="45720" rIns="91440" bIns="45720" rtlCol="0"/>
          <a:lstStyle>
            <a:lvl1pPr algn="r">
              <a:defRPr sz="1200"/>
            </a:lvl1pPr>
          </a:lstStyle>
          <a:p>
            <a:fld id="{8C20BDB7-38C8-4629-BD17-7079DE568F41}" type="datetimeFigureOut">
              <a:rPr lang="en-US" smtClean="0"/>
              <a:t>4/23/2020</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9640" y="3373757"/>
            <a:ext cx="7437120" cy="276034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58665"/>
            <a:ext cx="4028440" cy="35173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810" y="6658665"/>
            <a:ext cx="4028440" cy="351736"/>
          </a:xfrm>
          <a:prstGeom prst="rect">
            <a:avLst/>
          </a:prstGeom>
        </p:spPr>
        <p:txBody>
          <a:bodyPr vert="horz" lIns="91440" tIns="45720" rIns="91440" bIns="45720" rtlCol="0" anchor="b"/>
          <a:lstStyle>
            <a:lvl1pPr algn="r">
              <a:defRPr sz="1200"/>
            </a:lvl1pPr>
          </a:lstStyle>
          <a:p>
            <a:fld id="{3BF29700-AFDB-4035-9EEE-FEFA2B5D05EF}" type="slidenum">
              <a:rPr lang="en-US" smtClean="0"/>
              <a:t>‹#›</a:t>
            </a:fld>
            <a:endParaRPr lang="en-US"/>
          </a:p>
        </p:txBody>
      </p:sp>
    </p:spTree>
    <p:extLst>
      <p:ext uri="{BB962C8B-B14F-4D97-AF65-F5344CB8AC3E}">
        <p14:creationId xmlns:p14="http://schemas.microsoft.com/office/powerpoint/2010/main" val="476496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ME" dirty="0"/>
              <a:t>Navedeni prikaz glavnih prioriteta sam kroz razradu preciznije definisao u sedam poglavlja, a zbog vremena ću se osvrnuti samo na one najznačajnije </a:t>
            </a:r>
            <a:endParaRPr lang="de-DE" dirty="0"/>
          </a:p>
        </p:txBody>
      </p:sp>
      <p:sp>
        <p:nvSpPr>
          <p:cNvPr id="4" name="Slide Number Placeholder 3"/>
          <p:cNvSpPr>
            <a:spLocks noGrp="1"/>
          </p:cNvSpPr>
          <p:nvPr>
            <p:ph type="sldNum" sz="quarter" idx="10"/>
          </p:nvPr>
        </p:nvSpPr>
        <p:spPr/>
        <p:txBody>
          <a:bodyPr/>
          <a:lstStyle/>
          <a:p>
            <a:fld id="{43340871-8C92-4EDC-B148-3AF730C2612E}" type="slidenum">
              <a:rPr lang="en-US" smtClean="0"/>
              <a:t>2</a:t>
            </a:fld>
            <a:endParaRPr lang="en-US" dirty="0"/>
          </a:p>
        </p:txBody>
      </p:sp>
    </p:spTree>
    <p:extLst>
      <p:ext uri="{BB962C8B-B14F-4D97-AF65-F5344CB8AC3E}">
        <p14:creationId xmlns:p14="http://schemas.microsoft.com/office/powerpoint/2010/main" val="3910445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p14="http://schemas.microsoft.com/office/powerpoint/2010/main" val="4236916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10</a:t>
            </a:fld>
            <a:endParaRPr lang="en-US"/>
          </a:p>
        </p:txBody>
      </p:sp>
    </p:spTree>
    <p:extLst>
      <p:ext uri="{BB962C8B-B14F-4D97-AF65-F5344CB8AC3E}">
        <p14:creationId xmlns:p14="http://schemas.microsoft.com/office/powerpoint/2010/main" val="2732372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11</a:t>
            </a:fld>
            <a:endParaRPr lang="en-US"/>
          </a:p>
        </p:txBody>
      </p:sp>
    </p:spTree>
    <p:extLst>
      <p:ext uri="{BB962C8B-B14F-4D97-AF65-F5344CB8AC3E}">
        <p14:creationId xmlns:p14="http://schemas.microsoft.com/office/powerpoint/2010/main" val="4249561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12</a:t>
            </a:fld>
            <a:endParaRPr lang="en-US"/>
          </a:p>
        </p:txBody>
      </p:sp>
    </p:spTree>
    <p:extLst>
      <p:ext uri="{BB962C8B-B14F-4D97-AF65-F5344CB8AC3E}">
        <p14:creationId xmlns:p14="http://schemas.microsoft.com/office/powerpoint/2010/main" val="1093367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ME" dirty="0"/>
              <a:t>Navedeni prikaz glavnih prioriteta sam kroz razradu preciznije definisao u sedam poglavlja, a zbog vremena ću se osvrnuti samo na one najznačajnije </a:t>
            </a:r>
            <a:endParaRPr lang="de-DE" dirty="0"/>
          </a:p>
        </p:txBody>
      </p:sp>
      <p:sp>
        <p:nvSpPr>
          <p:cNvPr id="4" name="Slide Number Placeholder 3"/>
          <p:cNvSpPr>
            <a:spLocks noGrp="1"/>
          </p:cNvSpPr>
          <p:nvPr>
            <p:ph type="sldNum" sz="quarter" idx="10"/>
          </p:nvPr>
        </p:nvSpPr>
        <p:spPr/>
        <p:txBody>
          <a:bodyPr/>
          <a:lstStyle/>
          <a:p>
            <a:fld id="{43340871-8C92-4EDC-B148-3AF730C2612E}" type="slidenum">
              <a:rPr lang="en-US" smtClean="0"/>
              <a:t>13</a:t>
            </a:fld>
            <a:endParaRPr lang="en-US" dirty="0"/>
          </a:p>
        </p:txBody>
      </p:sp>
    </p:spTree>
    <p:extLst>
      <p:ext uri="{BB962C8B-B14F-4D97-AF65-F5344CB8AC3E}">
        <p14:creationId xmlns:p14="http://schemas.microsoft.com/office/powerpoint/2010/main" val="2798835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ME" dirty="0"/>
              <a:t>Navedeni prikaz glavnih prioriteta sam kroz razradu preciznije definisao u sedam poglavlja, a zbog vremena ću se osvrnuti samo na one najznačajnije </a:t>
            </a:r>
            <a:endParaRPr lang="de-DE" dirty="0"/>
          </a:p>
        </p:txBody>
      </p:sp>
      <p:sp>
        <p:nvSpPr>
          <p:cNvPr id="4" name="Slide Number Placeholder 3"/>
          <p:cNvSpPr>
            <a:spLocks noGrp="1"/>
          </p:cNvSpPr>
          <p:nvPr>
            <p:ph type="sldNum" sz="quarter" idx="10"/>
          </p:nvPr>
        </p:nvSpPr>
        <p:spPr/>
        <p:txBody>
          <a:bodyPr/>
          <a:lstStyle/>
          <a:p>
            <a:fld id="{43340871-8C92-4EDC-B148-3AF730C2612E}" type="slidenum">
              <a:rPr lang="en-US" smtClean="0"/>
              <a:t>17</a:t>
            </a:fld>
            <a:endParaRPr lang="en-US" dirty="0"/>
          </a:p>
        </p:txBody>
      </p:sp>
    </p:spTree>
    <p:extLst>
      <p:ext uri="{BB962C8B-B14F-4D97-AF65-F5344CB8AC3E}">
        <p14:creationId xmlns:p14="http://schemas.microsoft.com/office/powerpoint/2010/main" val="220896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8FF0E37-C239-4B6B-8B1B-BAD93C2ACD87}"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391C9-B427-4E9A-ACBC-B4E58D571ED3}" type="slidenum">
              <a:rPr lang="en-US" smtClean="0"/>
              <a:t>‹#›</a:t>
            </a:fld>
            <a:endParaRPr lang="en-US"/>
          </a:p>
        </p:txBody>
      </p:sp>
    </p:spTree>
    <p:extLst>
      <p:ext uri="{BB962C8B-B14F-4D97-AF65-F5344CB8AC3E}">
        <p14:creationId xmlns:p14="http://schemas.microsoft.com/office/powerpoint/2010/main" val="200810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FF0E37-C239-4B6B-8B1B-BAD93C2ACD87}"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391C9-B427-4E9A-ACBC-B4E58D571ED3}" type="slidenum">
              <a:rPr lang="en-US" smtClean="0"/>
              <a:t>‹#›</a:t>
            </a:fld>
            <a:endParaRPr lang="en-US"/>
          </a:p>
        </p:txBody>
      </p:sp>
    </p:spTree>
    <p:extLst>
      <p:ext uri="{BB962C8B-B14F-4D97-AF65-F5344CB8AC3E}">
        <p14:creationId xmlns:p14="http://schemas.microsoft.com/office/powerpoint/2010/main" val="415550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FF0E37-C239-4B6B-8B1B-BAD93C2ACD87}"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391C9-B427-4E9A-ACBC-B4E58D571ED3}" type="slidenum">
              <a:rPr lang="en-US" smtClean="0"/>
              <a:t>‹#›</a:t>
            </a:fld>
            <a:endParaRPr lang="en-US"/>
          </a:p>
        </p:txBody>
      </p:sp>
    </p:spTree>
    <p:extLst>
      <p:ext uri="{BB962C8B-B14F-4D97-AF65-F5344CB8AC3E}">
        <p14:creationId xmlns:p14="http://schemas.microsoft.com/office/powerpoint/2010/main" val="374203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FF0E37-C239-4B6B-8B1B-BAD93C2ACD87}"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391C9-B427-4E9A-ACBC-B4E58D571ED3}" type="slidenum">
              <a:rPr lang="en-US" smtClean="0"/>
              <a:t>‹#›</a:t>
            </a:fld>
            <a:endParaRPr lang="en-US"/>
          </a:p>
        </p:txBody>
      </p:sp>
    </p:spTree>
    <p:extLst>
      <p:ext uri="{BB962C8B-B14F-4D97-AF65-F5344CB8AC3E}">
        <p14:creationId xmlns:p14="http://schemas.microsoft.com/office/powerpoint/2010/main" val="96664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8FF0E37-C239-4B6B-8B1B-BAD93C2ACD87}"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391C9-B427-4E9A-ACBC-B4E58D571ED3}" type="slidenum">
              <a:rPr lang="en-US" smtClean="0"/>
              <a:t>‹#›</a:t>
            </a:fld>
            <a:endParaRPr lang="en-US"/>
          </a:p>
        </p:txBody>
      </p:sp>
    </p:spTree>
    <p:extLst>
      <p:ext uri="{BB962C8B-B14F-4D97-AF65-F5344CB8AC3E}">
        <p14:creationId xmlns:p14="http://schemas.microsoft.com/office/powerpoint/2010/main" val="3542421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FF0E37-C239-4B6B-8B1B-BAD93C2ACD87}"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4391C9-B427-4E9A-ACBC-B4E58D571ED3}" type="slidenum">
              <a:rPr lang="en-US" smtClean="0"/>
              <a:t>‹#›</a:t>
            </a:fld>
            <a:endParaRPr lang="en-US"/>
          </a:p>
        </p:txBody>
      </p:sp>
    </p:spTree>
    <p:extLst>
      <p:ext uri="{BB962C8B-B14F-4D97-AF65-F5344CB8AC3E}">
        <p14:creationId xmlns:p14="http://schemas.microsoft.com/office/powerpoint/2010/main" val="239290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FF0E37-C239-4B6B-8B1B-BAD93C2ACD87}"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4391C9-B427-4E9A-ACBC-B4E58D571ED3}" type="slidenum">
              <a:rPr lang="en-US" smtClean="0"/>
              <a:t>‹#›</a:t>
            </a:fld>
            <a:endParaRPr lang="en-US"/>
          </a:p>
        </p:txBody>
      </p:sp>
    </p:spTree>
    <p:extLst>
      <p:ext uri="{BB962C8B-B14F-4D97-AF65-F5344CB8AC3E}">
        <p14:creationId xmlns:p14="http://schemas.microsoft.com/office/powerpoint/2010/main" val="134470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FF0E37-C239-4B6B-8B1B-BAD93C2ACD87}"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4391C9-B427-4E9A-ACBC-B4E58D571ED3}" type="slidenum">
              <a:rPr lang="en-US" smtClean="0"/>
              <a:t>‹#›</a:t>
            </a:fld>
            <a:endParaRPr lang="en-US"/>
          </a:p>
        </p:txBody>
      </p:sp>
    </p:spTree>
    <p:extLst>
      <p:ext uri="{BB962C8B-B14F-4D97-AF65-F5344CB8AC3E}">
        <p14:creationId xmlns:p14="http://schemas.microsoft.com/office/powerpoint/2010/main" val="2422181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F0E37-C239-4B6B-8B1B-BAD93C2ACD87}"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4391C9-B427-4E9A-ACBC-B4E58D571ED3}" type="slidenum">
              <a:rPr lang="en-US" smtClean="0"/>
              <a:t>‹#›</a:t>
            </a:fld>
            <a:endParaRPr lang="en-US"/>
          </a:p>
        </p:txBody>
      </p:sp>
    </p:spTree>
    <p:extLst>
      <p:ext uri="{BB962C8B-B14F-4D97-AF65-F5344CB8AC3E}">
        <p14:creationId xmlns:p14="http://schemas.microsoft.com/office/powerpoint/2010/main" val="3389968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FF0E37-C239-4B6B-8B1B-BAD93C2ACD87}"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4391C9-B427-4E9A-ACBC-B4E58D571ED3}" type="slidenum">
              <a:rPr lang="en-US" smtClean="0"/>
              <a:t>‹#›</a:t>
            </a:fld>
            <a:endParaRPr lang="en-US"/>
          </a:p>
        </p:txBody>
      </p:sp>
    </p:spTree>
    <p:extLst>
      <p:ext uri="{BB962C8B-B14F-4D97-AF65-F5344CB8AC3E}">
        <p14:creationId xmlns:p14="http://schemas.microsoft.com/office/powerpoint/2010/main" val="2034938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FF0E37-C239-4B6B-8B1B-BAD93C2ACD87}"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4391C9-B427-4E9A-ACBC-B4E58D571ED3}" type="slidenum">
              <a:rPr lang="en-US" smtClean="0"/>
              <a:t>‹#›</a:t>
            </a:fld>
            <a:endParaRPr lang="en-US"/>
          </a:p>
        </p:txBody>
      </p:sp>
    </p:spTree>
    <p:extLst>
      <p:ext uri="{BB962C8B-B14F-4D97-AF65-F5344CB8AC3E}">
        <p14:creationId xmlns:p14="http://schemas.microsoft.com/office/powerpoint/2010/main" val="2670362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F0E37-C239-4B6B-8B1B-BAD93C2ACD87}" type="datetimeFigureOut">
              <a:rPr lang="en-US" smtClean="0"/>
              <a:t>4/23/2020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391C9-B427-4E9A-ACBC-B4E58D571ED3}" type="slidenum">
              <a:rPr lang="en-US" smtClean="0"/>
              <a:t>‹#›</a:t>
            </a:fld>
            <a:endParaRPr lang="en-US"/>
          </a:p>
        </p:txBody>
      </p:sp>
    </p:spTree>
    <p:extLst>
      <p:ext uri="{BB962C8B-B14F-4D97-AF65-F5344CB8AC3E}">
        <p14:creationId xmlns:p14="http://schemas.microsoft.com/office/powerpoint/2010/main" val="384291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oleObject" Target="../embeddings/oleObject3.bin"/><Relationship Id="rId4"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eacea.ec.europa.eu/sites/eacea-site/files/financial_management_2.pdf" TargetMode="External"/><Relationship Id="rId3" Type="http://schemas.openxmlformats.org/officeDocument/2006/relationships/slideLayout" Target="../slideLayouts/slideLayout7.xml"/><Relationship Id="rId7" Type="http://schemas.openxmlformats.org/officeDocument/2006/relationships/hyperlink" Target="https://eacea.ec.europa.eu/sites/eacea-site/files/guidelines_for_the_use_of_the_grant_2017_cbhe_v_ii_-_09_january_2018_0.pdf" TargetMode="Externa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E3669FBC-549E-4C3E-ABD8-30686CFE3E25}"/>
              </a:ext>
            </a:extLst>
          </p:cNvPr>
          <p:cNvSpPr/>
          <p:nvPr/>
        </p:nvSpPr>
        <p:spPr>
          <a:xfrm>
            <a:off x="4547560" y="6279309"/>
            <a:ext cx="2829749" cy="461665"/>
          </a:xfrm>
          <a:prstGeom prst="rect">
            <a:avLst/>
          </a:prstGeom>
          <a:noFill/>
        </p:spPr>
        <p:txBody>
          <a:bodyPr wrap="square" rtlCol="0">
            <a:spAutoFit/>
          </a:bodyPr>
          <a:lstStyle/>
          <a:p>
            <a:pPr algn="ctr"/>
            <a:r>
              <a:rPr lang="en-GB" sz="2400" b="1" dirty="0">
                <a:solidFill>
                  <a:schemeClr val="accent1">
                    <a:lumMod val="50000"/>
                  </a:schemeClr>
                </a:solidFill>
              </a:rPr>
              <a:t>www.iesp.ucg.ac.me</a:t>
            </a:r>
            <a:endParaRPr lang="en-US" sz="2400" b="1" dirty="0">
              <a:solidFill>
                <a:schemeClr val="accent1">
                  <a:lumMod val="50000"/>
                </a:schemeClr>
              </a:solidFill>
            </a:endParaRPr>
          </a:p>
        </p:txBody>
      </p:sp>
      <p:pic>
        <p:nvPicPr>
          <p:cNvPr id="20485" name="Picture 1">
            <a:extLst>
              <a:ext uri="{FF2B5EF4-FFF2-40B4-BE49-F238E27FC236}">
                <a16:creationId xmlns:a16="http://schemas.microsoft.com/office/drawing/2014/main" xmlns="" id="{20C53AF2-0171-46EB-A401-46C9736D18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1417" y="482134"/>
            <a:ext cx="863264" cy="87121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7">
            <a:extLst>
              <a:ext uri="{FF2B5EF4-FFF2-40B4-BE49-F238E27FC236}">
                <a16:creationId xmlns:a16="http://schemas.microsoft.com/office/drawing/2014/main" xmlns="" id="{213B7ED4-D94B-42A1-BFAE-7A943122E03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9" name="Rectangle 8">
            <a:extLst>
              <a:ext uri="{FF2B5EF4-FFF2-40B4-BE49-F238E27FC236}">
                <a16:creationId xmlns:a16="http://schemas.microsoft.com/office/drawing/2014/main" xmlns="" id="{AB7F005A-60E9-43AB-8876-9036F0E0EC17}"/>
              </a:ext>
            </a:extLst>
          </p:cNvPr>
          <p:cNvSpPr/>
          <p:nvPr/>
        </p:nvSpPr>
        <p:spPr>
          <a:xfrm>
            <a:off x="708917" y="1729913"/>
            <a:ext cx="10774166" cy="4563301"/>
          </a:xfrm>
          <a:prstGeom prst="rect">
            <a:avLst/>
          </a:prstGeom>
        </p:spPr>
        <p:txBody>
          <a:bodyPr wrap="square">
            <a:spAutoFit/>
          </a:bodyPr>
          <a:lstStyle/>
          <a:p>
            <a:pPr algn="ctr">
              <a:spcAft>
                <a:spcPts val="0"/>
              </a:spcAft>
            </a:pPr>
            <a:r>
              <a:rPr lang="en-US" sz="4000" b="1" dirty="0">
                <a:solidFill>
                  <a:srgbClr val="1F497D"/>
                </a:solidFill>
                <a:latin typeface="Calibri" panose="020F0502020204030204" pitchFamily="34" charset="0"/>
                <a:ea typeface="Times New Roman" panose="02020603050405020304" pitchFamily="18" charset="0"/>
                <a:cs typeface="Times New Roman" panose="02020603050405020304" pitchFamily="18" charset="0"/>
              </a:rPr>
              <a:t>Fostering Internationalization at Montenegrin HEIs through Efficient Strategic Planning – IESP</a:t>
            </a:r>
            <a:endParaRPr lang="en-GB" sz="4000" dirty="0">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tabLst>
                <a:tab pos="90170" algn="l"/>
              </a:tabLst>
            </a:pPr>
            <a:r>
              <a:rPr lang="en-US" sz="2800" dirty="0">
                <a:solidFill>
                  <a:srgbClr val="1F497D"/>
                </a:solidFill>
                <a:latin typeface="Calibri" panose="020F0502020204030204" pitchFamily="34" charset="0"/>
                <a:ea typeface="Times New Roman" panose="02020603050405020304" pitchFamily="18" charset="0"/>
                <a:cs typeface="Times New Roman" panose="02020603050405020304" pitchFamily="18" charset="0"/>
              </a:rPr>
              <a:t>Project no. </a:t>
            </a:r>
            <a:r>
              <a:rPr lang="en-GB" sz="2800" dirty="0">
                <a:solidFill>
                  <a:srgbClr val="1F497D"/>
                </a:solidFill>
                <a:latin typeface="Calibri" panose="020F0502020204030204" pitchFamily="34" charset="0"/>
                <a:ea typeface="Times New Roman" panose="02020603050405020304" pitchFamily="18" charset="0"/>
                <a:cs typeface="Times New Roman" panose="02020603050405020304" pitchFamily="18" charset="0"/>
              </a:rPr>
              <a:t>609675-EPP-1-2019-1-ME-EPPKA2-CBHE-SP</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r>
              <a:rPr lang="en-US" sz="3600" b="1" dirty="0">
                <a:solidFill>
                  <a:srgbClr val="1F497D"/>
                </a:solidFill>
                <a:latin typeface="Calibri" panose="020F0502020204030204" pitchFamily="34" charset="0"/>
                <a:ea typeface="Times New Roman" panose="02020603050405020304" pitchFamily="18" charset="0"/>
                <a:cs typeface="Times New Roman" panose="02020603050405020304" pitchFamily="18" charset="0"/>
              </a:rPr>
              <a:t> </a:t>
            </a:r>
            <a:endParaRPr lang="en-GB" sz="36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r>
              <a:rPr lang="en-US" sz="3600" b="1" dirty="0">
                <a:solidFill>
                  <a:srgbClr val="1F497D"/>
                </a:solidFill>
                <a:latin typeface="Calibri" panose="020F0502020204030204" pitchFamily="34" charset="0"/>
                <a:ea typeface="Times New Roman" panose="02020603050405020304" pitchFamily="18" charset="0"/>
                <a:cs typeface="Times New Roman" panose="02020603050405020304" pitchFamily="18" charset="0"/>
              </a:rPr>
              <a:t>Kick-off Meeting</a:t>
            </a:r>
            <a:endParaRPr lang="en-GB" sz="36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endParaRPr lang="en-GB" sz="14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r>
              <a:rPr lang="en-US" sz="2000" b="1" dirty="0">
                <a:solidFill>
                  <a:srgbClr val="1F497D"/>
                </a:solidFill>
                <a:latin typeface="Calibri" panose="020F0502020204030204" pitchFamily="34" charset="0"/>
                <a:ea typeface="Times New Roman" panose="02020603050405020304" pitchFamily="18" charset="0"/>
                <a:cs typeface="Times New Roman" panose="02020603050405020304" pitchFamily="18" charset="0"/>
              </a:rPr>
              <a:t>Podgorica, 15 – 16 January 2020</a:t>
            </a:r>
            <a:endParaRPr lang="en-GB" sz="20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r>
              <a:rPr lang="sr-Latn-ME" sz="2000" b="1" dirty="0" smtClean="0">
                <a:solidFill>
                  <a:srgbClr val="1F497D"/>
                </a:solidFill>
                <a:latin typeface="Calibri" panose="020F0502020204030204" pitchFamily="34" charset="0"/>
                <a:ea typeface="Times New Roman" panose="02020603050405020304" pitchFamily="18" charset="0"/>
                <a:cs typeface="Times New Roman" panose="02020603050405020304" pitchFamily="18" charset="0"/>
              </a:rPr>
              <a:t>Prof. Danilo Nikolić, </a:t>
            </a:r>
            <a:r>
              <a:rPr lang="en-US" sz="2000" b="1" dirty="0" smtClean="0">
                <a:solidFill>
                  <a:srgbClr val="1F497D"/>
                </a:solidFill>
                <a:latin typeface="Calibri" panose="020F0502020204030204" pitchFamily="34" charset="0"/>
                <a:ea typeface="Times New Roman" panose="02020603050405020304" pitchFamily="18" charset="0"/>
                <a:cs typeface="Times New Roman" panose="02020603050405020304" pitchFamily="18" charset="0"/>
              </a:rPr>
              <a:t>University </a:t>
            </a:r>
            <a:r>
              <a:rPr lang="en-US" sz="2000" b="1" dirty="0">
                <a:solidFill>
                  <a:srgbClr val="1F497D"/>
                </a:solidFill>
                <a:latin typeface="Calibri" panose="020F0502020204030204" pitchFamily="34" charset="0"/>
                <a:ea typeface="Times New Roman" panose="02020603050405020304" pitchFamily="18" charset="0"/>
                <a:cs typeface="Times New Roman" panose="02020603050405020304" pitchFamily="18" charset="0"/>
              </a:rPr>
              <a:t>of </a:t>
            </a:r>
            <a:r>
              <a:rPr lang="en-US" sz="2000" b="1" dirty="0" smtClean="0">
                <a:solidFill>
                  <a:srgbClr val="1F497D"/>
                </a:solidFill>
                <a:latin typeface="Calibri" panose="020F0502020204030204" pitchFamily="34" charset="0"/>
                <a:ea typeface="Times New Roman" panose="02020603050405020304" pitchFamily="18" charset="0"/>
                <a:cs typeface="Times New Roman" panose="02020603050405020304" pitchFamily="18" charset="0"/>
              </a:rPr>
              <a:t>Montenegro</a:t>
            </a:r>
            <a:endParaRPr lang="sr-Latn-ME" sz="2000" b="1" dirty="0" smtClean="0">
              <a:solidFill>
                <a:srgbClr val="1F497D"/>
              </a:solidFill>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endParaRPr lang="sr-Latn-ME" sz="2000" b="1" dirty="0" smtClean="0">
              <a:solidFill>
                <a:srgbClr val="1F497D"/>
              </a:solidFill>
              <a:latin typeface="Calibri" panose="020F0502020204030204" pitchFamily="34" charset="0"/>
              <a:ea typeface="Times New Roman" panose="02020603050405020304" pitchFamily="18" charset="0"/>
              <a:cs typeface="Times New Roman" panose="02020603050405020304" pitchFamily="18" charset="0"/>
            </a:endParaRPr>
          </a:p>
          <a:p>
            <a:pPr algn="ctr"/>
            <a:r>
              <a:rPr lang="en-US" sz="1200" dirty="0" smtClean="0"/>
              <a:t>This </a:t>
            </a:r>
            <a:r>
              <a:rPr lang="en-US" sz="1200" dirty="0"/>
              <a:t>project has been funded with support from the European Commission. This presentation reflects the views only of the author</a:t>
            </a:r>
            <a:r>
              <a:rPr lang="en-US" sz="1200" dirty="0" smtClean="0"/>
              <a:t>,</a:t>
            </a:r>
            <a:r>
              <a:rPr lang="sr-Latn-ME" sz="1200" dirty="0" smtClean="0"/>
              <a:t> </a:t>
            </a:r>
          </a:p>
          <a:p>
            <a:pPr algn="ctr"/>
            <a:r>
              <a:rPr lang="en-US" sz="1200" dirty="0" smtClean="0"/>
              <a:t>and </a:t>
            </a:r>
            <a:r>
              <a:rPr lang="en-US" sz="1200" dirty="0"/>
              <a:t>the Commission cannot be held responsible for any use which may be made of the information contained therein.</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6" name="Picture 15">
            <a:extLst>
              <a:ext uri="{FF2B5EF4-FFF2-40B4-BE49-F238E27FC236}">
                <a16:creationId xmlns:a16="http://schemas.microsoft.com/office/drawing/2014/main" xmlns="" id="{DC1C152A-7DE5-4959-8702-B4E821857766}"/>
              </a:ext>
            </a:extLst>
          </p:cNvPr>
          <p:cNvPicPr/>
          <p:nvPr/>
        </p:nvPicPr>
        <p:blipFill>
          <a:blip r:embed="rId4" cstate="print"/>
          <a:srcRect/>
          <a:stretch>
            <a:fillRect/>
          </a:stretch>
        </p:blipFill>
        <p:spPr bwMode="auto">
          <a:xfrm>
            <a:off x="837890" y="482133"/>
            <a:ext cx="3709670" cy="871220"/>
          </a:xfrm>
          <a:prstGeom prst="rect">
            <a:avLst/>
          </a:prstGeom>
          <a:noFill/>
          <a:ln w="9525">
            <a:noFill/>
            <a:miter lim="800000"/>
            <a:headEnd/>
            <a:tailEnd/>
          </a:ln>
        </p:spPr>
      </p:pic>
    </p:spTree>
    <p:extLst>
      <p:ext uri="{BB962C8B-B14F-4D97-AF65-F5344CB8AC3E}">
        <p14:creationId xmlns:p14="http://schemas.microsoft.com/office/powerpoint/2010/main" val="3153375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26724" y="208710"/>
            <a:ext cx="10572108" cy="838200"/>
          </a:xfrm>
        </p:spPr>
        <p:txBody>
          <a:bodyPr>
            <a:noAutofit/>
          </a:bodyPr>
          <a:lstStyle/>
          <a:p>
            <a:r>
              <a:rPr lang="en-GB" sz="3200" b="1" dirty="0">
                <a:solidFill>
                  <a:srgbClr val="002060"/>
                </a:solidFill>
                <a:latin typeface="+mn-lt"/>
                <a:cs typeface="Calibri Light" pitchFamily="34" charset="0"/>
              </a:rPr>
              <a:t>WP 7.3 Day-to-day management of the project</a:t>
            </a:r>
          </a:p>
        </p:txBody>
      </p:sp>
      <p:sp>
        <p:nvSpPr>
          <p:cNvPr id="12" name="Content Placeholder 2"/>
          <p:cNvSpPr txBox="1">
            <a:spLocks/>
          </p:cNvSpPr>
          <p:nvPr/>
        </p:nvSpPr>
        <p:spPr>
          <a:xfrm>
            <a:off x="626724" y="1182385"/>
            <a:ext cx="11003622" cy="5351979"/>
          </a:xfrm>
          <a:prstGeom prst="rect">
            <a:avLst/>
          </a:prstGeom>
        </p:spPr>
        <p:txBody>
          <a:bodyPr vert="horz" lIns="91440" tIns="45720" rIns="91440" bIns="45720" rtlCol="0">
            <a:noAutofit/>
          </a:bodyPr>
          <a:lstStyle/>
          <a:p>
            <a:pPr marL="342900" indent="-342900" algn="just">
              <a:buFont typeface="Arial" panose="020B0604020202020204" pitchFamily="34" charset="0"/>
              <a:buChar char="•"/>
            </a:pPr>
            <a:r>
              <a:rPr lang="en-GB" sz="2400" dirty="0">
                <a:solidFill>
                  <a:srgbClr val="10253F"/>
                </a:solidFill>
                <a:cs typeface="Calibri Light" pitchFamily="34" charset="0"/>
              </a:rPr>
              <a:t>Day-to-Day management will be maintained through communication on the level of consortium, WPs, or even tasks. </a:t>
            </a:r>
          </a:p>
          <a:p>
            <a:pPr marL="342900" indent="-342900" algn="just">
              <a:buFont typeface="Arial" panose="020B0604020202020204" pitchFamily="34" charset="0"/>
              <a:buChar char="•"/>
            </a:pPr>
            <a:endParaRPr lang="en-GB" sz="2400" dirty="0">
              <a:solidFill>
                <a:srgbClr val="10253F"/>
              </a:solidFill>
              <a:cs typeface="Calibri Light" pitchFamily="34" charset="0"/>
            </a:endParaRPr>
          </a:p>
          <a:p>
            <a:pPr marL="342900" indent="-342900" algn="just">
              <a:buFont typeface="Arial" panose="020B0604020202020204" pitchFamily="34" charset="0"/>
              <a:buChar char="•"/>
            </a:pPr>
            <a:r>
              <a:rPr lang="en-GB" sz="2400" dirty="0">
                <a:solidFill>
                  <a:srgbClr val="10253F"/>
                </a:solidFill>
                <a:cs typeface="Calibri Light" pitchFamily="34" charset="0"/>
              </a:rPr>
              <a:t>The communication will be via e-mail, phone, or other means deemed suitable. </a:t>
            </a:r>
          </a:p>
          <a:p>
            <a:pPr marL="342900" indent="-342900" algn="just">
              <a:buFont typeface="Arial" panose="020B0604020202020204" pitchFamily="34" charset="0"/>
              <a:buChar char="•"/>
            </a:pPr>
            <a:endParaRPr lang="en-GB" sz="2400" dirty="0">
              <a:solidFill>
                <a:srgbClr val="10253F"/>
              </a:solidFill>
              <a:cs typeface="Calibri Light" pitchFamily="34" charset="0"/>
            </a:endParaRPr>
          </a:p>
          <a:p>
            <a:pPr marL="342900" indent="-342900" algn="just">
              <a:buFont typeface="Arial" panose="020B0604020202020204" pitchFamily="34" charset="0"/>
              <a:buChar char="•"/>
            </a:pPr>
            <a:r>
              <a:rPr lang="en-GB" sz="2400" dirty="0">
                <a:solidFill>
                  <a:srgbClr val="10253F"/>
                </a:solidFill>
                <a:cs typeface="Calibri Light" pitchFamily="34" charset="0"/>
              </a:rPr>
              <a:t>In order to facilitate this process, </a:t>
            </a:r>
            <a:r>
              <a:rPr lang="en-GB" sz="2400" b="1" dirty="0">
                <a:solidFill>
                  <a:srgbClr val="10253F"/>
                </a:solidFill>
                <a:cs typeface="Calibri Light" pitchFamily="34" charset="0"/>
              </a:rPr>
              <a:t>Project Handbook </a:t>
            </a:r>
            <a:r>
              <a:rPr lang="en-GB" sz="2400" dirty="0">
                <a:solidFill>
                  <a:srgbClr val="10253F"/>
                </a:solidFill>
                <a:cs typeface="Calibri Light" pitchFamily="34" charset="0"/>
              </a:rPr>
              <a:t>will be prepared by the Project Coordinator and adopted by the PMB at the beginning of the project. </a:t>
            </a:r>
          </a:p>
          <a:p>
            <a:pPr marL="342900" indent="-342900" algn="just">
              <a:buFont typeface="Arial" panose="020B0604020202020204" pitchFamily="34" charset="0"/>
              <a:buChar char="•"/>
            </a:pPr>
            <a:endParaRPr lang="en-GB" sz="2400" dirty="0">
              <a:solidFill>
                <a:srgbClr val="10253F"/>
              </a:solidFill>
              <a:cs typeface="Calibri Light" pitchFamily="34" charset="0"/>
            </a:endParaRPr>
          </a:p>
          <a:p>
            <a:pPr marL="342900" indent="-342900" algn="just">
              <a:buFont typeface="Arial" panose="020B0604020202020204" pitchFamily="34" charset="0"/>
              <a:buChar char="•"/>
            </a:pPr>
            <a:r>
              <a:rPr lang="en-GB" sz="2400" dirty="0">
                <a:solidFill>
                  <a:srgbClr val="10253F"/>
                </a:solidFill>
                <a:cs typeface="Calibri Light" pitchFamily="34" charset="0"/>
              </a:rPr>
              <a:t>Also, individual Partnership Agreements will contribute to setting basis and guidelines for smooth and transparent coordination, as they will define roles and responsibilities of coordinator and all partners, reflecting the Grant Agreement and internal set of rules for coordination.</a:t>
            </a:r>
          </a:p>
          <a:p>
            <a:pPr algn="just"/>
            <a:endParaRPr lang="en-GB" sz="2400" dirty="0">
              <a:solidFill>
                <a:srgbClr val="10253F"/>
              </a:solidFill>
              <a:cs typeface="Calibri Light" pitchFamily="34" charset="0"/>
            </a:endParaRPr>
          </a:p>
        </p:txBody>
      </p:sp>
    </p:spTree>
    <p:extLst>
      <p:ext uri="{BB962C8B-B14F-4D97-AF65-F5344CB8AC3E}">
        <p14:creationId xmlns:p14="http://schemas.microsoft.com/office/powerpoint/2010/main" val="1284459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26724" y="208710"/>
            <a:ext cx="10572108" cy="838200"/>
          </a:xfrm>
        </p:spPr>
        <p:txBody>
          <a:bodyPr>
            <a:noAutofit/>
          </a:bodyPr>
          <a:lstStyle/>
          <a:p>
            <a:r>
              <a:rPr lang="en-GB" sz="3200" b="1" dirty="0">
                <a:solidFill>
                  <a:srgbClr val="002060"/>
                </a:solidFill>
                <a:latin typeface="+mn-lt"/>
                <a:cs typeface="Calibri Light" pitchFamily="34" charset="0"/>
              </a:rPr>
              <a:t>WP 7.4 Periodic and final reports to EACEA</a:t>
            </a:r>
          </a:p>
        </p:txBody>
      </p:sp>
      <p:sp>
        <p:nvSpPr>
          <p:cNvPr id="12" name="Content Placeholder 2"/>
          <p:cNvSpPr txBox="1">
            <a:spLocks/>
          </p:cNvSpPr>
          <p:nvPr/>
        </p:nvSpPr>
        <p:spPr>
          <a:xfrm>
            <a:off x="626724" y="1182385"/>
            <a:ext cx="11003622" cy="5466905"/>
          </a:xfrm>
          <a:prstGeom prst="rect">
            <a:avLst/>
          </a:prstGeom>
        </p:spPr>
        <p:txBody>
          <a:bodyPr vert="horz" lIns="91440" tIns="45720" rIns="91440" bIns="45720" rtlCol="0">
            <a:noAutofit/>
          </a:bodyPr>
          <a:lstStyle/>
          <a:p>
            <a:pPr marL="342900" indent="-342900" algn="just">
              <a:buFont typeface="Arial" panose="020B0604020202020204" pitchFamily="34" charset="0"/>
              <a:buChar char="•"/>
            </a:pPr>
            <a:r>
              <a:rPr lang="en-GB" sz="2400" dirty="0">
                <a:solidFill>
                  <a:srgbClr val="10253F"/>
                </a:solidFill>
                <a:cs typeface="Calibri Light" pitchFamily="34" charset="0"/>
              </a:rPr>
              <a:t>Following the rules set in the Grant Agreement, Project Coordinator will submit two reports to EACEA during the project implementation – Interim and Final reports.</a:t>
            </a:r>
          </a:p>
          <a:p>
            <a:pPr marL="342900" indent="-342900" algn="just">
              <a:buFont typeface="Arial" panose="020B0604020202020204" pitchFamily="34" charset="0"/>
              <a:buChar char="•"/>
            </a:pPr>
            <a:endParaRPr lang="en-GB" sz="2400" dirty="0">
              <a:solidFill>
                <a:srgbClr val="10253F"/>
              </a:solidFill>
              <a:cs typeface="Calibri Light" pitchFamily="34" charset="0"/>
            </a:endParaRPr>
          </a:p>
          <a:p>
            <a:pPr marL="342900" indent="-342900" algn="just">
              <a:buFont typeface="Arial" panose="020B0604020202020204" pitchFamily="34" charset="0"/>
              <a:buChar char="•"/>
            </a:pPr>
            <a:r>
              <a:rPr lang="en-GB" sz="2400" dirty="0">
                <a:solidFill>
                  <a:srgbClr val="10253F"/>
                </a:solidFill>
                <a:cs typeface="Calibri Light" pitchFamily="34" charset="0"/>
              </a:rPr>
              <a:t>All project partners will take part in its completion by providing reports for their institutions. Also, they will be in day-to-day communication with the Coordinator until the end of the reporting. The Coordinator may choose to make on-site visits to partners, if deemed necessary for meeting reporting obligations.</a:t>
            </a:r>
          </a:p>
          <a:p>
            <a:pPr marL="342900" indent="-342900" algn="just">
              <a:buFont typeface="Arial" panose="020B0604020202020204" pitchFamily="34" charset="0"/>
              <a:buChar char="•"/>
            </a:pPr>
            <a:endParaRPr lang="en-GB" sz="2400" dirty="0">
              <a:solidFill>
                <a:srgbClr val="10253F"/>
              </a:solidFill>
              <a:cs typeface="Calibri Light" pitchFamily="34" charset="0"/>
            </a:endParaRPr>
          </a:p>
          <a:p>
            <a:pPr marL="342900" indent="-342900" algn="just">
              <a:buFont typeface="Arial" panose="020B0604020202020204" pitchFamily="34" charset="0"/>
              <a:buChar char="•"/>
            </a:pPr>
            <a:r>
              <a:rPr lang="en-GB" sz="2400" dirty="0">
                <a:solidFill>
                  <a:srgbClr val="10253F"/>
                </a:solidFill>
                <a:cs typeface="Calibri Light" pitchFamily="34" charset="0"/>
              </a:rPr>
              <a:t>As part of the final report, obligatory audit report will also be submitted. Audit will be carried out by an independent external auditor, with experience in auditing internationally funded projects. </a:t>
            </a:r>
          </a:p>
          <a:p>
            <a:pPr marL="342900" indent="-342900" algn="just">
              <a:buFont typeface="Arial" panose="020B0604020202020204" pitchFamily="34" charset="0"/>
              <a:buChar char="•"/>
            </a:pPr>
            <a:endParaRPr lang="en-GB" sz="2400" dirty="0">
              <a:solidFill>
                <a:srgbClr val="10253F"/>
              </a:solidFill>
              <a:cs typeface="Calibri Light" pitchFamily="34" charset="0"/>
            </a:endParaRPr>
          </a:p>
          <a:p>
            <a:pPr marL="342900" indent="-342900" algn="just">
              <a:buFont typeface="Arial" panose="020B0604020202020204" pitchFamily="34" charset="0"/>
              <a:buChar char="•"/>
            </a:pPr>
            <a:r>
              <a:rPr lang="en-GB" sz="2400" dirty="0">
                <a:solidFill>
                  <a:srgbClr val="10253F"/>
                </a:solidFill>
                <a:cs typeface="Calibri Light" pitchFamily="34" charset="0"/>
              </a:rPr>
              <a:t>The Coordinator will submit the reports to EACEA, and also inform project partners on feedback received.</a:t>
            </a:r>
          </a:p>
        </p:txBody>
      </p:sp>
    </p:spTree>
    <p:extLst>
      <p:ext uri="{BB962C8B-B14F-4D97-AF65-F5344CB8AC3E}">
        <p14:creationId xmlns:p14="http://schemas.microsoft.com/office/powerpoint/2010/main" val="3478048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26724" y="249806"/>
            <a:ext cx="10572108" cy="838200"/>
          </a:xfrm>
        </p:spPr>
        <p:txBody>
          <a:bodyPr>
            <a:noAutofit/>
          </a:bodyPr>
          <a:lstStyle/>
          <a:p>
            <a:r>
              <a:rPr lang="en-GB" sz="3200" b="1" dirty="0">
                <a:solidFill>
                  <a:srgbClr val="002060"/>
                </a:solidFill>
                <a:latin typeface="+mn-lt"/>
                <a:cs typeface="Calibri Light" pitchFamily="34" charset="0"/>
              </a:rPr>
              <a:t>WP 7.5 External financial control</a:t>
            </a:r>
          </a:p>
        </p:txBody>
      </p:sp>
      <p:sp>
        <p:nvSpPr>
          <p:cNvPr id="12" name="Content Placeholder 2"/>
          <p:cNvSpPr txBox="1">
            <a:spLocks/>
          </p:cNvSpPr>
          <p:nvPr/>
        </p:nvSpPr>
        <p:spPr>
          <a:xfrm>
            <a:off x="626724" y="1182385"/>
            <a:ext cx="11003622" cy="5351979"/>
          </a:xfrm>
          <a:prstGeom prst="rect">
            <a:avLst/>
          </a:prstGeom>
        </p:spPr>
        <p:txBody>
          <a:bodyPr vert="horz" lIns="91440" tIns="45720" rIns="91440" bIns="45720" rtlCol="0">
            <a:noAutofit/>
          </a:bodyPr>
          <a:lstStyle/>
          <a:p>
            <a:pPr marL="342900" indent="-342900" algn="just">
              <a:buFont typeface="Arial" panose="020B0604020202020204" pitchFamily="34" charset="0"/>
              <a:buChar char="•"/>
            </a:pPr>
            <a:r>
              <a:rPr lang="en-GB" sz="2400" dirty="0">
                <a:solidFill>
                  <a:srgbClr val="10253F"/>
                </a:solidFill>
                <a:cs typeface="Calibri Light" pitchFamily="34" charset="0"/>
              </a:rPr>
              <a:t>P1 will provide external financial audit of the project by the authorized organization in accordance with existing legislation.</a:t>
            </a:r>
          </a:p>
        </p:txBody>
      </p:sp>
    </p:spTree>
    <p:extLst>
      <p:ext uri="{BB962C8B-B14F-4D97-AF65-F5344CB8AC3E}">
        <p14:creationId xmlns:p14="http://schemas.microsoft.com/office/powerpoint/2010/main" val="638403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a:extLst>
              <a:ext uri="{FF2B5EF4-FFF2-40B4-BE49-F238E27FC236}">
                <a16:creationId xmlns:a16="http://schemas.microsoft.com/office/drawing/2014/main" xmlns="" id="{533A47C6-AA3A-44B3-AB3C-662BA78C8417}"/>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567" name="think-cell Slide" r:id="rId5" imgW="216" imgH="216" progId="TCLayout.ActiveDocument.1">
                  <p:embed/>
                </p:oleObj>
              </mc:Choice>
              <mc:Fallback>
                <p:oleObj name="think-cell Slide" r:id="rId5" imgW="216" imgH="216" progId="TCLayout.ActiveDocument.1">
                  <p:embed/>
                  <p:pic>
                    <p:nvPicPr>
                      <p:cNvPr id="14" name="Object 13" hidden="1">
                        <a:extLst>
                          <a:ext uri="{FF2B5EF4-FFF2-40B4-BE49-F238E27FC236}">
                            <a16:creationId xmlns:a16="http://schemas.microsoft.com/office/drawing/2014/main" xmlns="" id="{533A47C6-AA3A-44B3-AB3C-662BA78C8417}"/>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3" name="Rectangle 62"/>
          <p:cNvSpPr/>
          <p:nvPr/>
        </p:nvSpPr>
        <p:spPr>
          <a:xfrm>
            <a:off x="780836" y="318816"/>
            <a:ext cx="10639225" cy="1325049"/>
          </a:xfrm>
          <a:prstGeom prst="rect">
            <a:avLst/>
          </a:prstGeom>
          <a:solidFill>
            <a:schemeClr val="accent1">
              <a:lumMod val="50000"/>
            </a:schemeClr>
          </a:solidFill>
        </p:spPr>
        <p:txBody>
          <a:bodyPr wrap="square">
            <a:noAutofit/>
          </a:bodyPr>
          <a:lstStyle/>
          <a:p>
            <a:pPr algn="ctr"/>
            <a:r>
              <a:rPr lang="sr-Latn-ME" sz="4400" b="1" dirty="0">
                <a:solidFill>
                  <a:schemeClr val="bg1"/>
                </a:solidFill>
                <a:latin typeface="Calibri" panose="020F0502020204030204" pitchFamily="34" charset="0"/>
                <a:cs typeface="Calibri" panose="020F0502020204030204" pitchFamily="34" charset="0"/>
              </a:rPr>
              <a:t>AGENDA</a:t>
            </a:r>
            <a:r>
              <a:rPr lang="en-GB" sz="2800" b="1" dirty="0">
                <a:solidFill>
                  <a:schemeClr val="bg1"/>
                </a:solidFill>
                <a:latin typeface="Calibri" panose="020F0502020204030204" pitchFamily="34" charset="0"/>
                <a:cs typeface="Calibri" panose="020F0502020204030204" pitchFamily="34" charset="0"/>
              </a:rPr>
              <a:t> </a:t>
            </a:r>
            <a:r>
              <a:rPr lang="en-GB" sz="3200" b="1" dirty="0">
                <a:solidFill>
                  <a:schemeClr val="bg1"/>
                </a:solidFill>
                <a:latin typeface="Calibri" panose="020F0502020204030204" pitchFamily="34" charset="0"/>
                <a:cs typeface="Calibri" panose="020F0502020204030204" pitchFamily="34" charset="0"/>
              </a:rPr>
              <a:t>- Establishment of Project Management Board and Quality Assurance Body</a:t>
            </a:r>
          </a:p>
          <a:p>
            <a:pPr algn="ctr"/>
            <a:endParaRPr lang="sr-Latn-ME" sz="28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8731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2F9140D0-3B1A-4B3B-BE6E-A584D964109A}"/>
              </a:ext>
            </a:extLst>
          </p:cNvPr>
          <p:cNvSpPr txBox="1">
            <a:spLocks/>
          </p:cNvSpPr>
          <p:nvPr/>
        </p:nvSpPr>
        <p:spPr>
          <a:xfrm>
            <a:off x="1943100" y="190073"/>
            <a:ext cx="8229600" cy="76200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bs-Latn-BA" sz="4000" b="1" dirty="0">
                <a:solidFill>
                  <a:srgbClr val="002060"/>
                </a:solidFill>
                <a:latin typeface="+mn-lt"/>
                <a:cs typeface="Calibri Light" pitchFamily="34" charset="0"/>
              </a:rPr>
              <a:t>Project management board</a:t>
            </a:r>
            <a:r>
              <a:rPr lang="en-GB" sz="4000" b="1" dirty="0">
                <a:solidFill>
                  <a:srgbClr val="002060"/>
                </a:solidFill>
                <a:latin typeface="+mn-lt"/>
                <a:cs typeface="Calibri Light" pitchFamily="34" charset="0"/>
              </a:rPr>
              <a:t> PMB</a:t>
            </a:r>
            <a:r>
              <a:rPr lang="bs-Latn-BA" sz="4000" b="1" dirty="0">
                <a:solidFill>
                  <a:srgbClr val="002060"/>
                </a:solidFill>
                <a:latin typeface="+mn-lt"/>
                <a:cs typeface="Calibri Light" pitchFamily="34" charset="0"/>
              </a:rPr>
              <a:t> </a:t>
            </a:r>
            <a:endParaRPr lang="en-US" sz="4000" b="1" dirty="0">
              <a:solidFill>
                <a:srgbClr val="002060"/>
              </a:solidFill>
              <a:latin typeface="+mn-lt"/>
              <a:cs typeface="Calibri Light" pitchFamily="34" charset="0"/>
            </a:endParaRPr>
          </a:p>
        </p:txBody>
      </p:sp>
      <p:graphicFrame>
        <p:nvGraphicFramePr>
          <p:cNvPr id="4" name="Table 3">
            <a:extLst>
              <a:ext uri="{FF2B5EF4-FFF2-40B4-BE49-F238E27FC236}">
                <a16:creationId xmlns:a16="http://schemas.microsoft.com/office/drawing/2014/main" xmlns="" id="{5AFA67F1-F191-472D-BF33-7B922DD85334}"/>
              </a:ext>
            </a:extLst>
          </p:cNvPr>
          <p:cNvGraphicFramePr>
            <a:graphicFrameLocks noGrp="1"/>
          </p:cNvGraphicFramePr>
          <p:nvPr>
            <p:extLst>
              <p:ext uri="{D42A27DB-BD31-4B8C-83A1-F6EECF244321}">
                <p14:modId xmlns:p14="http://schemas.microsoft.com/office/powerpoint/2010/main" val="850892470"/>
              </p:ext>
            </p:extLst>
          </p:nvPr>
        </p:nvGraphicFramePr>
        <p:xfrm>
          <a:off x="1943100" y="1398274"/>
          <a:ext cx="8613139" cy="3911496"/>
        </p:xfrm>
        <a:graphic>
          <a:graphicData uri="http://schemas.openxmlformats.org/drawingml/2006/table">
            <a:tbl>
              <a:tblPr>
                <a:tableStyleId>{3C2FFA5D-87B4-456A-9821-1D502468CF0F}</a:tableStyleId>
              </a:tblPr>
              <a:tblGrid>
                <a:gridCol w="833120">
                  <a:extLst>
                    <a:ext uri="{9D8B030D-6E8A-4147-A177-3AD203B41FA5}">
                      <a16:colId xmlns:a16="http://schemas.microsoft.com/office/drawing/2014/main" xmlns="" val="20000"/>
                    </a:ext>
                  </a:extLst>
                </a:gridCol>
                <a:gridCol w="2558750">
                  <a:extLst>
                    <a:ext uri="{9D8B030D-6E8A-4147-A177-3AD203B41FA5}">
                      <a16:colId xmlns:a16="http://schemas.microsoft.com/office/drawing/2014/main" xmlns="" val="20001"/>
                    </a:ext>
                  </a:extLst>
                </a:gridCol>
                <a:gridCol w="5221269">
                  <a:extLst>
                    <a:ext uri="{9D8B030D-6E8A-4147-A177-3AD203B41FA5}">
                      <a16:colId xmlns:a16="http://schemas.microsoft.com/office/drawing/2014/main" xmlns="" val="20002"/>
                    </a:ext>
                  </a:extLst>
                </a:gridCol>
              </a:tblGrid>
              <a:tr h="389337">
                <a:tc>
                  <a:txBody>
                    <a:bodyPr/>
                    <a:lstStyle/>
                    <a:p>
                      <a:pPr>
                        <a:spcAft>
                          <a:spcPts val="300"/>
                        </a:spcAft>
                      </a:pPr>
                      <a:r>
                        <a:rPr lang="bs-Latn-BA" sz="2400" b="1" dirty="0">
                          <a:latin typeface="+mn-lt"/>
                          <a:cs typeface="Calibri Light" pitchFamily="34" charset="0"/>
                        </a:rPr>
                        <a:t>No.</a:t>
                      </a:r>
                      <a:endParaRPr lang="en-US" sz="2400" b="1" dirty="0">
                        <a:latin typeface="+mn-lt"/>
                        <a:ea typeface="Calibri"/>
                        <a:cs typeface="Calibri Light" pitchFamily="34" charset="0"/>
                      </a:endParaRPr>
                    </a:p>
                  </a:txBody>
                  <a:tcPr marL="64979" marR="64979" marT="0" marB="0"/>
                </a:tc>
                <a:tc>
                  <a:txBody>
                    <a:bodyPr/>
                    <a:lstStyle/>
                    <a:p>
                      <a:pPr>
                        <a:spcAft>
                          <a:spcPts val="300"/>
                        </a:spcAft>
                      </a:pPr>
                      <a:r>
                        <a:rPr lang="bs-Latn-BA" sz="2400" b="1" dirty="0">
                          <a:latin typeface="+mn-lt"/>
                          <a:cs typeface="Calibri Light" pitchFamily="34" charset="0"/>
                        </a:rPr>
                        <a:t>Acronym</a:t>
                      </a:r>
                      <a:endParaRPr lang="en-US" sz="2400" b="1" dirty="0">
                        <a:latin typeface="+mn-lt"/>
                        <a:ea typeface="Calibri"/>
                        <a:cs typeface="Calibri Light" pitchFamily="34" charset="0"/>
                      </a:endParaRPr>
                    </a:p>
                  </a:txBody>
                  <a:tcPr marL="64979" marR="64979" marT="0" marB="0"/>
                </a:tc>
                <a:tc>
                  <a:txBody>
                    <a:bodyPr/>
                    <a:lstStyle/>
                    <a:p>
                      <a:pPr>
                        <a:spcAft>
                          <a:spcPts val="300"/>
                        </a:spcAft>
                      </a:pPr>
                      <a:r>
                        <a:rPr lang="bs-Latn-BA" sz="2400" b="1" dirty="0">
                          <a:latin typeface="+mn-lt"/>
                          <a:cs typeface="Calibri Light" pitchFamily="34" charset="0"/>
                        </a:rPr>
                        <a:t>Name</a:t>
                      </a:r>
                      <a:endParaRPr lang="en-US" sz="2400" b="1" dirty="0">
                        <a:latin typeface="+mn-lt"/>
                        <a:ea typeface="Calibri"/>
                        <a:cs typeface="Calibri Light" pitchFamily="34" charset="0"/>
                      </a:endParaRPr>
                    </a:p>
                  </a:txBody>
                  <a:tcPr marL="64979" marR="64979" marT="0" marB="0"/>
                </a:tc>
                <a:extLst>
                  <a:ext uri="{0D108BD9-81ED-4DB2-BD59-A6C34878D82A}">
                    <a16:rowId xmlns:a16="http://schemas.microsoft.com/office/drawing/2014/main" xmlns="" val="10000"/>
                  </a:ext>
                </a:extLst>
              </a:tr>
              <a:tr h="351692">
                <a:tc>
                  <a:txBody>
                    <a:bodyPr/>
                    <a:lstStyle/>
                    <a:p>
                      <a:pPr>
                        <a:spcAft>
                          <a:spcPts val="300"/>
                        </a:spcAft>
                      </a:pPr>
                      <a:r>
                        <a:rPr lang="bs-Latn-BA" sz="2400" dirty="0">
                          <a:latin typeface="+mn-lt"/>
                          <a:cs typeface="Calibri Light" pitchFamily="34" charset="0"/>
                        </a:rPr>
                        <a:t>1</a:t>
                      </a:r>
                      <a:endParaRPr lang="en-US" sz="2400" dirty="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UoM</a:t>
                      </a:r>
                    </a:p>
                  </a:txBody>
                  <a:tcPr marL="68580" marR="68580" marT="0" marB="0"/>
                </a:tc>
                <a:tc>
                  <a:txBody>
                    <a:bodyPr/>
                    <a:lstStyle/>
                    <a:p>
                      <a:pPr>
                        <a:lnSpc>
                          <a:spcPct val="107000"/>
                        </a:lnSpc>
                        <a:spcAft>
                          <a:spcPts val="0"/>
                        </a:spcAft>
                      </a:pPr>
                      <a:r>
                        <a:rPr lang="en-US" sz="2400" b="0" dirty="0">
                          <a:solidFill>
                            <a:srgbClr val="FF0000"/>
                          </a:solidFill>
                          <a:latin typeface="+mn-lt"/>
                          <a:ea typeface="Calibri"/>
                          <a:cs typeface="Times New Roman"/>
                        </a:rPr>
                        <a:t>Nataša Kostić</a:t>
                      </a:r>
                    </a:p>
                  </a:txBody>
                  <a:tcPr marL="68580" marR="68580" marT="0" marB="0"/>
                </a:tc>
                <a:extLst>
                  <a:ext uri="{0D108BD9-81ED-4DB2-BD59-A6C34878D82A}">
                    <a16:rowId xmlns:a16="http://schemas.microsoft.com/office/drawing/2014/main" xmlns="" val="10001"/>
                  </a:ext>
                </a:extLst>
              </a:tr>
              <a:tr h="351692">
                <a:tc>
                  <a:txBody>
                    <a:bodyPr/>
                    <a:lstStyle/>
                    <a:p>
                      <a:pPr>
                        <a:spcAft>
                          <a:spcPts val="300"/>
                        </a:spcAft>
                      </a:pPr>
                      <a:r>
                        <a:rPr lang="bs-Latn-BA" sz="2400">
                          <a:latin typeface="+mn-lt"/>
                          <a:cs typeface="Calibri Light" pitchFamily="34" charset="0"/>
                        </a:rPr>
                        <a:t>2</a:t>
                      </a:r>
                      <a:endParaRPr lang="en-US" sz="240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UDG</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Milica Vukotić</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2"/>
                  </a:ext>
                </a:extLst>
              </a:tr>
              <a:tr h="351692">
                <a:tc>
                  <a:txBody>
                    <a:bodyPr/>
                    <a:lstStyle/>
                    <a:p>
                      <a:pPr>
                        <a:spcAft>
                          <a:spcPts val="300"/>
                        </a:spcAft>
                      </a:pPr>
                      <a:r>
                        <a:rPr lang="bs-Latn-BA" sz="2400">
                          <a:latin typeface="+mn-lt"/>
                          <a:cs typeface="Calibri Light" pitchFamily="34" charset="0"/>
                        </a:rPr>
                        <a:t>3</a:t>
                      </a:r>
                      <a:endParaRPr lang="en-US" sz="240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UNIM</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Radislav</a:t>
                      </a:r>
                      <a:r>
                        <a:rPr lang="sr-Latn-ME" sz="2400" b="0" baseline="0" dirty="0" smtClean="0">
                          <a:latin typeface="+mn-lt"/>
                          <a:ea typeface="Calibri"/>
                          <a:cs typeface="Times New Roman"/>
                        </a:rPr>
                        <a:t> Jovović</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3"/>
                  </a:ext>
                </a:extLst>
              </a:tr>
              <a:tr h="351692">
                <a:tc>
                  <a:txBody>
                    <a:bodyPr/>
                    <a:lstStyle/>
                    <a:p>
                      <a:pPr>
                        <a:spcAft>
                          <a:spcPts val="300"/>
                        </a:spcAft>
                      </a:pPr>
                      <a:r>
                        <a:rPr lang="bs-Latn-BA" sz="2400" dirty="0">
                          <a:latin typeface="+mn-lt"/>
                          <a:cs typeface="Calibri Light" pitchFamily="34" charset="0"/>
                        </a:rPr>
                        <a:t>4</a:t>
                      </a:r>
                      <a:endParaRPr lang="en-US" sz="2400" dirty="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UCA F</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Srđan Redžepagić</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4"/>
                  </a:ext>
                </a:extLst>
              </a:tr>
              <a:tr h="351692">
                <a:tc>
                  <a:txBody>
                    <a:bodyPr/>
                    <a:lstStyle/>
                    <a:p>
                      <a:pPr>
                        <a:spcAft>
                          <a:spcPts val="300"/>
                        </a:spcAft>
                      </a:pPr>
                      <a:r>
                        <a:rPr lang="bs-Latn-BA" sz="2400" dirty="0">
                          <a:latin typeface="+mn-lt"/>
                          <a:cs typeface="Calibri Light" pitchFamily="34" charset="0"/>
                        </a:rPr>
                        <a:t>5</a:t>
                      </a:r>
                      <a:endParaRPr lang="en-US" sz="2400" dirty="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UL</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Katja Cerar</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5"/>
                  </a:ext>
                </a:extLst>
              </a:tr>
              <a:tr h="351692">
                <a:tc>
                  <a:txBody>
                    <a:bodyPr/>
                    <a:lstStyle/>
                    <a:p>
                      <a:pPr>
                        <a:spcAft>
                          <a:spcPts val="300"/>
                        </a:spcAft>
                      </a:pPr>
                      <a:r>
                        <a:rPr lang="bs-Latn-BA" sz="2400">
                          <a:latin typeface="+mn-lt"/>
                          <a:cs typeface="Calibri Light" pitchFamily="34" charset="0"/>
                        </a:rPr>
                        <a:t>6</a:t>
                      </a:r>
                      <a:endParaRPr lang="en-US" sz="240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UCA E</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Juan Carlos</a:t>
                      </a:r>
                      <a:r>
                        <a:rPr lang="sr-Latn-ME" sz="2400" b="0" baseline="0" dirty="0" smtClean="0">
                          <a:latin typeface="+mn-lt"/>
                          <a:ea typeface="Calibri"/>
                          <a:cs typeface="Times New Roman"/>
                        </a:rPr>
                        <a:t> Garcia</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6"/>
                  </a:ext>
                </a:extLst>
              </a:tr>
              <a:tr h="351692">
                <a:tc>
                  <a:txBody>
                    <a:bodyPr/>
                    <a:lstStyle/>
                    <a:p>
                      <a:pPr>
                        <a:spcAft>
                          <a:spcPts val="300"/>
                        </a:spcAft>
                      </a:pPr>
                      <a:r>
                        <a:rPr lang="bs-Latn-BA" sz="2400">
                          <a:latin typeface="+mn-lt"/>
                          <a:cs typeface="Calibri Light" pitchFamily="34" charset="0"/>
                        </a:rPr>
                        <a:t>7</a:t>
                      </a:r>
                      <a:endParaRPr lang="en-US" sz="240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err="1">
                          <a:latin typeface="+mn-lt"/>
                          <a:ea typeface="Calibri"/>
                          <a:cs typeface="Times New Roman"/>
                        </a:rPr>
                        <a:t>MoE</a:t>
                      </a:r>
                      <a:endParaRPr lang="en-US" sz="2400" b="0" dirty="0">
                        <a:latin typeface="+mn-lt"/>
                        <a:ea typeface="Calibri"/>
                        <a:cs typeface="Times New Roman"/>
                      </a:endParaRP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Mubera Kurperjović</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7"/>
                  </a:ext>
                </a:extLst>
              </a:tr>
              <a:tr h="351692">
                <a:tc>
                  <a:txBody>
                    <a:bodyPr/>
                    <a:lstStyle/>
                    <a:p>
                      <a:pPr>
                        <a:spcAft>
                          <a:spcPts val="300"/>
                        </a:spcAft>
                      </a:pPr>
                      <a:r>
                        <a:rPr lang="bs-Latn-BA" sz="2400">
                          <a:latin typeface="+mn-lt"/>
                          <a:cs typeface="Calibri Light" pitchFamily="34" charset="0"/>
                        </a:rPr>
                        <a:t>8</a:t>
                      </a:r>
                      <a:endParaRPr lang="en-US" sz="240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err="1">
                          <a:latin typeface="+mn-lt"/>
                          <a:ea typeface="Calibri"/>
                          <a:cs typeface="Times New Roman"/>
                        </a:rPr>
                        <a:t>MoS</a:t>
                      </a:r>
                      <a:r>
                        <a:rPr lang="en-US" sz="2400" b="0" dirty="0">
                          <a:latin typeface="+mn-lt"/>
                          <a:ea typeface="Calibri"/>
                          <a:cs typeface="Times New Roman"/>
                        </a:rPr>
                        <a:t>-ME</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Saša</a:t>
                      </a:r>
                      <a:r>
                        <a:rPr lang="sr-Latn-ME" sz="2400" b="0" baseline="0" dirty="0" smtClean="0">
                          <a:latin typeface="+mn-lt"/>
                          <a:ea typeface="Calibri"/>
                          <a:cs typeface="Times New Roman"/>
                        </a:rPr>
                        <a:t> Ivanović</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8"/>
                  </a:ext>
                </a:extLst>
              </a:tr>
              <a:tr h="351692">
                <a:tc>
                  <a:txBody>
                    <a:bodyPr/>
                    <a:lstStyle/>
                    <a:p>
                      <a:pPr>
                        <a:spcAft>
                          <a:spcPts val="300"/>
                        </a:spcAft>
                      </a:pPr>
                      <a:r>
                        <a:rPr lang="bs-Latn-BA" sz="2400">
                          <a:latin typeface="+mn-lt"/>
                          <a:cs typeface="Calibri Light" pitchFamily="34" charset="0"/>
                        </a:rPr>
                        <a:t>9</a:t>
                      </a:r>
                      <a:endParaRPr lang="en-US" sz="240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ACQAHE</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Tijana Stanković</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9"/>
                  </a:ext>
                </a:extLst>
              </a:tr>
            </a:tbl>
          </a:graphicData>
        </a:graphic>
      </p:graphicFrame>
      <p:sp>
        <p:nvSpPr>
          <p:cNvPr id="5" name="TextBox 4">
            <a:extLst>
              <a:ext uri="{FF2B5EF4-FFF2-40B4-BE49-F238E27FC236}">
                <a16:creationId xmlns:a16="http://schemas.microsoft.com/office/drawing/2014/main" xmlns="" id="{7456D65B-A10C-4AAE-82ED-ADB6534BE8A5}"/>
              </a:ext>
            </a:extLst>
          </p:cNvPr>
          <p:cNvSpPr txBox="1"/>
          <p:nvPr/>
        </p:nvSpPr>
        <p:spPr>
          <a:xfrm>
            <a:off x="3991404" y="5576371"/>
            <a:ext cx="4132991" cy="369332"/>
          </a:xfrm>
          <a:prstGeom prst="rect">
            <a:avLst/>
          </a:prstGeom>
          <a:noFill/>
        </p:spPr>
        <p:txBody>
          <a:bodyPr wrap="none" rtlCol="0">
            <a:spAutoFit/>
          </a:bodyPr>
          <a:lstStyle/>
          <a:p>
            <a:r>
              <a:rPr lang="en-GB" dirty="0"/>
              <a:t>Project coordinator: prof. dr Danilo Nikolić</a:t>
            </a:r>
          </a:p>
        </p:txBody>
      </p:sp>
    </p:spTree>
    <p:extLst>
      <p:ext uri="{BB962C8B-B14F-4D97-AF65-F5344CB8AC3E}">
        <p14:creationId xmlns:p14="http://schemas.microsoft.com/office/powerpoint/2010/main" val="2744090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2F9140D0-3B1A-4B3B-BE6E-A584D964109A}"/>
              </a:ext>
            </a:extLst>
          </p:cNvPr>
          <p:cNvSpPr txBox="1">
            <a:spLocks/>
          </p:cNvSpPr>
          <p:nvPr/>
        </p:nvSpPr>
        <p:spPr>
          <a:xfrm>
            <a:off x="1943099" y="292815"/>
            <a:ext cx="8229600" cy="76200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bs-Latn-BA" sz="4000" b="1" dirty="0">
                <a:solidFill>
                  <a:srgbClr val="002060"/>
                </a:solidFill>
                <a:latin typeface="+mn-lt"/>
                <a:cs typeface="Calibri Light" pitchFamily="34" charset="0"/>
              </a:rPr>
              <a:t>Quality Assurance (QA) body </a:t>
            </a:r>
          </a:p>
        </p:txBody>
      </p:sp>
      <p:graphicFrame>
        <p:nvGraphicFramePr>
          <p:cNvPr id="4" name="Table 3">
            <a:extLst>
              <a:ext uri="{FF2B5EF4-FFF2-40B4-BE49-F238E27FC236}">
                <a16:creationId xmlns:a16="http://schemas.microsoft.com/office/drawing/2014/main" xmlns="" id="{5AFA67F1-F191-472D-BF33-7B922DD85334}"/>
              </a:ext>
            </a:extLst>
          </p:cNvPr>
          <p:cNvGraphicFramePr>
            <a:graphicFrameLocks noGrp="1"/>
          </p:cNvGraphicFramePr>
          <p:nvPr>
            <p:extLst>
              <p:ext uri="{D42A27DB-BD31-4B8C-83A1-F6EECF244321}">
                <p14:modId xmlns:p14="http://schemas.microsoft.com/office/powerpoint/2010/main" val="2115335518"/>
              </p:ext>
            </p:extLst>
          </p:nvPr>
        </p:nvGraphicFramePr>
        <p:xfrm>
          <a:off x="1905000" y="1388990"/>
          <a:ext cx="8395183" cy="3887919"/>
        </p:xfrm>
        <a:graphic>
          <a:graphicData uri="http://schemas.openxmlformats.org/drawingml/2006/table">
            <a:tbl>
              <a:tblPr>
                <a:tableStyleId>{3C2FFA5D-87B4-456A-9821-1D502468CF0F}</a:tableStyleId>
              </a:tblPr>
              <a:tblGrid>
                <a:gridCol w="642721">
                  <a:extLst>
                    <a:ext uri="{9D8B030D-6E8A-4147-A177-3AD203B41FA5}">
                      <a16:colId xmlns:a16="http://schemas.microsoft.com/office/drawing/2014/main" xmlns="" val="20000"/>
                    </a:ext>
                  </a:extLst>
                </a:gridCol>
                <a:gridCol w="2717502">
                  <a:extLst>
                    <a:ext uri="{9D8B030D-6E8A-4147-A177-3AD203B41FA5}">
                      <a16:colId xmlns:a16="http://schemas.microsoft.com/office/drawing/2014/main" xmlns="" val="20001"/>
                    </a:ext>
                  </a:extLst>
                </a:gridCol>
                <a:gridCol w="5034960">
                  <a:extLst>
                    <a:ext uri="{9D8B030D-6E8A-4147-A177-3AD203B41FA5}">
                      <a16:colId xmlns:a16="http://schemas.microsoft.com/office/drawing/2014/main" xmlns="" val="20002"/>
                    </a:ext>
                  </a:extLst>
                </a:gridCol>
              </a:tblGrid>
              <a:tr h="351692">
                <a:tc>
                  <a:txBody>
                    <a:bodyPr/>
                    <a:lstStyle/>
                    <a:p>
                      <a:pPr>
                        <a:spcAft>
                          <a:spcPts val="300"/>
                        </a:spcAft>
                      </a:pPr>
                      <a:r>
                        <a:rPr lang="bs-Latn-BA" sz="2400" b="1" dirty="0">
                          <a:latin typeface="+mn-lt"/>
                          <a:cs typeface="Calibri Light" pitchFamily="34" charset="0"/>
                        </a:rPr>
                        <a:t>No.</a:t>
                      </a:r>
                      <a:endParaRPr lang="en-US" sz="2400" b="1" dirty="0">
                        <a:latin typeface="+mn-lt"/>
                        <a:ea typeface="Calibri"/>
                        <a:cs typeface="Calibri Light" pitchFamily="34" charset="0"/>
                      </a:endParaRPr>
                    </a:p>
                  </a:txBody>
                  <a:tcPr marL="64979" marR="64979" marT="0" marB="0"/>
                </a:tc>
                <a:tc>
                  <a:txBody>
                    <a:bodyPr/>
                    <a:lstStyle/>
                    <a:p>
                      <a:pPr>
                        <a:spcAft>
                          <a:spcPts val="300"/>
                        </a:spcAft>
                      </a:pPr>
                      <a:r>
                        <a:rPr lang="bs-Latn-BA" sz="2400" b="1" dirty="0">
                          <a:latin typeface="+mn-lt"/>
                          <a:cs typeface="Calibri Light" pitchFamily="34" charset="0"/>
                        </a:rPr>
                        <a:t>Acronym</a:t>
                      </a:r>
                      <a:endParaRPr lang="en-US" sz="2400" b="1" dirty="0">
                        <a:latin typeface="+mn-lt"/>
                        <a:ea typeface="Calibri"/>
                        <a:cs typeface="Calibri Light" pitchFamily="34" charset="0"/>
                      </a:endParaRPr>
                    </a:p>
                  </a:txBody>
                  <a:tcPr marL="64979" marR="64979" marT="0" marB="0"/>
                </a:tc>
                <a:tc>
                  <a:txBody>
                    <a:bodyPr/>
                    <a:lstStyle/>
                    <a:p>
                      <a:pPr>
                        <a:spcAft>
                          <a:spcPts val="300"/>
                        </a:spcAft>
                      </a:pPr>
                      <a:r>
                        <a:rPr lang="bs-Latn-BA" sz="2400" b="1" dirty="0">
                          <a:latin typeface="+mn-lt"/>
                          <a:cs typeface="Calibri Light" pitchFamily="34" charset="0"/>
                        </a:rPr>
                        <a:t>Name</a:t>
                      </a:r>
                      <a:endParaRPr lang="en-US" sz="2400" b="1" dirty="0">
                        <a:latin typeface="+mn-lt"/>
                        <a:ea typeface="Calibri"/>
                        <a:cs typeface="Calibri Light" pitchFamily="34" charset="0"/>
                      </a:endParaRPr>
                    </a:p>
                  </a:txBody>
                  <a:tcPr marL="64979" marR="64979" marT="0" marB="0"/>
                </a:tc>
                <a:extLst>
                  <a:ext uri="{0D108BD9-81ED-4DB2-BD59-A6C34878D82A}">
                    <a16:rowId xmlns:a16="http://schemas.microsoft.com/office/drawing/2014/main" xmlns="" val="10000"/>
                  </a:ext>
                </a:extLst>
              </a:tr>
              <a:tr h="351692">
                <a:tc>
                  <a:txBody>
                    <a:bodyPr/>
                    <a:lstStyle/>
                    <a:p>
                      <a:pPr>
                        <a:spcAft>
                          <a:spcPts val="300"/>
                        </a:spcAft>
                      </a:pPr>
                      <a:r>
                        <a:rPr lang="bs-Latn-BA" sz="2400" dirty="0">
                          <a:latin typeface="+mn-lt"/>
                          <a:cs typeface="Calibri Light" pitchFamily="34" charset="0"/>
                        </a:rPr>
                        <a:t>1</a:t>
                      </a:r>
                      <a:endParaRPr lang="en-US" sz="2400" dirty="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UoM</a:t>
                      </a:r>
                    </a:p>
                  </a:txBody>
                  <a:tcPr marL="68580" marR="68580" marT="0" marB="0"/>
                </a:tc>
                <a:tc>
                  <a:txBody>
                    <a:bodyPr/>
                    <a:lstStyle/>
                    <a:p>
                      <a:pPr>
                        <a:lnSpc>
                          <a:spcPct val="107000"/>
                        </a:lnSpc>
                        <a:spcAft>
                          <a:spcPts val="0"/>
                        </a:spcAft>
                      </a:pPr>
                      <a:r>
                        <a:rPr lang="en-US" sz="2400" b="0" dirty="0" err="1">
                          <a:latin typeface="+mn-lt"/>
                          <a:ea typeface="Calibri"/>
                          <a:cs typeface="Times New Roman"/>
                        </a:rPr>
                        <a:t>Vladan</a:t>
                      </a:r>
                      <a:r>
                        <a:rPr lang="en-US" sz="2400" b="0" dirty="0">
                          <a:latin typeface="+mn-lt"/>
                          <a:ea typeface="Calibri"/>
                          <a:cs typeface="Times New Roman"/>
                        </a:rPr>
                        <a:t> </a:t>
                      </a:r>
                      <a:r>
                        <a:rPr lang="en-US" sz="2400" b="0" dirty="0" err="1">
                          <a:latin typeface="+mn-lt"/>
                          <a:ea typeface="Calibri"/>
                          <a:cs typeface="Times New Roman"/>
                        </a:rPr>
                        <a:t>Perazić</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1"/>
                  </a:ext>
                </a:extLst>
              </a:tr>
              <a:tr h="351692">
                <a:tc>
                  <a:txBody>
                    <a:bodyPr/>
                    <a:lstStyle/>
                    <a:p>
                      <a:pPr>
                        <a:spcAft>
                          <a:spcPts val="300"/>
                        </a:spcAft>
                      </a:pPr>
                      <a:r>
                        <a:rPr lang="bs-Latn-BA" sz="2400" dirty="0">
                          <a:latin typeface="+mn-lt"/>
                          <a:cs typeface="Calibri Light" pitchFamily="34" charset="0"/>
                        </a:rPr>
                        <a:t>2</a:t>
                      </a:r>
                      <a:endParaRPr lang="en-US" sz="2400" dirty="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UDG</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Sandra Tinaj</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2"/>
                  </a:ext>
                </a:extLst>
              </a:tr>
              <a:tr h="351692">
                <a:tc>
                  <a:txBody>
                    <a:bodyPr/>
                    <a:lstStyle/>
                    <a:p>
                      <a:pPr>
                        <a:spcAft>
                          <a:spcPts val="300"/>
                        </a:spcAft>
                      </a:pPr>
                      <a:r>
                        <a:rPr lang="bs-Latn-BA" sz="2400">
                          <a:latin typeface="+mn-lt"/>
                          <a:cs typeface="Calibri Light" pitchFamily="34" charset="0"/>
                        </a:rPr>
                        <a:t>3</a:t>
                      </a:r>
                      <a:endParaRPr lang="en-US" sz="240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UNIM</a:t>
                      </a: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sr-Latn-ME" sz="2400" kern="1200" dirty="0" smtClean="0">
                          <a:solidFill>
                            <a:schemeClr val="dk1"/>
                          </a:solidFill>
                          <a:effectLst/>
                          <a:latin typeface="+mn-lt"/>
                          <a:ea typeface="+mn-ea"/>
                          <a:cs typeface="+mn-cs"/>
                        </a:rPr>
                        <a:t>Slobodanka Krivokapić</a:t>
                      </a:r>
                      <a:endParaRPr lang="en-US" sz="2400" b="0" dirty="0" smtClean="0">
                        <a:latin typeface="+mn-lt"/>
                        <a:ea typeface="Calibri"/>
                        <a:cs typeface="Times New Roman"/>
                      </a:endParaRPr>
                    </a:p>
                  </a:txBody>
                  <a:tcPr marL="68580" marR="68580" marT="0" marB="0"/>
                </a:tc>
                <a:extLst>
                  <a:ext uri="{0D108BD9-81ED-4DB2-BD59-A6C34878D82A}">
                    <a16:rowId xmlns:a16="http://schemas.microsoft.com/office/drawing/2014/main" xmlns="" val="10003"/>
                  </a:ext>
                </a:extLst>
              </a:tr>
              <a:tr h="351692">
                <a:tc>
                  <a:txBody>
                    <a:bodyPr/>
                    <a:lstStyle/>
                    <a:p>
                      <a:pPr>
                        <a:spcAft>
                          <a:spcPts val="300"/>
                        </a:spcAft>
                      </a:pPr>
                      <a:r>
                        <a:rPr lang="bs-Latn-BA" sz="2400" dirty="0">
                          <a:latin typeface="+mn-lt"/>
                          <a:cs typeface="Calibri Light" pitchFamily="34" charset="0"/>
                        </a:rPr>
                        <a:t>4</a:t>
                      </a:r>
                      <a:endParaRPr lang="en-US" sz="2400" dirty="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UCA F</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Clement</a:t>
                      </a:r>
                      <a:r>
                        <a:rPr lang="sr-Latn-ME" sz="2400" b="0" baseline="0" dirty="0" smtClean="0">
                          <a:latin typeface="+mn-lt"/>
                          <a:ea typeface="Calibri"/>
                          <a:cs typeface="Times New Roman"/>
                        </a:rPr>
                        <a:t> Moreau</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4"/>
                  </a:ext>
                </a:extLst>
              </a:tr>
              <a:tr h="351692">
                <a:tc>
                  <a:txBody>
                    <a:bodyPr/>
                    <a:lstStyle/>
                    <a:p>
                      <a:pPr>
                        <a:spcAft>
                          <a:spcPts val="300"/>
                        </a:spcAft>
                      </a:pPr>
                      <a:r>
                        <a:rPr lang="bs-Latn-BA" sz="2400" dirty="0">
                          <a:latin typeface="+mn-lt"/>
                          <a:cs typeface="Calibri Light" pitchFamily="34" charset="0"/>
                        </a:rPr>
                        <a:t>5</a:t>
                      </a:r>
                      <a:endParaRPr lang="en-US" sz="2400" dirty="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UL</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Tomaž Deželan</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5"/>
                  </a:ext>
                </a:extLst>
              </a:tr>
              <a:tr h="351692">
                <a:tc>
                  <a:txBody>
                    <a:bodyPr/>
                    <a:lstStyle/>
                    <a:p>
                      <a:pPr>
                        <a:spcAft>
                          <a:spcPts val="300"/>
                        </a:spcAft>
                      </a:pPr>
                      <a:r>
                        <a:rPr lang="bs-Latn-BA" sz="2400">
                          <a:latin typeface="+mn-lt"/>
                          <a:cs typeface="Calibri Light" pitchFamily="34" charset="0"/>
                        </a:rPr>
                        <a:t>6</a:t>
                      </a:r>
                      <a:endParaRPr lang="en-US" sz="240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UCA E</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Rafael</a:t>
                      </a:r>
                      <a:r>
                        <a:rPr lang="sr-Latn-ME" sz="2400" b="0" baseline="0" dirty="0" smtClean="0">
                          <a:latin typeface="+mn-lt"/>
                          <a:ea typeface="Calibri"/>
                          <a:cs typeface="Times New Roman"/>
                        </a:rPr>
                        <a:t> Velez Nunez</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6"/>
                  </a:ext>
                </a:extLst>
              </a:tr>
              <a:tr h="351692">
                <a:tc>
                  <a:txBody>
                    <a:bodyPr/>
                    <a:lstStyle/>
                    <a:p>
                      <a:pPr>
                        <a:spcAft>
                          <a:spcPts val="300"/>
                        </a:spcAft>
                      </a:pPr>
                      <a:r>
                        <a:rPr lang="bs-Latn-BA" sz="2400">
                          <a:latin typeface="+mn-lt"/>
                          <a:cs typeface="Calibri Light" pitchFamily="34" charset="0"/>
                        </a:rPr>
                        <a:t>7</a:t>
                      </a:r>
                      <a:endParaRPr lang="en-US" sz="240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err="1">
                          <a:latin typeface="+mn-lt"/>
                          <a:ea typeface="Calibri"/>
                          <a:cs typeface="Times New Roman"/>
                        </a:rPr>
                        <a:t>MoE</a:t>
                      </a:r>
                      <a:endParaRPr lang="en-US" sz="2400" b="0" dirty="0">
                        <a:latin typeface="+mn-lt"/>
                        <a:ea typeface="Calibri"/>
                        <a:cs typeface="Times New Roman"/>
                      </a:endParaRP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Marko Vukašinović</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7"/>
                  </a:ext>
                </a:extLst>
              </a:tr>
              <a:tr h="351692">
                <a:tc>
                  <a:txBody>
                    <a:bodyPr/>
                    <a:lstStyle/>
                    <a:p>
                      <a:pPr>
                        <a:spcAft>
                          <a:spcPts val="300"/>
                        </a:spcAft>
                      </a:pPr>
                      <a:r>
                        <a:rPr lang="bs-Latn-BA" sz="2400">
                          <a:latin typeface="+mn-lt"/>
                          <a:cs typeface="Calibri Light" pitchFamily="34" charset="0"/>
                        </a:rPr>
                        <a:t>8</a:t>
                      </a:r>
                      <a:endParaRPr lang="en-US" sz="240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err="1">
                          <a:latin typeface="+mn-lt"/>
                          <a:ea typeface="Calibri"/>
                          <a:cs typeface="Times New Roman"/>
                        </a:rPr>
                        <a:t>MoS</a:t>
                      </a:r>
                      <a:r>
                        <a:rPr lang="en-US" sz="2400" b="0" dirty="0">
                          <a:latin typeface="+mn-lt"/>
                          <a:ea typeface="Calibri"/>
                          <a:cs typeface="Times New Roman"/>
                        </a:rPr>
                        <a:t>-ME</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Lidija</a:t>
                      </a:r>
                      <a:r>
                        <a:rPr lang="sr-Latn-ME" sz="2400" b="0" baseline="0" dirty="0" smtClean="0">
                          <a:latin typeface="+mn-lt"/>
                          <a:ea typeface="Calibri"/>
                          <a:cs typeface="Times New Roman"/>
                        </a:rPr>
                        <a:t> Vukčević</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8"/>
                  </a:ext>
                </a:extLst>
              </a:tr>
              <a:tr h="351692">
                <a:tc>
                  <a:txBody>
                    <a:bodyPr/>
                    <a:lstStyle/>
                    <a:p>
                      <a:pPr>
                        <a:spcAft>
                          <a:spcPts val="300"/>
                        </a:spcAft>
                      </a:pPr>
                      <a:r>
                        <a:rPr lang="bs-Latn-BA" sz="2400">
                          <a:latin typeface="+mn-lt"/>
                          <a:cs typeface="Calibri Light" pitchFamily="34" charset="0"/>
                        </a:rPr>
                        <a:t>9</a:t>
                      </a:r>
                      <a:endParaRPr lang="en-US" sz="240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ACQAHE</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Milica Kavedžić</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271293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2F9140D0-3B1A-4B3B-BE6E-A584D964109A}"/>
              </a:ext>
            </a:extLst>
          </p:cNvPr>
          <p:cNvSpPr txBox="1">
            <a:spLocks/>
          </p:cNvSpPr>
          <p:nvPr/>
        </p:nvSpPr>
        <p:spPr>
          <a:xfrm>
            <a:off x="1943099" y="292815"/>
            <a:ext cx="8229600" cy="76200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a:solidFill>
                  <a:srgbClr val="002060"/>
                </a:solidFill>
                <a:latin typeface="+mn-lt"/>
                <a:cs typeface="Calibri Light" pitchFamily="34" charset="0"/>
              </a:rPr>
              <a:t>WP Leaders</a:t>
            </a:r>
            <a:endParaRPr lang="bs-Latn-BA" sz="4000" b="1" dirty="0">
              <a:solidFill>
                <a:srgbClr val="002060"/>
              </a:solidFill>
              <a:latin typeface="+mn-lt"/>
              <a:cs typeface="Calibri Light" pitchFamily="34" charset="0"/>
            </a:endParaRPr>
          </a:p>
        </p:txBody>
      </p:sp>
      <p:graphicFrame>
        <p:nvGraphicFramePr>
          <p:cNvPr id="4" name="Table 3">
            <a:extLst>
              <a:ext uri="{FF2B5EF4-FFF2-40B4-BE49-F238E27FC236}">
                <a16:creationId xmlns:a16="http://schemas.microsoft.com/office/drawing/2014/main" xmlns="" id="{5AFA67F1-F191-472D-BF33-7B922DD85334}"/>
              </a:ext>
            </a:extLst>
          </p:cNvPr>
          <p:cNvGraphicFramePr>
            <a:graphicFrameLocks noGrp="1"/>
          </p:cNvGraphicFramePr>
          <p:nvPr>
            <p:extLst>
              <p:ext uri="{D42A27DB-BD31-4B8C-83A1-F6EECF244321}">
                <p14:modId xmlns:p14="http://schemas.microsoft.com/office/powerpoint/2010/main" val="82970467"/>
              </p:ext>
            </p:extLst>
          </p:nvPr>
        </p:nvGraphicFramePr>
        <p:xfrm>
          <a:off x="1905000" y="1388990"/>
          <a:ext cx="8634895" cy="3470977"/>
        </p:xfrm>
        <a:graphic>
          <a:graphicData uri="http://schemas.openxmlformats.org/drawingml/2006/table">
            <a:tbl>
              <a:tblPr>
                <a:tableStyleId>{3C2FFA5D-87B4-456A-9821-1D502468CF0F}</a:tableStyleId>
              </a:tblPr>
              <a:tblGrid>
                <a:gridCol w="882433">
                  <a:extLst>
                    <a:ext uri="{9D8B030D-6E8A-4147-A177-3AD203B41FA5}">
                      <a16:colId xmlns:a16="http://schemas.microsoft.com/office/drawing/2014/main" xmlns="" val="20000"/>
                    </a:ext>
                  </a:extLst>
                </a:gridCol>
                <a:gridCol w="2717502">
                  <a:extLst>
                    <a:ext uri="{9D8B030D-6E8A-4147-A177-3AD203B41FA5}">
                      <a16:colId xmlns:a16="http://schemas.microsoft.com/office/drawing/2014/main" xmlns="" val="20001"/>
                    </a:ext>
                  </a:extLst>
                </a:gridCol>
                <a:gridCol w="5034960">
                  <a:extLst>
                    <a:ext uri="{9D8B030D-6E8A-4147-A177-3AD203B41FA5}">
                      <a16:colId xmlns:a16="http://schemas.microsoft.com/office/drawing/2014/main" xmlns="" val="20002"/>
                    </a:ext>
                  </a:extLst>
                </a:gridCol>
              </a:tblGrid>
              <a:tr h="351692">
                <a:tc>
                  <a:txBody>
                    <a:bodyPr/>
                    <a:lstStyle/>
                    <a:p>
                      <a:pPr>
                        <a:spcAft>
                          <a:spcPts val="300"/>
                        </a:spcAft>
                      </a:pPr>
                      <a:r>
                        <a:rPr lang="en-GB" sz="2400" b="1" dirty="0">
                          <a:latin typeface="+mn-lt"/>
                          <a:cs typeface="Calibri Light" pitchFamily="34" charset="0"/>
                        </a:rPr>
                        <a:t>WP </a:t>
                      </a:r>
                      <a:r>
                        <a:rPr lang="bs-Latn-BA" sz="2400" b="1" dirty="0">
                          <a:latin typeface="+mn-lt"/>
                          <a:cs typeface="Calibri Light" pitchFamily="34" charset="0"/>
                        </a:rPr>
                        <a:t>No.</a:t>
                      </a:r>
                      <a:endParaRPr lang="en-US" sz="2400" b="1" dirty="0">
                        <a:latin typeface="+mn-lt"/>
                        <a:ea typeface="Calibri"/>
                        <a:cs typeface="Calibri Light" pitchFamily="34" charset="0"/>
                      </a:endParaRPr>
                    </a:p>
                  </a:txBody>
                  <a:tcPr marL="64979" marR="64979" marT="0" marB="0"/>
                </a:tc>
                <a:tc>
                  <a:txBody>
                    <a:bodyPr/>
                    <a:lstStyle/>
                    <a:p>
                      <a:pPr>
                        <a:spcAft>
                          <a:spcPts val="300"/>
                        </a:spcAft>
                      </a:pPr>
                      <a:r>
                        <a:rPr lang="en-GB" sz="2400" b="1" dirty="0">
                          <a:latin typeface="+mn-lt"/>
                          <a:cs typeface="Calibri Light" pitchFamily="34" charset="0"/>
                        </a:rPr>
                        <a:t>WP Leader/</a:t>
                      </a:r>
                      <a:r>
                        <a:rPr lang="bs-Latn-BA" sz="2400" b="1" dirty="0">
                          <a:latin typeface="+mn-lt"/>
                          <a:cs typeface="Calibri Light" pitchFamily="34" charset="0"/>
                        </a:rPr>
                        <a:t>Acronym</a:t>
                      </a:r>
                      <a:endParaRPr lang="en-US" sz="2400" b="1" dirty="0">
                        <a:latin typeface="+mn-lt"/>
                        <a:ea typeface="Calibri"/>
                        <a:cs typeface="Calibri Light" pitchFamily="34" charset="0"/>
                      </a:endParaRPr>
                    </a:p>
                  </a:txBody>
                  <a:tcPr marL="64979" marR="64979" marT="0" marB="0"/>
                </a:tc>
                <a:tc>
                  <a:txBody>
                    <a:bodyPr/>
                    <a:lstStyle/>
                    <a:p>
                      <a:pPr>
                        <a:spcAft>
                          <a:spcPts val="300"/>
                        </a:spcAft>
                      </a:pPr>
                      <a:r>
                        <a:rPr lang="bs-Latn-BA" sz="2400" b="1" dirty="0">
                          <a:latin typeface="+mn-lt"/>
                          <a:cs typeface="Calibri Light" pitchFamily="34" charset="0"/>
                        </a:rPr>
                        <a:t>Name</a:t>
                      </a:r>
                      <a:endParaRPr lang="en-US" sz="2400" b="1" dirty="0">
                        <a:latin typeface="+mn-lt"/>
                        <a:ea typeface="Calibri"/>
                        <a:cs typeface="Calibri Light" pitchFamily="34" charset="0"/>
                      </a:endParaRPr>
                    </a:p>
                  </a:txBody>
                  <a:tcPr marL="64979" marR="64979" marT="0" marB="0"/>
                </a:tc>
                <a:extLst>
                  <a:ext uri="{0D108BD9-81ED-4DB2-BD59-A6C34878D82A}">
                    <a16:rowId xmlns:a16="http://schemas.microsoft.com/office/drawing/2014/main" xmlns="" val="10000"/>
                  </a:ext>
                </a:extLst>
              </a:tr>
              <a:tr h="351692">
                <a:tc>
                  <a:txBody>
                    <a:bodyPr/>
                    <a:lstStyle/>
                    <a:p>
                      <a:pPr>
                        <a:spcAft>
                          <a:spcPts val="300"/>
                        </a:spcAft>
                      </a:pPr>
                      <a:r>
                        <a:rPr lang="bs-Latn-BA" sz="2400" dirty="0">
                          <a:latin typeface="+mn-lt"/>
                          <a:cs typeface="Calibri Light" pitchFamily="34" charset="0"/>
                        </a:rPr>
                        <a:t>1</a:t>
                      </a:r>
                      <a:endParaRPr lang="en-US" sz="2400" dirty="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UCA F</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Srđan</a:t>
                      </a:r>
                      <a:r>
                        <a:rPr lang="sr-Latn-ME" sz="2400" b="0" baseline="0" dirty="0" smtClean="0">
                          <a:latin typeface="+mn-lt"/>
                          <a:ea typeface="Calibri"/>
                          <a:cs typeface="Times New Roman"/>
                        </a:rPr>
                        <a:t> Redžepagić</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1"/>
                  </a:ext>
                </a:extLst>
              </a:tr>
              <a:tr h="351692">
                <a:tc>
                  <a:txBody>
                    <a:bodyPr/>
                    <a:lstStyle/>
                    <a:p>
                      <a:pPr>
                        <a:spcAft>
                          <a:spcPts val="300"/>
                        </a:spcAft>
                      </a:pPr>
                      <a:r>
                        <a:rPr lang="bs-Latn-BA" sz="2400" dirty="0">
                          <a:latin typeface="+mn-lt"/>
                          <a:cs typeface="Calibri Light" pitchFamily="34" charset="0"/>
                        </a:rPr>
                        <a:t>2</a:t>
                      </a:r>
                      <a:endParaRPr lang="en-US" sz="2400" dirty="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UL</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Katja Cerar</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2"/>
                  </a:ext>
                </a:extLst>
              </a:tr>
              <a:tr h="351692">
                <a:tc>
                  <a:txBody>
                    <a:bodyPr/>
                    <a:lstStyle/>
                    <a:p>
                      <a:pPr>
                        <a:spcAft>
                          <a:spcPts val="300"/>
                        </a:spcAft>
                      </a:pPr>
                      <a:r>
                        <a:rPr lang="bs-Latn-BA" sz="2400">
                          <a:latin typeface="+mn-lt"/>
                          <a:cs typeface="Calibri Light" pitchFamily="34" charset="0"/>
                        </a:rPr>
                        <a:t>3</a:t>
                      </a:r>
                      <a:endParaRPr lang="en-US" sz="240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UoM</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Danilo Nikolić</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3"/>
                  </a:ext>
                </a:extLst>
              </a:tr>
              <a:tr h="351692">
                <a:tc>
                  <a:txBody>
                    <a:bodyPr/>
                    <a:lstStyle/>
                    <a:p>
                      <a:pPr>
                        <a:spcAft>
                          <a:spcPts val="300"/>
                        </a:spcAft>
                      </a:pPr>
                      <a:r>
                        <a:rPr lang="bs-Latn-BA" sz="2400" dirty="0">
                          <a:latin typeface="+mn-lt"/>
                          <a:cs typeface="Calibri Light" pitchFamily="34" charset="0"/>
                        </a:rPr>
                        <a:t>4</a:t>
                      </a:r>
                      <a:endParaRPr lang="en-US" sz="2400" dirty="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UDG</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Bojana Mališić</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4"/>
                  </a:ext>
                </a:extLst>
              </a:tr>
              <a:tr h="351692">
                <a:tc>
                  <a:txBody>
                    <a:bodyPr/>
                    <a:lstStyle/>
                    <a:p>
                      <a:pPr>
                        <a:spcAft>
                          <a:spcPts val="300"/>
                        </a:spcAft>
                      </a:pPr>
                      <a:r>
                        <a:rPr lang="bs-Latn-BA" sz="2400" dirty="0">
                          <a:latin typeface="+mn-lt"/>
                          <a:cs typeface="Calibri Light" pitchFamily="34" charset="0"/>
                        </a:rPr>
                        <a:t>5</a:t>
                      </a:r>
                      <a:endParaRPr lang="en-US" sz="2400" dirty="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UCA E</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Juan</a:t>
                      </a:r>
                      <a:r>
                        <a:rPr lang="sr-Latn-ME" sz="2400" b="0" baseline="0" dirty="0" smtClean="0">
                          <a:latin typeface="+mn-lt"/>
                          <a:ea typeface="Calibri"/>
                          <a:cs typeface="Times New Roman"/>
                        </a:rPr>
                        <a:t> Carlos Garcia Galindo</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5"/>
                  </a:ext>
                </a:extLst>
              </a:tr>
              <a:tr h="351692">
                <a:tc>
                  <a:txBody>
                    <a:bodyPr/>
                    <a:lstStyle/>
                    <a:p>
                      <a:pPr>
                        <a:spcAft>
                          <a:spcPts val="300"/>
                        </a:spcAft>
                      </a:pPr>
                      <a:r>
                        <a:rPr lang="bs-Latn-BA" sz="2400">
                          <a:latin typeface="+mn-lt"/>
                          <a:cs typeface="Calibri Light" pitchFamily="34" charset="0"/>
                        </a:rPr>
                        <a:t>6</a:t>
                      </a:r>
                      <a:endParaRPr lang="en-US" sz="240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UNIM</a:t>
                      </a:r>
                    </a:p>
                  </a:txBody>
                  <a:tcPr marL="68580" marR="68580" marT="0" marB="0"/>
                </a:tc>
                <a:tc>
                  <a:txBody>
                    <a:bodyPr/>
                    <a:lstStyle/>
                    <a:p>
                      <a:pPr>
                        <a:lnSpc>
                          <a:spcPct val="107000"/>
                        </a:lnSpc>
                        <a:spcAft>
                          <a:spcPts val="0"/>
                        </a:spcAft>
                      </a:pPr>
                      <a:r>
                        <a:rPr lang="sr-Latn-ME" sz="2400" b="0" dirty="0" smtClean="0">
                          <a:latin typeface="+mn-lt"/>
                          <a:ea typeface="Calibri"/>
                          <a:cs typeface="Times New Roman"/>
                        </a:rPr>
                        <a:t>Milica Kovačević</a:t>
                      </a:r>
                      <a:endParaRPr lang="en-US" sz="2400" b="0" dirty="0">
                        <a:latin typeface="+mn-lt"/>
                        <a:ea typeface="Calibri"/>
                        <a:cs typeface="Times New Roman"/>
                      </a:endParaRPr>
                    </a:p>
                  </a:txBody>
                  <a:tcPr marL="68580" marR="68580" marT="0" marB="0"/>
                </a:tc>
                <a:extLst>
                  <a:ext uri="{0D108BD9-81ED-4DB2-BD59-A6C34878D82A}">
                    <a16:rowId xmlns:a16="http://schemas.microsoft.com/office/drawing/2014/main" xmlns="" val="10006"/>
                  </a:ext>
                </a:extLst>
              </a:tr>
              <a:tr h="351692">
                <a:tc>
                  <a:txBody>
                    <a:bodyPr/>
                    <a:lstStyle/>
                    <a:p>
                      <a:pPr>
                        <a:spcAft>
                          <a:spcPts val="300"/>
                        </a:spcAft>
                      </a:pPr>
                      <a:r>
                        <a:rPr lang="bs-Latn-BA" sz="2400">
                          <a:latin typeface="+mn-lt"/>
                          <a:cs typeface="Calibri Light" pitchFamily="34" charset="0"/>
                        </a:rPr>
                        <a:t>7</a:t>
                      </a:r>
                      <a:endParaRPr lang="en-US" sz="2400">
                        <a:latin typeface="+mn-lt"/>
                        <a:ea typeface="Calibri"/>
                        <a:cs typeface="Calibri Light" pitchFamily="34" charset="0"/>
                      </a:endParaRPr>
                    </a:p>
                  </a:txBody>
                  <a:tcPr marL="64979" marR="64979" marT="0" marB="0"/>
                </a:tc>
                <a:tc>
                  <a:txBody>
                    <a:bodyPr/>
                    <a:lstStyle/>
                    <a:p>
                      <a:pPr>
                        <a:lnSpc>
                          <a:spcPct val="107000"/>
                        </a:lnSpc>
                        <a:spcAft>
                          <a:spcPts val="0"/>
                        </a:spcAft>
                      </a:pPr>
                      <a:r>
                        <a:rPr lang="en-US" sz="2400" b="0" dirty="0">
                          <a:latin typeface="+mn-lt"/>
                          <a:ea typeface="Calibri"/>
                          <a:cs typeface="Times New Roman"/>
                        </a:rPr>
                        <a:t>UoM</a:t>
                      </a:r>
                    </a:p>
                  </a:txBody>
                  <a:tcPr marL="68580" marR="68580" marT="0" marB="0"/>
                </a:tc>
                <a:tc>
                  <a:txBody>
                    <a:bodyPr/>
                    <a:lstStyle/>
                    <a:p>
                      <a:pPr>
                        <a:lnSpc>
                          <a:spcPct val="107000"/>
                        </a:lnSpc>
                        <a:spcAft>
                          <a:spcPts val="0"/>
                        </a:spcAft>
                      </a:pPr>
                      <a:r>
                        <a:rPr lang="en-US" sz="2400" b="0" dirty="0">
                          <a:latin typeface="+mn-lt"/>
                          <a:ea typeface="Calibri"/>
                          <a:cs typeface="Times New Roman"/>
                        </a:rPr>
                        <a:t>Prof. dr Nataša Kostić</a:t>
                      </a:r>
                    </a:p>
                  </a:txBody>
                  <a:tcPr marL="68580" marR="68580" marT="0" marB="0"/>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565750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a:extLst>
              <a:ext uri="{FF2B5EF4-FFF2-40B4-BE49-F238E27FC236}">
                <a16:creationId xmlns:a16="http://schemas.microsoft.com/office/drawing/2014/main" xmlns="" id="{533A47C6-AA3A-44B3-AB3C-662BA78C8417}"/>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591" name="think-cell Slide" r:id="rId5" imgW="216" imgH="216" progId="TCLayout.ActiveDocument.1">
                  <p:embed/>
                </p:oleObj>
              </mc:Choice>
              <mc:Fallback>
                <p:oleObj name="think-cell Slide" r:id="rId5" imgW="216" imgH="216" progId="TCLayout.ActiveDocument.1">
                  <p:embed/>
                  <p:pic>
                    <p:nvPicPr>
                      <p:cNvPr id="14" name="Object 13" hidden="1">
                        <a:extLst>
                          <a:ext uri="{FF2B5EF4-FFF2-40B4-BE49-F238E27FC236}">
                            <a16:creationId xmlns:a16="http://schemas.microsoft.com/office/drawing/2014/main" xmlns="" id="{533A47C6-AA3A-44B3-AB3C-662BA78C8417}"/>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3" name="Rectangle 62"/>
          <p:cNvSpPr/>
          <p:nvPr/>
        </p:nvSpPr>
        <p:spPr>
          <a:xfrm>
            <a:off x="780836" y="318816"/>
            <a:ext cx="10639225" cy="960017"/>
          </a:xfrm>
          <a:prstGeom prst="rect">
            <a:avLst/>
          </a:prstGeom>
          <a:solidFill>
            <a:schemeClr val="accent1">
              <a:lumMod val="50000"/>
            </a:schemeClr>
          </a:solidFill>
        </p:spPr>
        <p:txBody>
          <a:bodyPr wrap="square">
            <a:noAutofit/>
          </a:bodyPr>
          <a:lstStyle/>
          <a:p>
            <a:pPr algn="ctr"/>
            <a:r>
              <a:rPr lang="sr-Latn-ME" sz="4800" b="1" dirty="0">
                <a:solidFill>
                  <a:schemeClr val="bg1"/>
                </a:solidFill>
                <a:latin typeface="Calibri" panose="020F0502020204030204" pitchFamily="34" charset="0"/>
                <a:cs typeface="Calibri" panose="020F0502020204030204" pitchFamily="34" charset="0"/>
              </a:rPr>
              <a:t>AGENDA</a:t>
            </a:r>
            <a:r>
              <a:rPr lang="en-GB" sz="4800" b="1" dirty="0">
                <a:solidFill>
                  <a:schemeClr val="bg1"/>
                </a:solidFill>
                <a:latin typeface="Calibri" panose="020F0502020204030204" pitchFamily="34" charset="0"/>
                <a:cs typeface="Calibri" panose="020F0502020204030204" pitchFamily="34" charset="0"/>
              </a:rPr>
              <a:t> - </a:t>
            </a:r>
            <a:r>
              <a:rPr lang="en-GB" sz="3200" b="1" dirty="0">
                <a:solidFill>
                  <a:schemeClr val="bg1"/>
                </a:solidFill>
                <a:latin typeface="Calibri" panose="020F0502020204030204" pitchFamily="34" charset="0"/>
                <a:cs typeface="Calibri" panose="020F0502020204030204" pitchFamily="34" charset="0"/>
              </a:rPr>
              <a:t>Partnership Agreements</a:t>
            </a:r>
            <a:endParaRPr lang="sr-Latn-ME" sz="3200" b="1" dirty="0">
              <a:solidFill>
                <a:schemeClr val="bg1"/>
              </a:solidFill>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xmlns="" id="{629BDCFA-7752-4FB5-9EAC-1CF5D0128054}"/>
              </a:ext>
            </a:extLst>
          </p:cNvPr>
          <p:cNvSpPr/>
          <p:nvPr/>
        </p:nvSpPr>
        <p:spPr>
          <a:xfrm>
            <a:off x="780837" y="1560959"/>
            <a:ext cx="10639224" cy="2585323"/>
          </a:xfrm>
          <a:prstGeom prst="rect">
            <a:avLst/>
          </a:prstGeom>
        </p:spPr>
        <p:txBody>
          <a:bodyPr wrap="square">
            <a:spAutoFit/>
          </a:bodyPr>
          <a:lstStyle/>
          <a:p>
            <a:pPr algn="ctr">
              <a:spcAft>
                <a:spcPts val="0"/>
              </a:spcAft>
              <a:tabLst>
                <a:tab pos="90170" algn="l"/>
              </a:tabLst>
            </a:pPr>
            <a:r>
              <a:rPr lang="en-GB" b="1" dirty="0">
                <a:latin typeface="Times New Roman" panose="02020603050405020304" pitchFamily="18"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ctr">
              <a:spcAft>
                <a:spcPts val="0"/>
              </a:spcAft>
              <a:tabLst>
                <a:tab pos="90170" algn="l"/>
              </a:tabLst>
            </a:pPr>
            <a:r>
              <a:rPr lang="en-GB" sz="2000" b="1" dirty="0">
                <a:latin typeface="Times New Roman" panose="02020603050405020304" pitchFamily="18" charset="0"/>
                <a:ea typeface="Times New Roman" panose="02020603050405020304" pitchFamily="18" charset="0"/>
              </a:rPr>
              <a:t>Partnership Agreement</a:t>
            </a:r>
            <a:endParaRPr lang="en-GB" sz="1100" dirty="0">
              <a:latin typeface="Times New Roman" panose="02020603050405020304" pitchFamily="18" charset="0"/>
              <a:ea typeface="Times New Roman" panose="02020603050405020304" pitchFamily="18" charset="0"/>
            </a:endParaRPr>
          </a:p>
          <a:p>
            <a:pPr algn="ctr">
              <a:spcAft>
                <a:spcPts val="0"/>
              </a:spcAft>
              <a:tabLst>
                <a:tab pos="90170" algn="l"/>
              </a:tabLst>
            </a:pPr>
            <a:r>
              <a:rPr lang="en-GB" sz="1400" dirty="0">
                <a:latin typeface="Times New Roman" panose="02020603050405020304" pitchFamily="18"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ctr">
              <a:spcAft>
                <a:spcPts val="0"/>
              </a:spcAft>
              <a:tabLst>
                <a:tab pos="90170" algn="l"/>
              </a:tabLst>
            </a:pPr>
            <a:r>
              <a:rPr lang="en-GB" sz="1400" dirty="0">
                <a:latin typeface="Times New Roman" panose="02020603050405020304" pitchFamily="18"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ctr">
              <a:spcAft>
                <a:spcPts val="0"/>
              </a:spcAft>
              <a:tabLst>
                <a:tab pos="90170" algn="l"/>
              </a:tabLst>
            </a:pPr>
            <a:r>
              <a:rPr lang="en-GB" b="1" dirty="0">
                <a:latin typeface="Times New Roman" panose="02020603050405020304" pitchFamily="18" charset="0"/>
                <a:ea typeface="Times New Roman" panose="02020603050405020304" pitchFamily="18" charset="0"/>
              </a:rPr>
              <a:t>Fostering Internationalization at Montenegrin HEIs through Efficient Strategic Planning</a:t>
            </a:r>
            <a:endParaRPr lang="en-GB" sz="1100" dirty="0">
              <a:latin typeface="Times New Roman" panose="02020603050405020304" pitchFamily="18" charset="0"/>
              <a:ea typeface="Times New Roman" panose="02020603050405020304" pitchFamily="18" charset="0"/>
            </a:endParaRPr>
          </a:p>
          <a:p>
            <a:pPr algn="ctr">
              <a:spcAft>
                <a:spcPts val="0"/>
              </a:spcAft>
              <a:tabLst>
                <a:tab pos="90170" algn="l"/>
              </a:tabLst>
            </a:pPr>
            <a:r>
              <a:rPr lang="en-GB" b="1" dirty="0">
                <a:latin typeface="Times New Roman" panose="02020603050405020304" pitchFamily="18"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ctr">
              <a:spcAft>
                <a:spcPts val="0"/>
              </a:spcAft>
              <a:tabLst>
                <a:tab pos="90170" algn="l"/>
              </a:tabLst>
            </a:pPr>
            <a:r>
              <a:rPr lang="en-GB" b="1" dirty="0">
                <a:latin typeface="Times New Roman" panose="02020603050405020304" pitchFamily="18" charset="0"/>
                <a:ea typeface="Times New Roman" panose="02020603050405020304" pitchFamily="18" charset="0"/>
              </a:rPr>
              <a:t>IESP</a:t>
            </a:r>
            <a:endParaRPr lang="en-GB" sz="1100" dirty="0">
              <a:latin typeface="Times New Roman" panose="02020603050405020304" pitchFamily="18" charset="0"/>
              <a:ea typeface="Times New Roman" panose="02020603050405020304" pitchFamily="18" charset="0"/>
            </a:endParaRPr>
          </a:p>
          <a:p>
            <a:pPr algn="ctr">
              <a:spcAft>
                <a:spcPts val="0"/>
              </a:spcAft>
              <a:tabLst>
                <a:tab pos="90170" algn="l"/>
              </a:tabLst>
            </a:pPr>
            <a:r>
              <a:rPr lang="en-GB" sz="1400" dirty="0">
                <a:latin typeface="Times New Roman" panose="02020603050405020304" pitchFamily="18"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ctr">
              <a:spcAft>
                <a:spcPts val="0"/>
              </a:spcAft>
              <a:tabLst>
                <a:tab pos="90170" algn="l"/>
              </a:tabLst>
            </a:pPr>
            <a:r>
              <a:rPr lang="en-GB" sz="1400" dirty="0">
                <a:latin typeface="Times New Roman" panose="02020603050405020304" pitchFamily="18" charset="0"/>
                <a:ea typeface="Times New Roman" panose="02020603050405020304" pitchFamily="18" charset="0"/>
              </a:rPr>
              <a:t>Project reference number:609675-EPP-1-2019-1-ME-EPPKA2-CBHE-SP</a:t>
            </a:r>
            <a:endParaRPr lang="en-GB" sz="1100" dirty="0">
              <a:latin typeface="Times New Roman" panose="02020603050405020304" pitchFamily="18" charset="0"/>
              <a:ea typeface="Times New Roman" panose="02020603050405020304" pitchFamily="18" charset="0"/>
            </a:endParaRPr>
          </a:p>
          <a:p>
            <a:pPr algn="ctr">
              <a:spcAft>
                <a:spcPts val="0"/>
              </a:spcAft>
              <a:tabLst>
                <a:tab pos="90170" algn="l"/>
              </a:tabLst>
            </a:pPr>
            <a:r>
              <a:rPr lang="en-GB" sz="1400" dirty="0">
                <a:latin typeface="Times New Roman" panose="02020603050405020304" pitchFamily="18" charset="0"/>
                <a:ea typeface="Times New Roman" panose="02020603050405020304" pitchFamily="18" charset="0"/>
              </a:rPr>
              <a:t>2019-1944/001-001</a:t>
            </a:r>
            <a:endParaRPr lang="en-GB" sz="11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6B280869-F6AB-4584-B6CA-154675ED336D}"/>
              </a:ext>
            </a:extLst>
          </p:cNvPr>
          <p:cNvSpPr/>
          <p:nvPr/>
        </p:nvSpPr>
        <p:spPr>
          <a:xfrm>
            <a:off x="3048000" y="4146282"/>
            <a:ext cx="6096000" cy="923330"/>
          </a:xfrm>
          <a:prstGeom prst="rect">
            <a:avLst/>
          </a:prstGeom>
        </p:spPr>
        <p:txBody>
          <a:bodyPr>
            <a:spAutoFit/>
          </a:bodyPr>
          <a:lstStyle/>
          <a:p>
            <a:pPr algn="just">
              <a:spcAft>
                <a:spcPts val="0"/>
              </a:spcAft>
              <a:tabLst>
                <a:tab pos="90170" algn="l"/>
              </a:tabLst>
            </a:pPr>
            <a:r>
              <a:rPr lang="en-GB" dirty="0">
                <a:latin typeface="Times New Roman" panose="02020603050405020304" pitchFamily="18" charset="0"/>
                <a:ea typeface="Times New Roman" panose="02020603050405020304" pitchFamily="18" charset="0"/>
              </a:rPr>
              <a:t> </a:t>
            </a:r>
            <a:endParaRPr lang="en-GB" sz="1400" dirty="0">
              <a:latin typeface="Times New Roman" panose="02020603050405020304" pitchFamily="18" charset="0"/>
              <a:ea typeface="Times New Roman" panose="02020603050405020304" pitchFamily="18" charset="0"/>
            </a:endParaRPr>
          </a:p>
          <a:p>
            <a:pPr algn="ctr">
              <a:spcAft>
                <a:spcPts val="0"/>
              </a:spcAft>
              <a:tabLst>
                <a:tab pos="90170" algn="l"/>
              </a:tabLst>
            </a:pPr>
            <a:r>
              <a:rPr lang="en-GB" b="1" dirty="0">
                <a:latin typeface="Times New Roman" panose="02020603050405020304" pitchFamily="18" charset="0"/>
                <a:ea typeface="Times New Roman" panose="02020603050405020304" pitchFamily="18" charset="0"/>
              </a:rPr>
              <a:t>Article 5</a:t>
            </a:r>
            <a:endParaRPr lang="en-GB" sz="1400" dirty="0">
              <a:latin typeface="Times New Roman" panose="02020603050405020304" pitchFamily="18" charset="0"/>
              <a:ea typeface="Times New Roman" panose="02020603050405020304" pitchFamily="18" charset="0"/>
            </a:endParaRPr>
          </a:p>
          <a:p>
            <a:pPr algn="ctr">
              <a:spcAft>
                <a:spcPts val="0"/>
              </a:spcAft>
              <a:tabLst>
                <a:tab pos="90170" algn="l"/>
                <a:tab pos="270510" algn="l"/>
              </a:tabLst>
            </a:pPr>
            <a:r>
              <a:rPr lang="en-GB" b="1" dirty="0">
                <a:latin typeface="Times New Roman" panose="02020603050405020304" pitchFamily="18" charset="0"/>
                <a:ea typeface="Times New Roman" panose="02020603050405020304" pitchFamily="18" charset="0"/>
              </a:rPr>
              <a:t>Payment arrangements</a:t>
            </a:r>
            <a:endParaRPr lang="en-GB" sz="14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xmlns="" id="{621E3933-ACF0-4A68-8890-62A04A9FD2E5}"/>
              </a:ext>
            </a:extLst>
          </p:cNvPr>
          <p:cNvSpPr txBox="1"/>
          <p:nvPr/>
        </p:nvSpPr>
        <p:spPr>
          <a:xfrm>
            <a:off x="861652" y="5297041"/>
            <a:ext cx="10812512" cy="1477328"/>
          </a:xfrm>
          <a:prstGeom prst="rect">
            <a:avLst/>
          </a:prstGeom>
          <a:noFill/>
        </p:spPr>
        <p:txBody>
          <a:bodyPr wrap="none" rtlCol="0">
            <a:spAutoFit/>
          </a:bodyPr>
          <a:lstStyle/>
          <a:p>
            <a:pPr algn="ctr"/>
            <a:r>
              <a:rPr lang="en-GB" b="1" u="sng" dirty="0"/>
              <a:t>Taking in account how to spend as soon as possible 70 % of first EACEA instalment</a:t>
            </a:r>
          </a:p>
          <a:p>
            <a:pPr algn="ctr"/>
            <a:endParaRPr lang="en-GB" b="1" u="sng" dirty="0"/>
          </a:p>
          <a:p>
            <a:pPr algn="ctr"/>
            <a:r>
              <a:rPr lang="en-GB" b="1" u="sng" dirty="0"/>
              <a:t>It </a:t>
            </a:r>
            <a:r>
              <a:rPr lang="en-GB" dirty="0"/>
              <a:t>is important to purchase equipment as soon as possible in order to spend 70 % of the first instalment MNE HEIs</a:t>
            </a:r>
          </a:p>
          <a:p>
            <a:pPr algn="ctr"/>
            <a:endParaRPr lang="en-GB" dirty="0"/>
          </a:p>
          <a:p>
            <a:pPr algn="ctr"/>
            <a:r>
              <a:rPr lang="en-GB" dirty="0"/>
              <a:t>Payment arrangements different for MNE HEIs and for the rest of consortium</a:t>
            </a:r>
            <a:endParaRPr lang="en-GB" b="1" u="sng" dirty="0"/>
          </a:p>
        </p:txBody>
      </p:sp>
    </p:spTree>
    <p:extLst>
      <p:ext uri="{BB962C8B-B14F-4D97-AF65-F5344CB8AC3E}">
        <p14:creationId xmlns:p14="http://schemas.microsoft.com/office/powerpoint/2010/main" val="551700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E428CEE6-F3BD-4D7E-8569-B3C9D64688E0}"/>
              </a:ext>
            </a:extLst>
          </p:cNvPr>
          <p:cNvSpPr>
            <a:spLocks noChangeArrowheads="1"/>
          </p:cNvSpPr>
          <p:nvPr/>
        </p:nvSpPr>
        <p:spPr bwMode="auto">
          <a:xfrm>
            <a:off x="306572" y="197346"/>
            <a:ext cx="11578855"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0488" algn="l"/>
              </a:tabLst>
              <a:defRPr>
                <a:solidFill>
                  <a:schemeClr val="tx1"/>
                </a:solidFill>
                <a:latin typeface="Arial" panose="020B0604020202020204" pitchFamily="34" charset="0"/>
              </a:defRPr>
            </a:lvl1pPr>
            <a:lvl2pPr eaLnBrk="0" fontAlgn="base" hangingPunct="0">
              <a:spcBef>
                <a:spcPct val="0"/>
              </a:spcBef>
              <a:spcAft>
                <a:spcPct val="0"/>
              </a:spcAft>
              <a:tabLst>
                <a:tab pos="90488" algn="l"/>
              </a:tabLst>
              <a:defRPr>
                <a:solidFill>
                  <a:schemeClr val="tx1"/>
                </a:solidFill>
                <a:latin typeface="Arial" panose="020B0604020202020204" pitchFamily="34" charset="0"/>
              </a:defRPr>
            </a:lvl2pPr>
            <a:lvl3pPr eaLnBrk="0" fontAlgn="base" hangingPunct="0">
              <a:spcBef>
                <a:spcPct val="0"/>
              </a:spcBef>
              <a:spcAft>
                <a:spcPct val="0"/>
              </a:spcAft>
              <a:tabLst>
                <a:tab pos="90488" algn="l"/>
              </a:tabLst>
              <a:defRPr>
                <a:solidFill>
                  <a:schemeClr val="tx1"/>
                </a:solidFill>
                <a:latin typeface="Arial" panose="020B0604020202020204" pitchFamily="34" charset="0"/>
              </a:defRPr>
            </a:lvl3pPr>
            <a:lvl4pPr eaLnBrk="0" fontAlgn="base" hangingPunct="0">
              <a:spcBef>
                <a:spcPct val="0"/>
              </a:spcBef>
              <a:spcAft>
                <a:spcPct val="0"/>
              </a:spcAft>
              <a:tabLst>
                <a:tab pos="90488" algn="l"/>
              </a:tabLst>
              <a:defRPr>
                <a:solidFill>
                  <a:schemeClr val="tx1"/>
                </a:solidFill>
                <a:latin typeface="Arial" panose="020B0604020202020204" pitchFamily="34" charset="0"/>
              </a:defRPr>
            </a:lvl4pPr>
            <a:lvl5pPr eaLnBrk="0" fontAlgn="base" hangingPunct="0">
              <a:spcBef>
                <a:spcPct val="0"/>
              </a:spcBef>
              <a:spcAft>
                <a:spcPct val="0"/>
              </a:spcAft>
              <a:tabLst>
                <a:tab pos="90488" algn="l"/>
              </a:tabLst>
              <a:defRPr>
                <a:solidFill>
                  <a:schemeClr val="tx1"/>
                </a:solidFill>
                <a:latin typeface="Arial" panose="020B0604020202020204" pitchFamily="34" charset="0"/>
              </a:defRPr>
            </a:lvl5pPr>
            <a:lvl6pPr eaLnBrk="0" fontAlgn="base" hangingPunct="0">
              <a:spcBef>
                <a:spcPct val="0"/>
              </a:spcBef>
              <a:spcAft>
                <a:spcPct val="0"/>
              </a:spcAft>
              <a:tabLst>
                <a:tab pos="90488" algn="l"/>
              </a:tabLst>
              <a:defRPr>
                <a:solidFill>
                  <a:schemeClr val="tx1"/>
                </a:solidFill>
                <a:latin typeface="Arial" panose="020B0604020202020204" pitchFamily="34" charset="0"/>
              </a:defRPr>
            </a:lvl6pPr>
            <a:lvl7pPr eaLnBrk="0" fontAlgn="base" hangingPunct="0">
              <a:spcBef>
                <a:spcPct val="0"/>
              </a:spcBef>
              <a:spcAft>
                <a:spcPct val="0"/>
              </a:spcAft>
              <a:tabLst>
                <a:tab pos="90488" algn="l"/>
              </a:tabLst>
              <a:defRPr>
                <a:solidFill>
                  <a:schemeClr val="tx1"/>
                </a:solidFill>
                <a:latin typeface="Arial" panose="020B0604020202020204" pitchFamily="34" charset="0"/>
              </a:defRPr>
            </a:lvl7pPr>
            <a:lvl8pPr eaLnBrk="0" fontAlgn="base" hangingPunct="0">
              <a:spcBef>
                <a:spcPct val="0"/>
              </a:spcBef>
              <a:spcAft>
                <a:spcPct val="0"/>
              </a:spcAft>
              <a:tabLst>
                <a:tab pos="90488" algn="l"/>
              </a:tabLst>
              <a:defRPr>
                <a:solidFill>
                  <a:schemeClr val="tx1"/>
                </a:solidFill>
                <a:latin typeface="Arial" panose="020B0604020202020204" pitchFamily="34" charset="0"/>
              </a:defRPr>
            </a:lvl8pPr>
            <a:lvl9pPr eaLnBrk="0" fontAlgn="base" hangingPunct="0">
              <a:spcBef>
                <a:spcPct val="0"/>
              </a:spcBef>
              <a:spcAft>
                <a:spcPct val="0"/>
              </a:spcAft>
              <a:tabLst>
                <a:tab pos="90488"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0488" algn="l"/>
              </a:tabLst>
            </a:pPr>
            <a:r>
              <a:rPr kumimoji="0" lang="en-GB" altLang="en-US" b="0" i="1" u="none" strike="noStrike" cap="none" normalizeH="0" baseline="0" dirty="0">
                <a:ln>
                  <a:noFill/>
                </a:ln>
                <a:solidFill>
                  <a:schemeClr val="tx1"/>
                </a:solidFill>
                <a:effectLst/>
                <a:latin typeface="+mn-lt"/>
                <a:ea typeface="Times New Roman" panose="02020603050405020304" pitchFamily="18" charset="0"/>
              </a:rPr>
              <a:t>Payment(s) in advance ... </a:t>
            </a:r>
            <a:r>
              <a:rPr kumimoji="0" lang="en-GB" altLang="en-US" b="1" i="1" u="none" strike="noStrike" cap="none" normalizeH="0" baseline="0" dirty="0">
                <a:ln>
                  <a:noFill/>
                </a:ln>
                <a:solidFill>
                  <a:schemeClr val="tx1"/>
                </a:solidFill>
                <a:effectLst>
                  <a:outerShdw blurRad="38100" dist="38100" dir="2700000" algn="tl">
                    <a:srgbClr val="000000">
                      <a:alpha val="43137"/>
                    </a:srgbClr>
                  </a:outerShdw>
                </a:effectLst>
                <a:latin typeface="+mn-lt"/>
                <a:ea typeface="Times New Roman" panose="02020603050405020304" pitchFamily="18" charset="0"/>
              </a:rPr>
              <a:t>Example for MNE HEI</a:t>
            </a: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endParaRPr kumimoji="0" lang="en-GB" altLang="en-US"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r>
              <a:rPr kumimoji="0" lang="en-GB" altLang="en-US" b="0" i="0" u="none" strike="noStrike" cap="none" normalizeH="0" baseline="0" dirty="0">
                <a:ln>
                  <a:noFill/>
                </a:ln>
                <a:solidFill>
                  <a:srgbClr val="000000"/>
                </a:solidFill>
                <a:effectLst/>
                <a:latin typeface="+mn-lt"/>
                <a:ea typeface="Times New Roman" panose="02020603050405020304" pitchFamily="18" charset="0"/>
              </a:rPr>
              <a:t>The Coordinator will transfer to the respective account of</a:t>
            </a:r>
            <a:r>
              <a:rPr kumimoji="0" lang="en-GB" altLang="en-US" b="0" i="0" u="none" strike="noStrike" cap="none" normalizeH="0" baseline="0" dirty="0">
                <a:ln>
                  <a:noFill/>
                </a:ln>
                <a:solidFill>
                  <a:srgbClr val="FF0000"/>
                </a:solidFill>
                <a:effectLst/>
                <a:latin typeface="+mn-lt"/>
                <a:ea typeface="Times New Roman" panose="02020603050405020304" pitchFamily="18" charset="0"/>
              </a:rPr>
              <a:t> </a:t>
            </a:r>
            <a:r>
              <a:rPr kumimoji="0" lang="en-GB" altLang="en-US" b="0" i="0" u="sng" strike="noStrike" cap="none" normalizeH="0" baseline="0" dirty="0">
                <a:ln>
                  <a:noFill/>
                </a:ln>
                <a:solidFill>
                  <a:srgbClr val="008080"/>
                </a:solidFill>
                <a:effectLst/>
                <a:latin typeface="+mn-lt"/>
                <a:ea typeface="Times New Roman" panose="02020603050405020304" pitchFamily="18" charset="0"/>
              </a:rPr>
              <a:t>the </a:t>
            </a:r>
            <a:r>
              <a:rPr kumimoji="0" lang="en-GB" altLang="en-US" b="0" i="0" u="none" strike="noStrike" cap="none" normalizeH="0" baseline="0" dirty="0">
                <a:ln>
                  <a:noFill/>
                </a:ln>
                <a:solidFill>
                  <a:srgbClr val="000000"/>
                </a:solidFill>
                <a:effectLst/>
                <a:latin typeface="+mn-lt"/>
                <a:ea typeface="Times New Roman" panose="02020603050405020304" pitchFamily="18" charset="0"/>
              </a:rPr>
              <a:t>Beneficiary, in advance of the actual expenditures, 90% of the maximum </a:t>
            </a:r>
            <a:r>
              <a:rPr kumimoji="0" lang="en-GB" altLang="en-US" b="0" i="0" u="sng" strike="noStrike" cap="none" normalizeH="0" baseline="0" dirty="0">
                <a:ln>
                  <a:noFill/>
                </a:ln>
                <a:solidFill>
                  <a:srgbClr val="008080"/>
                </a:solidFill>
                <a:effectLst/>
                <a:latin typeface="+mn-lt"/>
                <a:ea typeface="Times New Roman" panose="02020603050405020304" pitchFamily="18" charset="0"/>
              </a:rPr>
              <a:t>total </a:t>
            </a:r>
            <a:r>
              <a:rPr kumimoji="0" lang="en-GB" altLang="en-US" b="0" i="0" u="none" strike="noStrike" cap="none" normalizeH="0" baseline="0" dirty="0">
                <a:ln>
                  <a:noFill/>
                </a:ln>
                <a:solidFill>
                  <a:srgbClr val="000000"/>
                </a:solidFill>
                <a:effectLst/>
                <a:latin typeface="+mn-lt"/>
                <a:ea typeface="Times New Roman" panose="02020603050405020304" pitchFamily="18" charset="0"/>
              </a:rPr>
              <a:t>amount specified in the estimated Erasmus+ grant contribution identified under Annex 1 of this Agreement, in the following way: </a:t>
            </a: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endParaRPr kumimoji="0" lang="en-GB" altLang="en-US" b="0" i="0" u="none" strike="noStrike" cap="none" normalizeH="0" baseline="0" dirty="0">
              <a:ln>
                <a:noFill/>
              </a:ln>
              <a:solidFill>
                <a:schemeClr val="tx1"/>
              </a:solidFill>
              <a:effectLst/>
              <a:latin typeface="+mn-lt"/>
            </a:endParaRPr>
          </a:p>
          <a:p>
            <a:pPr algn="just"/>
            <a:r>
              <a:rPr lang="en-GB" altLang="en-US" b="1" dirty="0">
                <a:solidFill>
                  <a:srgbClr val="000000"/>
                </a:solidFill>
                <a:latin typeface="+mn-lt"/>
                <a:cs typeface="Times New Roman" panose="02020603050405020304" pitchFamily="18" charset="0"/>
              </a:rPr>
              <a:t>1. First instalment of 60% of the Beneficiary's maximum Erasmus+ grant contribution, deducted for the funds intended for equipment purchase, within 30 days after the signing of the Agreement.</a:t>
            </a:r>
          </a:p>
          <a:p>
            <a:pPr marR="0" lvl="0" algn="just" defTabSz="914400" rtl="0" eaLnBrk="0" fontAlgn="base" latinLnBrk="0" hangingPunct="0">
              <a:lnSpc>
                <a:spcPct val="100000"/>
              </a:lnSpc>
              <a:spcBef>
                <a:spcPct val="0"/>
              </a:spcBef>
              <a:spcAft>
                <a:spcPct val="0"/>
              </a:spcAft>
              <a:buClrTx/>
              <a:buSzTx/>
              <a:tabLst>
                <a:tab pos="90488" algn="l"/>
              </a:tabLst>
            </a:pPr>
            <a:r>
              <a:rPr kumimoji="0" lang="en-GB" altLang="en-US" b="0" i="0" u="none" strike="noStrike" cap="none" normalizeH="0" baseline="0" dirty="0">
                <a:ln>
                  <a:noFill/>
                </a:ln>
                <a:solidFill>
                  <a:srgbClr val="000000"/>
                </a:solidFill>
                <a:effectLst/>
                <a:latin typeface="+mn-lt"/>
                <a:ea typeface="Times New Roman" panose="02020603050405020304" pitchFamily="18" charset="0"/>
              </a:rPr>
              <a:t>The transfer of the part of Erasmus+ grant contribution for Equipment costs identified under Annex I of this Agreement will be implemented as payment in advance of purchase cost of equipment stipulated in awarded contract ...</a:t>
            </a:r>
          </a:p>
          <a:p>
            <a:pPr marR="0" lvl="0" algn="just" defTabSz="914400" rtl="0" eaLnBrk="0" fontAlgn="base" latinLnBrk="0" hangingPunct="0">
              <a:lnSpc>
                <a:spcPct val="100000"/>
              </a:lnSpc>
              <a:spcBef>
                <a:spcPct val="0"/>
              </a:spcBef>
              <a:spcAft>
                <a:spcPct val="0"/>
              </a:spcAft>
              <a:buClrTx/>
              <a:buSzTx/>
              <a:tabLst>
                <a:tab pos="90488" algn="l"/>
              </a:tabLst>
            </a:pPr>
            <a:r>
              <a:rPr kumimoji="0" lang="en-GB" altLang="en-US" b="1" i="0" u="none" strike="noStrike" cap="none" normalizeH="0" baseline="0" dirty="0">
                <a:ln>
                  <a:noFill/>
                </a:ln>
                <a:solidFill>
                  <a:srgbClr val="000000"/>
                </a:solidFill>
                <a:effectLst/>
                <a:latin typeface="+mn-lt"/>
                <a:ea typeface="Times New Roman" panose="02020603050405020304" pitchFamily="18" charset="0"/>
                <a:cs typeface="Times New Roman" panose="02020603050405020304" pitchFamily="18" charset="0"/>
              </a:rPr>
              <a:t>2. Second instalment of 25%</a:t>
            </a:r>
            <a:r>
              <a:rPr kumimoji="0" lang="en-GB" altLang="en-US" b="0" i="0" u="none" strike="noStrike" cap="none" normalizeH="0" baseline="0" dirty="0">
                <a:ln>
                  <a:noFill/>
                </a:ln>
                <a:solidFill>
                  <a:srgbClr val="000000"/>
                </a:solidFill>
                <a:effectLst/>
                <a:latin typeface="+mn-lt"/>
                <a:ea typeface="Times New Roman" panose="02020603050405020304" pitchFamily="18" charset="0"/>
                <a:cs typeface="Times New Roman" panose="02020603050405020304" pitchFamily="18" charset="0"/>
              </a:rPr>
              <a:t> of the Beneficiary's maximum Erasmus+ grant contribution within 30 days after the Coordinator has received and approved the necessary proofs of expenditures/activities already payed under previous instalment, provided that the Coordinator has received the second pre-financing payment from the Executive Agency. In addition, the Beneficiary will have to meet following conditions: </a:t>
            </a:r>
            <a:r>
              <a:rPr kumimoji="0" lang="en-GB" altLang="en-US" b="0" i="0" u="none" strike="noStrike" cap="none" normalizeH="0" baseline="0" dirty="0" err="1">
                <a:ln>
                  <a:noFill/>
                </a:ln>
                <a:solidFill>
                  <a:srgbClr val="000000"/>
                </a:solidFill>
                <a:effectLst/>
                <a:latin typeface="+mn-lt"/>
                <a:ea typeface="Times New Roman" panose="02020603050405020304" pitchFamily="18" charset="0"/>
                <a:cs typeface="Times New Roman" panose="02020603050405020304" pitchFamily="18" charset="0"/>
              </a:rPr>
              <a:t>i</a:t>
            </a:r>
            <a:r>
              <a:rPr kumimoji="0" lang="en-GB" altLang="en-US" b="0" i="0" u="none" strike="noStrike" cap="none" normalizeH="0" baseline="0" dirty="0">
                <a:ln>
                  <a:noFill/>
                </a:ln>
                <a:solidFill>
                  <a:srgbClr val="000000"/>
                </a:solidFill>
                <a:effectLst/>
                <a:latin typeface="+mn-lt"/>
                <a:ea typeface="Times New Roman" panose="02020603050405020304" pitchFamily="18" charset="0"/>
                <a:cs typeface="Times New Roman" panose="02020603050405020304" pitchFamily="18" charset="0"/>
              </a:rPr>
              <a:t>) purchased all the equipment following the Erasmus+ CBHE rules about equipment purchasing and ii) demonstrated expenditure covering at least 80% of the total amount already transferred, including the amount related to equipment.</a:t>
            </a:r>
            <a:endParaRPr kumimoji="0" lang="en-GB" altLang="en-US" b="0" i="0" u="none" strike="noStrike" cap="none" normalizeH="0" baseline="0" dirty="0">
              <a:ln>
                <a:noFill/>
              </a:ln>
              <a:solidFill>
                <a:schemeClr val="tx1"/>
              </a:solidFill>
              <a:effectLst/>
              <a:latin typeface="+mn-lt"/>
            </a:endParaRPr>
          </a:p>
          <a:p>
            <a:pPr marR="0" lvl="0" algn="just" defTabSz="914400" rtl="0" eaLnBrk="0" fontAlgn="base" latinLnBrk="0" hangingPunct="0">
              <a:lnSpc>
                <a:spcPct val="100000"/>
              </a:lnSpc>
              <a:spcBef>
                <a:spcPct val="0"/>
              </a:spcBef>
              <a:spcAft>
                <a:spcPct val="0"/>
              </a:spcAft>
              <a:buClrTx/>
              <a:buSzTx/>
              <a:tabLst>
                <a:tab pos="90488" algn="l"/>
              </a:tabLst>
            </a:pPr>
            <a:r>
              <a:rPr kumimoji="0" lang="en-GB" altLang="en-US" b="1" i="0" u="none" strike="noStrike" cap="none" normalizeH="0" baseline="0" dirty="0">
                <a:ln>
                  <a:noFill/>
                </a:ln>
                <a:solidFill>
                  <a:srgbClr val="000000"/>
                </a:solidFill>
                <a:effectLst/>
                <a:latin typeface="+mn-lt"/>
                <a:ea typeface="Times New Roman" panose="02020603050405020304" pitchFamily="18" charset="0"/>
                <a:cs typeface="Times New Roman" panose="02020603050405020304" pitchFamily="18" charset="0"/>
              </a:rPr>
              <a:t>3. Third instalment of 5%</a:t>
            </a:r>
            <a:r>
              <a:rPr kumimoji="0" lang="en-GB" altLang="en-US" b="0" i="0" u="none" strike="noStrike" cap="none" normalizeH="0" baseline="0" dirty="0">
                <a:ln>
                  <a:noFill/>
                </a:ln>
                <a:solidFill>
                  <a:srgbClr val="000000"/>
                </a:solidFill>
                <a:effectLst/>
                <a:latin typeface="+mn-lt"/>
                <a:ea typeface="Times New Roman" panose="02020603050405020304" pitchFamily="18" charset="0"/>
                <a:cs typeface="Times New Roman" panose="02020603050405020304" pitchFamily="18" charset="0"/>
              </a:rPr>
              <a:t> of the Beneficiary’s maximum Erasmus+ grant contribution, within 30 days after the Coordinator has received and approved necessary proofs (all supporting documents) for the spent funds from the first and second instalments, under above points 1 and 2. In addition, the Beneficiary will have to demonstrate expenditure covering at least 90% of the total amount already transferred in previous instalments.</a:t>
            </a:r>
          </a:p>
          <a:p>
            <a:pPr marL="0" marR="0" lvl="0" indent="0" algn="just" defTabSz="914400" rtl="0" eaLnBrk="0" fontAlgn="base" latinLnBrk="0" hangingPunct="0">
              <a:lnSpc>
                <a:spcPct val="100000"/>
              </a:lnSpc>
              <a:spcBef>
                <a:spcPct val="0"/>
              </a:spcBef>
              <a:spcAft>
                <a:spcPct val="0"/>
              </a:spcAft>
              <a:buClrTx/>
              <a:buSzTx/>
              <a:buFontTx/>
              <a:buChar char="•"/>
              <a:tabLst>
                <a:tab pos="90488" algn="l"/>
              </a:tabLst>
            </a:pPr>
            <a:endParaRPr kumimoji="0" lang="en-GB" altLang="en-US"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r>
              <a:rPr kumimoji="0" lang="en-GB" altLang="en-US" b="0" i="0" u="none" strike="noStrike" cap="none" normalizeH="0" baseline="0" dirty="0">
                <a:ln>
                  <a:noFill/>
                </a:ln>
                <a:solidFill>
                  <a:schemeClr val="tx1"/>
                </a:solidFill>
                <a:effectLst/>
                <a:latin typeface="+mn-lt"/>
                <a:ea typeface="Times New Roman" panose="02020603050405020304" pitchFamily="18" charset="0"/>
              </a:rPr>
              <a:t>5.3	Erasmus+ grant amounts received in advance and not used by the Beneficiar</a:t>
            </a:r>
            <a:r>
              <a:rPr kumimoji="0" lang="en-GB" altLang="en-US" b="0" i="0" u="sng" strike="noStrike" cap="none" normalizeH="0" baseline="0" dirty="0">
                <a:ln>
                  <a:noFill/>
                </a:ln>
                <a:solidFill>
                  <a:srgbClr val="008080"/>
                </a:solidFill>
                <a:effectLst/>
                <a:latin typeface="+mn-lt"/>
                <a:ea typeface="Times New Roman" panose="02020603050405020304" pitchFamily="18" charset="0"/>
              </a:rPr>
              <a:t>y</a:t>
            </a:r>
            <a:r>
              <a:rPr kumimoji="0" lang="en-GB" altLang="en-US" b="0" i="0" u="none" strike="noStrike" cap="none" normalizeH="0" baseline="0" dirty="0">
                <a:ln>
                  <a:noFill/>
                </a:ln>
                <a:solidFill>
                  <a:schemeClr val="tx1"/>
                </a:solidFill>
                <a:effectLst/>
                <a:latin typeface="+mn-lt"/>
                <a:ea typeface="Times New Roman" panose="02020603050405020304" pitchFamily="18" charset="0"/>
              </a:rPr>
              <a:t> will be reimbursed to the Coordinator at the latest 30 days after the end of the project's contractual period.    </a:t>
            </a:r>
            <a:endParaRPr kumimoji="0" lang="en-GB" altLang="en-US"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4045069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FECDDDF-47D2-411C-BC00-9D8E3FA3D1AE}"/>
              </a:ext>
            </a:extLst>
          </p:cNvPr>
          <p:cNvSpPr/>
          <p:nvPr/>
        </p:nvSpPr>
        <p:spPr>
          <a:xfrm>
            <a:off x="345440" y="335845"/>
            <a:ext cx="11501120" cy="6186309"/>
          </a:xfrm>
          <a:prstGeom prst="rect">
            <a:avLst/>
          </a:prstGeom>
        </p:spPr>
        <p:txBody>
          <a:bodyPr wrap="square">
            <a:spAutoFit/>
          </a:bodyPr>
          <a:lstStyle/>
          <a:p>
            <a:r>
              <a:rPr lang="en-GB" i="1" dirty="0"/>
              <a:t>Payment(s) in advance </a:t>
            </a:r>
            <a:r>
              <a:rPr lang="en-GB" altLang="en-US" b="1" i="1" dirty="0">
                <a:effectLst>
                  <a:outerShdw blurRad="38100" dist="38100" dir="2700000" algn="tl">
                    <a:srgbClr val="000000">
                      <a:alpha val="43137"/>
                    </a:srgbClr>
                  </a:outerShdw>
                </a:effectLst>
                <a:ea typeface="Times New Roman" panose="02020603050405020304" pitchFamily="18" charset="0"/>
              </a:rPr>
              <a:t>Example for rest of consortium</a:t>
            </a:r>
            <a:endParaRPr lang="en-GB" dirty="0"/>
          </a:p>
          <a:p>
            <a:r>
              <a:rPr lang="de-DE" dirty="0"/>
              <a:t> </a:t>
            </a:r>
            <a:endParaRPr lang="en-GB" dirty="0"/>
          </a:p>
          <a:p>
            <a:r>
              <a:rPr lang="en-GB" dirty="0"/>
              <a:t>The Coordinator will transfer to the respective account of the Beneficiary, in advance of the actual expenditures, 90% of the maximum total amount specified in the estimated Erasmus+ grant contribution identified under Annex 1 of this Agreement, in the following way: </a:t>
            </a:r>
          </a:p>
          <a:p>
            <a:endParaRPr lang="en-GB" dirty="0"/>
          </a:p>
          <a:p>
            <a:pPr marL="342900" lvl="0" indent="-342900" algn="just">
              <a:spcAft>
                <a:spcPts val="0"/>
              </a:spcAft>
              <a:buFont typeface="+mj-lt"/>
              <a:buAutoNum type="arabicPeriod"/>
            </a:pPr>
            <a:r>
              <a:rPr lang="en-GB" b="1" dirty="0">
                <a:solidFill>
                  <a:srgbClr val="000000"/>
                </a:solidFill>
                <a:ea typeface="Times New Roman" panose="02020603050405020304" pitchFamily="18" charset="0"/>
              </a:rPr>
              <a:t>First instalment of 30%</a:t>
            </a:r>
            <a:r>
              <a:rPr lang="en-GB" dirty="0">
                <a:solidFill>
                  <a:srgbClr val="000000"/>
                </a:solidFill>
                <a:ea typeface="Times New Roman" panose="02020603050405020304" pitchFamily="18" charset="0"/>
              </a:rPr>
              <a:t> of the Beneficiary's maximum Erasmus+ grant contribution within 30 days after the signing of the Agreement.</a:t>
            </a:r>
          </a:p>
          <a:p>
            <a:pPr marL="800100" indent="-342900" algn="just">
              <a:spcAft>
                <a:spcPts val="0"/>
              </a:spcAft>
              <a:buFont typeface="+mj-lt"/>
              <a:buAutoNum type="arabicPeriod"/>
            </a:pPr>
            <a:endParaRPr lang="en-GB" dirty="0">
              <a:ea typeface="Times New Roman" panose="02020603050405020304" pitchFamily="18" charset="0"/>
            </a:endParaRPr>
          </a:p>
          <a:p>
            <a:pPr marL="342900" lvl="0" indent="-342900" algn="just">
              <a:spcAft>
                <a:spcPts val="0"/>
              </a:spcAft>
              <a:buFont typeface="+mj-lt"/>
              <a:buAutoNum type="arabicPeriod"/>
            </a:pPr>
            <a:r>
              <a:rPr lang="en-GB" b="1" dirty="0">
                <a:solidFill>
                  <a:srgbClr val="000000"/>
                </a:solidFill>
                <a:ea typeface="Times New Roman" panose="02020603050405020304" pitchFamily="18" charset="0"/>
              </a:rPr>
              <a:t>Second instalment of 50%</a:t>
            </a:r>
            <a:r>
              <a:rPr lang="en-GB" dirty="0">
                <a:solidFill>
                  <a:srgbClr val="000000"/>
                </a:solidFill>
                <a:ea typeface="Times New Roman" panose="02020603050405020304" pitchFamily="18" charset="0"/>
              </a:rPr>
              <a:t> of the Beneficiary's maximum Erasmus+ grant contribution within 30 days after the Coordinator has received and approved the necessary proofs (all supporting documents) of expenditures/activities already payed under previous instalment, </a:t>
            </a:r>
            <a:r>
              <a:rPr lang="en-US" dirty="0">
                <a:solidFill>
                  <a:srgbClr val="000000"/>
                </a:solidFill>
                <a:ea typeface="Times New Roman" panose="02020603050405020304" pitchFamily="18" charset="0"/>
              </a:rPr>
              <a:t>provided that the Coordinator has received the second pre-financing payment from the Executive Agency. In addition, the Beneficiary will have to demonstrate expenditure covering at least 80% of the total amount already transferred in pervious instalment. </a:t>
            </a:r>
            <a:endParaRPr lang="en-GB" dirty="0">
              <a:solidFill>
                <a:srgbClr val="000000"/>
              </a:solidFill>
              <a:ea typeface="Times New Roman" panose="02020603050405020304" pitchFamily="18" charset="0"/>
            </a:endParaRPr>
          </a:p>
          <a:p>
            <a:pPr marL="792480" indent="-342900" algn="just">
              <a:spcAft>
                <a:spcPts val="0"/>
              </a:spcAft>
              <a:buFont typeface="+mj-lt"/>
              <a:buAutoNum type="arabicPeriod"/>
            </a:pPr>
            <a:endParaRPr lang="en-GB" dirty="0">
              <a:ea typeface="Times New Roman" panose="02020603050405020304" pitchFamily="18" charset="0"/>
            </a:endParaRPr>
          </a:p>
          <a:p>
            <a:pPr marL="342900" lvl="0" indent="-342900" algn="just">
              <a:spcAft>
                <a:spcPts val="0"/>
              </a:spcAft>
              <a:buFont typeface="+mj-lt"/>
              <a:buAutoNum type="arabicPeriod"/>
            </a:pPr>
            <a:r>
              <a:rPr lang="en-GB" b="1" dirty="0">
                <a:solidFill>
                  <a:srgbClr val="000000"/>
                </a:solidFill>
                <a:ea typeface="Times New Roman" panose="02020603050405020304" pitchFamily="18" charset="0"/>
              </a:rPr>
              <a:t>Third instalment of 10%</a:t>
            </a:r>
            <a:r>
              <a:rPr lang="en-GB" dirty="0">
                <a:solidFill>
                  <a:srgbClr val="000000"/>
                </a:solidFill>
                <a:ea typeface="Times New Roman" panose="02020603050405020304" pitchFamily="18" charset="0"/>
              </a:rPr>
              <a:t> of the Beneficiary’s maximum Erasmus+ grant contribution, within 30 days after the Coordinator has received and approved necessary proofs (all supporting documents) for the spent funds from the first and second instalments, under above points 1 and 2. In addition, the Beneficiary will have to demonstrate expenditure covering at least 90% of the total amount already transferred in previous instalments.</a:t>
            </a:r>
          </a:p>
          <a:p>
            <a:pPr algn="just">
              <a:spcAft>
                <a:spcPts val="0"/>
              </a:spcAft>
            </a:pPr>
            <a:r>
              <a:rPr lang="en-GB" dirty="0">
                <a:solidFill>
                  <a:srgbClr val="000000"/>
                </a:solidFill>
                <a:ea typeface="Times New Roman" panose="02020603050405020304" pitchFamily="18" charset="0"/>
              </a:rPr>
              <a:t> </a:t>
            </a:r>
            <a:endParaRPr lang="en-GB" dirty="0">
              <a:ea typeface="Times New Roman" panose="02020603050405020304" pitchFamily="18" charset="0"/>
            </a:endParaRPr>
          </a:p>
          <a:p>
            <a:pPr algn="just">
              <a:spcAft>
                <a:spcPts val="0"/>
              </a:spcAft>
              <a:tabLst>
                <a:tab pos="90170" algn="l"/>
              </a:tabLst>
            </a:pPr>
            <a:r>
              <a:rPr lang="en-GB" dirty="0">
                <a:ea typeface="Times New Roman" panose="02020603050405020304" pitchFamily="18" charset="0"/>
              </a:rPr>
              <a:t>5.3	Erasmus+ grant amounts received in advance and not used by the Beneficiary will be reimbursed to the Coordinator at the latest 30 days after the end of the project's contractual period.    </a:t>
            </a:r>
            <a:endParaRPr lang="en-GB" dirty="0">
              <a:effectLst/>
              <a:ea typeface="Times New Roman" panose="02020603050405020304" pitchFamily="18" charset="0"/>
            </a:endParaRPr>
          </a:p>
        </p:txBody>
      </p:sp>
    </p:spTree>
    <p:extLst>
      <p:ext uri="{BB962C8B-B14F-4D97-AF65-F5344CB8AC3E}">
        <p14:creationId xmlns:p14="http://schemas.microsoft.com/office/powerpoint/2010/main" val="146168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a:extLst>
              <a:ext uri="{FF2B5EF4-FFF2-40B4-BE49-F238E27FC236}">
                <a16:creationId xmlns:a16="http://schemas.microsoft.com/office/drawing/2014/main" xmlns="" id="{533A47C6-AA3A-44B3-AB3C-662BA78C8417}"/>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510" name="think-cell Slide" r:id="rId5" imgW="216" imgH="216" progId="TCLayout.ActiveDocument.1">
                  <p:embed/>
                </p:oleObj>
              </mc:Choice>
              <mc:Fallback>
                <p:oleObj name="think-cell Slide" r:id="rId5" imgW="216" imgH="216" progId="TCLayout.ActiveDocument.1">
                  <p:embed/>
                  <p:pic>
                    <p:nvPicPr>
                      <p:cNvPr id="14" name="Object 13" hidden="1">
                        <a:extLst>
                          <a:ext uri="{FF2B5EF4-FFF2-40B4-BE49-F238E27FC236}">
                            <a16:creationId xmlns:a16="http://schemas.microsoft.com/office/drawing/2014/main" xmlns="" id="{533A47C6-AA3A-44B3-AB3C-662BA78C8417}"/>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3" name="Rectangle 62"/>
          <p:cNvSpPr/>
          <p:nvPr/>
        </p:nvSpPr>
        <p:spPr>
          <a:xfrm>
            <a:off x="780836" y="318817"/>
            <a:ext cx="10639225" cy="821614"/>
          </a:xfrm>
          <a:prstGeom prst="rect">
            <a:avLst/>
          </a:prstGeom>
          <a:solidFill>
            <a:schemeClr val="accent1">
              <a:lumMod val="50000"/>
            </a:schemeClr>
          </a:solidFill>
        </p:spPr>
        <p:txBody>
          <a:bodyPr wrap="square">
            <a:noAutofit/>
          </a:bodyPr>
          <a:lstStyle/>
          <a:p>
            <a:pPr algn="ctr"/>
            <a:r>
              <a:rPr lang="en-GB" sz="44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AGENDA - </a:t>
            </a:r>
            <a:r>
              <a:rPr lang="en-GB" sz="32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WP7: Project management</a:t>
            </a:r>
          </a:p>
        </p:txBody>
      </p:sp>
      <p:sp>
        <p:nvSpPr>
          <p:cNvPr id="32" name="Content Placeholder 2">
            <a:extLst>
              <a:ext uri="{FF2B5EF4-FFF2-40B4-BE49-F238E27FC236}">
                <a16:creationId xmlns:a16="http://schemas.microsoft.com/office/drawing/2014/main" xmlns="" id="{F184745D-2B21-4301-807E-5D9113984E96}"/>
              </a:ext>
            </a:extLst>
          </p:cNvPr>
          <p:cNvSpPr txBox="1">
            <a:spLocks/>
          </p:cNvSpPr>
          <p:nvPr/>
        </p:nvSpPr>
        <p:spPr>
          <a:xfrm>
            <a:off x="780836" y="1299400"/>
            <a:ext cx="10639225" cy="451212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spcBef>
                <a:spcPts val="600"/>
              </a:spcBef>
              <a:buNone/>
            </a:pPr>
            <a:r>
              <a:rPr lang="en-US" sz="2600" dirty="0"/>
              <a:t>Presentation of:</a:t>
            </a:r>
          </a:p>
          <a:p>
            <a:pPr>
              <a:lnSpc>
                <a:spcPct val="80000"/>
              </a:lnSpc>
              <a:spcBef>
                <a:spcPts val="600"/>
              </a:spcBef>
            </a:pPr>
            <a:r>
              <a:rPr lang="en-US" sz="2600" dirty="0"/>
              <a:t>Project management principles</a:t>
            </a:r>
          </a:p>
          <a:p>
            <a:pPr>
              <a:lnSpc>
                <a:spcPct val="80000"/>
              </a:lnSpc>
              <a:spcBef>
                <a:spcPts val="600"/>
              </a:spcBef>
            </a:pPr>
            <a:r>
              <a:rPr lang="en-US" sz="2600" dirty="0"/>
              <a:t>Establishing working bodies </a:t>
            </a:r>
          </a:p>
          <a:p>
            <a:pPr lvl="1">
              <a:lnSpc>
                <a:spcPct val="80000"/>
              </a:lnSpc>
              <a:spcBef>
                <a:spcPts val="600"/>
              </a:spcBef>
            </a:pPr>
            <a:r>
              <a:rPr lang="en-US" sz="2600" dirty="0"/>
              <a:t>Project Management Board (PMB)</a:t>
            </a:r>
          </a:p>
          <a:p>
            <a:pPr lvl="1">
              <a:lnSpc>
                <a:spcPct val="80000"/>
              </a:lnSpc>
              <a:spcBef>
                <a:spcPts val="600"/>
              </a:spcBef>
            </a:pPr>
            <a:r>
              <a:rPr lang="en-US" sz="2600" dirty="0"/>
              <a:t>Quality Assurance (QA) body </a:t>
            </a:r>
          </a:p>
          <a:p>
            <a:pPr lvl="1">
              <a:lnSpc>
                <a:spcPct val="80000"/>
              </a:lnSpc>
              <a:spcBef>
                <a:spcPts val="600"/>
              </a:spcBef>
            </a:pPr>
            <a:r>
              <a:rPr lang="en-US" sz="2600" dirty="0"/>
              <a:t>WP Leaders</a:t>
            </a:r>
          </a:p>
          <a:p>
            <a:pPr>
              <a:lnSpc>
                <a:spcPct val="80000"/>
              </a:lnSpc>
              <a:spcBef>
                <a:spcPts val="500"/>
              </a:spcBef>
            </a:pPr>
            <a:r>
              <a:rPr lang="en-US" sz="2600" dirty="0"/>
              <a:t>Partnership Agreements</a:t>
            </a:r>
          </a:p>
          <a:p>
            <a:pPr>
              <a:lnSpc>
                <a:spcPct val="80000"/>
              </a:lnSpc>
              <a:spcBef>
                <a:spcPts val="500"/>
              </a:spcBef>
            </a:pPr>
            <a:r>
              <a:rPr lang="en-GB" sz="2400" dirty="0">
                <a:hlinkClick r:id="rId7"/>
              </a:rPr>
              <a:t>https://eacea.ec.europa.eu/sites/eacea-site/files/guidelines_for_the_use_of_the_grant_2017_cbhe_v_ii_-_09_january_2018_0.pdf</a:t>
            </a:r>
            <a:endParaRPr lang="en-GB" sz="2400" dirty="0"/>
          </a:p>
          <a:p>
            <a:pPr>
              <a:lnSpc>
                <a:spcPct val="80000"/>
              </a:lnSpc>
              <a:spcBef>
                <a:spcPts val="500"/>
              </a:spcBef>
            </a:pPr>
            <a:r>
              <a:rPr lang="en-GB" sz="2400" dirty="0">
                <a:hlinkClick r:id="rId8"/>
              </a:rPr>
              <a:t>https://eacea.ec.europa.eu/sites/eacea-site/files/financial_management_2.pdf</a:t>
            </a:r>
            <a:endParaRPr lang="en-GB" sz="2400" dirty="0"/>
          </a:p>
          <a:p>
            <a:pPr>
              <a:lnSpc>
                <a:spcPct val="80000"/>
              </a:lnSpc>
              <a:spcBef>
                <a:spcPts val="500"/>
              </a:spcBef>
            </a:pPr>
            <a:endParaRPr lang="en-US" sz="2600" dirty="0"/>
          </a:p>
        </p:txBody>
      </p:sp>
    </p:spTree>
    <p:extLst>
      <p:ext uri="{BB962C8B-B14F-4D97-AF65-F5344CB8AC3E}">
        <p14:creationId xmlns:p14="http://schemas.microsoft.com/office/powerpoint/2010/main" val="1608963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9DF32F7-B474-4152-968A-B56780509ECB}"/>
              </a:ext>
            </a:extLst>
          </p:cNvPr>
          <p:cNvSpPr/>
          <p:nvPr/>
        </p:nvSpPr>
        <p:spPr>
          <a:xfrm>
            <a:off x="640080" y="513368"/>
            <a:ext cx="11287760" cy="4524315"/>
          </a:xfrm>
          <a:prstGeom prst="rect">
            <a:avLst/>
          </a:prstGeom>
        </p:spPr>
        <p:txBody>
          <a:bodyPr wrap="square">
            <a:spAutoFit/>
          </a:bodyPr>
          <a:lstStyle/>
          <a:p>
            <a:pPr indent="449580">
              <a:spcAft>
                <a:spcPts val="0"/>
              </a:spcAft>
            </a:pPr>
            <a:r>
              <a:rPr lang="en-GB" i="1" dirty="0">
                <a:solidFill>
                  <a:srgbClr val="000000"/>
                </a:solidFill>
                <a:highlight>
                  <a:srgbClr val="C0C0C0"/>
                </a:highlight>
                <a:ea typeface="Times New Roman" panose="02020603050405020304" pitchFamily="18" charset="0"/>
              </a:rPr>
              <a:t>Final payment</a:t>
            </a:r>
            <a:endParaRPr lang="en-GB" dirty="0">
              <a:ea typeface="Times New Roman" panose="02020603050405020304" pitchFamily="18" charset="0"/>
            </a:endParaRPr>
          </a:p>
          <a:p>
            <a:pPr algn="just">
              <a:spcAft>
                <a:spcPts val="0"/>
              </a:spcAft>
            </a:pPr>
            <a:r>
              <a:rPr lang="en-GB" dirty="0">
                <a:solidFill>
                  <a:srgbClr val="000000"/>
                </a:solidFill>
                <a:ea typeface="Times New Roman" panose="02020603050405020304" pitchFamily="18" charset="0"/>
              </a:rPr>
              <a:t> </a:t>
            </a:r>
            <a:endParaRPr lang="en-GB" dirty="0">
              <a:ea typeface="Times New Roman" panose="02020603050405020304" pitchFamily="18" charset="0"/>
            </a:endParaRPr>
          </a:p>
          <a:p>
            <a:pPr algn="just">
              <a:spcAft>
                <a:spcPts val="0"/>
              </a:spcAft>
            </a:pPr>
            <a:r>
              <a:rPr lang="en-GB" dirty="0">
                <a:solidFill>
                  <a:srgbClr val="000000"/>
                </a:solidFill>
                <a:ea typeface="Times New Roman" panose="02020603050405020304" pitchFamily="18" charset="0"/>
              </a:rPr>
              <a:t>5.4  </a:t>
            </a:r>
            <a:r>
              <a:rPr lang="en-GB" dirty="0">
                <a:ea typeface="Times New Roman" panose="02020603050405020304" pitchFamily="18" charset="0"/>
              </a:rPr>
              <a:t>If applicable,</a:t>
            </a:r>
            <a:r>
              <a:rPr lang="en-GB" b="1" dirty="0">
                <a:solidFill>
                  <a:srgbClr val="000000"/>
                </a:solidFill>
                <a:ea typeface="Times New Roman" panose="02020603050405020304" pitchFamily="18" charset="0"/>
              </a:rPr>
              <a:t> f</a:t>
            </a:r>
            <a:r>
              <a:rPr lang="en-GB" b="1" dirty="0">
                <a:ea typeface="Times New Roman" panose="02020603050405020304" pitchFamily="18" charset="0"/>
              </a:rPr>
              <a:t>inal instalment</a:t>
            </a:r>
            <a:r>
              <a:rPr lang="en-GB" dirty="0">
                <a:ea typeface="Times New Roman" panose="02020603050405020304" pitchFamily="18" charset="0"/>
              </a:rPr>
              <a:t> of the grant to be transferred to the Beneficiary by the Coordinator (up to the remaining 10% of the Beneficiary’s maximum Erasmus+ grant contribution) will be defined once the total Erasmus+ grant has been confirmed by the Executive Agency after the end of the project and approval of the Coordinator</a:t>
            </a:r>
            <a:r>
              <a:rPr lang="en-US" dirty="0">
                <a:ea typeface="Times New Roman" panose="02020603050405020304" pitchFamily="18" charset="0"/>
              </a:rPr>
              <a:t>’s </a:t>
            </a:r>
            <a:r>
              <a:rPr lang="en-GB" dirty="0">
                <a:ea typeface="Times New Roman" panose="02020603050405020304" pitchFamily="18" charset="0"/>
              </a:rPr>
              <a:t>final financial statement. This instalment will be transferred to the Beneficiary within 30 days after the receipt of final balance payment from the Executive Agency. </a:t>
            </a:r>
          </a:p>
          <a:p>
            <a:pPr algn="just">
              <a:spcAft>
                <a:spcPts val="0"/>
              </a:spcAft>
              <a:tabLst>
                <a:tab pos="90170" algn="l"/>
              </a:tabLst>
            </a:pPr>
            <a:r>
              <a:rPr lang="en-GB" dirty="0">
                <a:ea typeface="Times New Roman" panose="02020603050405020304" pitchFamily="18" charset="0"/>
              </a:rPr>
              <a:t> </a:t>
            </a:r>
          </a:p>
          <a:p>
            <a:pPr algn="just">
              <a:spcAft>
                <a:spcPts val="0"/>
              </a:spcAft>
              <a:tabLst>
                <a:tab pos="90170" algn="l"/>
              </a:tabLst>
            </a:pPr>
            <a:r>
              <a:rPr lang="en-GB" dirty="0">
                <a:ea typeface="Times New Roman" panose="02020603050405020304" pitchFamily="18" charset="0"/>
              </a:rPr>
              <a:t>5.5	In the event there is a difference between the amount of the Erasmus+ grant contribution actually used by the partnership and the amount of expenditure declared eligible by the Executive Agency at the end of the project, if responsible for the expenditure declared ineligible, the Beneficiary will reimburse the corresponding amount to the Coordinator within 20 days from the date of the receiving the notice from the Coordinator.</a:t>
            </a:r>
          </a:p>
          <a:p>
            <a:pPr algn="just">
              <a:spcAft>
                <a:spcPts val="0"/>
              </a:spcAft>
              <a:tabLst>
                <a:tab pos="90170" algn="l"/>
              </a:tabLst>
            </a:pPr>
            <a:r>
              <a:rPr lang="en-GB" dirty="0">
                <a:ea typeface="Times New Roman" panose="02020603050405020304" pitchFamily="18" charset="0"/>
              </a:rPr>
              <a:t> </a:t>
            </a:r>
          </a:p>
          <a:p>
            <a:pPr algn="just">
              <a:spcAft>
                <a:spcPts val="0"/>
              </a:spcAft>
              <a:tabLst>
                <a:tab pos="90170" algn="l"/>
              </a:tabLst>
            </a:pPr>
            <a:r>
              <a:rPr lang="en-GB" dirty="0">
                <a:ea typeface="Times New Roman" panose="02020603050405020304" pitchFamily="18" charset="0"/>
              </a:rPr>
              <a:t>5.6	The costs of dispatching funds to the beneficiary will be paid by the Coordinator and the cost of receiving funds (which may be charged by the receiving institution’s bank) will be paid by the receiving institution.</a:t>
            </a:r>
          </a:p>
          <a:p>
            <a:pPr algn="ctr">
              <a:spcAft>
                <a:spcPts val="0"/>
              </a:spcAft>
              <a:tabLst>
                <a:tab pos="90170" algn="l"/>
              </a:tabLst>
            </a:pPr>
            <a:r>
              <a:rPr lang="en-GB" b="1" dirty="0">
                <a:ea typeface="Times New Roman" panose="02020603050405020304" pitchFamily="18" charset="0"/>
              </a:rPr>
              <a:t> </a:t>
            </a:r>
            <a:endParaRPr lang="en-GB" dirty="0"/>
          </a:p>
        </p:txBody>
      </p:sp>
    </p:spTree>
    <p:extLst>
      <p:ext uri="{BB962C8B-B14F-4D97-AF65-F5344CB8AC3E}">
        <p14:creationId xmlns:p14="http://schemas.microsoft.com/office/powerpoint/2010/main" val="1161253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6762" y="2321004"/>
            <a:ext cx="8478475" cy="1107996"/>
          </a:xfrm>
          <a:prstGeom prst="rect">
            <a:avLst/>
          </a:prstGeom>
          <a:noFill/>
        </p:spPr>
        <p:txBody>
          <a:bodyPr wrap="none" rtlCol="0">
            <a:spAutoFit/>
          </a:bodyPr>
          <a:lstStyle/>
          <a:p>
            <a:r>
              <a:rPr lang="en-GB" sz="6600" b="1" dirty="0">
                <a:solidFill>
                  <a:schemeClr val="accent1">
                    <a:lumMod val="50000"/>
                  </a:schemeClr>
                </a:solidFill>
              </a:rPr>
              <a:t>Thank you for attention</a:t>
            </a:r>
            <a:endParaRPr lang="en-US" sz="6600" b="1" dirty="0">
              <a:solidFill>
                <a:schemeClr val="accent1">
                  <a:lumMod val="50000"/>
                </a:schemeClr>
              </a:solidFill>
            </a:endParaRPr>
          </a:p>
        </p:txBody>
      </p:sp>
      <p:pic>
        <p:nvPicPr>
          <p:cNvPr id="3" name="Picture 3">
            <a:extLst>
              <a:ext uri="{FF2B5EF4-FFF2-40B4-BE49-F238E27FC236}">
                <a16:creationId xmlns:a16="http://schemas.microsoft.com/office/drawing/2014/main" xmlns="" id="{553A14CF-BDCC-4B63-90B3-37EA14BA3D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5158" y="392432"/>
            <a:ext cx="2447925" cy="6953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xmlns="" id="{43A08DC6-AFA4-4C01-B320-4532856344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917" y="457200"/>
            <a:ext cx="688976" cy="69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122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4" descr="Image result for eu flag">
            <a:extLst>
              <a:ext uri="{FF2B5EF4-FFF2-40B4-BE49-F238E27FC236}">
                <a16:creationId xmlns:a16="http://schemas.microsoft.com/office/drawing/2014/main" xmlns="" id="{2F8BE10D-5215-4BE6-AEC7-4789957E5A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1717" y="152242"/>
            <a:ext cx="2503979" cy="166628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a:extLst>
              <a:ext uri="{FF2B5EF4-FFF2-40B4-BE49-F238E27FC236}">
                <a16:creationId xmlns:a16="http://schemas.microsoft.com/office/drawing/2014/main" xmlns="" id="{B8DB5C8D-86B8-45A4-A3B9-6B171C394D42}"/>
              </a:ext>
            </a:extLst>
          </p:cNvPr>
          <p:cNvSpPr/>
          <p:nvPr/>
        </p:nvSpPr>
        <p:spPr>
          <a:xfrm>
            <a:off x="4667530" y="2329242"/>
            <a:ext cx="2528166" cy="71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Project Contractor / Project Coordinator</a:t>
            </a:r>
          </a:p>
        </p:txBody>
      </p:sp>
      <p:sp>
        <p:nvSpPr>
          <p:cNvPr id="7" name="Rectangle: Rounded Corners 6">
            <a:extLst>
              <a:ext uri="{FF2B5EF4-FFF2-40B4-BE49-F238E27FC236}">
                <a16:creationId xmlns:a16="http://schemas.microsoft.com/office/drawing/2014/main" xmlns="" id="{D0322D6C-181D-4614-BBD2-E1053AEA2914}"/>
              </a:ext>
            </a:extLst>
          </p:cNvPr>
          <p:cNvSpPr/>
          <p:nvPr/>
        </p:nvSpPr>
        <p:spPr>
          <a:xfrm>
            <a:off x="4691717" y="3559150"/>
            <a:ext cx="2528166" cy="71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Project Management Board PMB</a:t>
            </a:r>
          </a:p>
        </p:txBody>
      </p:sp>
      <p:sp>
        <p:nvSpPr>
          <p:cNvPr id="8" name="Rectangle: Rounded Corners 7">
            <a:extLst>
              <a:ext uri="{FF2B5EF4-FFF2-40B4-BE49-F238E27FC236}">
                <a16:creationId xmlns:a16="http://schemas.microsoft.com/office/drawing/2014/main" xmlns="" id="{5BB8F8DD-6AF0-4388-B0FA-6171A576DCCA}"/>
              </a:ext>
            </a:extLst>
          </p:cNvPr>
          <p:cNvSpPr/>
          <p:nvPr/>
        </p:nvSpPr>
        <p:spPr>
          <a:xfrm>
            <a:off x="7691747" y="3559149"/>
            <a:ext cx="2528166" cy="71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Quality Assurance QA Board</a:t>
            </a:r>
          </a:p>
        </p:txBody>
      </p:sp>
      <p:sp>
        <p:nvSpPr>
          <p:cNvPr id="9" name="Rectangle: Rounded Corners 8">
            <a:extLst>
              <a:ext uri="{FF2B5EF4-FFF2-40B4-BE49-F238E27FC236}">
                <a16:creationId xmlns:a16="http://schemas.microsoft.com/office/drawing/2014/main" xmlns="" id="{325910DB-E7BE-4702-92AA-FE078025D37C}"/>
              </a:ext>
            </a:extLst>
          </p:cNvPr>
          <p:cNvSpPr/>
          <p:nvPr/>
        </p:nvSpPr>
        <p:spPr>
          <a:xfrm>
            <a:off x="728806" y="5286393"/>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WP1</a:t>
            </a:r>
          </a:p>
          <a:p>
            <a:pPr algn="ctr"/>
            <a:r>
              <a:rPr lang="en-GB" dirty="0"/>
              <a:t>Leader</a:t>
            </a:r>
          </a:p>
        </p:txBody>
      </p:sp>
      <p:sp>
        <p:nvSpPr>
          <p:cNvPr id="10" name="Rectangle: Rounded Corners 9">
            <a:extLst>
              <a:ext uri="{FF2B5EF4-FFF2-40B4-BE49-F238E27FC236}">
                <a16:creationId xmlns:a16="http://schemas.microsoft.com/office/drawing/2014/main" xmlns="" id="{221A746A-737F-4D95-A86D-38F68C8CA56F}"/>
              </a:ext>
            </a:extLst>
          </p:cNvPr>
          <p:cNvSpPr/>
          <p:nvPr/>
        </p:nvSpPr>
        <p:spPr>
          <a:xfrm>
            <a:off x="2257942" y="5286393"/>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WP2</a:t>
            </a:r>
          </a:p>
          <a:p>
            <a:pPr algn="ctr"/>
            <a:r>
              <a:rPr lang="en-GB" dirty="0"/>
              <a:t>Leader</a:t>
            </a:r>
          </a:p>
        </p:txBody>
      </p:sp>
      <p:sp>
        <p:nvSpPr>
          <p:cNvPr id="11" name="Rectangle: Rounded Corners 10">
            <a:extLst>
              <a:ext uri="{FF2B5EF4-FFF2-40B4-BE49-F238E27FC236}">
                <a16:creationId xmlns:a16="http://schemas.microsoft.com/office/drawing/2014/main" xmlns="" id="{12DD8F53-1E11-4BFB-A9C2-301C691C5DB6}"/>
              </a:ext>
            </a:extLst>
          </p:cNvPr>
          <p:cNvSpPr/>
          <p:nvPr/>
        </p:nvSpPr>
        <p:spPr>
          <a:xfrm>
            <a:off x="3787078" y="5286393"/>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WP3</a:t>
            </a:r>
          </a:p>
          <a:p>
            <a:pPr algn="ctr"/>
            <a:r>
              <a:rPr lang="en-GB" dirty="0"/>
              <a:t>Leader</a:t>
            </a:r>
          </a:p>
        </p:txBody>
      </p:sp>
      <p:sp>
        <p:nvSpPr>
          <p:cNvPr id="12" name="Rectangle: Rounded Corners 11">
            <a:extLst>
              <a:ext uri="{FF2B5EF4-FFF2-40B4-BE49-F238E27FC236}">
                <a16:creationId xmlns:a16="http://schemas.microsoft.com/office/drawing/2014/main" xmlns="" id="{E3887C85-0C98-4FFE-86BF-7019B4862C4E}"/>
              </a:ext>
            </a:extLst>
          </p:cNvPr>
          <p:cNvSpPr/>
          <p:nvPr/>
        </p:nvSpPr>
        <p:spPr>
          <a:xfrm>
            <a:off x="5292607" y="5286392"/>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WP4</a:t>
            </a:r>
          </a:p>
          <a:p>
            <a:pPr algn="ctr"/>
            <a:r>
              <a:rPr lang="en-GB" dirty="0"/>
              <a:t>Leader</a:t>
            </a:r>
          </a:p>
        </p:txBody>
      </p:sp>
      <p:sp>
        <p:nvSpPr>
          <p:cNvPr id="13" name="Rectangle: Rounded Corners 12">
            <a:extLst>
              <a:ext uri="{FF2B5EF4-FFF2-40B4-BE49-F238E27FC236}">
                <a16:creationId xmlns:a16="http://schemas.microsoft.com/office/drawing/2014/main" xmlns="" id="{118E8FF5-7188-4F59-8DC6-3EAE2DA581FF}"/>
              </a:ext>
            </a:extLst>
          </p:cNvPr>
          <p:cNvSpPr/>
          <p:nvPr/>
        </p:nvSpPr>
        <p:spPr>
          <a:xfrm>
            <a:off x="6798136" y="5286391"/>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WP5</a:t>
            </a:r>
          </a:p>
          <a:p>
            <a:pPr algn="ctr"/>
            <a:r>
              <a:rPr lang="en-GB" dirty="0"/>
              <a:t>Leader</a:t>
            </a:r>
          </a:p>
        </p:txBody>
      </p:sp>
      <p:sp>
        <p:nvSpPr>
          <p:cNvPr id="14" name="Rectangle: Rounded Corners 13">
            <a:extLst>
              <a:ext uri="{FF2B5EF4-FFF2-40B4-BE49-F238E27FC236}">
                <a16:creationId xmlns:a16="http://schemas.microsoft.com/office/drawing/2014/main" xmlns="" id="{374BEEF4-FFE3-4D18-9B1E-17C7E4FCDF23}"/>
              </a:ext>
            </a:extLst>
          </p:cNvPr>
          <p:cNvSpPr/>
          <p:nvPr/>
        </p:nvSpPr>
        <p:spPr>
          <a:xfrm>
            <a:off x="8303665" y="5286390"/>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WP6</a:t>
            </a:r>
          </a:p>
          <a:p>
            <a:pPr algn="ctr"/>
            <a:r>
              <a:rPr lang="en-GB" dirty="0"/>
              <a:t>Leader</a:t>
            </a:r>
          </a:p>
        </p:txBody>
      </p:sp>
      <p:sp>
        <p:nvSpPr>
          <p:cNvPr id="15" name="Rectangle: Rounded Corners 14">
            <a:extLst>
              <a:ext uri="{FF2B5EF4-FFF2-40B4-BE49-F238E27FC236}">
                <a16:creationId xmlns:a16="http://schemas.microsoft.com/office/drawing/2014/main" xmlns="" id="{3743B593-F50D-49C8-82BC-32C962020703}"/>
              </a:ext>
            </a:extLst>
          </p:cNvPr>
          <p:cNvSpPr/>
          <p:nvPr/>
        </p:nvSpPr>
        <p:spPr>
          <a:xfrm>
            <a:off x="9809194" y="5286389"/>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WP7</a:t>
            </a:r>
          </a:p>
          <a:p>
            <a:pPr algn="ctr"/>
            <a:r>
              <a:rPr lang="en-GB" dirty="0"/>
              <a:t>Leader</a:t>
            </a:r>
          </a:p>
        </p:txBody>
      </p:sp>
      <p:cxnSp>
        <p:nvCxnSpPr>
          <p:cNvPr id="5" name="Straight Arrow Connector 4">
            <a:extLst>
              <a:ext uri="{FF2B5EF4-FFF2-40B4-BE49-F238E27FC236}">
                <a16:creationId xmlns:a16="http://schemas.microsoft.com/office/drawing/2014/main" xmlns="" id="{2053A8DC-9DC3-42CD-980C-C6B68DC7CB71}"/>
              </a:ext>
            </a:extLst>
          </p:cNvPr>
          <p:cNvCxnSpPr>
            <a:cxnSpLocks/>
            <a:endCxn id="3" idx="0"/>
          </p:cNvCxnSpPr>
          <p:nvPr/>
        </p:nvCxnSpPr>
        <p:spPr>
          <a:xfrm>
            <a:off x="5928188" y="1818526"/>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xmlns="" id="{DC498856-7C0A-46DA-B537-AF2A5E670F79}"/>
              </a:ext>
            </a:extLst>
          </p:cNvPr>
          <p:cNvCxnSpPr>
            <a:cxnSpLocks/>
          </p:cNvCxnSpPr>
          <p:nvPr/>
        </p:nvCxnSpPr>
        <p:spPr>
          <a:xfrm>
            <a:off x="5924763" y="3048433"/>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xmlns="" id="{ACFD2260-99E6-44AD-A17D-668C5E7B8ADF}"/>
              </a:ext>
            </a:extLst>
          </p:cNvPr>
          <p:cNvCxnSpPr>
            <a:cxnSpLocks/>
          </p:cNvCxnSpPr>
          <p:nvPr/>
        </p:nvCxnSpPr>
        <p:spPr>
          <a:xfrm>
            <a:off x="5943706" y="4251579"/>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xmlns="" id="{C3A46C79-FCDE-4099-B4D4-334B82915A37}"/>
              </a:ext>
            </a:extLst>
          </p:cNvPr>
          <p:cNvCxnSpPr/>
          <p:nvPr/>
        </p:nvCxnSpPr>
        <p:spPr>
          <a:xfrm>
            <a:off x="1408233" y="4762295"/>
            <a:ext cx="908038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xmlns="" id="{966E596B-D38A-48E4-B954-B516E70430F9}"/>
              </a:ext>
            </a:extLst>
          </p:cNvPr>
          <p:cNvCxnSpPr>
            <a:cxnSpLocks/>
          </p:cNvCxnSpPr>
          <p:nvPr/>
        </p:nvCxnSpPr>
        <p:spPr>
          <a:xfrm>
            <a:off x="1429079"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xmlns="" id="{939DD6B2-22E2-413D-987C-3780B01031A6}"/>
              </a:ext>
            </a:extLst>
          </p:cNvPr>
          <p:cNvCxnSpPr>
            <a:cxnSpLocks/>
          </p:cNvCxnSpPr>
          <p:nvPr/>
        </p:nvCxnSpPr>
        <p:spPr>
          <a:xfrm>
            <a:off x="2935258"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xmlns="" id="{32D60F3D-FBBC-4981-B3D4-24D96A30E8C2}"/>
              </a:ext>
            </a:extLst>
          </p:cNvPr>
          <p:cNvCxnSpPr>
            <a:cxnSpLocks/>
          </p:cNvCxnSpPr>
          <p:nvPr/>
        </p:nvCxnSpPr>
        <p:spPr>
          <a:xfrm>
            <a:off x="4464793"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xmlns="" id="{BDEB7A04-32D7-40EE-B93C-C94B852DF5B6}"/>
              </a:ext>
            </a:extLst>
          </p:cNvPr>
          <p:cNvCxnSpPr>
            <a:cxnSpLocks/>
          </p:cNvCxnSpPr>
          <p:nvPr/>
        </p:nvCxnSpPr>
        <p:spPr>
          <a:xfrm>
            <a:off x="5951520"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xmlns="" id="{123B8888-36EF-43CE-B3EA-F4AB5CD52544}"/>
              </a:ext>
            </a:extLst>
          </p:cNvPr>
          <p:cNvCxnSpPr>
            <a:cxnSpLocks/>
          </p:cNvCxnSpPr>
          <p:nvPr/>
        </p:nvCxnSpPr>
        <p:spPr>
          <a:xfrm>
            <a:off x="7490987" y="4763701"/>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xmlns="" id="{BB395565-EEDA-4C10-BA2B-82AA2F7103CE}"/>
              </a:ext>
            </a:extLst>
          </p:cNvPr>
          <p:cNvCxnSpPr>
            <a:cxnSpLocks/>
          </p:cNvCxnSpPr>
          <p:nvPr/>
        </p:nvCxnSpPr>
        <p:spPr>
          <a:xfrm>
            <a:off x="8996756" y="4762295"/>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xmlns="" id="{A17953EE-C092-4AD5-9344-8D3BBC2FF73F}"/>
              </a:ext>
            </a:extLst>
          </p:cNvPr>
          <p:cNvCxnSpPr>
            <a:cxnSpLocks/>
          </p:cNvCxnSpPr>
          <p:nvPr/>
        </p:nvCxnSpPr>
        <p:spPr>
          <a:xfrm>
            <a:off x="10486908"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xmlns="" id="{08B60CEC-B485-4A33-8C0E-721E71422B3B}"/>
              </a:ext>
            </a:extLst>
          </p:cNvPr>
          <p:cNvCxnSpPr>
            <a:cxnSpLocks/>
          </p:cNvCxnSpPr>
          <p:nvPr/>
        </p:nvCxnSpPr>
        <p:spPr>
          <a:xfrm rot="5400000">
            <a:off x="7450677" y="3650006"/>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pic>
        <p:nvPicPr>
          <p:cNvPr id="31" name="Picture 1">
            <a:extLst>
              <a:ext uri="{FF2B5EF4-FFF2-40B4-BE49-F238E27FC236}">
                <a16:creationId xmlns:a16="http://schemas.microsoft.com/office/drawing/2014/main" xmlns="" id="{5F1D6B95-50CB-4197-B2E3-0F8BB4E05F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1417" y="482134"/>
            <a:ext cx="863264" cy="871219"/>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1">
            <a:extLst>
              <a:ext uri="{FF2B5EF4-FFF2-40B4-BE49-F238E27FC236}">
                <a16:creationId xmlns:a16="http://schemas.microsoft.com/office/drawing/2014/main" xmlns="" id="{86CC0096-3766-4CC2-AB03-82F0D92C67BF}"/>
              </a:ext>
            </a:extLst>
          </p:cNvPr>
          <p:cNvPicPr/>
          <p:nvPr/>
        </p:nvPicPr>
        <p:blipFill>
          <a:blip r:embed="rId4" cstate="print"/>
          <a:srcRect/>
          <a:stretch>
            <a:fillRect/>
          </a:stretch>
        </p:blipFill>
        <p:spPr bwMode="auto">
          <a:xfrm>
            <a:off x="837890" y="482133"/>
            <a:ext cx="3709670" cy="871220"/>
          </a:xfrm>
          <a:prstGeom prst="rect">
            <a:avLst/>
          </a:prstGeom>
          <a:noFill/>
          <a:ln w="9525">
            <a:noFill/>
            <a:miter lim="800000"/>
            <a:headEnd/>
            <a:tailEnd/>
          </a:ln>
        </p:spPr>
      </p:pic>
    </p:spTree>
    <p:extLst>
      <p:ext uri="{BB962C8B-B14F-4D97-AF65-F5344CB8AC3E}">
        <p14:creationId xmlns:p14="http://schemas.microsoft.com/office/powerpoint/2010/main" val="3650732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4" descr="Image result for eu flag">
            <a:extLst>
              <a:ext uri="{FF2B5EF4-FFF2-40B4-BE49-F238E27FC236}">
                <a16:creationId xmlns:a16="http://schemas.microsoft.com/office/drawing/2014/main" xmlns="" id="{2F8BE10D-5215-4BE6-AEC7-4789957E5A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1717" y="152242"/>
            <a:ext cx="2503979" cy="166628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a:extLst>
              <a:ext uri="{FF2B5EF4-FFF2-40B4-BE49-F238E27FC236}">
                <a16:creationId xmlns:a16="http://schemas.microsoft.com/office/drawing/2014/main" xmlns="" id="{B8DB5C8D-86B8-45A4-A3B9-6B171C394D42}"/>
              </a:ext>
            </a:extLst>
          </p:cNvPr>
          <p:cNvSpPr/>
          <p:nvPr/>
        </p:nvSpPr>
        <p:spPr>
          <a:xfrm>
            <a:off x="4667530" y="2329242"/>
            <a:ext cx="2528166" cy="71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Project Contractor / Project Coordinator</a:t>
            </a:r>
          </a:p>
        </p:txBody>
      </p:sp>
      <p:sp>
        <p:nvSpPr>
          <p:cNvPr id="7" name="Rectangle: Rounded Corners 6">
            <a:extLst>
              <a:ext uri="{FF2B5EF4-FFF2-40B4-BE49-F238E27FC236}">
                <a16:creationId xmlns:a16="http://schemas.microsoft.com/office/drawing/2014/main" xmlns="" id="{D0322D6C-181D-4614-BBD2-E1053AEA2914}"/>
              </a:ext>
            </a:extLst>
          </p:cNvPr>
          <p:cNvSpPr/>
          <p:nvPr/>
        </p:nvSpPr>
        <p:spPr>
          <a:xfrm>
            <a:off x="4691717" y="3559150"/>
            <a:ext cx="2528166" cy="71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Project Management Board PMB</a:t>
            </a:r>
          </a:p>
        </p:txBody>
      </p:sp>
      <p:sp>
        <p:nvSpPr>
          <p:cNvPr id="8" name="Rectangle: Rounded Corners 7">
            <a:extLst>
              <a:ext uri="{FF2B5EF4-FFF2-40B4-BE49-F238E27FC236}">
                <a16:creationId xmlns:a16="http://schemas.microsoft.com/office/drawing/2014/main" xmlns="" id="{5BB8F8DD-6AF0-4388-B0FA-6171A576DCCA}"/>
              </a:ext>
            </a:extLst>
          </p:cNvPr>
          <p:cNvSpPr/>
          <p:nvPr/>
        </p:nvSpPr>
        <p:spPr>
          <a:xfrm>
            <a:off x="7691747" y="3559149"/>
            <a:ext cx="2528166" cy="71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Quality Assurance QA Board</a:t>
            </a:r>
          </a:p>
        </p:txBody>
      </p:sp>
      <p:sp>
        <p:nvSpPr>
          <p:cNvPr id="9" name="Rectangle: Rounded Corners 8">
            <a:extLst>
              <a:ext uri="{FF2B5EF4-FFF2-40B4-BE49-F238E27FC236}">
                <a16:creationId xmlns:a16="http://schemas.microsoft.com/office/drawing/2014/main" xmlns="" id="{325910DB-E7BE-4702-92AA-FE078025D37C}"/>
              </a:ext>
            </a:extLst>
          </p:cNvPr>
          <p:cNvSpPr/>
          <p:nvPr/>
        </p:nvSpPr>
        <p:spPr>
          <a:xfrm>
            <a:off x="728806" y="5286393"/>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WP1</a:t>
            </a:r>
          </a:p>
          <a:p>
            <a:pPr algn="ctr"/>
            <a:r>
              <a:rPr lang="en-GB" dirty="0"/>
              <a:t>Leader</a:t>
            </a:r>
          </a:p>
        </p:txBody>
      </p:sp>
      <p:sp>
        <p:nvSpPr>
          <p:cNvPr id="10" name="Rectangle: Rounded Corners 9">
            <a:extLst>
              <a:ext uri="{FF2B5EF4-FFF2-40B4-BE49-F238E27FC236}">
                <a16:creationId xmlns:a16="http://schemas.microsoft.com/office/drawing/2014/main" xmlns="" id="{221A746A-737F-4D95-A86D-38F68C8CA56F}"/>
              </a:ext>
            </a:extLst>
          </p:cNvPr>
          <p:cNvSpPr/>
          <p:nvPr/>
        </p:nvSpPr>
        <p:spPr>
          <a:xfrm>
            <a:off x="2257942" y="5286393"/>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WP2</a:t>
            </a:r>
          </a:p>
          <a:p>
            <a:pPr algn="ctr"/>
            <a:r>
              <a:rPr lang="en-GB" dirty="0"/>
              <a:t>Leader</a:t>
            </a:r>
          </a:p>
        </p:txBody>
      </p:sp>
      <p:sp>
        <p:nvSpPr>
          <p:cNvPr id="11" name="Rectangle: Rounded Corners 10">
            <a:extLst>
              <a:ext uri="{FF2B5EF4-FFF2-40B4-BE49-F238E27FC236}">
                <a16:creationId xmlns:a16="http://schemas.microsoft.com/office/drawing/2014/main" xmlns="" id="{12DD8F53-1E11-4BFB-A9C2-301C691C5DB6}"/>
              </a:ext>
            </a:extLst>
          </p:cNvPr>
          <p:cNvSpPr/>
          <p:nvPr/>
        </p:nvSpPr>
        <p:spPr>
          <a:xfrm>
            <a:off x="3787078" y="5286393"/>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WP3</a:t>
            </a:r>
          </a:p>
          <a:p>
            <a:pPr algn="ctr"/>
            <a:r>
              <a:rPr lang="en-GB" dirty="0"/>
              <a:t>Leader</a:t>
            </a:r>
          </a:p>
        </p:txBody>
      </p:sp>
      <p:sp>
        <p:nvSpPr>
          <p:cNvPr id="12" name="Rectangle: Rounded Corners 11">
            <a:extLst>
              <a:ext uri="{FF2B5EF4-FFF2-40B4-BE49-F238E27FC236}">
                <a16:creationId xmlns:a16="http://schemas.microsoft.com/office/drawing/2014/main" xmlns="" id="{E3887C85-0C98-4FFE-86BF-7019B4862C4E}"/>
              </a:ext>
            </a:extLst>
          </p:cNvPr>
          <p:cNvSpPr/>
          <p:nvPr/>
        </p:nvSpPr>
        <p:spPr>
          <a:xfrm>
            <a:off x="5292607" y="5286392"/>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WP4</a:t>
            </a:r>
          </a:p>
          <a:p>
            <a:pPr algn="ctr"/>
            <a:r>
              <a:rPr lang="en-GB" dirty="0"/>
              <a:t>Leader</a:t>
            </a:r>
          </a:p>
        </p:txBody>
      </p:sp>
      <p:sp>
        <p:nvSpPr>
          <p:cNvPr id="13" name="Rectangle: Rounded Corners 12">
            <a:extLst>
              <a:ext uri="{FF2B5EF4-FFF2-40B4-BE49-F238E27FC236}">
                <a16:creationId xmlns:a16="http://schemas.microsoft.com/office/drawing/2014/main" xmlns="" id="{118E8FF5-7188-4F59-8DC6-3EAE2DA581FF}"/>
              </a:ext>
            </a:extLst>
          </p:cNvPr>
          <p:cNvSpPr/>
          <p:nvPr/>
        </p:nvSpPr>
        <p:spPr>
          <a:xfrm>
            <a:off x="6798136" y="5286391"/>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WP5</a:t>
            </a:r>
          </a:p>
          <a:p>
            <a:pPr algn="ctr"/>
            <a:r>
              <a:rPr lang="en-GB" dirty="0"/>
              <a:t>Leader</a:t>
            </a:r>
          </a:p>
        </p:txBody>
      </p:sp>
      <p:sp>
        <p:nvSpPr>
          <p:cNvPr id="14" name="Rectangle: Rounded Corners 13">
            <a:extLst>
              <a:ext uri="{FF2B5EF4-FFF2-40B4-BE49-F238E27FC236}">
                <a16:creationId xmlns:a16="http://schemas.microsoft.com/office/drawing/2014/main" xmlns="" id="{374BEEF4-FFE3-4D18-9B1E-17C7E4FCDF23}"/>
              </a:ext>
            </a:extLst>
          </p:cNvPr>
          <p:cNvSpPr/>
          <p:nvPr/>
        </p:nvSpPr>
        <p:spPr>
          <a:xfrm>
            <a:off x="8303665" y="5286390"/>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WP6</a:t>
            </a:r>
          </a:p>
          <a:p>
            <a:pPr algn="ctr"/>
            <a:r>
              <a:rPr lang="en-GB" dirty="0"/>
              <a:t>Leader</a:t>
            </a:r>
          </a:p>
        </p:txBody>
      </p:sp>
      <p:sp>
        <p:nvSpPr>
          <p:cNvPr id="15" name="Rectangle: Rounded Corners 14">
            <a:extLst>
              <a:ext uri="{FF2B5EF4-FFF2-40B4-BE49-F238E27FC236}">
                <a16:creationId xmlns:a16="http://schemas.microsoft.com/office/drawing/2014/main" xmlns="" id="{3743B593-F50D-49C8-82BC-32C962020703}"/>
              </a:ext>
            </a:extLst>
          </p:cNvPr>
          <p:cNvSpPr/>
          <p:nvPr/>
        </p:nvSpPr>
        <p:spPr>
          <a:xfrm>
            <a:off x="9809194" y="5286389"/>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WP7</a:t>
            </a:r>
          </a:p>
          <a:p>
            <a:pPr algn="ctr"/>
            <a:r>
              <a:rPr lang="en-GB" dirty="0"/>
              <a:t>Leader</a:t>
            </a:r>
          </a:p>
        </p:txBody>
      </p:sp>
      <p:cxnSp>
        <p:nvCxnSpPr>
          <p:cNvPr id="5" name="Straight Arrow Connector 4">
            <a:extLst>
              <a:ext uri="{FF2B5EF4-FFF2-40B4-BE49-F238E27FC236}">
                <a16:creationId xmlns:a16="http://schemas.microsoft.com/office/drawing/2014/main" xmlns="" id="{2053A8DC-9DC3-42CD-980C-C6B68DC7CB71}"/>
              </a:ext>
            </a:extLst>
          </p:cNvPr>
          <p:cNvCxnSpPr>
            <a:cxnSpLocks/>
            <a:endCxn id="3" idx="0"/>
          </p:cNvCxnSpPr>
          <p:nvPr/>
        </p:nvCxnSpPr>
        <p:spPr>
          <a:xfrm>
            <a:off x="5928188" y="1818526"/>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xmlns="" id="{DC498856-7C0A-46DA-B537-AF2A5E670F79}"/>
              </a:ext>
            </a:extLst>
          </p:cNvPr>
          <p:cNvCxnSpPr>
            <a:cxnSpLocks/>
          </p:cNvCxnSpPr>
          <p:nvPr/>
        </p:nvCxnSpPr>
        <p:spPr>
          <a:xfrm>
            <a:off x="5924763" y="3048433"/>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xmlns="" id="{ACFD2260-99E6-44AD-A17D-668C5E7B8ADF}"/>
              </a:ext>
            </a:extLst>
          </p:cNvPr>
          <p:cNvCxnSpPr>
            <a:cxnSpLocks/>
          </p:cNvCxnSpPr>
          <p:nvPr/>
        </p:nvCxnSpPr>
        <p:spPr>
          <a:xfrm>
            <a:off x="5943706" y="4251579"/>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xmlns="" id="{C3A46C79-FCDE-4099-B4D4-334B82915A37}"/>
              </a:ext>
            </a:extLst>
          </p:cNvPr>
          <p:cNvCxnSpPr/>
          <p:nvPr/>
        </p:nvCxnSpPr>
        <p:spPr>
          <a:xfrm>
            <a:off x="1408233" y="4762295"/>
            <a:ext cx="908038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xmlns="" id="{966E596B-D38A-48E4-B954-B516E70430F9}"/>
              </a:ext>
            </a:extLst>
          </p:cNvPr>
          <p:cNvCxnSpPr>
            <a:cxnSpLocks/>
          </p:cNvCxnSpPr>
          <p:nvPr/>
        </p:nvCxnSpPr>
        <p:spPr>
          <a:xfrm>
            <a:off x="1429079"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xmlns="" id="{939DD6B2-22E2-413D-987C-3780B01031A6}"/>
              </a:ext>
            </a:extLst>
          </p:cNvPr>
          <p:cNvCxnSpPr>
            <a:cxnSpLocks/>
          </p:cNvCxnSpPr>
          <p:nvPr/>
        </p:nvCxnSpPr>
        <p:spPr>
          <a:xfrm>
            <a:off x="2935258"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xmlns="" id="{32D60F3D-FBBC-4981-B3D4-24D96A30E8C2}"/>
              </a:ext>
            </a:extLst>
          </p:cNvPr>
          <p:cNvCxnSpPr>
            <a:cxnSpLocks/>
          </p:cNvCxnSpPr>
          <p:nvPr/>
        </p:nvCxnSpPr>
        <p:spPr>
          <a:xfrm>
            <a:off x="4464793"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xmlns="" id="{BDEB7A04-32D7-40EE-B93C-C94B852DF5B6}"/>
              </a:ext>
            </a:extLst>
          </p:cNvPr>
          <p:cNvCxnSpPr>
            <a:cxnSpLocks/>
          </p:cNvCxnSpPr>
          <p:nvPr/>
        </p:nvCxnSpPr>
        <p:spPr>
          <a:xfrm>
            <a:off x="5951520"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xmlns="" id="{123B8888-36EF-43CE-B3EA-F4AB5CD52544}"/>
              </a:ext>
            </a:extLst>
          </p:cNvPr>
          <p:cNvCxnSpPr>
            <a:cxnSpLocks/>
          </p:cNvCxnSpPr>
          <p:nvPr/>
        </p:nvCxnSpPr>
        <p:spPr>
          <a:xfrm>
            <a:off x="7490987" y="4763701"/>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xmlns="" id="{BB395565-EEDA-4C10-BA2B-82AA2F7103CE}"/>
              </a:ext>
            </a:extLst>
          </p:cNvPr>
          <p:cNvCxnSpPr>
            <a:cxnSpLocks/>
          </p:cNvCxnSpPr>
          <p:nvPr/>
        </p:nvCxnSpPr>
        <p:spPr>
          <a:xfrm>
            <a:off x="8996756" y="4762295"/>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xmlns="" id="{A17953EE-C092-4AD5-9344-8D3BBC2FF73F}"/>
              </a:ext>
            </a:extLst>
          </p:cNvPr>
          <p:cNvCxnSpPr>
            <a:cxnSpLocks/>
          </p:cNvCxnSpPr>
          <p:nvPr/>
        </p:nvCxnSpPr>
        <p:spPr>
          <a:xfrm>
            <a:off x="10486908"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xmlns="" id="{08B60CEC-B485-4A33-8C0E-721E71422B3B}"/>
              </a:ext>
            </a:extLst>
          </p:cNvPr>
          <p:cNvCxnSpPr>
            <a:cxnSpLocks/>
          </p:cNvCxnSpPr>
          <p:nvPr/>
        </p:nvCxnSpPr>
        <p:spPr>
          <a:xfrm rot="5400000">
            <a:off x="7450677" y="3650006"/>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sp>
        <p:nvSpPr>
          <p:cNvPr id="31" name="Text Box 8">
            <a:extLst>
              <a:ext uri="{FF2B5EF4-FFF2-40B4-BE49-F238E27FC236}">
                <a16:creationId xmlns:a16="http://schemas.microsoft.com/office/drawing/2014/main" xmlns="" id="{0A2E87AF-4398-4D93-8448-B075943C28D0}"/>
              </a:ext>
            </a:extLst>
          </p:cNvPr>
          <p:cNvSpPr txBox="1">
            <a:spLocks noChangeArrowheads="1"/>
          </p:cNvSpPr>
          <p:nvPr/>
        </p:nvSpPr>
        <p:spPr bwMode="auto">
          <a:xfrm>
            <a:off x="3257704" y="3047028"/>
            <a:ext cx="6400800" cy="1631216"/>
          </a:xfrm>
          <a:prstGeom prst="rect">
            <a:avLst/>
          </a:prstGeom>
          <a:solidFill>
            <a:srgbClr val="FFFF99"/>
          </a:solidFill>
          <a:ln w="9525">
            <a:noFill/>
            <a:miter lim="800000"/>
            <a:headEnd/>
            <a:tailEnd/>
          </a:ln>
        </p:spPr>
        <p:txBody>
          <a:bodyPr>
            <a:spAutoFit/>
          </a:bodyPr>
          <a:lstStyle/>
          <a:p>
            <a:pPr>
              <a:spcBef>
                <a:spcPct val="50000"/>
              </a:spcBef>
            </a:pPr>
            <a:r>
              <a:rPr lang="en-US" sz="2000" b="1" dirty="0">
                <a:solidFill>
                  <a:srgbClr val="002060"/>
                </a:solidFill>
                <a:latin typeface="Calibri Light" pitchFamily="34" charset="0"/>
                <a:cs typeface="Calibri Light" pitchFamily="34" charset="0"/>
              </a:rPr>
              <a:t>Project Coordinator is responsible for </a:t>
            </a:r>
            <a:r>
              <a:rPr lang="en-GB" sz="2000" b="1" dirty="0">
                <a:solidFill>
                  <a:srgbClr val="002060"/>
                </a:solidFill>
                <a:latin typeface="Calibri Light" pitchFamily="34" charset="0"/>
                <a:cs typeface="Calibri Light" pitchFamily="34" charset="0"/>
              </a:rPr>
              <a:t>the achievement of the project outcomes, as well as</a:t>
            </a:r>
            <a:r>
              <a:rPr lang="en-US" sz="2000" b="1" dirty="0">
                <a:solidFill>
                  <a:srgbClr val="002060"/>
                </a:solidFill>
                <a:latin typeface="Calibri Light" pitchFamily="34" charset="0"/>
                <a:cs typeface="Calibri Light" pitchFamily="34" charset="0"/>
              </a:rPr>
              <a:t> for:</a:t>
            </a:r>
          </a:p>
          <a:p>
            <a:pPr marL="342900" indent="-342900">
              <a:buFont typeface="Arial" panose="020B0604020202020204" pitchFamily="34" charset="0"/>
              <a:buChar char="•"/>
            </a:pPr>
            <a:r>
              <a:rPr lang="en-US" sz="2000" b="1" dirty="0">
                <a:solidFill>
                  <a:srgbClr val="002060"/>
                </a:solidFill>
                <a:latin typeface="Calibri Light" pitchFamily="34" charset="0"/>
                <a:cs typeface="Calibri Light" pitchFamily="34" charset="0"/>
              </a:rPr>
              <a:t>overall project management (technical and operational),</a:t>
            </a:r>
          </a:p>
          <a:p>
            <a:pPr marL="342900" indent="-342900">
              <a:buFont typeface="Arial" panose="020B0604020202020204" pitchFamily="34" charset="0"/>
              <a:buChar char="•"/>
            </a:pPr>
            <a:r>
              <a:rPr lang="en-US" sz="2000" b="1" dirty="0">
                <a:solidFill>
                  <a:srgbClr val="002060"/>
                </a:solidFill>
                <a:latin typeface="Calibri Light" pitchFamily="34" charset="0"/>
                <a:cs typeface="Calibri Light" pitchFamily="34" charset="0"/>
              </a:rPr>
              <a:t>communication and reporting to EACEA, </a:t>
            </a:r>
          </a:p>
          <a:p>
            <a:pPr marL="342900" indent="-342900">
              <a:buFont typeface="Arial" panose="020B0604020202020204" pitchFamily="34" charset="0"/>
              <a:buChar char="•"/>
            </a:pPr>
            <a:r>
              <a:rPr lang="en-US" sz="2000" b="1" dirty="0">
                <a:solidFill>
                  <a:srgbClr val="002060"/>
                </a:solidFill>
                <a:latin typeface="Calibri Light" pitchFamily="34" charset="0"/>
                <a:cs typeface="Calibri Light" pitchFamily="34" charset="0"/>
              </a:rPr>
              <a:t>efficient use of the project grant, etc.</a:t>
            </a:r>
          </a:p>
        </p:txBody>
      </p:sp>
      <p:pic>
        <p:nvPicPr>
          <p:cNvPr id="32" name="Picture 1">
            <a:extLst>
              <a:ext uri="{FF2B5EF4-FFF2-40B4-BE49-F238E27FC236}">
                <a16:creationId xmlns:a16="http://schemas.microsoft.com/office/drawing/2014/main" xmlns="" id="{5367D73B-81EB-4C17-A81E-FD8AADDE36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1417" y="482134"/>
            <a:ext cx="863264" cy="871219"/>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a:extLst>
              <a:ext uri="{FF2B5EF4-FFF2-40B4-BE49-F238E27FC236}">
                <a16:creationId xmlns:a16="http://schemas.microsoft.com/office/drawing/2014/main" xmlns="" id="{3A36F4FB-9FAA-4DD9-83AF-6C4B6AB21D48}"/>
              </a:ext>
            </a:extLst>
          </p:cNvPr>
          <p:cNvPicPr/>
          <p:nvPr/>
        </p:nvPicPr>
        <p:blipFill>
          <a:blip r:embed="rId4" cstate="print"/>
          <a:srcRect/>
          <a:stretch>
            <a:fillRect/>
          </a:stretch>
        </p:blipFill>
        <p:spPr bwMode="auto">
          <a:xfrm>
            <a:off x="837890" y="482133"/>
            <a:ext cx="3709670" cy="871220"/>
          </a:xfrm>
          <a:prstGeom prst="rect">
            <a:avLst/>
          </a:prstGeom>
          <a:noFill/>
          <a:ln w="9525">
            <a:noFill/>
            <a:miter lim="800000"/>
            <a:headEnd/>
            <a:tailEnd/>
          </a:ln>
        </p:spPr>
      </p:pic>
    </p:spTree>
    <p:extLst>
      <p:ext uri="{BB962C8B-B14F-4D97-AF65-F5344CB8AC3E}">
        <p14:creationId xmlns:p14="http://schemas.microsoft.com/office/powerpoint/2010/main" val="379339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checkerboard(across)">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4" descr="Image result for eu flag">
            <a:extLst>
              <a:ext uri="{FF2B5EF4-FFF2-40B4-BE49-F238E27FC236}">
                <a16:creationId xmlns:a16="http://schemas.microsoft.com/office/drawing/2014/main" xmlns="" id="{2F8BE10D-5215-4BE6-AEC7-4789957E5A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1717" y="152242"/>
            <a:ext cx="2503979" cy="166628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a:extLst>
              <a:ext uri="{FF2B5EF4-FFF2-40B4-BE49-F238E27FC236}">
                <a16:creationId xmlns:a16="http://schemas.microsoft.com/office/drawing/2014/main" xmlns="" id="{B8DB5C8D-86B8-45A4-A3B9-6B171C394D42}"/>
              </a:ext>
            </a:extLst>
          </p:cNvPr>
          <p:cNvSpPr/>
          <p:nvPr/>
        </p:nvSpPr>
        <p:spPr>
          <a:xfrm>
            <a:off x="4667530" y="2329242"/>
            <a:ext cx="2528166" cy="71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Project Contractor / Project Coordinator</a:t>
            </a:r>
          </a:p>
        </p:txBody>
      </p:sp>
      <p:sp>
        <p:nvSpPr>
          <p:cNvPr id="7" name="Rectangle: Rounded Corners 6">
            <a:extLst>
              <a:ext uri="{FF2B5EF4-FFF2-40B4-BE49-F238E27FC236}">
                <a16:creationId xmlns:a16="http://schemas.microsoft.com/office/drawing/2014/main" xmlns="" id="{D0322D6C-181D-4614-BBD2-E1053AEA2914}"/>
              </a:ext>
            </a:extLst>
          </p:cNvPr>
          <p:cNvSpPr/>
          <p:nvPr/>
        </p:nvSpPr>
        <p:spPr>
          <a:xfrm>
            <a:off x="4691717" y="3559150"/>
            <a:ext cx="2528166" cy="71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Project Management Board PMB</a:t>
            </a:r>
          </a:p>
        </p:txBody>
      </p:sp>
      <p:sp>
        <p:nvSpPr>
          <p:cNvPr id="8" name="Rectangle: Rounded Corners 7">
            <a:extLst>
              <a:ext uri="{FF2B5EF4-FFF2-40B4-BE49-F238E27FC236}">
                <a16:creationId xmlns:a16="http://schemas.microsoft.com/office/drawing/2014/main" xmlns="" id="{5BB8F8DD-6AF0-4388-B0FA-6171A576DCCA}"/>
              </a:ext>
            </a:extLst>
          </p:cNvPr>
          <p:cNvSpPr/>
          <p:nvPr/>
        </p:nvSpPr>
        <p:spPr>
          <a:xfrm>
            <a:off x="7691747" y="3559149"/>
            <a:ext cx="2528166" cy="71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Quality Assurance QA Board</a:t>
            </a:r>
          </a:p>
        </p:txBody>
      </p:sp>
      <p:sp>
        <p:nvSpPr>
          <p:cNvPr id="9" name="Rectangle: Rounded Corners 8">
            <a:extLst>
              <a:ext uri="{FF2B5EF4-FFF2-40B4-BE49-F238E27FC236}">
                <a16:creationId xmlns:a16="http://schemas.microsoft.com/office/drawing/2014/main" xmlns="" id="{325910DB-E7BE-4702-92AA-FE078025D37C}"/>
              </a:ext>
            </a:extLst>
          </p:cNvPr>
          <p:cNvSpPr/>
          <p:nvPr/>
        </p:nvSpPr>
        <p:spPr>
          <a:xfrm>
            <a:off x="728806" y="5286393"/>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WP1</a:t>
            </a:r>
          </a:p>
          <a:p>
            <a:pPr algn="ctr"/>
            <a:r>
              <a:rPr lang="en-GB" dirty="0"/>
              <a:t>Leader</a:t>
            </a:r>
          </a:p>
        </p:txBody>
      </p:sp>
      <p:sp>
        <p:nvSpPr>
          <p:cNvPr id="10" name="Rectangle: Rounded Corners 9">
            <a:extLst>
              <a:ext uri="{FF2B5EF4-FFF2-40B4-BE49-F238E27FC236}">
                <a16:creationId xmlns:a16="http://schemas.microsoft.com/office/drawing/2014/main" xmlns="" id="{221A746A-737F-4D95-A86D-38F68C8CA56F}"/>
              </a:ext>
            </a:extLst>
          </p:cNvPr>
          <p:cNvSpPr/>
          <p:nvPr/>
        </p:nvSpPr>
        <p:spPr>
          <a:xfrm>
            <a:off x="2257942" y="5286393"/>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WP2</a:t>
            </a:r>
          </a:p>
          <a:p>
            <a:pPr algn="ctr"/>
            <a:r>
              <a:rPr lang="en-GB" dirty="0"/>
              <a:t>Leader</a:t>
            </a:r>
          </a:p>
        </p:txBody>
      </p:sp>
      <p:sp>
        <p:nvSpPr>
          <p:cNvPr id="11" name="Rectangle: Rounded Corners 10">
            <a:extLst>
              <a:ext uri="{FF2B5EF4-FFF2-40B4-BE49-F238E27FC236}">
                <a16:creationId xmlns:a16="http://schemas.microsoft.com/office/drawing/2014/main" xmlns="" id="{12DD8F53-1E11-4BFB-A9C2-301C691C5DB6}"/>
              </a:ext>
            </a:extLst>
          </p:cNvPr>
          <p:cNvSpPr/>
          <p:nvPr/>
        </p:nvSpPr>
        <p:spPr>
          <a:xfrm>
            <a:off x="3787078" y="5286393"/>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WP3</a:t>
            </a:r>
          </a:p>
          <a:p>
            <a:pPr algn="ctr"/>
            <a:r>
              <a:rPr lang="en-GB" dirty="0"/>
              <a:t>Leader</a:t>
            </a:r>
          </a:p>
        </p:txBody>
      </p:sp>
      <p:sp>
        <p:nvSpPr>
          <p:cNvPr id="12" name="Rectangle: Rounded Corners 11">
            <a:extLst>
              <a:ext uri="{FF2B5EF4-FFF2-40B4-BE49-F238E27FC236}">
                <a16:creationId xmlns:a16="http://schemas.microsoft.com/office/drawing/2014/main" xmlns="" id="{E3887C85-0C98-4FFE-86BF-7019B4862C4E}"/>
              </a:ext>
            </a:extLst>
          </p:cNvPr>
          <p:cNvSpPr/>
          <p:nvPr/>
        </p:nvSpPr>
        <p:spPr>
          <a:xfrm>
            <a:off x="5292607" y="5286392"/>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WP4</a:t>
            </a:r>
          </a:p>
          <a:p>
            <a:pPr algn="ctr"/>
            <a:r>
              <a:rPr lang="en-GB" dirty="0"/>
              <a:t>Leader</a:t>
            </a:r>
          </a:p>
        </p:txBody>
      </p:sp>
      <p:sp>
        <p:nvSpPr>
          <p:cNvPr id="13" name="Rectangle: Rounded Corners 12">
            <a:extLst>
              <a:ext uri="{FF2B5EF4-FFF2-40B4-BE49-F238E27FC236}">
                <a16:creationId xmlns:a16="http://schemas.microsoft.com/office/drawing/2014/main" xmlns="" id="{118E8FF5-7188-4F59-8DC6-3EAE2DA581FF}"/>
              </a:ext>
            </a:extLst>
          </p:cNvPr>
          <p:cNvSpPr/>
          <p:nvPr/>
        </p:nvSpPr>
        <p:spPr>
          <a:xfrm>
            <a:off x="6798136" y="5286391"/>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WP5</a:t>
            </a:r>
          </a:p>
          <a:p>
            <a:pPr algn="ctr"/>
            <a:r>
              <a:rPr lang="en-GB" dirty="0"/>
              <a:t>Leader</a:t>
            </a:r>
          </a:p>
        </p:txBody>
      </p:sp>
      <p:sp>
        <p:nvSpPr>
          <p:cNvPr id="14" name="Rectangle: Rounded Corners 13">
            <a:extLst>
              <a:ext uri="{FF2B5EF4-FFF2-40B4-BE49-F238E27FC236}">
                <a16:creationId xmlns:a16="http://schemas.microsoft.com/office/drawing/2014/main" xmlns="" id="{374BEEF4-FFE3-4D18-9B1E-17C7E4FCDF23}"/>
              </a:ext>
            </a:extLst>
          </p:cNvPr>
          <p:cNvSpPr/>
          <p:nvPr/>
        </p:nvSpPr>
        <p:spPr>
          <a:xfrm>
            <a:off x="8303665" y="5286390"/>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WP6</a:t>
            </a:r>
          </a:p>
          <a:p>
            <a:pPr algn="ctr"/>
            <a:r>
              <a:rPr lang="en-GB" dirty="0"/>
              <a:t>Leader</a:t>
            </a:r>
          </a:p>
        </p:txBody>
      </p:sp>
      <p:sp>
        <p:nvSpPr>
          <p:cNvPr id="15" name="Rectangle: Rounded Corners 14">
            <a:extLst>
              <a:ext uri="{FF2B5EF4-FFF2-40B4-BE49-F238E27FC236}">
                <a16:creationId xmlns:a16="http://schemas.microsoft.com/office/drawing/2014/main" xmlns="" id="{3743B593-F50D-49C8-82BC-32C962020703}"/>
              </a:ext>
            </a:extLst>
          </p:cNvPr>
          <p:cNvSpPr/>
          <p:nvPr/>
        </p:nvSpPr>
        <p:spPr>
          <a:xfrm>
            <a:off x="9809194" y="5286389"/>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WP7</a:t>
            </a:r>
          </a:p>
          <a:p>
            <a:pPr algn="ctr"/>
            <a:r>
              <a:rPr lang="en-GB" dirty="0"/>
              <a:t>Leader</a:t>
            </a:r>
          </a:p>
        </p:txBody>
      </p:sp>
      <p:cxnSp>
        <p:nvCxnSpPr>
          <p:cNvPr id="5" name="Straight Arrow Connector 4">
            <a:extLst>
              <a:ext uri="{FF2B5EF4-FFF2-40B4-BE49-F238E27FC236}">
                <a16:creationId xmlns:a16="http://schemas.microsoft.com/office/drawing/2014/main" xmlns="" id="{2053A8DC-9DC3-42CD-980C-C6B68DC7CB71}"/>
              </a:ext>
            </a:extLst>
          </p:cNvPr>
          <p:cNvCxnSpPr>
            <a:cxnSpLocks/>
            <a:endCxn id="3" idx="0"/>
          </p:cNvCxnSpPr>
          <p:nvPr/>
        </p:nvCxnSpPr>
        <p:spPr>
          <a:xfrm>
            <a:off x="5928188" y="1818526"/>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xmlns="" id="{DC498856-7C0A-46DA-B537-AF2A5E670F79}"/>
              </a:ext>
            </a:extLst>
          </p:cNvPr>
          <p:cNvCxnSpPr>
            <a:cxnSpLocks/>
          </p:cNvCxnSpPr>
          <p:nvPr/>
        </p:nvCxnSpPr>
        <p:spPr>
          <a:xfrm>
            <a:off x="5924763" y="3048433"/>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xmlns="" id="{ACFD2260-99E6-44AD-A17D-668C5E7B8ADF}"/>
              </a:ext>
            </a:extLst>
          </p:cNvPr>
          <p:cNvCxnSpPr>
            <a:cxnSpLocks/>
          </p:cNvCxnSpPr>
          <p:nvPr/>
        </p:nvCxnSpPr>
        <p:spPr>
          <a:xfrm>
            <a:off x="5943706" y="4251579"/>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xmlns="" id="{C3A46C79-FCDE-4099-B4D4-334B82915A37}"/>
              </a:ext>
            </a:extLst>
          </p:cNvPr>
          <p:cNvCxnSpPr/>
          <p:nvPr/>
        </p:nvCxnSpPr>
        <p:spPr>
          <a:xfrm>
            <a:off x="1408233" y="4762295"/>
            <a:ext cx="908038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xmlns="" id="{966E596B-D38A-48E4-B954-B516E70430F9}"/>
              </a:ext>
            </a:extLst>
          </p:cNvPr>
          <p:cNvCxnSpPr>
            <a:cxnSpLocks/>
          </p:cNvCxnSpPr>
          <p:nvPr/>
        </p:nvCxnSpPr>
        <p:spPr>
          <a:xfrm>
            <a:off x="1429079"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xmlns="" id="{939DD6B2-22E2-413D-987C-3780B01031A6}"/>
              </a:ext>
            </a:extLst>
          </p:cNvPr>
          <p:cNvCxnSpPr>
            <a:cxnSpLocks/>
          </p:cNvCxnSpPr>
          <p:nvPr/>
        </p:nvCxnSpPr>
        <p:spPr>
          <a:xfrm>
            <a:off x="2935258"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xmlns="" id="{32D60F3D-FBBC-4981-B3D4-24D96A30E8C2}"/>
              </a:ext>
            </a:extLst>
          </p:cNvPr>
          <p:cNvCxnSpPr>
            <a:cxnSpLocks/>
          </p:cNvCxnSpPr>
          <p:nvPr/>
        </p:nvCxnSpPr>
        <p:spPr>
          <a:xfrm>
            <a:off x="4464793"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xmlns="" id="{BDEB7A04-32D7-40EE-B93C-C94B852DF5B6}"/>
              </a:ext>
            </a:extLst>
          </p:cNvPr>
          <p:cNvCxnSpPr>
            <a:cxnSpLocks/>
          </p:cNvCxnSpPr>
          <p:nvPr/>
        </p:nvCxnSpPr>
        <p:spPr>
          <a:xfrm>
            <a:off x="5951520"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xmlns="" id="{123B8888-36EF-43CE-B3EA-F4AB5CD52544}"/>
              </a:ext>
            </a:extLst>
          </p:cNvPr>
          <p:cNvCxnSpPr>
            <a:cxnSpLocks/>
          </p:cNvCxnSpPr>
          <p:nvPr/>
        </p:nvCxnSpPr>
        <p:spPr>
          <a:xfrm>
            <a:off x="7490987" y="4763701"/>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xmlns="" id="{BB395565-EEDA-4C10-BA2B-82AA2F7103CE}"/>
              </a:ext>
            </a:extLst>
          </p:cNvPr>
          <p:cNvCxnSpPr>
            <a:cxnSpLocks/>
          </p:cNvCxnSpPr>
          <p:nvPr/>
        </p:nvCxnSpPr>
        <p:spPr>
          <a:xfrm>
            <a:off x="8996756" y="4762295"/>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xmlns="" id="{A17953EE-C092-4AD5-9344-8D3BBC2FF73F}"/>
              </a:ext>
            </a:extLst>
          </p:cNvPr>
          <p:cNvCxnSpPr>
            <a:cxnSpLocks/>
          </p:cNvCxnSpPr>
          <p:nvPr/>
        </p:nvCxnSpPr>
        <p:spPr>
          <a:xfrm>
            <a:off x="10486908"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xmlns="" id="{08B60CEC-B485-4A33-8C0E-721E71422B3B}"/>
              </a:ext>
            </a:extLst>
          </p:cNvPr>
          <p:cNvCxnSpPr>
            <a:cxnSpLocks/>
          </p:cNvCxnSpPr>
          <p:nvPr/>
        </p:nvCxnSpPr>
        <p:spPr>
          <a:xfrm rot="5400000">
            <a:off x="7450677" y="3650006"/>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sp>
        <p:nvSpPr>
          <p:cNvPr id="31" name="Text Box 8">
            <a:extLst>
              <a:ext uri="{FF2B5EF4-FFF2-40B4-BE49-F238E27FC236}">
                <a16:creationId xmlns:a16="http://schemas.microsoft.com/office/drawing/2014/main" xmlns="" id="{F9A2A491-117D-4E9F-8893-A88C4E768580}"/>
              </a:ext>
            </a:extLst>
          </p:cNvPr>
          <p:cNvSpPr txBox="1">
            <a:spLocks noChangeArrowheads="1"/>
          </p:cNvSpPr>
          <p:nvPr/>
        </p:nvSpPr>
        <p:spPr bwMode="auto">
          <a:xfrm>
            <a:off x="2761359" y="4242537"/>
            <a:ext cx="6858000" cy="2708434"/>
          </a:xfrm>
          <a:prstGeom prst="rect">
            <a:avLst/>
          </a:prstGeom>
          <a:solidFill>
            <a:srgbClr val="FFFF99"/>
          </a:solidFill>
          <a:ln w="9525">
            <a:noFill/>
            <a:miter lim="800000"/>
            <a:headEnd/>
            <a:tailEnd/>
          </a:ln>
        </p:spPr>
        <p:txBody>
          <a:bodyPr>
            <a:spAutoFit/>
          </a:bodyPr>
          <a:lstStyle/>
          <a:p>
            <a:pPr>
              <a:spcBef>
                <a:spcPct val="50000"/>
              </a:spcBef>
            </a:pPr>
            <a:r>
              <a:rPr lang="en-US" sz="2000" b="1" dirty="0">
                <a:solidFill>
                  <a:srgbClr val="002060"/>
                </a:solidFill>
                <a:latin typeface="Calibri Light" pitchFamily="34" charset="0"/>
                <a:cs typeface="Calibri Light" pitchFamily="34" charset="0"/>
              </a:rPr>
              <a:t>PMB: decision-making body consisting of one representative (</a:t>
            </a:r>
            <a:r>
              <a:rPr lang="en-US" sz="2000" b="1" u="sng" dirty="0">
                <a:solidFill>
                  <a:srgbClr val="002060"/>
                </a:solidFill>
                <a:latin typeface="Calibri Light" pitchFamily="34" charset="0"/>
                <a:cs typeface="Calibri Light" pitchFamily="34" charset="0"/>
              </a:rPr>
              <a:t>preferably the contact person</a:t>
            </a:r>
            <a:r>
              <a:rPr lang="en-US" sz="2000" b="1" dirty="0">
                <a:solidFill>
                  <a:srgbClr val="002060"/>
                </a:solidFill>
                <a:latin typeface="Calibri Light" pitchFamily="34" charset="0"/>
                <a:cs typeface="Calibri Light" pitchFamily="34" charset="0"/>
              </a:rPr>
              <a:t>) from each partner institution.</a:t>
            </a:r>
          </a:p>
          <a:p>
            <a:pPr>
              <a:spcBef>
                <a:spcPct val="50000"/>
              </a:spcBef>
            </a:pPr>
            <a:r>
              <a:rPr lang="en-US" sz="2000" b="1" dirty="0">
                <a:solidFill>
                  <a:srgbClr val="002060"/>
                </a:solidFill>
                <a:latin typeface="Calibri Light" pitchFamily="34" charset="0"/>
                <a:cs typeface="Calibri Light" pitchFamily="34" charset="0"/>
              </a:rPr>
              <a:t>PMB will meet twice a year (in combination with other project events due to cost efficiency) </a:t>
            </a:r>
          </a:p>
          <a:p>
            <a:pPr marL="342900" indent="-342900">
              <a:buFont typeface="Arial" panose="020B0604020202020204" pitchFamily="34" charset="0"/>
              <a:buChar char="•"/>
            </a:pPr>
            <a:r>
              <a:rPr lang="en-US" sz="2000" b="1" dirty="0">
                <a:solidFill>
                  <a:srgbClr val="002060"/>
                </a:solidFill>
                <a:latin typeface="Calibri Light" pitchFamily="34" charset="0"/>
                <a:cs typeface="Calibri Light" pitchFamily="34" charset="0"/>
              </a:rPr>
              <a:t>to discuss and review the progress of project activities,</a:t>
            </a:r>
          </a:p>
          <a:p>
            <a:pPr marL="342900" indent="-342900">
              <a:buFont typeface="Arial" panose="020B0604020202020204" pitchFamily="34" charset="0"/>
              <a:buChar char="•"/>
            </a:pPr>
            <a:r>
              <a:rPr lang="en-US" sz="2000" b="1" dirty="0">
                <a:solidFill>
                  <a:srgbClr val="002060"/>
                </a:solidFill>
                <a:latin typeface="Calibri Light" pitchFamily="34" charset="0"/>
                <a:cs typeface="Calibri Light" pitchFamily="34" charset="0"/>
              </a:rPr>
              <a:t>to make decisions, </a:t>
            </a:r>
          </a:p>
          <a:p>
            <a:pPr marL="342900" indent="-342900">
              <a:buFont typeface="Arial" panose="020B0604020202020204" pitchFamily="34" charset="0"/>
              <a:buChar char="•"/>
            </a:pPr>
            <a:r>
              <a:rPr lang="en-US" sz="2000" b="1" dirty="0">
                <a:solidFill>
                  <a:srgbClr val="002060"/>
                </a:solidFill>
                <a:latin typeface="Calibri Light" pitchFamily="34" charset="0"/>
                <a:cs typeface="Calibri Light" pitchFamily="34" charset="0"/>
              </a:rPr>
              <a:t>to approve deliverables, and </a:t>
            </a:r>
          </a:p>
          <a:p>
            <a:pPr marL="342900" indent="-342900">
              <a:buFont typeface="Arial" panose="020B0604020202020204" pitchFamily="34" charset="0"/>
              <a:buChar char="•"/>
            </a:pPr>
            <a:r>
              <a:rPr lang="en-US" sz="2000" b="1" dirty="0">
                <a:solidFill>
                  <a:srgbClr val="002060"/>
                </a:solidFill>
                <a:latin typeface="Calibri Light" pitchFamily="34" charset="0"/>
                <a:cs typeface="Calibri Light" pitchFamily="34" charset="0"/>
              </a:rPr>
              <a:t>to agree on any risk contingency measures.</a:t>
            </a:r>
          </a:p>
        </p:txBody>
      </p:sp>
      <p:pic>
        <p:nvPicPr>
          <p:cNvPr id="32" name="Picture 1">
            <a:extLst>
              <a:ext uri="{FF2B5EF4-FFF2-40B4-BE49-F238E27FC236}">
                <a16:creationId xmlns:a16="http://schemas.microsoft.com/office/drawing/2014/main" xmlns="" id="{A4C288E1-0307-459D-97CA-166272385B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1417" y="482134"/>
            <a:ext cx="863264" cy="871219"/>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a:extLst>
              <a:ext uri="{FF2B5EF4-FFF2-40B4-BE49-F238E27FC236}">
                <a16:creationId xmlns:a16="http://schemas.microsoft.com/office/drawing/2014/main" xmlns="" id="{6084AE8F-469D-4A5E-B16B-10ED752AF804}"/>
              </a:ext>
            </a:extLst>
          </p:cNvPr>
          <p:cNvPicPr/>
          <p:nvPr/>
        </p:nvPicPr>
        <p:blipFill>
          <a:blip r:embed="rId4" cstate="print"/>
          <a:srcRect/>
          <a:stretch>
            <a:fillRect/>
          </a:stretch>
        </p:blipFill>
        <p:spPr bwMode="auto">
          <a:xfrm>
            <a:off x="837890" y="482133"/>
            <a:ext cx="3709670" cy="871220"/>
          </a:xfrm>
          <a:prstGeom prst="rect">
            <a:avLst/>
          </a:prstGeom>
          <a:noFill/>
          <a:ln w="9525">
            <a:noFill/>
            <a:miter lim="800000"/>
            <a:headEnd/>
            <a:tailEnd/>
          </a:ln>
        </p:spPr>
      </p:pic>
    </p:spTree>
    <p:extLst>
      <p:ext uri="{BB962C8B-B14F-4D97-AF65-F5344CB8AC3E}">
        <p14:creationId xmlns:p14="http://schemas.microsoft.com/office/powerpoint/2010/main" val="268241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checkerboard(across)">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4" descr="Image result for eu flag">
            <a:extLst>
              <a:ext uri="{FF2B5EF4-FFF2-40B4-BE49-F238E27FC236}">
                <a16:creationId xmlns:a16="http://schemas.microsoft.com/office/drawing/2014/main" xmlns="" id="{2F8BE10D-5215-4BE6-AEC7-4789957E5A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1717" y="152242"/>
            <a:ext cx="2503979" cy="166628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a:extLst>
              <a:ext uri="{FF2B5EF4-FFF2-40B4-BE49-F238E27FC236}">
                <a16:creationId xmlns:a16="http://schemas.microsoft.com/office/drawing/2014/main" xmlns="" id="{B8DB5C8D-86B8-45A4-A3B9-6B171C394D42}"/>
              </a:ext>
            </a:extLst>
          </p:cNvPr>
          <p:cNvSpPr/>
          <p:nvPr/>
        </p:nvSpPr>
        <p:spPr>
          <a:xfrm>
            <a:off x="4667530" y="2329242"/>
            <a:ext cx="2528166" cy="71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Project Contractor / Project Coordinator</a:t>
            </a:r>
          </a:p>
        </p:txBody>
      </p:sp>
      <p:sp>
        <p:nvSpPr>
          <p:cNvPr id="7" name="Rectangle: Rounded Corners 6">
            <a:extLst>
              <a:ext uri="{FF2B5EF4-FFF2-40B4-BE49-F238E27FC236}">
                <a16:creationId xmlns:a16="http://schemas.microsoft.com/office/drawing/2014/main" xmlns="" id="{D0322D6C-181D-4614-BBD2-E1053AEA2914}"/>
              </a:ext>
            </a:extLst>
          </p:cNvPr>
          <p:cNvSpPr/>
          <p:nvPr/>
        </p:nvSpPr>
        <p:spPr>
          <a:xfrm>
            <a:off x="4691717" y="3559150"/>
            <a:ext cx="2528166" cy="71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Project Management Board PMB</a:t>
            </a:r>
          </a:p>
        </p:txBody>
      </p:sp>
      <p:sp>
        <p:nvSpPr>
          <p:cNvPr id="8" name="Rectangle: Rounded Corners 7">
            <a:extLst>
              <a:ext uri="{FF2B5EF4-FFF2-40B4-BE49-F238E27FC236}">
                <a16:creationId xmlns:a16="http://schemas.microsoft.com/office/drawing/2014/main" xmlns="" id="{5BB8F8DD-6AF0-4388-B0FA-6171A576DCCA}"/>
              </a:ext>
            </a:extLst>
          </p:cNvPr>
          <p:cNvSpPr/>
          <p:nvPr/>
        </p:nvSpPr>
        <p:spPr>
          <a:xfrm>
            <a:off x="7691747" y="3559149"/>
            <a:ext cx="2528166" cy="71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Quality Assurance QA Board</a:t>
            </a:r>
          </a:p>
        </p:txBody>
      </p:sp>
      <p:sp>
        <p:nvSpPr>
          <p:cNvPr id="9" name="Rectangle: Rounded Corners 8">
            <a:extLst>
              <a:ext uri="{FF2B5EF4-FFF2-40B4-BE49-F238E27FC236}">
                <a16:creationId xmlns:a16="http://schemas.microsoft.com/office/drawing/2014/main" xmlns="" id="{325910DB-E7BE-4702-92AA-FE078025D37C}"/>
              </a:ext>
            </a:extLst>
          </p:cNvPr>
          <p:cNvSpPr/>
          <p:nvPr/>
        </p:nvSpPr>
        <p:spPr>
          <a:xfrm>
            <a:off x="728806" y="5286393"/>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WP1</a:t>
            </a:r>
          </a:p>
          <a:p>
            <a:pPr algn="ctr"/>
            <a:r>
              <a:rPr lang="en-GB" dirty="0"/>
              <a:t>Leader</a:t>
            </a:r>
          </a:p>
        </p:txBody>
      </p:sp>
      <p:sp>
        <p:nvSpPr>
          <p:cNvPr id="10" name="Rectangle: Rounded Corners 9">
            <a:extLst>
              <a:ext uri="{FF2B5EF4-FFF2-40B4-BE49-F238E27FC236}">
                <a16:creationId xmlns:a16="http://schemas.microsoft.com/office/drawing/2014/main" xmlns="" id="{221A746A-737F-4D95-A86D-38F68C8CA56F}"/>
              </a:ext>
            </a:extLst>
          </p:cNvPr>
          <p:cNvSpPr/>
          <p:nvPr/>
        </p:nvSpPr>
        <p:spPr>
          <a:xfrm>
            <a:off x="2257942" y="5286393"/>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WP2</a:t>
            </a:r>
          </a:p>
          <a:p>
            <a:pPr algn="ctr"/>
            <a:r>
              <a:rPr lang="en-GB" dirty="0"/>
              <a:t>Leader</a:t>
            </a:r>
          </a:p>
        </p:txBody>
      </p:sp>
      <p:sp>
        <p:nvSpPr>
          <p:cNvPr id="11" name="Rectangle: Rounded Corners 10">
            <a:extLst>
              <a:ext uri="{FF2B5EF4-FFF2-40B4-BE49-F238E27FC236}">
                <a16:creationId xmlns:a16="http://schemas.microsoft.com/office/drawing/2014/main" xmlns="" id="{12DD8F53-1E11-4BFB-A9C2-301C691C5DB6}"/>
              </a:ext>
            </a:extLst>
          </p:cNvPr>
          <p:cNvSpPr/>
          <p:nvPr/>
        </p:nvSpPr>
        <p:spPr>
          <a:xfrm>
            <a:off x="3787078" y="5286393"/>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WP3</a:t>
            </a:r>
          </a:p>
          <a:p>
            <a:pPr algn="ctr"/>
            <a:r>
              <a:rPr lang="en-GB" dirty="0"/>
              <a:t>Leader</a:t>
            </a:r>
          </a:p>
        </p:txBody>
      </p:sp>
      <p:sp>
        <p:nvSpPr>
          <p:cNvPr id="12" name="Rectangle: Rounded Corners 11">
            <a:extLst>
              <a:ext uri="{FF2B5EF4-FFF2-40B4-BE49-F238E27FC236}">
                <a16:creationId xmlns:a16="http://schemas.microsoft.com/office/drawing/2014/main" xmlns="" id="{E3887C85-0C98-4FFE-86BF-7019B4862C4E}"/>
              </a:ext>
            </a:extLst>
          </p:cNvPr>
          <p:cNvSpPr/>
          <p:nvPr/>
        </p:nvSpPr>
        <p:spPr>
          <a:xfrm>
            <a:off x="5292607" y="5286392"/>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WP4</a:t>
            </a:r>
          </a:p>
          <a:p>
            <a:pPr algn="ctr"/>
            <a:r>
              <a:rPr lang="en-GB" dirty="0"/>
              <a:t>Leader</a:t>
            </a:r>
          </a:p>
        </p:txBody>
      </p:sp>
      <p:sp>
        <p:nvSpPr>
          <p:cNvPr id="13" name="Rectangle: Rounded Corners 12">
            <a:extLst>
              <a:ext uri="{FF2B5EF4-FFF2-40B4-BE49-F238E27FC236}">
                <a16:creationId xmlns:a16="http://schemas.microsoft.com/office/drawing/2014/main" xmlns="" id="{118E8FF5-7188-4F59-8DC6-3EAE2DA581FF}"/>
              </a:ext>
            </a:extLst>
          </p:cNvPr>
          <p:cNvSpPr/>
          <p:nvPr/>
        </p:nvSpPr>
        <p:spPr>
          <a:xfrm>
            <a:off x="6798136" y="5286391"/>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WP5</a:t>
            </a:r>
          </a:p>
          <a:p>
            <a:pPr algn="ctr"/>
            <a:r>
              <a:rPr lang="en-GB" dirty="0"/>
              <a:t>Leader</a:t>
            </a:r>
          </a:p>
        </p:txBody>
      </p:sp>
      <p:sp>
        <p:nvSpPr>
          <p:cNvPr id="14" name="Rectangle: Rounded Corners 13">
            <a:extLst>
              <a:ext uri="{FF2B5EF4-FFF2-40B4-BE49-F238E27FC236}">
                <a16:creationId xmlns:a16="http://schemas.microsoft.com/office/drawing/2014/main" xmlns="" id="{374BEEF4-FFE3-4D18-9B1E-17C7E4FCDF23}"/>
              </a:ext>
            </a:extLst>
          </p:cNvPr>
          <p:cNvSpPr/>
          <p:nvPr/>
        </p:nvSpPr>
        <p:spPr>
          <a:xfrm>
            <a:off x="8303665" y="5286390"/>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WP6</a:t>
            </a:r>
          </a:p>
          <a:p>
            <a:pPr algn="ctr"/>
            <a:r>
              <a:rPr lang="en-GB" dirty="0"/>
              <a:t>Leader</a:t>
            </a:r>
          </a:p>
        </p:txBody>
      </p:sp>
      <p:sp>
        <p:nvSpPr>
          <p:cNvPr id="15" name="Rectangle: Rounded Corners 14">
            <a:extLst>
              <a:ext uri="{FF2B5EF4-FFF2-40B4-BE49-F238E27FC236}">
                <a16:creationId xmlns:a16="http://schemas.microsoft.com/office/drawing/2014/main" xmlns="" id="{3743B593-F50D-49C8-82BC-32C962020703}"/>
              </a:ext>
            </a:extLst>
          </p:cNvPr>
          <p:cNvSpPr/>
          <p:nvPr/>
        </p:nvSpPr>
        <p:spPr>
          <a:xfrm>
            <a:off x="9809194" y="5286389"/>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WP7</a:t>
            </a:r>
          </a:p>
          <a:p>
            <a:pPr algn="ctr"/>
            <a:r>
              <a:rPr lang="en-GB" dirty="0"/>
              <a:t>Leader</a:t>
            </a:r>
          </a:p>
        </p:txBody>
      </p:sp>
      <p:cxnSp>
        <p:nvCxnSpPr>
          <p:cNvPr id="5" name="Straight Arrow Connector 4">
            <a:extLst>
              <a:ext uri="{FF2B5EF4-FFF2-40B4-BE49-F238E27FC236}">
                <a16:creationId xmlns:a16="http://schemas.microsoft.com/office/drawing/2014/main" xmlns="" id="{2053A8DC-9DC3-42CD-980C-C6B68DC7CB71}"/>
              </a:ext>
            </a:extLst>
          </p:cNvPr>
          <p:cNvCxnSpPr>
            <a:cxnSpLocks/>
            <a:endCxn id="3" idx="0"/>
          </p:cNvCxnSpPr>
          <p:nvPr/>
        </p:nvCxnSpPr>
        <p:spPr>
          <a:xfrm>
            <a:off x="5928188" y="1818526"/>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xmlns="" id="{DC498856-7C0A-46DA-B537-AF2A5E670F79}"/>
              </a:ext>
            </a:extLst>
          </p:cNvPr>
          <p:cNvCxnSpPr>
            <a:cxnSpLocks/>
          </p:cNvCxnSpPr>
          <p:nvPr/>
        </p:nvCxnSpPr>
        <p:spPr>
          <a:xfrm>
            <a:off x="5924763" y="3048433"/>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xmlns="" id="{ACFD2260-99E6-44AD-A17D-668C5E7B8ADF}"/>
              </a:ext>
            </a:extLst>
          </p:cNvPr>
          <p:cNvCxnSpPr>
            <a:cxnSpLocks/>
          </p:cNvCxnSpPr>
          <p:nvPr/>
        </p:nvCxnSpPr>
        <p:spPr>
          <a:xfrm>
            <a:off x="5943706" y="4251579"/>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xmlns="" id="{C3A46C79-FCDE-4099-B4D4-334B82915A37}"/>
              </a:ext>
            </a:extLst>
          </p:cNvPr>
          <p:cNvCxnSpPr/>
          <p:nvPr/>
        </p:nvCxnSpPr>
        <p:spPr>
          <a:xfrm>
            <a:off x="1408233" y="4762295"/>
            <a:ext cx="908038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xmlns="" id="{966E596B-D38A-48E4-B954-B516E70430F9}"/>
              </a:ext>
            </a:extLst>
          </p:cNvPr>
          <p:cNvCxnSpPr>
            <a:cxnSpLocks/>
          </p:cNvCxnSpPr>
          <p:nvPr/>
        </p:nvCxnSpPr>
        <p:spPr>
          <a:xfrm>
            <a:off x="1429079"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xmlns="" id="{939DD6B2-22E2-413D-987C-3780B01031A6}"/>
              </a:ext>
            </a:extLst>
          </p:cNvPr>
          <p:cNvCxnSpPr>
            <a:cxnSpLocks/>
          </p:cNvCxnSpPr>
          <p:nvPr/>
        </p:nvCxnSpPr>
        <p:spPr>
          <a:xfrm>
            <a:off x="2935258"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xmlns="" id="{32D60F3D-FBBC-4981-B3D4-24D96A30E8C2}"/>
              </a:ext>
            </a:extLst>
          </p:cNvPr>
          <p:cNvCxnSpPr>
            <a:cxnSpLocks/>
          </p:cNvCxnSpPr>
          <p:nvPr/>
        </p:nvCxnSpPr>
        <p:spPr>
          <a:xfrm>
            <a:off x="4464793"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xmlns="" id="{BDEB7A04-32D7-40EE-B93C-C94B852DF5B6}"/>
              </a:ext>
            </a:extLst>
          </p:cNvPr>
          <p:cNvCxnSpPr>
            <a:cxnSpLocks/>
          </p:cNvCxnSpPr>
          <p:nvPr/>
        </p:nvCxnSpPr>
        <p:spPr>
          <a:xfrm>
            <a:off x="5951520"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xmlns="" id="{123B8888-36EF-43CE-B3EA-F4AB5CD52544}"/>
              </a:ext>
            </a:extLst>
          </p:cNvPr>
          <p:cNvCxnSpPr>
            <a:cxnSpLocks/>
          </p:cNvCxnSpPr>
          <p:nvPr/>
        </p:nvCxnSpPr>
        <p:spPr>
          <a:xfrm>
            <a:off x="7490987" y="4763701"/>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xmlns="" id="{BB395565-EEDA-4C10-BA2B-82AA2F7103CE}"/>
              </a:ext>
            </a:extLst>
          </p:cNvPr>
          <p:cNvCxnSpPr>
            <a:cxnSpLocks/>
          </p:cNvCxnSpPr>
          <p:nvPr/>
        </p:nvCxnSpPr>
        <p:spPr>
          <a:xfrm>
            <a:off x="8996756" y="4762295"/>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xmlns="" id="{A17953EE-C092-4AD5-9344-8D3BBC2FF73F}"/>
              </a:ext>
            </a:extLst>
          </p:cNvPr>
          <p:cNvCxnSpPr>
            <a:cxnSpLocks/>
          </p:cNvCxnSpPr>
          <p:nvPr/>
        </p:nvCxnSpPr>
        <p:spPr>
          <a:xfrm>
            <a:off x="10486908"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xmlns="" id="{08B60CEC-B485-4A33-8C0E-721E71422B3B}"/>
              </a:ext>
            </a:extLst>
          </p:cNvPr>
          <p:cNvCxnSpPr>
            <a:cxnSpLocks/>
          </p:cNvCxnSpPr>
          <p:nvPr/>
        </p:nvCxnSpPr>
        <p:spPr>
          <a:xfrm rot="5400000">
            <a:off x="7450677" y="3650006"/>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sp>
        <p:nvSpPr>
          <p:cNvPr id="31" name="Text Box 8">
            <a:extLst>
              <a:ext uri="{FF2B5EF4-FFF2-40B4-BE49-F238E27FC236}">
                <a16:creationId xmlns:a16="http://schemas.microsoft.com/office/drawing/2014/main" xmlns="" id="{B9F8BE48-8497-4A9D-8C88-0D6E927F6060}"/>
              </a:ext>
            </a:extLst>
          </p:cNvPr>
          <p:cNvSpPr txBox="1">
            <a:spLocks noChangeArrowheads="1"/>
          </p:cNvSpPr>
          <p:nvPr/>
        </p:nvSpPr>
        <p:spPr bwMode="auto">
          <a:xfrm>
            <a:off x="3878573" y="4514215"/>
            <a:ext cx="7224827" cy="1785104"/>
          </a:xfrm>
          <a:prstGeom prst="rect">
            <a:avLst/>
          </a:prstGeom>
          <a:solidFill>
            <a:srgbClr val="FFFF99"/>
          </a:solidFill>
          <a:ln w="9525">
            <a:noFill/>
            <a:miter lim="800000"/>
            <a:headEnd/>
            <a:tailEnd/>
          </a:ln>
        </p:spPr>
        <p:txBody>
          <a:bodyPr wrap="square">
            <a:spAutoFit/>
          </a:bodyPr>
          <a:lstStyle/>
          <a:p>
            <a:pPr>
              <a:spcBef>
                <a:spcPct val="50000"/>
              </a:spcBef>
            </a:pPr>
            <a:r>
              <a:rPr lang="en-US" sz="2000" b="1" dirty="0">
                <a:solidFill>
                  <a:srgbClr val="002060"/>
                </a:solidFill>
                <a:latin typeface="Calibri Light" pitchFamily="34" charset="0"/>
                <a:cs typeface="Calibri Light" pitchFamily="34" charset="0"/>
              </a:rPr>
              <a:t>The QA Board </a:t>
            </a:r>
            <a:r>
              <a:rPr lang="en-GB" sz="2000" b="1" dirty="0">
                <a:solidFill>
                  <a:srgbClr val="002060"/>
                </a:solidFill>
                <a:latin typeface="Calibri Light" pitchFamily="34" charset="0"/>
                <a:cs typeface="Calibri Light" pitchFamily="34" charset="0"/>
              </a:rPr>
              <a:t>consisting of one representative from each partner institution</a:t>
            </a:r>
            <a:r>
              <a:rPr lang="en-US" sz="2000" b="1" dirty="0">
                <a:solidFill>
                  <a:srgbClr val="002060"/>
                </a:solidFill>
                <a:latin typeface="Calibri Light" pitchFamily="34" charset="0"/>
                <a:cs typeface="Calibri Light" pitchFamily="34" charset="0"/>
              </a:rPr>
              <a:t>. </a:t>
            </a:r>
          </a:p>
          <a:p>
            <a:pPr>
              <a:spcBef>
                <a:spcPct val="50000"/>
              </a:spcBef>
            </a:pPr>
            <a:r>
              <a:rPr lang="en-US" sz="2000" b="1" dirty="0">
                <a:solidFill>
                  <a:srgbClr val="002060"/>
                </a:solidFill>
                <a:latin typeface="Calibri Light" pitchFamily="34" charset="0"/>
                <a:cs typeface="Calibri Light" pitchFamily="34" charset="0"/>
              </a:rPr>
              <a:t>The QA board is a direct support to the PMB in </a:t>
            </a:r>
          </a:p>
          <a:p>
            <a:pPr marL="342900" indent="-342900">
              <a:buFont typeface="Arial" panose="020B0604020202020204" pitchFamily="34" charset="0"/>
              <a:buChar char="•"/>
            </a:pPr>
            <a:r>
              <a:rPr lang="en-US" sz="2000" b="1" dirty="0">
                <a:solidFill>
                  <a:srgbClr val="002060"/>
                </a:solidFill>
                <a:latin typeface="Calibri Light" pitchFamily="34" charset="0"/>
                <a:cs typeface="Calibri Light" pitchFamily="34" charset="0"/>
              </a:rPr>
              <a:t>monitoring and assessing the quality of the project and its results,</a:t>
            </a:r>
          </a:p>
          <a:p>
            <a:pPr marL="342900" indent="-342900">
              <a:buFont typeface="Arial" panose="020B0604020202020204" pitchFamily="34" charset="0"/>
              <a:buChar char="•"/>
            </a:pPr>
            <a:r>
              <a:rPr lang="en-US" sz="2000" b="1" dirty="0">
                <a:solidFill>
                  <a:srgbClr val="002060"/>
                </a:solidFill>
                <a:latin typeface="Calibri Light" pitchFamily="34" charset="0"/>
                <a:cs typeface="Calibri Light" pitchFamily="34" charset="0"/>
              </a:rPr>
              <a:t>in development of Quality and </a:t>
            </a:r>
            <a:r>
              <a:rPr lang="sr-Latn-RS" sz="2000" b="1" dirty="0">
                <a:solidFill>
                  <a:srgbClr val="002060"/>
                </a:solidFill>
                <a:latin typeface="Calibri Light" pitchFamily="34" charset="0"/>
                <a:cs typeface="Calibri Light" pitchFamily="34" charset="0"/>
              </a:rPr>
              <a:t>Assurance Plan</a:t>
            </a:r>
            <a:r>
              <a:rPr lang="en-US" sz="2000" b="1" dirty="0">
                <a:solidFill>
                  <a:srgbClr val="002060"/>
                </a:solidFill>
                <a:latin typeface="Calibri Light" pitchFamily="34" charset="0"/>
                <a:cs typeface="Calibri Light" pitchFamily="34" charset="0"/>
              </a:rPr>
              <a:t>. </a:t>
            </a:r>
          </a:p>
        </p:txBody>
      </p:sp>
      <p:pic>
        <p:nvPicPr>
          <p:cNvPr id="32" name="Picture 1">
            <a:extLst>
              <a:ext uri="{FF2B5EF4-FFF2-40B4-BE49-F238E27FC236}">
                <a16:creationId xmlns:a16="http://schemas.microsoft.com/office/drawing/2014/main" xmlns="" id="{1DD2F8D1-D0E3-4276-BC49-AEBCC1896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1417" y="482134"/>
            <a:ext cx="863264" cy="871219"/>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a:extLst>
              <a:ext uri="{FF2B5EF4-FFF2-40B4-BE49-F238E27FC236}">
                <a16:creationId xmlns:a16="http://schemas.microsoft.com/office/drawing/2014/main" xmlns="" id="{307C4053-9D12-40BF-8149-5450C8E6E1DA}"/>
              </a:ext>
            </a:extLst>
          </p:cNvPr>
          <p:cNvPicPr/>
          <p:nvPr/>
        </p:nvPicPr>
        <p:blipFill>
          <a:blip r:embed="rId4" cstate="print"/>
          <a:srcRect/>
          <a:stretch>
            <a:fillRect/>
          </a:stretch>
        </p:blipFill>
        <p:spPr bwMode="auto">
          <a:xfrm>
            <a:off x="837890" y="482133"/>
            <a:ext cx="3709670" cy="871220"/>
          </a:xfrm>
          <a:prstGeom prst="rect">
            <a:avLst/>
          </a:prstGeom>
          <a:noFill/>
          <a:ln w="9525">
            <a:noFill/>
            <a:miter lim="800000"/>
            <a:headEnd/>
            <a:tailEnd/>
          </a:ln>
        </p:spPr>
      </p:pic>
    </p:spTree>
    <p:extLst>
      <p:ext uri="{BB962C8B-B14F-4D97-AF65-F5344CB8AC3E}">
        <p14:creationId xmlns:p14="http://schemas.microsoft.com/office/powerpoint/2010/main" val="342682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checkerboard(across)">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4" descr="Image result for eu flag">
            <a:extLst>
              <a:ext uri="{FF2B5EF4-FFF2-40B4-BE49-F238E27FC236}">
                <a16:creationId xmlns:a16="http://schemas.microsoft.com/office/drawing/2014/main" xmlns="" id="{2F8BE10D-5215-4BE6-AEC7-4789957E5A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1717" y="152242"/>
            <a:ext cx="2503979" cy="166628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a:extLst>
              <a:ext uri="{FF2B5EF4-FFF2-40B4-BE49-F238E27FC236}">
                <a16:creationId xmlns:a16="http://schemas.microsoft.com/office/drawing/2014/main" xmlns="" id="{B8DB5C8D-86B8-45A4-A3B9-6B171C394D42}"/>
              </a:ext>
            </a:extLst>
          </p:cNvPr>
          <p:cNvSpPr/>
          <p:nvPr/>
        </p:nvSpPr>
        <p:spPr>
          <a:xfrm>
            <a:off x="4667530" y="2329242"/>
            <a:ext cx="2528166" cy="71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Project Contractor / Project Coordinator</a:t>
            </a:r>
          </a:p>
        </p:txBody>
      </p:sp>
      <p:sp>
        <p:nvSpPr>
          <p:cNvPr id="7" name="Rectangle: Rounded Corners 6">
            <a:extLst>
              <a:ext uri="{FF2B5EF4-FFF2-40B4-BE49-F238E27FC236}">
                <a16:creationId xmlns:a16="http://schemas.microsoft.com/office/drawing/2014/main" xmlns="" id="{D0322D6C-181D-4614-BBD2-E1053AEA2914}"/>
              </a:ext>
            </a:extLst>
          </p:cNvPr>
          <p:cNvSpPr/>
          <p:nvPr/>
        </p:nvSpPr>
        <p:spPr>
          <a:xfrm>
            <a:off x="4691717" y="3559150"/>
            <a:ext cx="2528166" cy="71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Project Management Board PMB</a:t>
            </a:r>
          </a:p>
        </p:txBody>
      </p:sp>
      <p:sp>
        <p:nvSpPr>
          <p:cNvPr id="8" name="Rectangle: Rounded Corners 7">
            <a:extLst>
              <a:ext uri="{FF2B5EF4-FFF2-40B4-BE49-F238E27FC236}">
                <a16:creationId xmlns:a16="http://schemas.microsoft.com/office/drawing/2014/main" xmlns="" id="{5BB8F8DD-6AF0-4388-B0FA-6171A576DCCA}"/>
              </a:ext>
            </a:extLst>
          </p:cNvPr>
          <p:cNvSpPr/>
          <p:nvPr/>
        </p:nvSpPr>
        <p:spPr>
          <a:xfrm>
            <a:off x="7691747" y="3559149"/>
            <a:ext cx="2528166" cy="71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Quality Assurance QA Board</a:t>
            </a:r>
          </a:p>
        </p:txBody>
      </p:sp>
      <p:sp>
        <p:nvSpPr>
          <p:cNvPr id="9" name="Rectangle: Rounded Corners 8">
            <a:extLst>
              <a:ext uri="{FF2B5EF4-FFF2-40B4-BE49-F238E27FC236}">
                <a16:creationId xmlns:a16="http://schemas.microsoft.com/office/drawing/2014/main" xmlns="" id="{325910DB-E7BE-4702-92AA-FE078025D37C}"/>
              </a:ext>
            </a:extLst>
          </p:cNvPr>
          <p:cNvSpPr/>
          <p:nvPr/>
        </p:nvSpPr>
        <p:spPr>
          <a:xfrm>
            <a:off x="728806" y="5286393"/>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WP1</a:t>
            </a:r>
          </a:p>
          <a:p>
            <a:pPr algn="ctr"/>
            <a:r>
              <a:rPr lang="en-GB" dirty="0"/>
              <a:t>Leader</a:t>
            </a:r>
          </a:p>
        </p:txBody>
      </p:sp>
      <p:sp>
        <p:nvSpPr>
          <p:cNvPr id="10" name="Rectangle: Rounded Corners 9">
            <a:extLst>
              <a:ext uri="{FF2B5EF4-FFF2-40B4-BE49-F238E27FC236}">
                <a16:creationId xmlns:a16="http://schemas.microsoft.com/office/drawing/2014/main" xmlns="" id="{221A746A-737F-4D95-A86D-38F68C8CA56F}"/>
              </a:ext>
            </a:extLst>
          </p:cNvPr>
          <p:cNvSpPr/>
          <p:nvPr/>
        </p:nvSpPr>
        <p:spPr>
          <a:xfrm>
            <a:off x="2257942" y="5286393"/>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WP2</a:t>
            </a:r>
          </a:p>
          <a:p>
            <a:pPr algn="ctr"/>
            <a:r>
              <a:rPr lang="en-GB" dirty="0"/>
              <a:t>Leader</a:t>
            </a:r>
          </a:p>
        </p:txBody>
      </p:sp>
      <p:sp>
        <p:nvSpPr>
          <p:cNvPr id="11" name="Rectangle: Rounded Corners 10">
            <a:extLst>
              <a:ext uri="{FF2B5EF4-FFF2-40B4-BE49-F238E27FC236}">
                <a16:creationId xmlns:a16="http://schemas.microsoft.com/office/drawing/2014/main" xmlns="" id="{12DD8F53-1E11-4BFB-A9C2-301C691C5DB6}"/>
              </a:ext>
            </a:extLst>
          </p:cNvPr>
          <p:cNvSpPr/>
          <p:nvPr/>
        </p:nvSpPr>
        <p:spPr>
          <a:xfrm>
            <a:off x="3787078" y="5286393"/>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WP3</a:t>
            </a:r>
          </a:p>
          <a:p>
            <a:pPr algn="ctr"/>
            <a:r>
              <a:rPr lang="en-GB" dirty="0"/>
              <a:t>Leader</a:t>
            </a:r>
          </a:p>
        </p:txBody>
      </p:sp>
      <p:sp>
        <p:nvSpPr>
          <p:cNvPr id="12" name="Rectangle: Rounded Corners 11">
            <a:extLst>
              <a:ext uri="{FF2B5EF4-FFF2-40B4-BE49-F238E27FC236}">
                <a16:creationId xmlns:a16="http://schemas.microsoft.com/office/drawing/2014/main" xmlns="" id="{E3887C85-0C98-4FFE-86BF-7019B4862C4E}"/>
              </a:ext>
            </a:extLst>
          </p:cNvPr>
          <p:cNvSpPr/>
          <p:nvPr/>
        </p:nvSpPr>
        <p:spPr>
          <a:xfrm>
            <a:off x="5292607" y="5286392"/>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WP4</a:t>
            </a:r>
          </a:p>
          <a:p>
            <a:pPr algn="ctr"/>
            <a:r>
              <a:rPr lang="en-GB" dirty="0"/>
              <a:t>Leader</a:t>
            </a:r>
          </a:p>
        </p:txBody>
      </p:sp>
      <p:sp>
        <p:nvSpPr>
          <p:cNvPr id="13" name="Rectangle: Rounded Corners 12">
            <a:extLst>
              <a:ext uri="{FF2B5EF4-FFF2-40B4-BE49-F238E27FC236}">
                <a16:creationId xmlns:a16="http://schemas.microsoft.com/office/drawing/2014/main" xmlns="" id="{118E8FF5-7188-4F59-8DC6-3EAE2DA581FF}"/>
              </a:ext>
            </a:extLst>
          </p:cNvPr>
          <p:cNvSpPr/>
          <p:nvPr/>
        </p:nvSpPr>
        <p:spPr>
          <a:xfrm>
            <a:off x="6798136" y="5286391"/>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WP5</a:t>
            </a:r>
          </a:p>
          <a:p>
            <a:pPr algn="ctr"/>
            <a:r>
              <a:rPr lang="en-GB" dirty="0"/>
              <a:t>Leader</a:t>
            </a:r>
          </a:p>
        </p:txBody>
      </p:sp>
      <p:sp>
        <p:nvSpPr>
          <p:cNvPr id="14" name="Rectangle: Rounded Corners 13">
            <a:extLst>
              <a:ext uri="{FF2B5EF4-FFF2-40B4-BE49-F238E27FC236}">
                <a16:creationId xmlns:a16="http://schemas.microsoft.com/office/drawing/2014/main" xmlns="" id="{374BEEF4-FFE3-4D18-9B1E-17C7E4FCDF23}"/>
              </a:ext>
            </a:extLst>
          </p:cNvPr>
          <p:cNvSpPr/>
          <p:nvPr/>
        </p:nvSpPr>
        <p:spPr>
          <a:xfrm>
            <a:off x="8303665" y="5286390"/>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WP6</a:t>
            </a:r>
          </a:p>
          <a:p>
            <a:pPr algn="ctr"/>
            <a:r>
              <a:rPr lang="en-GB" dirty="0"/>
              <a:t>Leader</a:t>
            </a:r>
          </a:p>
        </p:txBody>
      </p:sp>
      <p:sp>
        <p:nvSpPr>
          <p:cNvPr id="15" name="Rectangle: Rounded Corners 14">
            <a:extLst>
              <a:ext uri="{FF2B5EF4-FFF2-40B4-BE49-F238E27FC236}">
                <a16:creationId xmlns:a16="http://schemas.microsoft.com/office/drawing/2014/main" xmlns="" id="{3743B593-F50D-49C8-82BC-32C962020703}"/>
              </a:ext>
            </a:extLst>
          </p:cNvPr>
          <p:cNvSpPr/>
          <p:nvPr/>
        </p:nvSpPr>
        <p:spPr>
          <a:xfrm>
            <a:off x="9809194" y="5286389"/>
            <a:ext cx="1354839" cy="620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WP7</a:t>
            </a:r>
          </a:p>
          <a:p>
            <a:pPr algn="ctr"/>
            <a:r>
              <a:rPr lang="en-GB" dirty="0"/>
              <a:t>Leader</a:t>
            </a:r>
          </a:p>
        </p:txBody>
      </p:sp>
      <p:cxnSp>
        <p:nvCxnSpPr>
          <p:cNvPr id="5" name="Straight Arrow Connector 4">
            <a:extLst>
              <a:ext uri="{FF2B5EF4-FFF2-40B4-BE49-F238E27FC236}">
                <a16:creationId xmlns:a16="http://schemas.microsoft.com/office/drawing/2014/main" xmlns="" id="{2053A8DC-9DC3-42CD-980C-C6B68DC7CB71}"/>
              </a:ext>
            </a:extLst>
          </p:cNvPr>
          <p:cNvCxnSpPr>
            <a:cxnSpLocks/>
            <a:endCxn id="3" idx="0"/>
          </p:cNvCxnSpPr>
          <p:nvPr/>
        </p:nvCxnSpPr>
        <p:spPr>
          <a:xfrm>
            <a:off x="5928188" y="1818526"/>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xmlns="" id="{DC498856-7C0A-46DA-B537-AF2A5E670F79}"/>
              </a:ext>
            </a:extLst>
          </p:cNvPr>
          <p:cNvCxnSpPr>
            <a:cxnSpLocks/>
          </p:cNvCxnSpPr>
          <p:nvPr/>
        </p:nvCxnSpPr>
        <p:spPr>
          <a:xfrm>
            <a:off x="5924763" y="3048433"/>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xmlns="" id="{ACFD2260-99E6-44AD-A17D-668C5E7B8ADF}"/>
              </a:ext>
            </a:extLst>
          </p:cNvPr>
          <p:cNvCxnSpPr>
            <a:cxnSpLocks/>
          </p:cNvCxnSpPr>
          <p:nvPr/>
        </p:nvCxnSpPr>
        <p:spPr>
          <a:xfrm>
            <a:off x="5943706" y="4251579"/>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xmlns="" id="{C3A46C79-FCDE-4099-B4D4-334B82915A37}"/>
              </a:ext>
            </a:extLst>
          </p:cNvPr>
          <p:cNvCxnSpPr/>
          <p:nvPr/>
        </p:nvCxnSpPr>
        <p:spPr>
          <a:xfrm>
            <a:off x="1408233" y="4762295"/>
            <a:ext cx="908038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xmlns="" id="{966E596B-D38A-48E4-B954-B516E70430F9}"/>
              </a:ext>
            </a:extLst>
          </p:cNvPr>
          <p:cNvCxnSpPr>
            <a:cxnSpLocks/>
          </p:cNvCxnSpPr>
          <p:nvPr/>
        </p:nvCxnSpPr>
        <p:spPr>
          <a:xfrm>
            <a:off x="1429079"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xmlns="" id="{939DD6B2-22E2-413D-987C-3780B01031A6}"/>
              </a:ext>
            </a:extLst>
          </p:cNvPr>
          <p:cNvCxnSpPr>
            <a:cxnSpLocks/>
          </p:cNvCxnSpPr>
          <p:nvPr/>
        </p:nvCxnSpPr>
        <p:spPr>
          <a:xfrm>
            <a:off x="2935258"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xmlns="" id="{32D60F3D-FBBC-4981-B3D4-24D96A30E8C2}"/>
              </a:ext>
            </a:extLst>
          </p:cNvPr>
          <p:cNvCxnSpPr>
            <a:cxnSpLocks/>
          </p:cNvCxnSpPr>
          <p:nvPr/>
        </p:nvCxnSpPr>
        <p:spPr>
          <a:xfrm>
            <a:off x="4464793"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xmlns="" id="{BDEB7A04-32D7-40EE-B93C-C94B852DF5B6}"/>
              </a:ext>
            </a:extLst>
          </p:cNvPr>
          <p:cNvCxnSpPr>
            <a:cxnSpLocks/>
          </p:cNvCxnSpPr>
          <p:nvPr/>
        </p:nvCxnSpPr>
        <p:spPr>
          <a:xfrm>
            <a:off x="5951520"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xmlns="" id="{123B8888-36EF-43CE-B3EA-F4AB5CD52544}"/>
              </a:ext>
            </a:extLst>
          </p:cNvPr>
          <p:cNvCxnSpPr>
            <a:cxnSpLocks/>
          </p:cNvCxnSpPr>
          <p:nvPr/>
        </p:nvCxnSpPr>
        <p:spPr>
          <a:xfrm>
            <a:off x="7490987" y="4763701"/>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xmlns="" id="{BB395565-EEDA-4C10-BA2B-82AA2F7103CE}"/>
              </a:ext>
            </a:extLst>
          </p:cNvPr>
          <p:cNvCxnSpPr>
            <a:cxnSpLocks/>
          </p:cNvCxnSpPr>
          <p:nvPr/>
        </p:nvCxnSpPr>
        <p:spPr>
          <a:xfrm>
            <a:off x="8996756" y="4762295"/>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xmlns="" id="{A17953EE-C092-4AD5-9344-8D3BBC2FF73F}"/>
              </a:ext>
            </a:extLst>
          </p:cNvPr>
          <p:cNvCxnSpPr>
            <a:cxnSpLocks/>
          </p:cNvCxnSpPr>
          <p:nvPr/>
        </p:nvCxnSpPr>
        <p:spPr>
          <a:xfrm>
            <a:off x="10486908" y="4783060"/>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xmlns="" id="{08B60CEC-B485-4A33-8C0E-721E71422B3B}"/>
              </a:ext>
            </a:extLst>
          </p:cNvPr>
          <p:cNvCxnSpPr>
            <a:cxnSpLocks/>
          </p:cNvCxnSpPr>
          <p:nvPr/>
        </p:nvCxnSpPr>
        <p:spPr>
          <a:xfrm rot="5400000">
            <a:off x="7450677" y="3650006"/>
            <a:ext cx="3425" cy="510716"/>
          </a:xfrm>
          <a:prstGeom prst="straightConnector1">
            <a:avLst/>
          </a:prstGeom>
          <a:ln w="31750">
            <a:headEnd type="triangle"/>
            <a:tailEnd type="triangle"/>
          </a:ln>
        </p:spPr>
        <p:style>
          <a:lnRef idx="1">
            <a:schemeClr val="dk1"/>
          </a:lnRef>
          <a:fillRef idx="0">
            <a:schemeClr val="dk1"/>
          </a:fillRef>
          <a:effectRef idx="0">
            <a:schemeClr val="dk1"/>
          </a:effectRef>
          <a:fontRef idx="minor">
            <a:schemeClr val="tx1"/>
          </a:fontRef>
        </p:style>
      </p:cxnSp>
      <p:sp>
        <p:nvSpPr>
          <p:cNvPr id="31" name="Text Box 8">
            <a:extLst>
              <a:ext uri="{FF2B5EF4-FFF2-40B4-BE49-F238E27FC236}">
                <a16:creationId xmlns:a16="http://schemas.microsoft.com/office/drawing/2014/main" xmlns="" id="{DD6D7C0D-04D8-4C54-89E8-ED97A5099753}"/>
              </a:ext>
            </a:extLst>
          </p:cNvPr>
          <p:cNvSpPr txBox="1">
            <a:spLocks noChangeArrowheads="1"/>
          </p:cNvSpPr>
          <p:nvPr/>
        </p:nvSpPr>
        <p:spPr bwMode="auto">
          <a:xfrm>
            <a:off x="1736332" y="6018964"/>
            <a:ext cx="9144000" cy="707886"/>
          </a:xfrm>
          <a:prstGeom prst="rect">
            <a:avLst/>
          </a:prstGeom>
          <a:solidFill>
            <a:srgbClr val="FFFF99"/>
          </a:solidFill>
          <a:ln w="9525">
            <a:noFill/>
            <a:miter lim="800000"/>
            <a:headEnd/>
            <a:tailEnd/>
          </a:ln>
        </p:spPr>
        <p:txBody>
          <a:bodyPr>
            <a:spAutoFit/>
          </a:bodyPr>
          <a:lstStyle/>
          <a:p>
            <a:pPr algn="ctr"/>
            <a:r>
              <a:rPr lang="en-US" sz="2000" b="1" dirty="0">
                <a:solidFill>
                  <a:srgbClr val="002060"/>
                </a:solidFill>
                <a:latin typeface="Calibri Light" pitchFamily="34" charset="0"/>
                <a:cs typeface="Calibri Light" pitchFamily="34" charset="0"/>
              </a:rPr>
              <a:t>WP’s Leaders</a:t>
            </a:r>
            <a:br>
              <a:rPr lang="en-US" sz="2000" b="1" dirty="0">
                <a:solidFill>
                  <a:srgbClr val="002060"/>
                </a:solidFill>
                <a:latin typeface="Calibri Light" pitchFamily="34" charset="0"/>
                <a:cs typeface="Calibri Light" pitchFamily="34" charset="0"/>
              </a:rPr>
            </a:br>
            <a:r>
              <a:rPr lang="en-US" sz="2000" b="1" dirty="0">
                <a:solidFill>
                  <a:srgbClr val="002060"/>
                </a:solidFill>
                <a:latin typeface="Calibri Light" pitchFamily="34" charset="0"/>
                <a:cs typeface="Calibri Light" pitchFamily="34" charset="0"/>
              </a:rPr>
              <a:t>responsible for monitoring of the overall progress of the WP’s and their activities.</a:t>
            </a:r>
          </a:p>
        </p:txBody>
      </p:sp>
      <p:pic>
        <p:nvPicPr>
          <p:cNvPr id="32" name="Picture 1">
            <a:extLst>
              <a:ext uri="{FF2B5EF4-FFF2-40B4-BE49-F238E27FC236}">
                <a16:creationId xmlns:a16="http://schemas.microsoft.com/office/drawing/2014/main" xmlns="" id="{A50B4887-96EC-4117-B742-722382EBA4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1417" y="482134"/>
            <a:ext cx="863264" cy="871219"/>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a:extLst>
              <a:ext uri="{FF2B5EF4-FFF2-40B4-BE49-F238E27FC236}">
                <a16:creationId xmlns:a16="http://schemas.microsoft.com/office/drawing/2014/main" xmlns="" id="{F079307C-A5AC-4D13-9A46-E8EE62939641}"/>
              </a:ext>
            </a:extLst>
          </p:cNvPr>
          <p:cNvPicPr/>
          <p:nvPr/>
        </p:nvPicPr>
        <p:blipFill>
          <a:blip r:embed="rId4" cstate="print"/>
          <a:srcRect/>
          <a:stretch>
            <a:fillRect/>
          </a:stretch>
        </p:blipFill>
        <p:spPr bwMode="auto">
          <a:xfrm>
            <a:off x="837890" y="482133"/>
            <a:ext cx="3709670" cy="871220"/>
          </a:xfrm>
          <a:prstGeom prst="rect">
            <a:avLst/>
          </a:prstGeom>
          <a:noFill/>
          <a:ln w="9525">
            <a:noFill/>
            <a:miter lim="800000"/>
            <a:headEnd/>
            <a:tailEnd/>
          </a:ln>
        </p:spPr>
      </p:pic>
    </p:spTree>
    <p:extLst>
      <p:ext uri="{BB962C8B-B14F-4D97-AF65-F5344CB8AC3E}">
        <p14:creationId xmlns:p14="http://schemas.microsoft.com/office/powerpoint/2010/main" val="403265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checkerboard(across)">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26724" y="208710"/>
            <a:ext cx="10572108" cy="838200"/>
          </a:xfrm>
        </p:spPr>
        <p:txBody>
          <a:bodyPr>
            <a:noAutofit/>
          </a:bodyPr>
          <a:lstStyle/>
          <a:p>
            <a:r>
              <a:rPr lang="en-GB" sz="3200" b="1" dirty="0">
                <a:solidFill>
                  <a:srgbClr val="002060"/>
                </a:solidFill>
                <a:latin typeface="+mn-lt"/>
                <a:cs typeface="Calibri Light" pitchFamily="34" charset="0"/>
              </a:rPr>
              <a:t>WP 7.1 Establishment of Project management structures</a:t>
            </a:r>
          </a:p>
        </p:txBody>
      </p:sp>
      <p:sp>
        <p:nvSpPr>
          <p:cNvPr id="12" name="Content Placeholder 2"/>
          <p:cNvSpPr txBox="1">
            <a:spLocks/>
          </p:cNvSpPr>
          <p:nvPr/>
        </p:nvSpPr>
        <p:spPr>
          <a:xfrm>
            <a:off x="626724" y="1182385"/>
            <a:ext cx="11003622" cy="5675615"/>
          </a:xfrm>
          <a:prstGeom prst="rect">
            <a:avLst/>
          </a:prstGeom>
        </p:spPr>
        <p:txBody>
          <a:bodyPr vert="horz" lIns="91440" tIns="45720" rIns="91440" bIns="45720" rtlCol="0">
            <a:noAutofit/>
          </a:bodyPr>
          <a:lstStyle/>
          <a:p>
            <a:pPr marL="342900" indent="-342900" algn="just">
              <a:buFont typeface="Arial" panose="020B0604020202020204" pitchFamily="34" charset="0"/>
              <a:buChar char="•"/>
            </a:pPr>
            <a:r>
              <a:rPr lang="en-US" sz="2400" dirty="0">
                <a:solidFill>
                  <a:srgbClr val="10253F"/>
                </a:solidFill>
                <a:cs typeface="Calibri Light" pitchFamily="34" charset="0"/>
              </a:rPr>
              <a:t>M</a:t>
            </a:r>
            <a:r>
              <a:rPr lang="bs-Latn-BA" sz="2400" dirty="0">
                <a:solidFill>
                  <a:srgbClr val="10253F"/>
                </a:solidFill>
                <a:cs typeface="Calibri Light" pitchFamily="34" charset="0"/>
              </a:rPr>
              <a:t>ain </a:t>
            </a:r>
            <a:r>
              <a:rPr lang="en-US" sz="2400" dirty="0">
                <a:solidFill>
                  <a:srgbClr val="10253F"/>
                </a:solidFill>
                <a:cs typeface="Calibri Light" pitchFamily="34" charset="0"/>
              </a:rPr>
              <a:t>D</a:t>
            </a:r>
            <a:r>
              <a:rPr lang="bs-Latn-BA" sz="2400" dirty="0">
                <a:solidFill>
                  <a:srgbClr val="10253F"/>
                </a:solidFill>
                <a:cs typeface="Calibri Light" pitchFamily="34" charset="0"/>
              </a:rPr>
              <a:t>ecision </a:t>
            </a:r>
            <a:r>
              <a:rPr lang="en-US" sz="2400" dirty="0">
                <a:solidFill>
                  <a:srgbClr val="10253F"/>
                </a:solidFill>
                <a:cs typeface="Calibri Light" pitchFamily="34" charset="0"/>
              </a:rPr>
              <a:t>M</a:t>
            </a:r>
            <a:r>
              <a:rPr lang="bs-Latn-BA" sz="2400" dirty="0">
                <a:solidFill>
                  <a:srgbClr val="10253F"/>
                </a:solidFill>
                <a:cs typeface="Calibri Light" pitchFamily="34" charset="0"/>
              </a:rPr>
              <a:t>aking </a:t>
            </a:r>
            <a:r>
              <a:rPr lang="en-US" sz="2400" dirty="0">
                <a:solidFill>
                  <a:srgbClr val="10253F"/>
                </a:solidFill>
                <a:cs typeface="Calibri Light" pitchFamily="34" charset="0"/>
              </a:rPr>
              <a:t>B</a:t>
            </a:r>
            <a:r>
              <a:rPr lang="bs-Latn-BA" sz="2400" dirty="0">
                <a:solidFill>
                  <a:srgbClr val="10253F"/>
                </a:solidFill>
                <a:cs typeface="Calibri Light" pitchFamily="34" charset="0"/>
              </a:rPr>
              <a:t>ody is the </a:t>
            </a:r>
            <a:r>
              <a:rPr lang="en-GB" sz="2400" dirty="0">
                <a:solidFill>
                  <a:srgbClr val="10253F"/>
                </a:solidFill>
                <a:cs typeface="Calibri Light" pitchFamily="34" charset="0"/>
              </a:rPr>
              <a:t>PMB</a:t>
            </a:r>
            <a:r>
              <a:rPr lang="bs-Latn-BA" sz="2400" dirty="0">
                <a:solidFill>
                  <a:srgbClr val="10253F"/>
                </a:solidFill>
                <a:cs typeface="Calibri Light" pitchFamily="34" charset="0"/>
              </a:rPr>
              <a:t>. </a:t>
            </a:r>
            <a:endParaRPr lang="en-GB" sz="2400" dirty="0">
              <a:solidFill>
                <a:srgbClr val="10253F"/>
              </a:solidFill>
              <a:cs typeface="Calibri Light" pitchFamily="34" charset="0"/>
            </a:endParaRPr>
          </a:p>
          <a:p>
            <a:pPr marL="342900" indent="-342900" algn="just">
              <a:buFont typeface="Arial" panose="020B0604020202020204" pitchFamily="34" charset="0"/>
              <a:buChar char="•"/>
            </a:pPr>
            <a:endParaRPr lang="bs-Latn-BA" sz="2400" dirty="0">
              <a:solidFill>
                <a:srgbClr val="10253F"/>
              </a:solidFill>
              <a:cs typeface="Calibri Light" pitchFamily="34" charset="0"/>
            </a:endParaRPr>
          </a:p>
          <a:p>
            <a:pPr marL="342900" indent="-342900" algn="just">
              <a:buFont typeface="Arial" panose="020B0604020202020204" pitchFamily="34" charset="0"/>
              <a:buChar char="•"/>
            </a:pPr>
            <a:r>
              <a:rPr lang="en-GB" sz="2400" dirty="0">
                <a:solidFill>
                  <a:srgbClr val="10253F"/>
                </a:solidFill>
                <a:cs typeface="Calibri Light" pitchFamily="34" charset="0"/>
              </a:rPr>
              <a:t>Project Management Board (PMB) is to be proposed right after the beginning of the project, and officially appointed at the Kick-off meeting. </a:t>
            </a:r>
          </a:p>
          <a:p>
            <a:pPr marL="342900" indent="-342900" algn="just">
              <a:buFont typeface="Arial" panose="020B0604020202020204" pitchFamily="34" charset="0"/>
              <a:buChar char="•"/>
            </a:pPr>
            <a:endParaRPr lang="en-GB" sz="2400" dirty="0">
              <a:solidFill>
                <a:srgbClr val="10253F"/>
              </a:solidFill>
              <a:cs typeface="Calibri Light" pitchFamily="34" charset="0"/>
            </a:endParaRPr>
          </a:p>
          <a:p>
            <a:pPr marL="342900" indent="-342900" algn="just">
              <a:buFont typeface="Arial" panose="020B0604020202020204" pitchFamily="34" charset="0"/>
              <a:buChar char="•"/>
            </a:pPr>
            <a:r>
              <a:rPr lang="en-GB" sz="2400" dirty="0">
                <a:solidFill>
                  <a:srgbClr val="10253F"/>
                </a:solidFill>
                <a:cs typeface="Calibri Light" pitchFamily="34" charset="0"/>
              </a:rPr>
              <a:t>Each consortium partner will be represented in the PMB, with the coordinator being in the charge of the board. </a:t>
            </a:r>
          </a:p>
          <a:p>
            <a:pPr marL="342900" indent="-342900" algn="just">
              <a:buFont typeface="Arial" panose="020B0604020202020204" pitchFamily="34" charset="0"/>
              <a:buChar char="•"/>
            </a:pPr>
            <a:endParaRPr lang="en-GB" sz="2400" dirty="0">
              <a:solidFill>
                <a:srgbClr val="10253F"/>
              </a:solidFill>
              <a:cs typeface="Calibri Light" pitchFamily="34" charset="0"/>
            </a:endParaRPr>
          </a:p>
          <a:p>
            <a:pPr marL="342900" indent="-342900" algn="just">
              <a:buFont typeface="Arial" panose="020B0604020202020204" pitchFamily="34" charset="0"/>
              <a:buChar char="•"/>
            </a:pPr>
            <a:r>
              <a:rPr lang="en-GB" sz="2400" dirty="0">
                <a:solidFill>
                  <a:srgbClr val="10253F"/>
                </a:solidFill>
                <a:cs typeface="Calibri Light" pitchFamily="34" charset="0"/>
              </a:rPr>
              <a:t>It will be the main decision-making body of the project, with 2/3 decision-making. </a:t>
            </a:r>
          </a:p>
          <a:p>
            <a:pPr marL="342900" indent="-342900" algn="just">
              <a:buFont typeface="Arial" panose="020B0604020202020204" pitchFamily="34" charset="0"/>
              <a:buChar char="•"/>
            </a:pPr>
            <a:endParaRPr lang="en-GB" sz="2400" dirty="0">
              <a:solidFill>
                <a:srgbClr val="10253F"/>
              </a:solidFill>
              <a:cs typeface="Calibri Light" pitchFamily="34" charset="0"/>
            </a:endParaRPr>
          </a:p>
          <a:p>
            <a:pPr marL="342900" indent="-342900" algn="just">
              <a:buFont typeface="Arial" panose="020B0604020202020204" pitchFamily="34" charset="0"/>
              <a:buChar char="•"/>
            </a:pPr>
            <a:r>
              <a:rPr lang="en-GB" sz="2400" dirty="0">
                <a:solidFill>
                  <a:srgbClr val="10253F"/>
                </a:solidFill>
                <a:cs typeface="Calibri Light" pitchFamily="34" charset="0"/>
              </a:rPr>
              <a:t>PMB will have responsibility for planning, directing, strategic management, monitoring and control of the project implementation. </a:t>
            </a:r>
          </a:p>
          <a:p>
            <a:pPr marL="342900" indent="-342900" algn="just">
              <a:buFont typeface="Arial" panose="020B0604020202020204" pitchFamily="34" charset="0"/>
              <a:buChar char="•"/>
            </a:pPr>
            <a:endParaRPr lang="en-GB" sz="2400" dirty="0">
              <a:solidFill>
                <a:srgbClr val="10253F"/>
              </a:solidFill>
              <a:cs typeface="Calibri Light" pitchFamily="34" charset="0"/>
            </a:endParaRPr>
          </a:p>
          <a:p>
            <a:pPr marL="342900" indent="-342900" algn="just">
              <a:buFont typeface="Arial" panose="020B0604020202020204" pitchFamily="34" charset="0"/>
              <a:buChar char="•"/>
            </a:pPr>
            <a:r>
              <a:rPr lang="en-GB" sz="2400" dirty="0">
                <a:solidFill>
                  <a:srgbClr val="10253F"/>
                </a:solidFill>
                <a:cs typeface="Calibri Light" pitchFamily="34" charset="0"/>
              </a:rPr>
              <a:t>Also, PMB will be in charge of the monitoring of implementation of Partnership Agreements that will be signed between coordinator and each consortium partner. </a:t>
            </a:r>
          </a:p>
        </p:txBody>
      </p:sp>
    </p:spTree>
    <p:extLst>
      <p:ext uri="{BB962C8B-B14F-4D97-AF65-F5344CB8AC3E}">
        <p14:creationId xmlns:p14="http://schemas.microsoft.com/office/powerpoint/2010/main" val="3188428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26724" y="249806"/>
            <a:ext cx="10572108" cy="838200"/>
          </a:xfrm>
        </p:spPr>
        <p:txBody>
          <a:bodyPr>
            <a:noAutofit/>
          </a:bodyPr>
          <a:lstStyle/>
          <a:p>
            <a:r>
              <a:rPr lang="en-GB" sz="3200" b="1" dirty="0">
                <a:solidFill>
                  <a:srgbClr val="002060"/>
                </a:solidFill>
                <a:latin typeface="+mn-lt"/>
                <a:cs typeface="Calibri Light" pitchFamily="34" charset="0"/>
              </a:rPr>
              <a:t>WP 7.2 Project meetings</a:t>
            </a:r>
          </a:p>
        </p:txBody>
      </p:sp>
      <p:sp>
        <p:nvSpPr>
          <p:cNvPr id="12" name="Content Placeholder 2"/>
          <p:cNvSpPr txBox="1">
            <a:spLocks/>
          </p:cNvSpPr>
          <p:nvPr/>
        </p:nvSpPr>
        <p:spPr>
          <a:xfrm>
            <a:off x="626724" y="1182385"/>
            <a:ext cx="11003622" cy="5351979"/>
          </a:xfrm>
          <a:prstGeom prst="rect">
            <a:avLst/>
          </a:prstGeom>
        </p:spPr>
        <p:txBody>
          <a:bodyPr vert="horz" lIns="91440" tIns="45720" rIns="91440" bIns="45720" rtlCol="0">
            <a:noAutofit/>
          </a:bodyPr>
          <a:lstStyle/>
          <a:p>
            <a:pPr marL="342900" indent="-342900" algn="just">
              <a:buFont typeface="Arial" panose="020B0604020202020204" pitchFamily="34" charset="0"/>
              <a:buChar char="•"/>
            </a:pPr>
            <a:r>
              <a:rPr lang="en-GB" sz="2400" dirty="0">
                <a:solidFill>
                  <a:srgbClr val="10253F"/>
                </a:solidFill>
                <a:cs typeface="Calibri Light" pitchFamily="34" charset="0"/>
              </a:rPr>
              <a:t>During the project lifetime, 3 PMB two-day meetings will be held. </a:t>
            </a:r>
          </a:p>
          <a:p>
            <a:pPr marL="800100" lvl="1" indent="-342900" algn="just">
              <a:buFont typeface="Wingdings" panose="05000000000000000000" pitchFamily="2" charset="2"/>
              <a:buChar char="§"/>
            </a:pPr>
            <a:r>
              <a:rPr lang="en-GB" sz="2400" dirty="0">
                <a:solidFill>
                  <a:srgbClr val="10253F"/>
                </a:solidFill>
                <a:cs typeface="Calibri Light" pitchFamily="34" charset="0"/>
              </a:rPr>
              <a:t>First meeting will be held during Kick-off meeting (M3) at P1, </a:t>
            </a:r>
          </a:p>
          <a:p>
            <a:pPr marL="800100" lvl="1" indent="-342900" algn="just">
              <a:buFont typeface="Wingdings" panose="05000000000000000000" pitchFamily="2" charset="2"/>
              <a:buChar char="§"/>
            </a:pPr>
            <a:r>
              <a:rPr lang="en-GB" sz="2400" dirty="0">
                <a:solidFill>
                  <a:srgbClr val="10253F"/>
                </a:solidFill>
                <a:cs typeface="Calibri Light" pitchFamily="34" charset="0"/>
              </a:rPr>
              <a:t>Second meeting at the end of first project year (M12) at P4, and </a:t>
            </a:r>
          </a:p>
          <a:p>
            <a:pPr marL="800100" lvl="1" indent="-342900" algn="just">
              <a:buFont typeface="Wingdings" panose="05000000000000000000" pitchFamily="2" charset="2"/>
              <a:buChar char="§"/>
            </a:pPr>
            <a:r>
              <a:rPr lang="en-GB" sz="2400" dirty="0">
                <a:solidFill>
                  <a:srgbClr val="10253F"/>
                </a:solidFill>
                <a:cs typeface="Calibri Light" pitchFamily="34" charset="0"/>
              </a:rPr>
              <a:t>Third meeting at the end of the final project year (M24) at P1. </a:t>
            </a:r>
          </a:p>
          <a:p>
            <a:pPr marL="342900" indent="-342900" algn="just">
              <a:buFont typeface="Arial" panose="020B0604020202020204" pitchFamily="34" charset="0"/>
              <a:buChar char="•"/>
            </a:pPr>
            <a:endParaRPr lang="en-GB" sz="2400" dirty="0">
              <a:solidFill>
                <a:srgbClr val="10253F"/>
              </a:solidFill>
              <a:cs typeface="Calibri Light" pitchFamily="34" charset="0"/>
            </a:endParaRPr>
          </a:p>
          <a:p>
            <a:pPr marL="342900" indent="-342900" algn="just">
              <a:buFont typeface="Arial" panose="020B0604020202020204" pitchFamily="34" charset="0"/>
              <a:buChar char="•"/>
            </a:pPr>
            <a:r>
              <a:rPr lang="en-GB" sz="2400" dirty="0">
                <a:solidFill>
                  <a:srgbClr val="10253F"/>
                </a:solidFill>
                <a:cs typeface="Calibri Light" pitchFamily="34" charset="0"/>
              </a:rPr>
              <a:t>In addition to face-to-face meetings, video conferences and/or skype conferences may be organized, as needed, for decision making purposes. </a:t>
            </a:r>
          </a:p>
          <a:p>
            <a:pPr marL="342900" indent="-342900" algn="just">
              <a:buFont typeface="Arial" panose="020B0604020202020204" pitchFamily="34" charset="0"/>
              <a:buChar char="•"/>
            </a:pPr>
            <a:endParaRPr lang="en-GB" sz="2400" dirty="0">
              <a:solidFill>
                <a:srgbClr val="10253F"/>
              </a:solidFill>
              <a:cs typeface="Calibri Light" pitchFamily="34" charset="0"/>
            </a:endParaRPr>
          </a:p>
          <a:p>
            <a:pPr marL="342900" indent="-342900" algn="just">
              <a:buFont typeface="Arial" panose="020B0604020202020204" pitchFamily="34" charset="0"/>
              <a:buChar char="•"/>
            </a:pPr>
            <a:r>
              <a:rPr lang="en-GB" sz="2400" dirty="0">
                <a:solidFill>
                  <a:srgbClr val="10253F"/>
                </a:solidFill>
                <a:cs typeface="Calibri Light" pitchFamily="34" charset="0"/>
              </a:rPr>
              <a:t>Also, all WP meetings will be used for the purpose of coordination meetings.</a:t>
            </a:r>
          </a:p>
          <a:p>
            <a:pPr marL="342900" indent="-342900" algn="just">
              <a:buFont typeface="Arial" panose="020B0604020202020204" pitchFamily="34" charset="0"/>
              <a:buChar char="•"/>
            </a:pPr>
            <a:endParaRPr lang="en-GB" sz="2400" dirty="0">
              <a:solidFill>
                <a:srgbClr val="10253F"/>
              </a:solidFill>
              <a:cs typeface="Calibri Light" pitchFamily="34" charset="0"/>
            </a:endParaRPr>
          </a:p>
          <a:p>
            <a:pPr marL="342900" indent="-342900" algn="just">
              <a:buFont typeface="Arial" panose="020B0604020202020204" pitchFamily="34" charset="0"/>
              <a:buChar char="•"/>
            </a:pPr>
            <a:r>
              <a:rPr lang="en-GB" sz="2400" dirty="0">
                <a:solidFill>
                  <a:srgbClr val="10253F"/>
                </a:solidFill>
                <a:cs typeface="Calibri Light" pitchFamily="34" charset="0"/>
              </a:rPr>
              <a:t>After each meeting, minutes will be prepared and approved via e-mail by the PMB.</a:t>
            </a:r>
          </a:p>
          <a:p>
            <a:pPr algn="just"/>
            <a:endParaRPr lang="en-GB" sz="2400" dirty="0">
              <a:solidFill>
                <a:srgbClr val="10253F"/>
              </a:solidFill>
              <a:cs typeface="Calibri Light" pitchFamily="34" charset="0"/>
            </a:endParaRPr>
          </a:p>
        </p:txBody>
      </p:sp>
    </p:spTree>
    <p:extLst>
      <p:ext uri="{BB962C8B-B14F-4D97-AF65-F5344CB8AC3E}">
        <p14:creationId xmlns:p14="http://schemas.microsoft.com/office/powerpoint/2010/main" val="38498787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6354</TotalTime>
  <Words>1471</Words>
  <Application>Microsoft Office PowerPoint</Application>
  <PresentationFormat>Custom</PresentationFormat>
  <Paragraphs>311</Paragraphs>
  <Slides>21</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WP 7.1 Establishment of Project management structures</vt:lpstr>
      <vt:lpstr>WP 7.2 Project meetings</vt:lpstr>
      <vt:lpstr>WP 7.3 Day-to-day management of the project</vt:lpstr>
      <vt:lpstr>WP 7.4 Periodic and final reports to EACEA</vt:lpstr>
      <vt:lpstr>WP 7.5 External financial control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Danilo Nikolic</dc:creator>
  <cp:lastModifiedBy>User</cp:lastModifiedBy>
  <cp:revision>226</cp:revision>
  <cp:lastPrinted>2020-01-28T10:47:46Z</cp:lastPrinted>
  <dcterms:created xsi:type="dcterms:W3CDTF">2019-06-15T20:44:20Z</dcterms:created>
  <dcterms:modified xsi:type="dcterms:W3CDTF">2020-04-23T20:26:22Z</dcterms:modified>
</cp:coreProperties>
</file>