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57" r:id="rId3"/>
    <p:sldId id="258" r:id="rId4"/>
    <p:sldId id="259" r:id="rId5"/>
    <p:sldId id="286" r:id="rId6"/>
    <p:sldId id="260" r:id="rId7"/>
    <p:sldId id="262" r:id="rId8"/>
    <p:sldId id="261" r:id="rId9"/>
    <p:sldId id="265" r:id="rId10"/>
    <p:sldId id="267" r:id="rId11"/>
    <p:sldId id="268" r:id="rId12"/>
    <p:sldId id="289" r:id="rId13"/>
    <p:sldId id="287" r:id="rId14"/>
    <p:sldId id="270" r:id="rId15"/>
    <p:sldId id="271" r:id="rId16"/>
    <p:sldId id="272" r:id="rId17"/>
    <p:sldId id="273" r:id="rId18"/>
    <p:sldId id="274" r:id="rId19"/>
    <p:sldId id="275" r:id="rId20"/>
    <p:sldId id="276" r:id="rId21"/>
    <p:sldId id="277" r:id="rId22"/>
    <p:sldId id="290" r:id="rId23"/>
    <p:sldId id="278" r:id="rId24"/>
    <p:sldId id="279" r:id="rId25"/>
    <p:sldId id="284" r:id="rId26"/>
    <p:sldId id="280" r:id="rId27"/>
    <p:sldId id="281" r:id="rId28"/>
    <p:sldId id="285" r:id="rId29"/>
    <p:sldId id="282" r:id="rId30"/>
    <p:sldId id="283"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930" y="-4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222276-FF5B-4504-977C-720974916D6F}" type="doc">
      <dgm:prSet loTypeId="urn:microsoft.com/office/officeart/2005/8/layout/chevron2" loCatId="process" qsTypeId="urn:microsoft.com/office/officeart/2005/8/quickstyle/simple4" qsCatId="simple" csTypeId="urn:microsoft.com/office/officeart/2005/8/colors/accent1_2" csCatId="accent1" phldr="1"/>
      <dgm:spPr/>
      <dgm:t>
        <a:bodyPr/>
        <a:lstStyle/>
        <a:p>
          <a:endParaRPr lang="en-US"/>
        </a:p>
      </dgm:t>
    </dgm:pt>
    <dgm:pt modelId="{2F455738-1837-4E35-9EDE-93A71A0533AE}">
      <dgm:prSet phldrT="[Text]"/>
      <dgm:spPr/>
      <dgm:t>
        <a:bodyPr/>
        <a:lstStyle/>
        <a:p>
          <a:r>
            <a:rPr lang="en-US" dirty="0" smtClean="0">
              <a:latin typeface="Times New Roman"/>
              <a:cs typeface="Times New Roman"/>
            </a:rPr>
            <a:t>◌</a:t>
          </a:r>
          <a:endParaRPr lang="en-US" dirty="0"/>
        </a:p>
      </dgm:t>
    </dgm:pt>
    <dgm:pt modelId="{89689AC7-4E3C-4FAF-8DC7-7BE7C6B1E04F}" type="parTrans" cxnId="{F7959401-D033-4B8F-BA02-88C928329324}">
      <dgm:prSet/>
      <dgm:spPr/>
      <dgm:t>
        <a:bodyPr/>
        <a:lstStyle/>
        <a:p>
          <a:endParaRPr lang="en-US"/>
        </a:p>
      </dgm:t>
    </dgm:pt>
    <dgm:pt modelId="{BDC39209-7610-4D94-979A-6C5495F813E3}" type="sibTrans" cxnId="{F7959401-D033-4B8F-BA02-88C928329324}">
      <dgm:prSet/>
      <dgm:spPr/>
      <dgm:t>
        <a:bodyPr/>
        <a:lstStyle/>
        <a:p>
          <a:endParaRPr lang="en-US"/>
        </a:p>
      </dgm:t>
    </dgm:pt>
    <dgm:pt modelId="{FE56D936-DD83-4661-A1AC-975F9B2AA1C0}">
      <dgm:prSet phldrT="[Text]" custT="1"/>
      <dgm:spPr/>
      <dgm:t>
        <a:bodyPr/>
        <a:lstStyle/>
        <a:p>
          <a:r>
            <a:rPr lang="en-US" sz="2800" dirty="0" smtClean="0">
              <a:latin typeface="Times New Roman" pitchFamily="18" charset="0"/>
              <a:cs typeface="Times New Roman" pitchFamily="18" charset="0"/>
            </a:rPr>
            <a:t>FTA on record</a:t>
          </a:r>
          <a:endParaRPr lang="en-US" sz="2800" dirty="0">
            <a:latin typeface="Times New Roman" pitchFamily="18" charset="0"/>
            <a:cs typeface="Times New Roman" pitchFamily="18" charset="0"/>
          </a:endParaRPr>
        </a:p>
      </dgm:t>
    </dgm:pt>
    <dgm:pt modelId="{82D1F8C4-EB49-4D6A-8E83-E106E76987B4}" type="parTrans" cxnId="{40A28E09-AD0A-44F0-AC42-D1E93192BE88}">
      <dgm:prSet/>
      <dgm:spPr/>
      <dgm:t>
        <a:bodyPr/>
        <a:lstStyle/>
        <a:p>
          <a:endParaRPr lang="en-US"/>
        </a:p>
      </dgm:t>
    </dgm:pt>
    <dgm:pt modelId="{D19F269E-FECD-41EF-8789-32018F467800}" type="sibTrans" cxnId="{40A28E09-AD0A-44F0-AC42-D1E93192BE88}">
      <dgm:prSet/>
      <dgm:spPr/>
      <dgm:t>
        <a:bodyPr/>
        <a:lstStyle/>
        <a:p>
          <a:endParaRPr lang="en-US"/>
        </a:p>
      </dgm:t>
    </dgm:pt>
    <dgm:pt modelId="{19D1FDC6-D8B1-4DDC-84C2-7B8272E79AF4}">
      <dgm:prSet phldrT="[Text]"/>
      <dgm:spPr/>
      <dgm:t>
        <a:bodyPr/>
        <a:lstStyle/>
        <a:p>
          <a:r>
            <a:rPr lang="en-US" dirty="0" smtClean="0">
              <a:latin typeface="Times New Roman"/>
              <a:cs typeface="Times New Roman"/>
            </a:rPr>
            <a:t>◌</a:t>
          </a:r>
          <a:endParaRPr lang="en-US" dirty="0"/>
        </a:p>
      </dgm:t>
    </dgm:pt>
    <dgm:pt modelId="{EDD8CFEF-C356-4C0C-AA27-653B8196E3D6}" type="parTrans" cxnId="{9A305B60-04F8-4D60-A90D-522C9F010FE2}">
      <dgm:prSet/>
      <dgm:spPr/>
      <dgm:t>
        <a:bodyPr/>
        <a:lstStyle/>
        <a:p>
          <a:endParaRPr lang="en-US"/>
        </a:p>
      </dgm:t>
    </dgm:pt>
    <dgm:pt modelId="{71E701DA-C654-4DC9-AB51-8930483A4B46}" type="sibTrans" cxnId="{9A305B60-04F8-4D60-A90D-522C9F010FE2}">
      <dgm:prSet/>
      <dgm:spPr/>
      <dgm:t>
        <a:bodyPr/>
        <a:lstStyle/>
        <a:p>
          <a:endParaRPr lang="en-US"/>
        </a:p>
      </dgm:t>
    </dgm:pt>
    <dgm:pt modelId="{2CAB7581-C8CA-4A6D-9AC2-C86EE256A766}">
      <dgm:prSet phldrT="[Text]"/>
      <dgm:spPr/>
      <dgm:t>
        <a:bodyPr/>
        <a:lstStyle/>
        <a:p>
          <a:endParaRPr lang="en-US" dirty="0"/>
        </a:p>
      </dgm:t>
    </dgm:pt>
    <dgm:pt modelId="{D0A62ABA-C4CF-4CAD-AD9F-5BC69BA932C6}" type="parTrans" cxnId="{C65097C7-FB4A-4D7B-898A-A12F21998F06}">
      <dgm:prSet/>
      <dgm:spPr/>
      <dgm:t>
        <a:bodyPr/>
        <a:lstStyle/>
        <a:p>
          <a:endParaRPr lang="en-US"/>
        </a:p>
      </dgm:t>
    </dgm:pt>
    <dgm:pt modelId="{0BF637DA-93C8-437A-9F9C-6C3BEDDED840}" type="sibTrans" cxnId="{C65097C7-FB4A-4D7B-898A-A12F21998F06}">
      <dgm:prSet/>
      <dgm:spPr/>
      <dgm:t>
        <a:bodyPr/>
        <a:lstStyle/>
        <a:p>
          <a:endParaRPr lang="en-US"/>
        </a:p>
      </dgm:t>
    </dgm:pt>
    <dgm:pt modelId="{84E163D8-3917-4F13-B67C-E368B4B38851}">
      <dgm:prSet custT="1"/>
      <dgm:spPr/>
      <dgm:t>
        <a:bodyPr/>
        <a:lstStyle/>
        <a:p>
          <a:r>
            <a:rPr lang="en-US" sz="3200" b="0" dirty="0" err="1" smtClean="0">
              <a:latin typeface="Times New Roman" pitchFamily="18" charset="0"/>
              <a:cs typeface="Times New Roman" pitchFamily="18" charset="0"/>
            </a:rPr>
            <a:t>Redressive</a:t>
          </a:r>
          <a:r>
            <a:rPr lang="en-US" sz="3200" b="0" baseline="0" dirty="0" smtClean="0">
              <a:latin typeface="Times New Roman" pitchFamily="18" charset="0"/>
              <a:cs typeface="Times New Roman" pitchFamily="18" charset="0"/>
            </a:rPr>
            <a:t> action to negative face  </a:t>
          </a:r>
          <a:endParaRPr lang="en-US" sz="3200" b="0" dirty="0">
            <a:latin typeface="Times New Roman" pitchFamily="18" charset="0"/>
            <a:cs typeface="Times New Roman" pitchFamily="18" charset="0"/>
          </a:endParaRPr>
        </a:p>
      </dgm:t>
    </dgm:pt>
    <dgm:pt modelId="{76E06753-2A6F-409F-B0C6-41582404CE25}" type="parTrans" cxnId="{51F8E9E2-875E-411B-8240-5ED479864972}">
      <dgm:prSet/>
      <dgm:spPr/>
      <dgm:t>
        <a:bodyPr/>
        <a:lstStyle/>
        <a:p>
          <a:endParaRPr lang="en-US"/>
        </a:p>
      </dgm:t>
    </dgm:pt>
    <dgm:pt modelId="{9B7E95AA-7DCE-473F-BE3E-04E2648109AF}" type="sibTrans" cxnId="{51F8E9E2-875E-411B-8240-5ED479864972}">
      <dgm:prSet/>
      <dgm:spPr/>
      <dgm:t>
        <a:bodyPr/>
        <a:lstStyle/>
        <a:p>
          <a:endParaRPr lang="en-US"/>
        </a:p>
      </dgm:t>
    </dgm:pt>
    <dgm:pt modelId="{D7672863-7551-4535-A4D8-3EC301F86818}">
      <dgm:prSet custT="1"/>
      <dgm:spPr/>
      <dgm:t>
        <a:bodyPr/>
        <a:lstStyle/>
        <a:p>
          <a:endParaRPr lang="en-US" sz="1800" dirty="0">
            <a:latin typeface="Times New Roman" pitchFamily="18" charset="0"/>
            <a:cs typeface="Times New Roman" pitchFamily="18" charset="0"/>
          </a:endParaRPr>
        </a:p>
      </dgm:t>
    </dgm:pt>
    <dgm:pt modelId="{2E61E35B-C1FD-4B1D-A29C-A41DB2B3CB1D}" type="parTrans" cxnId="{B059A4E9-432D-4CDF-A632-4008ACE895AB}">
      <dgm:prSet/>
      <dgm:spPr/>
      <dgm:t>
        <a:bodyPr/>
        <a:lstStyle/>
        <a:p>
          <a:endParaRPr lang="en-US"/>
        </a:p>
      </dgm:t>
    </dgm:pt>
    <dgm:pt modelId="{8E9456A3-C480-446B-BECE-2AB887A88640}" type="sibTrans" cxnId="{B059A4E9-432D-4CDF-A632-4008ACE895AB}">
      <dgm:prSet/>
      <dgm:spPr/>
      <dgm:t>
        <a:bodyPr/>
        <a:lstStyle/>
        <a:p>
          <a:endParaRPr lang="en-US"/>
        </a:p>
      </dgm:t>
    </dgm:pt>
    <dgm:pt modelId="{AA552F3C-BA09-4658-86D5-134BA0D1E1F7}">
      <dgm:prSet/>
      <dgm:spPr/>
      <dgm:t>
        <a:bodyPr/>
        <a:lstStyle/>
        <a:p>
          <a:r>
            <a:rPr lang="en-US" sz="600" dirty="0" smtClean="0"/>
            <a:t> </a:t>
          </a:r>
          <a:endParaRPr lang="en-US" sz="600" dirty="0"/>
        </a:p>
      </dgm:t>
    </dgm:pt>
    <dgm:pt modelId="{5AF55230-0DD4-4FC7-8539-3DCEFD4E4761}" type="parTrans" cxnId="{265EF03C-2A5F-4FEA-A7FC-B25FB783B02E}">
      <dgm:prSet/>
      <dgm:spPr/>
      <dgm:t>
        <a:bodyPr/>
        <a:lstStyle/>
        <a:p>
          <a:endParaRPr lang="en-US"/>
        </a:p>
      </dgm:t>
    </dgm:pt>
    <dgm:pt modelId="{A3346373-15D1-4A9F-8AC0-59FA877575C6}" type="sibTrans" cxnId="{265EF03C-2A5F-4FEA-A7FC-B25FB783B02E}">
      <dgm:prSet/>
      <dgm:spPr/>
      <dgm:t>
        <a:bodyPr/>
        <a:lstStyle/>
        <a:p>
          <a:endParaRPr lang="en-US"/>
        </a:p>
      </dgm:t>
    </dgm:pt>
    <dgm:pt modelId="{FA89598A-970A-46C5-BF62-084C2F8E8D20}">
      <dgm:prSet custT="1"/>
      <dgm:spPr/>
      <dgm:t>
        <a:bodyPr/>
        <a:lstStyle/>
        <a:p>
          <a:r>
            <a:rPr lang="en-US" sz="2400" dirty="0" smtClean="0">
              <a:latin typeface="Times New Roman" pitchFamily="18" charset="0"/>
              <a:cs typeface="Times New Roman" pitchFamily="18" charset="0"/>
            </a:rPr>
            <a:t>Apology        Hesitation      Option-giving    Hedging</a:t>
          </a:r>
          <a:endParaRPr lang="en-US" sz="1800" dirty="0">
            <a:latin typeface="Times New Roman" pitchFamily="18" charset="0"/>
            <a:cs typeface="Times New Roman" pitchFamily="18" charset="0"/>
          </a:endParaRPr>
        </a:p>
      </dgm:t>
    </dgm:pt>
    <dgm:pt modelId="{BA673C1E-CEB2-4CC7-B6E3-10FB255B66D0}" type="parTrans" cxnId="{1B051F48-4103-4CE3-9F9B-8D4F925E4A63}">
      <dgm:prSet/>
      <dgm:spPr/>
      <dgm:t>
        <a:bodyPr/>
        <a:lstStyle/>
        <a:p>
          <a:endParaRPr lang="en-US"/>
        </a:p>
      </dgm:t>
    </dgm:pt>
    <dgm:pt modelId="{1571D820-ADD9-45C5-8C2C-089DF867D8B1}" type="sibTrans" cxnId="{1B051F48-4103-4CE3-9F9B-8D4F925E4A63}">
      <dgm:prSet/>
      <dgm:spPr/>
      <dgm:t>
        <a:bodyPr/>
        <a:lstStyle/>
        <a:p>
          <a:endParaRPr lang="en-US"/>
        </a:p>
      </dgm:t>
    </dgm:pt>
    <dgm:pt modelId="{BDD21752-FCC5-4827-B6E6-8FBC2D52C7ED}">
      <dgm:prSet/>
      <dgm:spPr/>
      <dgm:t>
        <a:bodyPr/>
        <a:lstStyle/>
        <a:p>
          <a:endParaRPr lang="en-US" sz="600" dirty="0">
            <a:latin typeface="Times New Roman" pitchFamily="18" charset="0"/>
            <a:cs typeface="Times New Roman" pitchFamily="18" charset="0"/>
          </a:endParaRPr>
        </a:p>
      </dgm:t>
    </dgm:pt>
    <dgm:pt modelId="{9F836CB7-5998-432C-85CF-E5E83FAEECB6}" type="parTrans" cxnId="{19C07AF0-43D9-4FBD-A34E-77EDBBD5A818}">
      <dgm:prSet/>
      <dgm:spPr/>
      <dgm:t>
        <a:bodyPr/>
        <a:lstStyle/>
        <a:p>
          <a:endParaRPr lang="en-US"/>
        </a:p>
      </dgm:t>
    </dgm:pt>
    <dgm:pt modelId="{A99E7DF8-BEE1-436C-9A6C-621C75E53502}" type="sibTrans" cxnId="{19C07AF0-43D9-4FBD-A34E-77EDBBD5A818}">
      <dgm:prSet/>
      <dgm:spPr/>
      <dgm:t>
        <a:bodyPr/>
        <a:lstStyle/>
        <a:p>
          <a:endParaRPr lang="en-US"/>
        </a:p>
      </dgm:t>
    </dgm:pt>
    <dgm:pt modelId="{F40669AB-566C-4CFC-85D6-723C7D527AC2}">
      <dgm:prSet/>
      <dgm:spPr/>
      <dgm:t>
        <a:bodyPr/>
        <a:lstStyle/>
        <a:p>
          <a:endParaRPr lang="en-US" sz="600" dirty="0">
            <a:latin typeface="Times New Roman" pitchFamily="18" charset="0"/>
            <a:cs typeface="Times New Roman" pitchFamily="18" charset="0"/>
          </a:endParaRPr>
        </a:p>
      </dgm:t>
    </dgm:pt>
    <dgm:pt modelId="{F0D8D742-F206-492E-83F7-DAE7E3385215}" type="parTrans" cxnId="{283279C3-68E8-460E-83D2-0CC2C035A8DE}">
      <dgm:prSet/>
      <dgm:spPr/>
      <dgm:t>
        <a:bodyPr/>
        <a:lstStyle/>
        <a:p>
          <a:endParaRPr lang="en-US"/>
        </a:p>
      </dgm:t>
    </dgm:pt>
    <dgm:pt modelId="{B28B9D10-1D64-486D-8287-4995D0DE9E9A}" type="sibTrans" cxnId="{283279C3-68E8-460E-83D2-0CC2C035A8DE}">
      <dgm:prSet/>
      <dgm:spPr/>
      <dgm:t>
        <a:bodyPr/>
        <a:lstStyle/>
        <a:p>
          <a:endParaRPr lang="en-US"/>
        </a:p>
      </dgm:t>
    </dgm:pt>
    <dgm:pt modelId="{3DE1D5C6-C086-4A1E-8579-A6F3B1833986}">
      <dgm:prSet custT="1"/>
      <dgm:spPr/>
      <dgm:t>
        <a:bodyPr/>
        <a:lstStyle/>
        <a:p>
          <a:r>
            <a:rPr lang="en-US" sz="2400" dirty="0" err="1" smtClean="0">
              <a:latin typeface="Times New Roman" pitchFamily="18" charset="0"/>
              <a:cs typeface="Times New Roman" pitchFamily="18" charset="0"/>
            </a:rPr>
            <a:t>Impersonalising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Nominalising</a:t>
          </a:r>
          <a:r>
            <a:rPr lang="en-US" sz="2400" dirty="0" smtClean="0">
              <a:latin typeface="Times New Roman" pitchFamily="18" charset="0"/>
              <a:cs typeface="Times New Roman" pitchFamily="18" charset="0"/>
            </a:rPr>
            <a:t>       Pre-sequences        </a:t>
          </a:r>
          <a:r>
            <a:rPr lang="en-US" sz="1800" dirty="0" smtClean="0">
              <a:latin typeface="Times New Roman" pitchFamily="18" charset="0"/>
              <a:cs typeface="Times New Roman" pitchFamily="18" charset="0"/>
            </a:rPr>
            <a:t>   </a:t>
          </a:r>
          <a:endParaRPr lang="en-US" sz="1800" dirty="0">
            <a:latin typeface="Times New Roman" pitchFamily="18" charset="0"/>
            <a:cs typeface="Times New Roman" pitchFamily="18" charset="0"/>
          </a:endParaRPr>
        </a:p>
      </dgm:t>
    </dgm:pt>
    <dgm:pt modelId="{B65B5ED7-150B-4F5F-9651-139FBBE48E8A}" type="parTrans" cxnId="{4A3B096B-1C22-4740-8775-7F23098CCCAC}">
      <dgm:prSet/>
      <dgm:spPr/>
    </dgm:pt>
    <dgm:pt modelId="{E2FC0D59-1BC5-4306-95D3-645A10B4E73E}" type="sibTrans" cxnId="{4A3B096B-1C22-4740-8775-7F23098CCCAC}">
      <dgm:prSet/>
      <dgm:spPr/>
    </dgm:pt>
    <dgm:pt modelId="{A695E2BD-96E4-4547-945B-E899B202D0FC}">
      <dgm:prSet phldrT="[Text]" custT="1"/>
      <dgm:spPr/>
      <dgm:t>
        <a:bodyPr/>
        <a:lstStyle/>
        <a:p>
          <a:r>
            <a:rPr lang="en-US" sz="2800" dirty="0" smtClean="0">
              <a:latin typeface="Times New Roman" pitchFamily="18" charset="0"/>
              <a:cs typeface="Times New Roman" pitchFamily="18" charset="0"/>
            </a:rPr>
            <a:t>On record, with negative politeness redress </a:t>
          </a:r>
          <a:endParaRPr lang="en-US" sz="2800" dirty="0">
            <a:latin typeface="Times New Roman" pitchFamily="18" charset="0"/>
            <a:cs typeface="Times New Roman" pitchFamily="18" charset="0"/>
          </a:endParaRPr>
        </a:p>
      </dgm:t>
    </dgm:pt>
    <dgm:pt modelId="{386A4188-BBA5-4D9F-9A71-6892ED968C51}" type="parTrans" cxnId="{2E59D766-E13E-41A3-AFE5-36C0B15D33EC}">
      <dgm:prSet/>
      <dgm:spPr/>
    </dgm:pt>
    <dgm:pt modelId="{D7D58273-8632-4976-95F2-67ECEB670CEA}" type="sibTrans" cxnId="{2E59D766-E13E-41A3-AFE5-36C0B15D33EC}">
      <dgm:prSet/>
      <dgm:spPr/>
    </dgm:pt>
    <dgm:pt modelId="{061E1DDA-F9D3-4CCA-876A-B089E61DA453}" type="pres">
      <dgm:prSet presAssocID="{F0222276-FF5B-4504-977C-720974916D6F}" presName="linearFlow" presStyleCnt="0">
        <dgm:presLayoutVars>
          <dgm:dir/>
          <dgm:animLvl val="lvl"/>
          <dgm:resizeHandles val="exact"/>
        </dgm:presLayoutVars>
      </dgm:prSet>
      <dgm:spPr/>
      <dgm:t>
        <a:bodyPr/>
        <a:lstStyle/>
        <a:p>
          <a:endParaRPr lang="en-US"/>
        </a:p>
      </dgm:t>
    </dgm:pt>
    <dgm:pt modelId="{4F831F2D-28CA-4354-9921-0154A7ADD4BA}" type="pres">
      <dgm:prSet presAssocID="{2F455738-1837-4E35-9EDE-93A71A0533AE}" presName="composite" presStyleCnt="0"/>
      <dgm:spPr/>
    </dgm:pt>
    <dgm:pt modelId="{A09BDCCB-8D3B-43C6-B6FD-7CA61705D3F8}" type="pres">
      <dgm:prSet presAssocID="{2F455738-1837-4E35-9EDE-93A71A0533AE}" presName="parentText" presStyleLbl="alignNode1" presStyleIdx="0" presStyleCnt="3">
        <dgm:presLayoutVars>
          <dgm:chMax val="1"/>
          <dgm:bulletEnabled val="1"/>
        </dgm:presLayoutVars>
      </dgm:prSet>
      <dgm:spPr/>
      <dgm:t>
        <a:bodyPr/>
        <a:lstStyle/>
        <a:p>
          <a:endParaRPr lang="en-US"/>
        </a:p>
      </dgm:t>
    </dgm:pt>
    <dgm:pt modelId="{333A9C13-F16E-4C45-9CCC-FFEC8B9882C1}" type="pres">
      <dgm:prSet presAssocID="{2F455738-1837-4E35-9EDE-93A71A0533AE}" presName="descendantText" presStyleLbl="alignAcc1" presStyleIdx="0" presStyleCnt="3" custLinFactNeighborX="569" custLinFactNeighborY="4363">
        <dgm:presLayoutVars>
          <dgm:bulletEnabled val="1"/>
        </dgm:presLayoutVars>
      </dgm:prSet>
      <dgm:spPr/>
      <dgm:t>
        <a:bodyPr/>
        <a:lstStyle/>
        <a:p>
          <a:endParaRPr lang="en-US"/>
        </a:p>
      </dgm:t>
    </dgm:pt>
    <dgm:pt modelId="{FEEC2D81-6361-4EAB-9B44-94BA762162F7}" type="pres">
      <dgm:prSet presAssocID="{BDC39209-7610-4D94-979A-6C5495F813E3}" presName="sp" presStyleCnt="0"/>
      <dgm:spPr/>
    </dgm:pt>
    <dgm:pt modelId="{9C0CE419-DF97-4AAA-B35F-64308133C68F}" type="pres">
      <dgm:prSet presAssocID="{19D1FDC6-D8B1-4DDC-84C2-7B8272E79AF4}" presName="composite" presStyleCnt="0"/>
      <dgm:spPr/>
    </dgm:pt>
    <dgm:pt modelId="{5969F77C-8B5A-414C-916F-9EB8528D7ED3}" type="pres">
      <dgm:prSet presAssocID="{19D1FDC6-D8B1-4DDC-84C2-7B8272E79AF4}" presName="parentText" presStyleLbl="alignNode1" presStyleIdx="1" presStyleCnt="3">
        <dgm:presLayoutVars>
          <dgm:chMax val="1"/>
          <dgm:bulletEnabled val="1"/>
        </dgm:presLayoutVars>
      </dgm:prSet>
      <dgm:spPr/>
      <dgm:t>
        <a:bodyPr/>
        <a:lstStyle/>
        <a:p>
          <a:endParaRPr lang="en-US"/>
        </a:p>
      </dgm:t>
    </dgm:pt>
    <dgm:pt modelId="{A79882F1-C984-486F-BD8D-DF9F0DC0ABAA}" type="pres">
      <dgm:prSet presAssocID="{19D1FDC6-D8B1-4DDC-84C2-7B8272E79AF4}" presName="descendantText" presStyleLbl="alignAcc1" presStyleIdx="1" presStyleCnt="3" custScaleX="95815" custLinFactNeighborX="-1510" custLinFactNeighborY="7078">
        <dgm:presLayoutVars>
          <dgm:bulletEnabled val="1"/>
        </dgm:presLayoutVars>
      </dgm:prSet>
      <dgm:spPr/>
      <dgm:t>
        <a:bodyPr/>
        <a:lstStyle/>
        <a:p>
          <a:endParaRPr lang="en-US"/>
        </a:p>
      </dgm:t>
    </dgm:pt>
    <dgm:pt modelId="{808B44B6-5EF8-402C-AEE3-B72F598054E4}" type="pres">
      <dgm:prSet presAssocID="{71E701DA-C654-4DC9-AB51-8930483A4B46}" presName="sp" presStyleCnt="0"/>
      <dgm:spPr/>
    </dgm:pt>
    <dgm:pt modelId="{E3FA10BC-07A9-4904-9A0B-2F1D45539935}" type="pres">
      <dgm:prSet presAssocID="{2CAB7581-C8CA-4A6D-9AC2-C86EE256A766}" presName="composite" presStyleCnt="0"/>
      <dgm:spPr/>
    </dgm:pt>
    <dgm:pt modelId="{300F582D-530D-4A94-8C51-E620368FAEE0}" type="pres">
      <dgm:prSet presAssocID="{2CAB7581-C8CA-4A6D-9AC2-C86EE256A766}" presName="parentText" presStyleLbl="alignNode1" presStyleIdx="2" presStyleCnt="3">
        <dgm:presLayoutVars>
          <dgm:chMax val="1"/>
          <dgm:bulletEnabled val="1"/>
        </dgm:presLayoutVars>
      </dgm:prSet>
      <dgm:spPr/>
      <dgm:t>
        <a:bodyPr/>
        <a:lstStyle/>
        <a:p>
          <a:endParaRPr lang="en-US"/>
        </a:p>
      </dgm:t>
    </dgm:pt>
    <dgm:pt modelId="{74BCA665-FD45-4919-8AC8-2FD44065B866}" type="pres">
      <dgm:prSet presAssocID="{2CAB7581-C8CA-4A6D-9AC2-C86EE256A766}" presName="descendantText" presStyleLbl="alignAcc1" presStyleIdx="2" presStyleCnt="3" custLinFactNeighborX="583" custLinFactNeighborY="1983">
        <dgm:presLayoutVars>
          <dgm:bulletEnabled val="1"/>
        </dgm:presLayoutVars>
      </dgm:prSet>
      <dgm:spPr/>
      <dgm:t>
        <a:bodyPr/>
        <a:lstStyle/>
        <a:p>
          <a:endParaRPr lang="en-US"/>
        </a:p>
      </dgm:t>
    </dgm:pt>
  </dgm:ptLst>
  <dgm:cxnLst>
    <dgm:cxn modelId="{818FF129-3152-4DB9-B177-7E38DA1442EE}" type="presOf" srcId="{84E163D8-3917-4F13-B67C-E368B4B38851}" destId="{A79882F1-C984-486F-BD8D-DF9F0DC0ABAA}" srcOrd="0" destOrd="0" presId="urn:microsoft.com/office/officeart/2005/8/layout/chevron2"/>
    <dgm:cxn modelId="{F7959401-D033-4B8F-BA02-88C928329324}" srcId="{F0222276-FF5B-4504-977C-720974916D6F}" destId="{2F455738-1837-4E35-9EDE-93A71A0533AE}" srcOrd="0" destOrd="0" parTransId="{89689AC7-4E3C-4FAF-8DC7-7BE7C6B1E04F}" sibTransId="{BDC39209-7610-4D94-979A-6C5495F813E3}"/>
    <dgm:cxn modelId="{2E59D766-E13E-41A3-AFE5-36C0B15D33EC}" srcId="{2F455738-1837-4E35-9EDE-93A71A0533AE}" destId="{A695E2BD-96E4-4547-945B-E899B202D0FC}" srcOrd="1" destOrd="0" parTransId="{386A4188-BBA5-4D9F-9A71-6892ED968C51}" sibTransId="{D7D58273-8632-4976-95F2-67ECEB670CEA}"/>
    <dgm:cxn modelId="{19C07AF0-43D9-4FBD-A34E-77EDBBD5A818}" srcId="{2CAB7581-C8CA-4A6D-9AC2-C86EE256A766}" destId="{BDD21752-FCC5-4827-B6E6-8FBC2D52C7ED}" srcOrd="4" destOrd="0" parTransId="{9F836CB7-5998-432C-85CF-E5E83FAEECB6}" sibTransId="{A99E7DF8-BEE1-436C-9A6C-621C75E53502}"/>
    <dgm:cxn modelId="{283279C3-68E8-460E-83D2-0CC2C035A8DE}" srcId="{2CAB7581-C8CA-4A6D-9AC2-C86EE256A766}" destId="{F40669AB-566C-4CFC-85D6-723C7D527AC2}" srcOrd="3" destOrd="0" parTransId="{F0D8D742-F206-492E-83F7-DAE7E3385215}" sibTransId="{B28B9D10-1D64-486D-8287-4995D0DE9E9A}"/>
    <dgm:cxn modelId="{C65097C7-FB4A-4D7B-898A-A12F21998F06}" srcId="{F0222276-FF5B-4504-977C-720974916D6F}" destId="{2CAB7581-C8CA-4A6D-9AC2-C86EE256A766}" srcOrd="2" destOrd="0" parTransId="{D0A62ABA-C4CF-4CAD-AD9F-5BC69BA932C6}" sibTransId="{0BF637DA-93C8-437A-9F9C-6C3BEDDED840}"/>
    <dgm:cxn modelId="{46CDEB5B-10A2-4C54-A876-EB86B59F2DC2}" type="presOf" srcId="{F40669AB-566C-4CFC-85D6-723C7D527AC2}" destId="{74BCA665-FD45-4919-8AC8-2FD44065B866}" srcOrd="0" destOrd="3" presId="urn:microsoft.com/office/officeart/2005/8/layout/chevron2"/>
    <dgm:cxn modelId="{AA403843-8C48-4E06-9175-5CB02B3BDA47}" type="presOf" srcId="{F0222276-FF5B-4504-977C-720974916D6F}" destId="{061E1DDA-F9D3-4CCA-876A-B089E61DA453}" srcOrd="0" destOrd="0" presId="urn:microsoft.com/office/officeart/2005/8/layout/chevron2"/>
    <dgm:cxn modelId="{B059A4E9-432D-4CDF-A632-4008ACE895AB}" srcId="{2CAB7581-C8CA-4A6D-9AC2-C86EE256A766}" destId="{D7672863-7551-4535-A4D8-3EC301F86818}" srcOrd="0" destOrd="0" parTransId="{2E61E35B-C1FD-4B1D-A29C-A41DB2B3CB1D}" sibTransId="{8E9456A3-C480-446B-BECE-2AB887A88640}"/>
    <dgm:cxn modelId="{8933802D-6BC8-4488-ABBA-BD7E31838ABD}" type="presOf" srcId="{FE56D936-DD83-4661-A1AC-975F9B2AA1C0}" destId="{333A9C13-F16E-4C45-9CCC-FFEC8B9882C1}" srcOrd="0" destOrd="0" presId="urn:microsoft.com/office/officeart/2005/8/layout/chevron2"/>
    <dgm:cxn modelId="{B992112D-C082-468B-9608-5A5B282F5C5E}" type="presOf" srcId="{AA552F3C-BA09-4658-86D5-134BA0D1E1F7}" destId="{74BCA665-FD45-4919-8AC8-2FD44065B866}" srcOrd="0" destOrd="5" presId="urn:microsoft.com/office/officeart/2005/8/layout/chevron2"/>
    <dgm:cxn modelId="{E5E14767-ADED-481F-94A2-491EAB91A061}" type="presOf" srcId="{2F455738-1837-4E35-9EDE-93A71A0533AE}" destId="{A09BDCCB-8D3B-43C6-B6FD-7CA61705D3F8}" srcOrd="0" destOrd="0" presId="urn:microsoft.com/office/officeart/2005/8/layout/chevron2"/>
    <dgm:cxn modelId="{51F8E9E2-875E-411B-8240-5ED479864972}" srcId="{19D1FDC6-D8B1-4DDC-84C2-7B8272E79AF4}" destId="{84E163D8-3917-4F13-B67C-E368B4B38851}" srcOrd="0" destOrd="0" parTransId="{76E06753-2A6F-409F-B0C6-41582404CE25}" sibTransId="{9B7E95AA-7DCE-473F-BE3E-04E2648109AF}"/>
    <dgm:cxn modelId="{FA1E23A3-14F8-46B7-B0F8-0A9A61205330}" type="presOf" srcId="{BDD21752-FCC5-4827-B6E6-8FBC2D52C7ED}" destId="{74BCA665-FD45-4919-8AC8-2FD44065B866}" srcOrd="0" destOrd="4" presId="urn:microsoft.com/office/officeart/2005/8/layout/chevron2"/>
    <dgm:cxn modelId="{E997D448-7536-4A89-9514-17F1A9C2B941}" type="presOf" srcId="{D7672863-7551-4535-A4D8-3EC301F86818}" destId="{74BCA665-FD45-4919-8AC8-2FD44065B866}" srcOrd="0" destOrd="0" presId="urn:microsoft.com/office/officeart/2005/8/layout/chevron2"/>
    <dgm:cxn modelId="{A8F49A38-0AA7-46ED-82E8-2BD07D419856}" type="presOf" srcId="{19D1FDC6-D8B1-4DDC-84C2-7B8272E79AF4}" destId="{5969F77C-8B5A-414C-916F-9EB8528D7ED3}" srcOrd="0" destOrd="0" presId="urn:microsoft.com/office/officeart/2005/8/layout/chevron2"/>
    <dgm:cxn modelId="{752D0FFC-C8E7-42BF-8E17-C66835282760}" type="presOf" srcId="{FA89598A-970A-46C5-BF62-084C2F8E8D20}" destId="{74BCA665-FD45-4919-8AC8-2FD44065B866}" srcOrd="0" destOrd="1" presId="urn:microsoft.com/office/officeart/2005/8/layout/chevron2"/>
    <dgm:cxn modelId="{1B051F48-4103-4CE3-9F9B-8D4F925E4A63}" srcId="{2CAB7581-C8CA-4A6D-9AC2-C86EE256A766}" destId="{FA89598A-970A-46C5-BF62-084C2F8E8D20}" srcOrd="1" destOrd="0" parTransId="{BA673C1E-CEB2-4CC7-B6E3-10FB255B66D0}" sibTransId="{1571D820-ADD9-45C5-8C2C-089DF867D8B1}"/>
    <dgm:cxn modelId="{E0956536-947E-42F3-840C-9FB8B78C0331}" type="presOf" srcId="{A695E2BD-96E4-4547-945B-E899B202D0FC}" destId="{333A9C13-F16E-4C45-9CCC-FFEC8B9882C1}" srcOrd="0" destOrd="1" presId="urn:microsoft.com/office/officeart/2005/8/layout/chevron2"/>
    <dgm:cxn modelId="{40A28E09-AD0A-44F0-AC42-D1E93192BE88}" srcId="{2F455738-1837-4E35-9EDE-93A71A0533AE}" destId="{FE56D936-DD83-4661-A1AC-975F9B2AA1C0}" srcOrd="0" destOrd="0" parTransId="{82D1F8C4-EB49-4D6A-8E83-E106E76987B4}" sibTransId="{D19F269E-FECD-41EF-8789-32018F467800}"/>
    <dgm:cxn modelId="{C85BAA12-5930-49B3-B65A-0F521EC3BE52}" type="presOf" srcId="{3DE1D5C6-C086-4A1E-8579-A6F3B1833986}" destId="{74BCA665-FD45-4919-8AC8-2FD44065B866}" srcOrd="0" destOrd="2" presId="urn:microsoft.com/office/officeart/2005/8/layout/chevron2"/>
    <dgm:cxn modelId="{4A3B096B-1C22-4740-8775-7F23098CCCAC}" srcId="{2CAB7581-C8CA-4A6D-9AC2-C86EE256A766}" destId="{3DE1D5C6-C086-4A1E-8579-A6F3B1833986}" srcOrd="2" destOrd="0" parTransId="{B65B5ED7-150B-4F5F-9651-139FBBE48E8A}" sibTransId="{E2FC0D59-1BC5-4306-95D3-645A10B4E73E}"/>
    <dgm:cxn modelId="{9A305B60-04F8-4D60-A90D-522C9F010FE2}" srcId="{F0222276-FF5B-4504-977C-720974916D6F}" destId="{19D1FDC6-D8B1-4DDC-84C2-7B8272E79AF4}" srcOrd="1" destOrd="0" parTransId="{EDD8CFEF-C356-4C0C-AA27-653B8196E3D6}" sibTransId="{71E701DA-C654-4DC9-AB51-8930483A4B46}"/>
    <dgm:cxn modelId="{D78A55D8-D34C-4D22-9731-708689795445}" type="presOf" srcId="{2CAB7581-C8CA-4A6D-9AC2-C86EE256A766}" destId="{300F582D-530D-4A94-8C51-E620368FAEE0}" srcOrd="0" destOrd="0" presId="urn:microsoft.com/office/officeart/2005/8/layout/chevron2"/>
    <dgm:cxn modelId="{265EF03C-2A5F-4FEA-A7FC-B25FB783B02E}" srcId="{2CAB7581-C8CA-4A6D-9AC2-C86EE256A766}" destId="{AA552F3C-BA09-4658-86D5-134BA0D1E1F7}" srcOrd="5" destOrd="0" parTransId="{5AF55230-0DD4-4FC7-8539-3DCEFD4E4761}" sibTransId="{A3346373-15D1-4A9F-8AC0-59FA877575C6}"/>
    <dgm:cxn modelId="{56D0A9E0-D3C5-4122-B3C7-731CAAF12EE9}" type="presParOf" srcId="{061E1DDA-F9D3-4CCA-876A-B089E61DA453}" destId="{4F831F2D-28CA-4354-9921-0154A7ADD4BA}" srcOrd="0" destOrd="0" presId="urn:microsoft.com/office/officeart/2005/8/layout/chevron2"/>
    <dgm:cxn modelId="{4A5070AF-FD12-46F5-9FEE-9D515063A599}" type="presParOf" srcId="{4F831F2D-28CA-4354-9921-0154A7ADD4BA}" destId="{A09BDCCB-8D3B-43C6-B6FD-7CA61705D3F8}" srcOrd="0" destOrd="0" presId="urn:microsoft.com/office/officeart/2005/8/layout/chevron2"/>
    <dgm:cxn modelId="{70BACA0F-013D-4828-A898-67BB25DB3E94}" type="presParOf" srcId="{4F831F2D-28CA-4354-9921-0154A7ADD4BA}" destId="{333A9C13-F16E-4C45-9CCC-FFEC8B9882C1}" srcOrd="1" destOrd="0" presId="urn:microsoft.com/office/officeart/2005/8/layout/chevron2"/>
    <dgm:cxn modelId="{719E9983-9E9C-4CAD-9413-94F158DF8575}" type="presParOf" srcId="{061E1DDA-F9D3-4CCA-876A-B089E61DA453}" destId="{FEEC2D81-6361-4EAB-9B44-94BA762162F7}" srcOrd="1" destOrd="0" presId="urn:microsoft.com/office/officeart/2005/8/layout/chevron2"/>
    <dgm:cxn modelId="{3D85AA65-EB4D-4669-82F8-DF930368D216}" type="presParOf" srcId="{061E1DDA-F9D3-4CCA-876A-B089E61DA453}" destId="{9C0CE419-DF97-4AAA-B35F-64308133C68F}" srcOrd="2" destOrd="0" presId="urn:microsoft.com/office/officeart/2005/8/layout/chevron2"/>
    <dgm:cxn modelId="{9D5415D1-6E2E-4549-91DD-DEBFE0577CE2}" type="presParOf" srcId="{9C0CE419-DF97-4AAA-B35F-64308133C68F}" destId="{5969F77C-8B5A-414C-916F-9EB8528D7ED3}" srcOrd="0" destOrd="0" presId="urn:microsoft.com/office/officeart/2005/8/layout/chevron2"/>
    <dgm:cxn modelId="{96BACE43-81FA-4C0A-BDEA-9664C68365F3}" type="presParOf" srcId="{9C0CE419-DF97-4AAA-B35F-64308133C68F}" destId="{A79882F1-C984-486F-BD8D-DF9F0DC0ABAA}" srcOrd="1" destOrd="0" presId="urn:microsoft.com/office/officeart/2005/8/layout/chevron2"/>
    <dgm:cxn modelId="{F6E5A7C9-CC72-4AEC-BA92-3CB56EB08391}" type="presParOf" srcId="{061E1DDA-F9D3-4CCA-876A-B089E61DA453}" destId="{808B44B6-5EF8-402C-AEE3-B72F598054E4}" srcOrd="3" destOrd="0" presId="urn:microsoft.com/office/officeart/2005/8/layout/chevron2"/>
    <dgm:cxn modelId="{EE8C9D28-09B9-42FD-A9EB-6E692CB6C39F}" type="presParOf" srcId="{061E1DDA-F9D3-4CCA-876A-B089E61DA453}" destId="{E3FA10BC-07A9-4904-9A0B-2F1D45539935}" srcOrd="4" destOrd="0" presId="urn:microsoft.com/office/officeart/2005/8/layout/chevron2"/>
    <dgm:cxn modelId="{E85A7813-1689-45B5-B5D9-C45FB980DB23}" type="presParOf" srcId="{E3FA10BC-07A9-4904-9A0B-2F1D45539935}" destId="{300F582D-530D-4A94-8C51-E620368FAEE0}" srcOrd="0" destOrd="0" presId="urn:microsoft.com/office/officeart/2005/8/layout/chevron2"/>
    <dgm:cxn modelId="{9BFEC63B-37C9-48B0-901F-DB1B550CF07E}" type="presParOf" srcId="{E3FA10BC-07A9-4904-9A0B-2F1D45539935}" destId="{74BCA665-FD45-4919-8AC8-2FD44065B86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490203-CF1F-4B31-B1C8-DBD186AA77DA}" type="datetimeFigureOut">
              <a:rPr lang="en-US" smtClean="0"/>
              <a:pPr/>
              <a:t>10/26/2022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47D696-BB92-485A-91CE-019A99FBECEF}" type="slidenum">
              <a:rPr lang="en-US" smtClean="0"/>
              <a:pPr/>
              <a:t>‹#›</a:t>
            </a:fld>
            <a:endParaRPr lang="en-US"/>
          </a:p>
        </p:txBody>
      </p:sp>
    </p:spTree>
    <p:extLst>
      <p:ext uri="{BB962C8B-B14F-4D97-AF65-F5344CB8AC3E}">
        <p14:creationId xmlns:p14="http://schemas.microsoft.com/office/powerpoint/2010/main" val="2323761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D23C073-CCE9-42E1-A905-9D9760E40641}" type="datetimeFigureOut">
              <a:rPr lang="en-US" smtClean="0"/>
              <a:pPr/>
              <a:t>10/26/2022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D63AD8F-7055-455B-9463-C4BF2E3EC3D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D23C073-CCE9-42E1-A905-9D9760E40641}" type="datetimeFigureOut">
              <a:rPr lang="en-US" smtClean="0"/>
              <a:pPr/>
              <a:t>10/26/2022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D63AD8F-7055-455B-9463-C4BF2E3EC3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D23C073-CCE9-42E1-A905-9D9760E40641}" type="datetimeFigureOut">
              <a:rPr lang="en-US" smtClean="0"/>
              <a:pPr/>
              <a:t>10/26/2022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D63AD8F-7055-455B-9463-C4BF2E3EC3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D23C073-CCE9-42E1-A905-9D9760E40641}" type="datetimeFigureOut">
              <a:rPr lang="en-US" smtClean="0"/>
              <a:pPr/>
              <a:t>10/26/2022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D63AD8F-7055-455B-9463-C4BF2E3EC3D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D23C073-CCE9-42E1-A905-9D9760E40641}" type="datetimeFigureOut">
              <a:rPr lang="en-US" smtClean="0"/>
              <a:pPr/>
              <a:t>10/26/2022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D63AD8F-7055-455B-9463-C4BF2E3EC3D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D23C073-CCE9-42E1-A905-9D9760E40641}" type="datetimeFigureOut">
              <a:rPr lang="en-US" smtClean="0"/>
              <a:pPr/>
              <a:t>10/26/2022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D63AD8F-7055-455B-9463-C4BF2E3EC3D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D23C073-CCE9-42E1-A905-9D9760E40641}" type="datetimeFigureOut">
              <a:rPr lang="en-US" smtClean="0"/>
              <a:pPr/>
              <a:t>10/26/2022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D63AD8F-7055-455B-9463-C4BF2E3EC3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D23C073-CCE9-42E1-A905-9D9760E40641}" type="datetimeFigureOut">
              <a:rPr lang="en-US" smtClean="0"/>
              <a:pPr/>
              <a:t>10/26/2022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D63AD8F-7055-455B-9463-C4BF2E3EC3D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D23C073-CCE9-42E1-A905-9D9760E40641}" type="datetimeFigureOut">
              <a:rPr lang="en-US" smtClean="0"/>
              <a:pPr/>
              <a:t>10/26/2022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D63AD8F-7055-455B-9463-C4BF2E3EC3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D23C073-CCE9-42E1-A905-9D9760E40641}" type="datetimeFigureOut">
              <a:rPr lang="en-US" smtClean="0"/>
              <a:pPr/>
              <a:t>10/26/2022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D63AD8F-7055-455B-9463-C4BF2E3EC3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D23C073-CCE9-42E1-A905-9D9760E40641}" type="datetimeFigureOut">
              <a:rPr lang="en-US" smtClean="0"/>
              <a:pPr/>
              <a:t>10/26/2022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D63AD8F-7055-455B-9463-C4BF2E3EC3D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D23C073-CCE9-42E1-A905-9D9760E40641}" type="datetimeFigureOut">
              <a:rPr lang="en-US" smtClean="0"/>
              <a:pPr/>
              <a:t>10/26/2022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D63AD8F-7055-455B-9463-C4BF2E3EC3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848600" cy="1523999"/>
          </a:xfrm>
        </p:spPr>
        <p:txBody>
          <a:bodyPr/>
          <a:lstStyle/>
          <a:p>
            <a:pPr algn="ctr"/>
            <a:r>
              <a:rPr lang="en-US" dirty="0" smtClean="0">
                <a:solidFill>
                  <a:schemeClr val="tx1"/>
                </a:solidFill>
                <a:effectLst/>
                <a:latin typeface="Times New Roman" pitchFamily="18" charset="0"/>
                <a:cs typeface="Times New Roman" pitchFamily="18" charset="0"/>
              </a:rPr>
              <a:t>Politeness</a:t>
            </a:r>
            <a:endParaRPr lang="en-US" dirty="0">
              <a:solidFill>
                <a:schemeClr val="tx1"/>
              </a:solidFill>
              <a:effectLst/>
              <a:latin typeface="Times New Roman" pitchFamily="18" charset="0"/>
              <a:cs typeface="Times New Roman" pitchFamily="18" charset="0"/>
            </a:endParaRPr>
          </a:p>
        </p:txBody>
      </p:sp>
      <p:sp>
        <p:nvSpPr>
          <p:cNvPr id="3" name="Subtitle 2"/>
          <p:cNvSpPr>
            <a:spLocks noGrp="1"/>
          </p:cNvSpPr>
          <p:nvPr>
            <p:ph type="subTitle" idx="1"/>
          </p:nvPr>
        </p:nvSpPr>
        <p:spPr>
          <a:xfrm>
            <a:off x="685800" y="3611607"/>
            <a:ext cx="7772400" cy="1199704"/>
          </a:xfrm>
        </p:spPr>
        <p:txBody>
          <a:bodyPr/>
          <a:lstStyle/>
          <a:p>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I don’t want to be nuisance, but could you possibly tell me the address for that website they were talking about this morning?</a:t>
            </a:r>
          </a:p>
          <a:p>
            <a:r>
              <a:rPr lang="en-US" dirty="0" smtClean="0">
                <a:latin typeface="Times New Roman" pitchFamily="18" charset="0"/>
                <a:cs typeface="Times New Roman" pitchFamily="18" charset="0"/>
              </a:rPr>
              <a:t>No I’m sorry but you can’t have the cars and bikes out because it’s tea-time and you’re going home for your tea.</a:t>
            </a:r>
          </a:p>
          <a:p>
            <a:r>
              <a:rPr lang="en-US" dirty="0" smtClean="0">
                <a:latin typeface="Times New Roman" pitchFamily="18" charset="0"/>
                <a:cs typeface="Times New Roman" pitchFamily="18" charset="0"/>
              </a:rPr>
              <a:t>Sorry to bother you. I couldn’t borrow $30, could I, if you don’t need it right now?</a:t>
            </a:r>
          </a:p>
          <a:p>
            <a:r>
              <a:rPr lang="en-US" dirty="0" smtClean="0">
                <a:latin typeface="Times New Roman" pitchFamily="18" charset="0"/>
                <a:cs typeface="Times New Roman" pitchFamily="18" charset="0"/>
              </a:rPr>
              <a:t>Feel free to come to the party if you have got the time.</a:t>
            </a:r>
          </a:p>
          <a:p>
            <a:pPr>
              <a:buNone/>
            </a:pPr>
            <a:r>
              <a:rPr lang="en-US" dirty="0" smtClean="0">
                <a:latin typeface="Times New Roman" pitchFamily="18" charset="0"/>
                <a:cs typeface="Times New Roman" pitchFamily="18" charset="0"/>
              </a:rPr>
              <a:t>                                                      </a:t>
            </a:r>
          </a:p>
        </p:txBody>
      </p:sp>
      <p:sp>
        <p:nvSpPr>
          <p:cNvPr id="3" name="Title 2"/>
          <p:cNvSpPr>
            <a:spLocks noGrp="1"/>
          </p:cNvSpPr>
          <p:nvPr>
            <p:ph type="title"/>
          </p:nvPr>
        </p:nvSpPr>
        <p:spPr/>
        <p:txBody>
          <a:bodyPr>
            <a:normAutofit fontScale="90000"/>
          </a:bodyPr>
          <a:lstStyle/>
          <a:p>
            <a:r>
              <a:rPr lang="en-US" dirty="0" smtClean="0">
                <a:solidFill>
                  <a:schemeClr val="accent3"/>
                </a:solidFill>
                <a:effectLst/>
                <a:latin typeface="Times New Roman" pitchFamily="18" charset="0"/>
                <a:cs typeface="Times New Roman" pitchFamily="18" charset="0"/>
              </a:rPr>
              <a:t>On record, with negative politeness redress</a:t>
            </a:r>
            <a:endParaRPr lang="en-US" dirty="0">
              <a:solidFill>
                <a:schemeClr val="accent3"/>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I couldn’t borrow $30, could I, if you don’t need it right now?</a:t>
            </a:r>
          </a:p>
          <a:p>
            <a:r>
              <a:rPr lang="en-US" dirty="0" smtClean="0">
                <a:latin typeface="Times New Roman" pitchFamily="18" charset="0"/>
                <a:cs typeface="Times New Roman" pitchFamily="18" charset="0"/>
              </a:rPr>
              <a:t>Could I borrow $30?</a:t>
            </a:r>
          </a:p>
          <a:p>
            <a:r>
              <a:rPr lang="en-US" dirty="0" smtClean="0">
                <a:latin typeface="Times New Roman" pitchFamily="18" charset="0"/>
                <a:cs typeface="Times New Roman" pitchFamily="18" charset="0"/>
              </a:rPr>
              <a:t>I sort of think that Fran is a bit of mean person.</a:t>
            </a:r>
          </a:p>
          <a:p>
            <a:r>
              <a:rPr lang="en-US" dirty="0" smtClean="0">
                <a:latin typeface="Times New Roman" pitchFamily="18" charset="0"/>
                <a:cs typeface="Times New Roman" pitchFamily="18" charset="0"/>
              </a:rPr>
              <a:t>Would you mind moving just slightly? I can’t see the screen very clearly.</a:t>
            </a:r>
          </a:p>
          <a:p>
            <a:r>
              <a:rPr lang="en-US" dirty="0" err="1" smtClean="0">
                <a:latin typeface="Times New Roman" pitchFamily="18" charset="0"/>
                <a:cs typeface="Times New Roman" pitchFamily="18" charset="0"/>
              </a:rPr>
              <a:t>Er</a:t>
            </a:r>
            <a:r>
              <a:rPr lang="en-US" dirty="0" smtClean="0">
                <a:latin typeface="Times New Roman" pitchFamily="18" charset="0"/>
                <a:cs typeface="Times New Roman" pitchFamily="18" charset="0"/>
              </a:rPr>
              <a:t>, I think you may be late if you don’t go now.</a:t>
            </a:r>
          </a:p>
          <a:p>
            <a:r>
              <a:rPr lang="en-US" dirty="0" smtClean="0">
                <a:latin typeface="Times New Roman" pitchFamily="18" charset="0"/>
                <a:cs typeface="Times New Roman" pitchFamily="18" charset="0"/>
              </a:rPr>
              <a:t>The aim is not to – not to gain weight, and, the control has been lost – when it’s necessary to binge.</a:t>
            </a:r>
          </a:p>
          <a:p>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dirty="0" smtClean="0">
                <a:solidFill>
                  <a:schemeClr val="accent3"/>
                </a:solidFill>
                <a:effectLst/>
                <a:latin typeface="Times New Roman" pitchFamily="18" charset="0"/>
                <a:cs typeface="Times New Roman" pitchFamily="18" charset="0"/>
              </a:rPr>
              <a:t>On record, with negative politeness redress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spcBef>
                <a:spcPts val="0"/>
              </a:spcBef>
            </a:pPr>
            <a:r>
              <a:rPr lang="en-US" dirty="0" smtClean="0">
                <a:latin typeface="Times New Roman" pitchFamily="18" charset="0"/>
                <a:cs typeface="Times New Roman" pitchFamily="18" charset="0"/>
              </a:rPr>
              <a:t>A You know that French film that’s on in the Odeon?</a:t>
            </a:r>
          </a:p>
          <a:p>
            <a:pPr>
              <a:lnSpc>
                <a:spcPct val="150000"/>
              </a:lnSpc>
              <a:spcBef>
                <a:spcPts val="0"/>
              </a:spcBef>
            </a:pPr>
            <a:r>
              <a:rPr lang="en-US" dirty="0" smtClean="0">
                <a:latin typeface="Times New Roman" pitchFamily="18" charset="0"/>
                <a:cs typeface="Times New Roman" pitchFamily="18" charset="0"/>
              </a:rPr>
              <a:t>B Yes?</a:t>
            </a:r>
          </a:p>
          <a:p>
            <a:pPr>
              <a:lnSpc>
                <a:spcPct val="150000"/>
              </a:lnSpc>
              <a:spcBef>
                <a:spcPts val="0"/>
              </a:spcBef>
            </a:pPr>
            <a:r>
              <a:rPr lang="en-US" dirty="0" smtClean="0">
                <a:latin typeface="Times New Roman" pitchFamily="18" charset="0"/>
                <a:cs typeface="Times New Roman" pitchFamily="18" charset="0"/>
              </a:rPr>
              <a:t>A Do you want to go and see it tonight?</a:t>
            </a:r>
          </a:p>
          <a:p>
            <a:pPr>
              <a:lnSpc>
                <a:spcPct val="150000"/>
              </a:lnSpc>
              <a:spcBef>
                <a:spcPts val="0"/>
              </a:spcBef>
            </a:pPr>
            <a:r>
              <a:rPr lang="en-US" dirty="0" smtClean="0">
                <a:latin typeface="Times New Roman" pitchFamily="18" charset="0"/>
                <a:cs typeface="Times New Roman" pitchFamily="18" charset="0"/>
              </a:rPr>
              <a:t>B Yeah, why not?</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dirty="0" smtClean="0">
                <a:solidFill>
                  <a:schemeClr val="accent3"/>
                </a:solidFill>
                <a:effectLst/>
                <a:latin typeface="Times New Roman" pitchFamily="18" charset="0"/>
                <a:cs typeface="Times New Roman" pitchFamily="18" charset="0"/>
              </a:rPr>
              <a:t>On record, with negative politeness redress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305800" cy="40052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b="0" dirty="0" smtClean="0">
                <a:solidFill>
                  <a:schemeClr val="accent3"/>
                </a:solidFill>
                <a:effectLst/>
                <a:latin typeface="Times New Roman" pitchFamily="18" charset="0"/>
                <a:cs typeface="Times New Roman" pitchFamily="18" charset="0"/>
              </a:rPr>
              <a:t>Summing up….</a:t>
            </a:r>
            <a:endParaRPr lang="en-US" b="0" dirty="0">
              <a:solidFill>
                <a:schemeClr val="accent3"/>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en-US" dirty="0" smtClean="0">
                <a:latin typeface="Times New Roman" pitchFamily="18" charset="0"/>
                <a:cs typeface="Times New Roman" pitchFamily="18" charset="0"/>
              </a:rPr>
              <a:t>Positive politeness strategies aim to save positive face, by demonstrating closeness and solidarity, appealing to friendship, making other people feel good, and emphasizing that both speakers have a common goal.</a:t>
            </a:r>
            <a:endParaRPr lang="sr-Latn-ME"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Marky</a:t>
            </a:r>
            <a:r>
              <a:rPr lang="en-US" dirty="0" smtClean="0">
                <a:latin typeface="Times New Roman" pitchFamily="18" charset="0"/>
                <a:cs typeface="Times New Roman" pitchFamily="18" charset="0"/>
              </a:rPr>
              <a:t>, you’re computer whiz-kid – I’d really appreciate it if you ‘d tell me the address for that website they were talking about this morning.</a:t>
            </a:r>
            <a:endParaRPr lang="sr-Latn-ME"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 know you hate parties, Jen, but come anyway. We’ll all be there, and it’ll be cool seeing if Ally is with Andrea! Come on – get a life!</a:t>
            </a:r>
          </a:p>
        </p:txBody>
      </p:sp>
      <p:sp>
        <p:nvSpPr>
          <p:cNvPr id="3" name="Title 2"/>
          <p:cNvSpPr>
            <a:spLocks noGrp="1"/>
          </p:cNvSpPr>
          <p:nvPr>
            <p:ph type="title"/>
          </p:nvPr>
        </p:nvSpPr>
        <p:spPr/>
        <p:txBody>
          <a:bodyPr>
            <a:normAutofit fontScale="90000"/>
          </a:bodyPr>
          <a:lstStyle/>
          <a:p>
            <a:r>
              <a:rPr lang="en-US" dirty="0" smtClean="0">
                <a:solidFill>
                  <a:schemeClr val="accent3"/>
                </a:solidFill>
                <a:effectLst/>
                <a:latin typeface="Times New Roman" pitchFamily="18" charset="0"/>
                <a:cs typeface="Times New Roman" pitchFamily="18" charset="0"/>
              </a:rPr>
              <a:t>On record, with positive politeness redress</a:t>
            </a:r>
            <a:endParaRPr lang="en-US" dirty="0">
              <a:solidFill>
                <a:schemeClr val="accent3"/>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latin typeface="Times New Roman" pitchFamily="18" charset="0"/>
                <a:cs typeface="Times New Roman" pitchFamily="18" charset="0"/>
              </a:rPr>
              <a:t>Jean  Don’t wash them and put them on the rack.</a:t>
            </a:r>
          </a:p>
          <a:p>
            <a:r>
              <a:rPr lang="en-US" dirty="0" smtClean="0">
                <a:latin typeface="Times New Roman" pitchFamily="18" charset="0"/>
                <a:cs typeface="Times New Roman" pitchFamily="18" charset="0"/>
              </a:rPr>
              <a:t>Raymond  But all //</a:t>
            </a:r>
          </a:p>
          <a:p>
            <a:r>
              <a:rPr lang="en-US" dirty="0" smtClean="0">
                <a:latin typeface="Times New Roman" pitchFamily="18" charset="0"/>
                <a:cs typeface="Times New Roman" pitchFamily="18" charset="0"/>
              </a:rPr>
              <a:t>Jean                      // Get the dryer, dry them, do the tops, and then it’s all done.</a:t>
            </a:r>
          </a:p>
          <a:p>
            <a:r>
              <a:rPr lang="en-US" dirty="0" smtClean="0">
                <a:latin typeface="Times New Roman" pitchFamily="18" charset="0"/>
                <a:cs typeface="Times New Roman" pitchFamily="18" charset="0"/>
              </a:rPr>
              <a:t>Raymond  Yes – yes but if you do that, your – your – your tea-towel’s soaking and at the end of the night, nothing’s getting dried.</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 will always do what you ask, but I’ll never stop loving you. And if you need me, I’ll always be here.</a:t>
            </a:r>
          </a:p>
          <a:p>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dirty="0" smtClean="0">
                <a:solidFill>
                  <a:schemeClr val="accent3"/>
                </a:solidFill>
                <a:effectLst/>
                <a:latin typeface="Times New Roman" pitchFamily="18" charset="0"/>
                <a:cs typeface="Times New Roman" pitchFamily="18" charset="0"/>
              </a:rPr>
              <a:t>On record, with positive politeness redress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Violating the maxim of quality</a:t>
            </a:r>
          </a:p>
          <a:p>
            <a:r>
              <a:rPr lang="en-US" dirty="0" smtClean="0">
                <a:latin typeface="Times New Roman" pitchFamily="18" charset="0"/>
                <a:cs typeface="Times New Roman" pitchFamily="18" charset="0"/>
              </a:rPr>
              <a:t>A How do I look?</a:t>
            </a:r>
          </a:p>
          <a:p>
            <a:r>
              <a:rPr lang="en-US" dirty="0" smtClean="0">
                <a:latin typeface="Times New Roman" pitchFamily="18" charset="0"/>
                <a:cs typeface="Times New Roman" pitchFamily="18" charset="0"/>
              </a:rPr>
              <a:t>B Good! (Thinks: Awful)</a:t>
            </a:r>
            <a:endParaRPr lang="sr-Latn-ME"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Opting out of the maxim of quantity</a:t>
            </a:r>
            <a:endParaRPr lang="sr-Latn-ME"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I’m terribly sorry to bother you but I couldn’t help noticing that you seemed to have a copy of the </a:t>
            </a:r>
            <a:r>
              <a:rPr lang="en-US" dirty="0" err="1" smtClean="0">
                <a:latin typeface="Times New Roman" pitchFamily="18" charset="0"/>
                <a:cs typeface="Times New Roman" pitchFamily="18" charset="0"/>
              </a:rPr>
              <a:t>programme</a:t>
            </a:r>
            <a:r>
              <a:rPr lang="en-US" dirty="0" smtClean="0">
                <a:latin typeface="Times New Roman" pitchFamily="18" charset="0"/>
                <a:cs typeface="Times New Roman" pitchFamily="18" charset="0"/>
              </a:rPr>
              <a:t>, and I wondered whether you wouldn’t mind me just having a look for a moment – I’d give it straight back to you. </a:t>
            </a:r>
          </a:p>
          <a:p>
            <a:endParaRPr lang="en-US" dirty="0"/>
          </a:p>
        </p:txBody>
      </p:sp>
      <p:sp>
        <p:nvSpPr>
          <p:cNvPr id="3" name="Title 2"/>
          <p:cNvSpPr>
            <a:spLocks noGrp="1"/>
          </p:cNvSpPr>
          <p:nvPr>
            <p:ph type="title"/>
          </p:nvPr>
        </p:nvSpPr>
        <p:spPr/>
        <p:txBody>
          <a:bodyPr>
            <a:normAutofit fontScale="90000"/>
          </a:bodyPr>
          <a:lstStyle/>
          <a:p>
            <a:r>
              <a:rPr lang="en-US" dirty="0" smtClean="0">
                <a:solidFill>
                  <a:schemeClr val="accent4"/>
                </a:solidFill>
                <a:effectLst/>
                <a:latin typeface="Times New Roman" pitchFamily="18" charset="0"/>
                <a:cs typeface="Times New Roman" pitchFamily="18" charset="0"/>
              </a:rPr>
              <a:t>Relationship with the cooperative principle</a:t>
            </a:r>
            <a:endParaRPr lang="en-US" dirty="0">
              <a:solidFill>
                <a:schemeClr val="accent4"/>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nSpc>
                <a:spcPct val="150000"/>
              </a:lnSpc>
            </a:pPr>
            <a:r>
              <a:rPr lang="en-US" sz="2800" dirty="0" smtClean="0">
                <a:latin typeface="Times New Roman" pitchFamily="18" charset="0"/>
                <a:cs typeface="Times New Roman" pitchFamily="18" charset="0"/>
              </a:rPr>
              <a:t>The tact maxim </a:t>
            </a:r>
            <a:endParaRPr lang="sr-Latn-ME" sz="2800" dirty="0" smtClean="0">
              <a:latin typeface="Times New Roman" pitchFamily="18" charset="0"/>
              <a:cs typeface="Times New Roman" pitchFamily="18" charset="0"/>
            </a:endParaRPr>
          </a:p>
          <a:p>
            <a:pPr>
              <a:lnSpc>
                <a:spcPct val="150000"/>
              </a:lnSpc>
            </a:pPr>
            <a:r>
              <a:rPr lang="en-US" sz="2800" dirty="0" smtClean="0">
                <a:latin typeface="Times New Roman" pitchFamily="18" charset="0"/>
                <a:cs typeface="Times New Roman" pitchFamily="18" charset="0"/>
              </a:rPr>
              <a:t>The maxim of generosity </a:t>
            </a:r>
            <a:endParaRPr lang="sr-Latn-ME" sz="2800" dirty="0" smtClean="0">
              <a:latin typeface="Times New Roman" pitchFamily="18" charset="0"/>
              <a:cs typeface="Times New Roman" pitchFamily="18" charset="0"/>
            </a:endParaRPr>
          </a:p>
          <a:p>
            <a:pPr>
              <a:lnSpc>
                <a:spcPct val="150000"/>
              </a:lnSpc>
            </a:pPr>
            <a:r>
              <a:rPr lang="en-US" sz="2800" dirty="0" smtClean="0">
                <a:latin typeface="Times New Roman" pitchFamily="18" charset="0"/>
                <a:cs typeface="Times New Roman" pitchFamily="18" charset="0"/>
              </a:rPr>
              <a:t>The maxim of approbation </a:t>
            </a:r>
            <a:endParaRPr lang="sr-Latn-ME" sz="2800" dirty="0">
              <a:latin typeface="Times New Roman" pitchFamily="18" charset="0"/>
              <a:cs typeface="Times New Roman" pitchFamily="18" charset="0"/>
            </a:endParaRPr>
          </a:p>
          <a:p>
            <a:pPr>
              <a:lnSpc>
                <a:spcPct val="150000"/>
              </a:lnSpc>
            </a:pPr>
            <a:r>
              <a:rPr lang="en-US" sz="2800" dirty="0" smtClean="0">
                <a:latin typeface="Times New Roman" pitchFamily="18" charset="0"/>
                <a:cs typeface="Times New Roman" pitchFamily="18" charset="0"/>
              </a:rPr>
              <a:t>The modesty maxim </a:t>
            </a:r>
          </a:p>
          <a:p>
            <a:pPr>
              <a:lnSpc>
                <a:spcPct val="150000"/>
              </a:lnSpc>
            </a:pPr>
            <a:r>
              <a:rPr lang="en-US" sz="2800" dirty="0" smtClean="0">
                <a:latin typeface="Times New Roman" pitchFamily="18" charset="0"/>
                <a:cs typeface="Times New Roman" pitchFamily="18" charset="0"/>
              </a:rPr>
              <a:t>The maxim of agreement </a:t>
            </a:r>
          </a:p>
          <a:p>
            <a:pPr>
              <a:lnSpc>
                <a:spcPct val="150000"/>
              </a:lnSpc>
            </a:pPr>
            <a:r>
              <a:rPr lang="en-US" sz="2800" dirty="0" smtClean="0">
                <a:latin typeface="Times New Roman" pitchFamily="18" charset="0"/>
                <a:cs typeface="Times New Roman" pitchFamily="18" charset="0"/>
              </a:rPr>
              <a:t>The sympathy maxim  </a:t>
            </a:r>
          </a:p>
          <a:p>
            <a:pPr>
              <a:buNone/>
            </a:pPr>
            <a:r>
              <a:rPr lang="en-US" sz="36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(Leech: 1983)</a:t>
            </a:r>
            <a:endParaRPr lang="en-US" sz="28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solidFill>
                  <a:schemeClr val="accent4"/>
                </a:solidFill>
                <a:latin typeface="Times New Roman" pitchFamily="18" charset="0"/>
                <a:cs typeface="Times New Roman" pitchFamily="18" charset="0"/>
              </a:rPr>
              <a:t>Politeness maxims</a:t>
            </a:r>
            <a:endParaRPr lang="en-US" dirty="0">
              <a:solidFill>
                <a:schemeClr val="accent4"/>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b="1" dirty="0" smtClean="0">
                <a:solidFill>
                  <a:schemeClr val="accent2"/>
                </a:solidFill>
                <a:latin typeface="Times New Roman" pitchFamily="18" charset="0"/>
                <a:cs typeface="Times New Roman" pitchFamily="18" charset="0"/>
              </a:rPr>
              <a:t>The tact maxim</a:t>
            </a:r>
          </a:p>
          <a:p>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minimise</a:t>
            </a:r>
            <a:r>
              <a:rPr lang="en-US" dirty="0" smtClean="0">
                <a:latin typeface="Times New Roman" pitchFamily="18" charset="0"/>
                <a:cs typeface="Times New Roman" pitchFamily="18" charset="0"/>
              </a:rPr>
              <a:t> cost to other’ and </a:t>
            </a:r>
            <a:r>
              <a:rPr lang="en-US" dirty="0" err="1" smtClean="0">
                <a:latin typeface="Times New Roman" pitchFamily="18" charset="0"/>
                <a:cs typeface="Times New Roman" pitchFamily="18" charset="0"/>
              </a:rPr>
              <a:t>maximise</a:t>
            </a:r>
            <a:r>
              <a:rPr lang="en-US" dirty="0" smtClean="0">
                <a:latin typeface="Times New Roman" pitchFamily="18" charset="0"/>
                <a:cs typeface="Times New Roman" pitchFamily="18" charset="0"/>
              </a:rPr>
              <a:t> benefit to other’</a:t>
            </a:r>
            <a:endParaRPr lang="sr-Latn-ME"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Could you I interrupt you for half a second – what was that website address?</a:t>
            </a:r>
          </a:p>
          <a:p>
            <a:r>
              <a:rPr lang="en-US" dirty="0" smtClean="0">
                <a:latin typeface="Times New Roman" pitchFamily="18" charset="0"/>
                <a:cs typeface="Times New Roman" pitchFamily="18" charset="0"/>
              </a:rPr>
              <a:t>If I could just clarify this then.</a:t>
            </a:r>
            <a:endParaRPr lang="sr-Latn-ME"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b="1" dirty="0" smtClean="0">
                <a:solidFill>
                  <a:schemeClr val="accent2"/>
                </a:solidFill>
                <a:latin typeface="Times New Roman" pitchFamily="18" charset="0"/>
                <a:cs typeface="Times New Roman" pitchFamily="18" charset="0"/>
              </a:rPr>
              <a:t>The maxim of generosity</a:t>
            </a:r>
          </a:p>
          <a:p>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minimise</a:t>
            </a:r>
            <a:r>
              <a:rPr lang="en-US" dirty="0" smtClean="0">
                <a:latin typeface="Times New Roman" pitchFamily="18" charset="0"/>
                <a:cs typeface="Times New Roman" pitchFamily="18" charset="0"/>
              </a:rPr>
              <a:t> benefit to self’ and ‘</a:t>
            </a:r>
            <a:r>
              <a:rPr lang="en-US" dirty="0" err="1" smtClean="0">
                <a:latin typeface="Times New Roman" pitchFamily="18" charset="0"/>
                <a:cs typeface="Times New Roman" pitchFamily="18" charset="0"/>
              </a:rPr>
              <a:t>maximise</a:t>
            </a:r>
            <a:r>
              <a:rPr lang="en-US" dirty="0" smtClean="0">
                <a:latin typeface="Times New Roman" pitchFamily="18" charset="0"/>
                <a:cs typeface="Times New Roman" pitchFamily="18" charset="0"/>
              </a:rPr>
              <a:t> cost to self’</a:t>
            </a:r>
            <a:endParaRPr lang="sr-Latn-ME"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Could I copy down the website address? </a:t>
            </a:r>
          </a:p>
          <a:p>
            <a:r>
              <a:rPr lang="en-US" dirty="0" smtClean="0">
                <a:latin typeface="Times New Roman" pitchFamily="18" charset="0"/>
                <a:cs typeface="Times New Roman" pitchFamily="18" charset="0"/>
              </a:rPr>
              <a:t>You relax and let me do the dishes.</a:t>
            </a:r>
          </a:p>
          <a:p>
            <a:pPr>
              <a:buNone/>
            </a:pPr>
            <a:r>
              <a:rPr lang="en-US" dirty="0" smtClean="0">
                <a:latin typeface="Times New Roman" pitchFamily="18" charset="0"/>
                <a:cs typeface="Times New Roman" pitchFamily="18" charset="0"/>
              </a:rPr>
              <a:t>                                                             </a:t>
            </a:r>
          </a:p>
          <a:p>
            <a:endParaRPr lang="en-US" dirty="0"/>
          </a:p>
        </p:txBody>
      </p:sp>
      <p:sp>
        <p:nvSpPr>
          <p:cNvPr id="3" name="Title 2"/>
          <p:cNvSpPr>
            <a:spLocks noGrp="1"/>
          </p:cNvSpPr>
          <p:nvPr>
            <p:ph type="title"/>
          </p:nvPr>
        </p:nvSpPr>
        <p:spPr/>
        <p:txBody>
          <a:bodyPr/>
          <a:lstStyle/>
          <a:p>
            <a:r>
              <a:rPr lang="en-US" dirty="0" smtClean="0">
                <a:solidFill>
                  <a:schemeClr val="accent4"/>
                </a:solidFill>
                <a:latin typeface="Times New Roman" pitchFamily="18" charset="0"/>
                <a:cs typeface="Times New Roman" pitchFamily="18" charset="0"/>
              </a:rPr>
              <a:t>Politeness maxims</a:t>
            </a:r>
            <a:endParaRPr lang="en-US" dirty="0">
              <a:solidFill>
                <a:schemeClr val="accent4"/>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solidFill>
                  <a:schemeClr val="accent2"/>
                </a:solidFill>
                <a:latin typeface="Times New Roman" pitchFamily="18" charset="0"/>
                <a:cs typeface="Times New Roman" pitchFamily="18" charset="0"/>
              </a:rPr>
              <a:t>The maxim of approbation</a:t>
            </a:r>
          </a:p>
          <a:p>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minimise</a:t>
            </a:r>
            <a:r>
              <a:rPr lang="en-US" dirty="0" smtClean="0">
                <a:latin typeface="Times New Roman" pitchFamily="18" charset="0"/>
                <a:cs typeface="Times New Roman" pitchFamily="18" charset="0"/>
              </a:rPr>
              <a:t> dispraise of other’ and ‘</a:t>
            </a:r>
            <a:r>
              <a:rPr lang="en-US" dirty="0" err="1" smtClean="0">
                <a:latin typeface="Times New Roman" pitchFamily="18" charset="0"/>
                <a:cs typeface="Times New Roman" pitchFamily="18" charset="0"/>
              </a:rPr>
              <a:t>maximise</a:t>
            </a:r>
            <a:r>
              <a:rPr lang="en-US" dirty="0" smtClean="0">
                <a:latin typeface="Times New Roman" pitchFamily="18" charset="0"/>
                <a:cs typeface="Times New Roman" pitchFamily="18" charset="0"/>
              </a:rPr>
              <a:t> praise of other’</a:t>
            </a:r>
            <a:endParaRPr lang="sr-Latn-ME"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Mark, you’re very efficient, and make notes of everything – you must have a copy of that website address we were given today.</a:t>
            </a:r>
          </a:p>
          <a:p>
            <a:r>
              <a:rPr lang="en-US" dirty="0" smtClean="0">
                <a:latin typeface="Times New Roman" pitchFamily="18" charset="0"/>
                <a:cs typeface="Times New Roman" pitchFamily="18" charset="0"/>
              </a:rPr>
              <a:t>I heard you singing at the karaoke last night. It was, um… different.</a:t>
            </a:r>
          </a:p>
          <a:p>
            <a:pPr>
              <a:buNone/>
            </a:pP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en-US" sz="3600" dirty="0" smtClean="0">
                <a:solidFill>
                  <a:schemeClr val="accent4"/>
                </a:solidFill>
                <a:effectLst/>
                <a:latin typeface="Times New Roman" pitchFamily="18" charset="0"/>
                <a:cs typeface="Times New Roman" pitchFamily="18" charset="0"/>
              </a:rPr>
              <a:t>Politeness maxims</a:t>
            </a:r>
            <a:endParaRPr lang="en-US" sz="3600" dirty="0">
              <a:solidFill>
                <a:schemeClr val="accent4"/>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200000"/>
              </a:lnSpc>
              <a:spcBef>
                <a:spcPts val="0"/>
              </a:spcBef>
            </a:pPr>
            <a:r>
              <a:rPr lang="en-US" dirty="0" smtClean="0">
                <a:latin typeface="Times New Roman" pitchFamily="18" charset="0"/>
                <a:cs typeface="Times New Roman" pitchFamily="18" charset="0"/>
              </a:rPr>
              <a:t>Understanding concepts</a:t>
            </a:r>
          </a:p>
          <a:p>
            <a:pPr>
              <a:lnSpc>
                <a:spcPct val="200000"/>
              </a:lnSpc>
              <a:spcBef>
                <a:spcPts val="0"/>
              </a:spcBef>
            </a:pPr>
            <a:r>
              <a:rPr lang="en-US" dirty="0" smtClean="0">
                <a:latin typeface="Times New Roman" pitchFamily="18" charset="0"/>
                <a:cs typeface="Times New Roman" pitchFamily="18" charset="0"/>
              </a:rPr>
              <a:t>Negative politeness</a:t>
            </a:r>
          </a:p>
          <a:p>
            <a:pPr>
              <a:lnSpc>
                <a:spcPct val="200000"/>
              </a:lnSpc>
              <a:spcBef>
                <a:spcPts val="0"/>
              </a:spcBef>
            </a:pPr>
            <a:r>
              <a:rPr lang="en-US" dirty="0" smtClean="0">
                <a:latin typeface="Times New Roman" pitchFamily="18" charset="0"/>
                <a:cs typeface="Times New Roman" pitchFamily="18" charset="0"/>
              </a:rPr>
              <a:t>Positive politeness</a:t>
            </a:r>
          </a:p>
          <a:p>
            <a:pPr>
              <a:lnSpc>
                <a:spcPct val="200000"/>
              </a:lnSpc>
              <a:spcBef>
                <a:spcPts val="0"/>
              </a:spcBef>
            </a:pPr>
            <a:r>
              <a:rPr lang="en-US" dirty="0" smtClean="0">
                <a:latin typeface="Times New Roman" pitchFamily="18" charset="0"/>
                <a:cs typeface="Times New Roman" pitchFamily="18" charset="0"/>
              </a:rPr>
              <a:t>Maxims of politeness</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solidFill>
                  <a:schemeClr val="accent3"/>
                </a:solidFill>
                <a:effectLst/>
                <a:latin typeface="Times New Roman" pitchFamily="18" charset="0"/>
                <a:cs typeface="Times New Roman" pitchFamily="18" charset="0"/>
              </a:rPr>
              <a:t>Introduction </a:t>
            </a:r>
            <a:endParaRPr lang="en-US" dirty="0">
              <a:solidFill>
                <a:schemeClr val="accent3"/>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solidFill>
                  <a:schemeClr val="accent2"/>
                </a:solidFill>
                <a:latin typeface="Times New Roman" pitchFamily="18" charset="0"/>
                <a:cs typeface="Times New Roman" pitchFamily="18" charset="0"/>
              </a:rPr>
              <a:t>The modesty maxim</a:t>
            </a:r>
          </a:p>
          <a:p>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minimise</a:t>
            </a:r>
            <a:r>
              <a:rPr lang="en-US" dirty="0" smtClean="0">
                <a:latin typeface="Times New Roman" pitchFamily="18" charset="0"/>
                <a:cs typeface="Times New Roman" pitchFamily="18" charset="0"/>
              </a:rPr>
              <a:t> praise of self’ and ‘</a:t>
            </a:r>
            <a:r>
              <a:rPr lang="en-US" dirty="0" err="1" smtClean="0">
                <a:latin typeface="Times New Roman" pitchFamily="18" charset="0"/>
                <a:cs typeface="Times New Roman" pitchFamily="18" charset="0"/>
              </a:rPr>
              <a:t>maximise</a:t>
            </a:r>
            <a:r>
              <a:rPr lang="en-US" dirty="0" smtClean="0">
                <a:latin typeface="Times New Roman" pitchFamily="18" charset="0"/>
                <a:cs typeface="Times New Roman" pitchFamily="18" charset="0"/>
              </a:rPr>
              <a:t> dispraise of self’</a:t>
            </a:r>
            <a:endParaRPr lang="sr-Latn-ME"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Oh, I’m so stupid – I didn’t make a note of that website address! Did you?</a:t>
            </a:r>
          </a:p>
          <a:p>
            <a:r>
              <a:rPr lang="en-US" dirty="0" smtClean="0">
                <a:latin typeface="Times New Roman" pitchFamily="18" charset="0"/>
                <a:cs typeface="Times New Roman" pitchFamily="18" charset="0"/>
              </a:rPr>
              <a:t>I don’t dislike going to the dentist, but, but I’m terrible with dentists, hairdressers, and all these things, though, I work quite hard, I never really sort of…</a:t>
            </a:r>
          </a:p>
          <a:p>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solidFill>
                  <a:schemeClr val="accent3"/>
                </a:solidFill>
                <a:effectLst/>
                <a:latin typeface="Times New Roman" pitchFamily="18" charset="0"/>
                <a:cs typeface="Times New Roman" pitchFamily="18" charset="0"/>
              </a:rPr>
              <a:t>Politeness maxims</a:t>
            </a:r>
            <a:endParaRPr lang="en-US" dirty="0">
              <a:solidFill>
                <a:schemeClr val="accent3"/>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b="1" dirty="0" smtClean="0">
                <a:solidFill>
                  <a:schemeClr val="accent2"/>
                </a:solidFill>
                <a:latin typeface="Times New Roman" pitchFamily="18" charset="0"/>
                <a:cs typeface="Times New Roman" pitchFamily="18" charset="0"/>
              </a:rPr>
              <a:t>The maxim of agreement</a:t>
            </a:r>
          </a:p>
          <a:p>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minimise</a:t>
            </a:r>
            <a:r>
              <a:rPr lang="en-US" dirty="0" smtClean="0">
                <a:latin typeface="Times New Roman" pitchFamily="18" charset="0"/>
                <a:cs typeface="Times New Roman" pitchFamily="18" charset="0"/>
              </a:rPr>
              <a:t> disagreement between self and other’ and ‘</a:t>
            </a:r>
            <a:r>
              <a:rPr lang="en-US" dirty="0" err="1" smtClean="0">
                <a:latin typeface="Times New Roman" pitchFamily="18" charset="0"/>
                <a:cs typeface="Times New Roman" pitchFamily="18" charset="0"/>
              </a:rPr>
              <a:t>maximise</a:t>
            </a:r>
            <a:r>
              <a:rPr lang="en-US" dirty="0" smtClean="0">
                <a:latin typeface="Times New Roman" pitchFamily="18" charset="0"/>
                <a:cs typeface="Times New Roman" pitchFamily="18" charset="0"/>
              </a:rPr>
              <a:t> agreement between self and other’</a:t>
            </a:r>
            <a:endParaRPr lang="sr-Latn-ME"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Raymond   Yes – yes but if you do that, your – your – your tea-towel’s soaking and at the end of the night, nothing’s getting dried.</a:t>
            </a:r>
            <a:endParaRPr lang="sr-Latn-ME"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r>
              <a:rPr lang="en-US" b="1" dirty="0" smtClean="0">
                <a:solidFill>
                  <a:schemeClr val="accent2"/>
                </a:solidFill>
                <a:latin typeface="Times New Roman" pitchFamily="18" charset="0"/>
                <a:cs typeface="Times New Roman" pitchFamily="18" charset="0"/>
              </a:rPr>
              <a:t>The sympathy maxim</a:t>
            </a:r>
          </a:p>
          <a:p>
            <a:r>
              <a:rPr lang="en-US" b="1" dirty="0" smtClean="0">
                <a:solidFill>
                  <a:schemeClr val="accent2"/>
                </a:solidFill>
                <a:latin typeface="Times New Roman" pitchFamily="18" charset="0"/>
                <a:cs typeface="Times New Roman" pitchFamily="18" charset="0"/>
              </a:rPr>
              <a:t>‘</a:t>
            </a:r>
            <a:r>
              <a:rPr lang="en-US" dirty="0" err="1" smtClean="0">
                <a:latin typeface="Times New Roman" pitchFamily="18" charset="0"/>
                <a:cs typeface="Times New Roman" pitchFamily="18" charset="0"/>
              </a:rPr>
              <a:t>minimise</a:t>
            </a:r>
            <a:r>
              <a:rPr lang="en-US" dirty="0" smtClean="0">
                <a:latin typeface="Times New Roman" pitchFamily="18" charset="0"/>
                <a:cs typeface="Times New Roman" pitchFamily="18" charset="0"/>
              </a:rPr>
              <a:t> antipathy between self and other’ and ‘</a:t>
            </a:r>
            <a:r>
              <a:rPr lang="en-US" dirty="0" err="1" smtClean="0">
                <a:latin typeface="Times New Roman" pitchFamily="18" charset="0"/>
                <a:cs typeface="Times New Roman" pitchFamily="18" charset="0"/>
              </a:rPr>
              <a:t>maximise</a:t>
            </a:r>
            <a:r>
              <a:rPr lang="en-US" dirty="0" smtClean="0">
                <a:latin typeface="Times New Roman" pitchFamily="18" charset="0"/>
                <a:cs typeface="Times New Roman" pitchFamily="18" charset="0"/>
              </a:rPr>
              <a:t> sympathy between self and other’ </a:t>
            </a:r>
            <a:endParaRPr lang="sr-Latn-ME"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I was so sorry to hear about your sister. </a:t>
            </a:r>
          </a:p>
          <a:p>
            <a:pPr>
              <a:buNone/>
            </a:pP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solidFill>
                  <a:schemeClr val="accent3"/>
                </a:solidFill>
                <a:effectLst/>
                <a:latin typeface="Times New Roman" pitchFamily="18" charset="0"/>
                <a:cs typeface="Times New Roman" pitchFamily="18" charset="0"/>
              </a:rPr>
              <a:t>Politeness maxims</a:t>
            </a:r>
            <a:endParaRPr lang="en-US" dirty="0">
              <a:solidFill>
                <a:schemeClr val="accent3"/>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b="1" dirty="0" smtClean="0">
                <a:solidFill>
                  <a:schemeClr val="accent2"/>
                </a:solidFill>
                <a:latin typeface="Times New Roman" pitchFamily="18" charset="0"/>
                <a:cs typeface="Times New Roman" pitchFamily="18" charset="0"/>
              </a:rPr>
              <a:t>Consideration maxim </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(Cruse: 2000) </a:t>
            </a:r>
          </a:p>
          <a:p>
            <a:pPr algn="just">
              <a:lnSpc>
                <a:spcPct val="150000"/>
              </a:lnSpc>
            </a:pP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minimise</a:t>
            </a:r>
            <a:r>
              <a:rPr lang="en-US" dirty="0" smtClean="0">
                <a:latin typeface="Times New Roman" pitchFamily="18" charset="0"/>
                <a:cs typeface="Times New Roman" pitchFamily="18" charset="0"/>
              </a:rPr>
              <a:t> discomfort/displeasure of other and </a:t>
            </a:r>
            <a:r>
              <a:rPr lang="en-US" dirty="0" err="1" smtClean="0">
                <a:latin typeface="Times New Roman" pitchFamily="18" charset="0"/>
                <a:cs typeface="Times New Roman" pitchFamily="18" charset="0"/>
              </a:rPr>
              <a:t>maximise</a:t>
            </a:r>
            <a:r>
              <a:rPr lang="en-US" dirty="0" smtClean="0">
                <a:latin typeface="Times New Roman" pitchFamily="18" charset="0"/>
                <a:cs typeface="Times New Roman" pitchFamily="18" charset="0"/>
              </a:rPr>
              <a:t> comfort/pleasure of other’</a:t>
            </a:r>
          </a:p>
          <a:p>
            <a:pPr algn="just">
              <a:lnSpc>
                <a:spcPct val="150000"/>
              </a:lnSpc>
            </a:pPr>
            <a:r>
              <a:rPr lang="en-US" dirty="0" smtClean="0">
                <a:latin typeface="Times New Roman" pitchFamily="18" charset="0"/>
                <a:cs typeface="Times New Roman" pitchFamily="18" charset="0"/>
              </a:rPr>
              <a:t>Seeking to cheer up a patient in hospital, the visitor told her: ‘You’re lucky to be in here. It’s pelting outside.</a:t>
            </a:r>
          </a:p>
          <a:p>
            <a:pPr algn="just">
              <a:lnSpc>
                <a:spcPct val="150000"/>
              </a:lnSpc>
            </a:pPr>
            <a:endParaRPr lang="en-US" dirty="0" smtClean="0">
              <a:latin typeface="Times New Roman" pitchFamily="18" charset="0"/>
              <a:cs typeface="Times New Roman" pitchFamily="18" charset="0"/>
            </a:endParaRPr>
          </a:p>
          <a:p>
            <a:pPr algn="just">
              <a:lnSpc>
                <a:spcPct val="150000"/>
              </a:lnSpc>
              <a:buNone/>
            </a:pPr>
            <a:r>
              <a:rPr lang="en-US" dirty="0" smtClean="0">
                <a:latin typeface="Times New Roman" pitchFamily="18" charset="0"/>
                <a:cs typeface="Times New Roman" pitchFamily="18" charset="0"/>
              </a:rPr>
              <a:t>                                                           </a:t>
            </a:r>
          </a:p>
          <a:p>
            <a:endParaRPr lang="en-US" dirty="0"/>
          </a:p>
        </p:txBody>
      </p:sp>
      <p:sp>
        <p:nvSpPr>
          <p:cNvPr id="3" name="Title 2"/>
          <p:cNvSpPr>
            <a:spLocks noGrp="1"/>
          </p:cNvSpPr>
          <p:nvPr>
            <p:ph type="title"/>
          </p:nvPr>
        </p:nvSpPr>
        <p:spPr/>
        <p:txBody>
          <a:bodyPr/>
          <a:lstStyle/>
          <a:p>
            <a:r>
              <a:rPr lang="en-US" dirty="0" smtClean="0">
                <a:solidFill>
                  <a:schemeClr val="accent3"/>
                </a:solidFill>
                <a:effectLst/>
                <a:latin typeface="Times New Roman" pitchFamily="18" charset="0"/>
                <a:cs typeface="Times New Roman" pitchFamily="18" charset="0"/>
              </a:rPr>
              <a:t>Politeness maxims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latin typeface="Times New Roman" pitchFamily="18" charset="0"/>
                <a:cs typeface="Times New Roman" pitchFamily="18" charset="0"/>
              </a:rPr>
              <a:t>One utterance can contain both positive and negative politeness:</a:t>
            </a:r>
          </a:p>
          <a:p>
            <a:r>
              <a:rPr lang="en-US" sz="2800" dirty="0" smtClean="0">
                <a:latin typeface="Times New Roman" pitchFamily="18" charset="0"/>
                <a:cs typeface="Times New Roman" pitchFamily="18" charset="0"/>
              </a:rPr>
              <a:t>Could you be a pal and give me a lift home? Don’t bother if you’re not going my way.</a:t>
            </a:r>
          </a:p>
          <a:p>
            <a:r>
              <a:rPr lang="en-US" sz="2800" dirty="0" smtClean="0">
                <a:latin typeface="Times New Roman" pitchFamily="18" charset="0"/>
                <a:cs typeface="Times New Roman" pitchFamily="18" charset="0"/>
              </a:rPr>
              <a:t>One utterance can obey two or more maxims:</a:t>
            </a:r>
          </a:p>
          <a:p>
            <a:r>
              <a:rPr lang="en-US" sz="2800" dirty="0" smtClean="0">
                <a:latin typeface="Times New Roman" pitchFamily="18" charset="0"/>
                <a:cs typeface="Times New Roman" pitchFamily="18" charset="0"/>
              </a:rPr>
              <a:t>Have as many cakes as you want. (tact maxim and the maxim of generosity)</a:t>
            </a:r>
          </a:p>
          <a:p>
            <a:pPr>
              <a:buNone/>
            </a:pPr>
            <a:r>
              <a:rPr lang="en-US"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solidFill>
                  <a:schemeClr val="accent3"/>
                </a:solidFill>
                <a:effectLst/>
                <a:latin typeface="Times New Roman" pitchFamily="18" charset="0"/>
                <a:cs typeface="Times New Roman" pitchFamily="18" charset="0"/>
              </a:rPr>
              <a:t>Overlaps and gaps</a:t>
            </a:r>
            <a:endParaRPr lang="en-US" dirty="0">
              <a:solidFill>
                <a:schemeClr val="accent3"/>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solidFill>
                  <a:schemeClr val="accent2"/>
                </a:solidFill>
                <a:latin typeface="Times New Roman" pitchFamily="18" charset="0"/>
                <a:cs typeface="Times New Roman" pitchFamily="18" charset="0"/>
              </a:rPr>
              <a:t>Form and function</a:t>
            </a:r>
          </a:p>
          <a:p>
            <a:r>
              <a:rPr lang="en-US" dirty="0" smtClean="0">
                <a:latin typeface="Times New Roman" pitchFamily="18" charset="0"/>
                <a:cs typeface="Times New Roman" pitchFamily="18" charset="0"/>
              </a:rPr>
              <a:t>Politeness – a pragmatic phenomenon </a:t>
            </a:r>
          </a:p>
          <a:p>
            <a:r>
              <a:rPr lang="en-US" dirty="0" smtClean="0">
                <a:latin typeface="Times New Roman" pitchFamily="18" charset="0"/>
                <a:cs typeface="Times New Roman" pitchFamily="18" charset="0"/>
              </a:rPr>
              <a:t>Politeness lies not in the form and the words themselves, but in their function and intended social meaning:</a:t>
            </a:r>
          </a:p>
          <a:p>
            <a:r>
              <a:rPr lang="en-US" dirty="0" smtClean="0">
                <a:latin typeface="Times New Roman" pitchFamily="18" charset="0"/>
                <a:cs typeface="Times New Roman" pitchFamily="18" charset="0"/>
              </a:rPr>
              <a:t>Do me a </a:t>
            </a:r>
            <a:r>
              <a:rPr lang="en-US" dirty="0" err="1" smtClean="0">
                <a:latin typeface="Times New Roman" pitchFamily="18" charset="0"/>
                <a:cs typeface="Times New Roman" pitchFamily="18" charset="0"/>
              </a:rPr>
              <a:t>favour</a:t>
            </a:r>
            <a:r>
              <a:rPr lang="en-US" dirty="0" smtClean="0">
                <a:latin typeface="Times New Roman" pitchFamily="18" charset="0"/>
                <a:cs typeface="Times New Roman" pitchFamily="18" charset="0"/>
              </a:rPr>
              <a:t> – piss off.</a:t>
            </a:r>
          </a:p>
          <a:p>
            <a:r>
              <a:rPr lang="en-US" dirty="0" smtClean="0">
                <a:latin typeface="Times New Roman" pitchFamily="18" charset="0"/>
                <a:cs typeface="Times New Roman" pitchFamily="18" charset="0"/>
              </a:rPr>
              <a:t>So, if you’d be as kind as to shut up, I’d appreciate it.</a:t>
            </a:r>
          </a:p>
          <a:p>
            <a:r>
              <a:rPr lang="en-US" dirty="0" smtClean="0">
                <a:latin typeface="Times New Roman" pitchFamily="18" charset="0"/>
                <a:cs typeface="Times New Roman" pitchFamily="18" charset="0"/>
              </a:rPr>
              <a:t>Inappropriate use of polite forms:</a:t>
            </a:r>
          </a:p>
          <a:p>
            <a:r>
              <a:rPr lang="en-US" dirty="0" smtClean="0">
                <a:latin typeface="Times New Roman" pitchFamily="18" charset="0"/>
                <a:cs typeface="Times New Roman" pitchFamily="18" charset="0"/>
              </a:rPr>
              <a:t>Cat, I wonder if you could possibly let me have my seat back?</a:t>
            </a:r>
          </a:p>
        </p:txBody>
      </p:sp>
      <p:sp>
        <p:nvSpPr>
          <p:cNvPr id="3" name="Title 2"/>
          <p:cNvSpPr>
            <a:spLocks noGrp="1"/>
          </p:cNvSpPr>
          <p:nvPr>
            <p:ph type="title"/>
          </p:nvPr>
        </p:nvSpPr>
        <p:spPr/>
        <p:txBody>
          <a:bodyPr/>
          <a:lstStyle/>
          <a:p>
            <a:r>
              <a:rPr lang="en-US" dirty="0" smtClean="0">
                <a:solidFill>
                  <a:schemeClr val="accent3"/>
                </a:solidFill>
                <a:effectLst/>
                <a:latin typeface="Times New Roman" pitchFamily="18" charset="0"/>
                <a:cs typeface="Times New Roman" pitchFamily="18" charset="0"/>
              </a:rPr>
              <a:t>Politeness and context</a:t>
            </a:r>
            <a:endParaRPr lang="en-US" dirty="0">
              <a:solidFill>
                <a:schemeClr val="accent3"/>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800" dirty="0" smtClean="0">
                <a:latin typeface="Times New Roman" pitchFamily="18" charset="0"/>
                <a:cs typeface="Times New Roman" pitchFamily="18" charset="0"/>
              </a:rPr>
              <a:t>Politeness vs. deference</a:t>
            </a:r>
          </a:p>
          <a:p>
            <a:r>
              <a:rPr lang="en-US" sz="2800" dirty="0" smtClean="0">
                <a:latin typeface="Times New Roman" pitchFamily="18" charset="0"/>
                <a:cs typeface="Times New Roman" pitchFamily="18" charset="0"/>
              </a:rPr>
              <a:t>Politeness is not the same as deference, which is a polite form expressing distance from and respect for people of a higher status, and does not usually include an element of choice.</a:t>
            </a:r>
            <a:endParaRPr lang="sr-Latn-ME"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Shortly after being a Dame of the British Empire, Edith Evans was appearing on the stage and heard her addressed by a call-boy with the words, ‘Ten minutes, Miss Evans’. She exclaimed: ‘Miss Evans! It’ll be Edie next!’</a:t>
            </a:r>
          </a:p>
          <a:p>
            <a:pPr>
              <a:buNone/>
            </a:pPr>
            <a:r>
              <a:rPr lang="en-US" sz="2800" dirty="0" smtClean="0">
                <a:latin typeface="Times New Roman" pitchFamily="18" charset="0"/>
                <a:cs typeface="Times New Roman" pitchFamily="18" charset="0"/>
              </a:rPr>
              <a:t>                                                         </a:t>
            </a:r>
          </a:p>
          <a:p>
            <a:endParaRPr lang="en-US" dirty="0"/>
          </a:p>
        </p:txBody>
      </p:sp>
      <p:sp>
        <p:nvSpPr>
          <p:cNvPr id="3" name="Title 2"/>
          <p:cNvSpPr>
            <a:spLocks noGrp="1"/>
          </p:cNvSpPr>
          <p:nvPr>
            <p:ph type="title"/>
          </p:nvPr>
        </p:nvSpPr>
        <p:spPr/>
        <p:txBody>
          <a:bodyPr/>
          <a:lstStyle/>
          <a:p>
            <a:r>
              <a:rPr lang="en-US" dirty="0" smtClean="0">
                <a:solidFill>
                  <a:schemeClr val="accent3"/>
                </a:solidFill>
                <a:effectLst/>
                <a:latin typeface="Times New Roman" pitchFamily="18" charset="0"/>
                <a:cs typeface="Times New Roman" pitchFamily="18" charset="0"/>
              </a:rPr>
              <a:t>Politeness and context</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solidFill>
                  <a:schemeClr val="accent2"/>
                </a:solidFill>
                <a:latin typeface="Times New Roman" pitchFamily="18" charset="0"/>
                <a:cs typeface="Times New Roman" pitchFamily="18" charset="0"/>
              </a:rPr>
              <a:t>Situational context</a:t>
            </a:r>
          </a:p>
          <a:p>
            <a:r>
              <a:rPr lang="en-US" dirty="0" smtClean="0">
                <a:latin typeface="Times New Roman" pitchFamily="18" charset="0"/>
                <a:cs typeface="Times New Roman" pitchFamily="18" charset="0"/>
              </a:rPr>
              <a:t>Two situational context factors that influence the way we make a request:</a:t>
            </a:r>
          </a:p>
          <a:p>
            <a:r>
              <a:rPr lang="en-US" dirty="0" smtClean="0">
                <a:latin typeface="Times New Roman" pitchFamily="18" charset="0"/>
                <a:cs typeface="Times New Roman" pitchFamily="18" charset="0"/>
              </a:rPr>
              <a:t>the size of imposition, the </a:t>
            </a:r>
            <a:r>
              <a:rPr lang="en-US" dirty="0" err="1" smtClean="0">
                <a:latin typeface="Times New Roman" pitchFamily="18" charset="0"/>
                <a:cs typeface="Times New Roman" pitchFamily="18" charset="0"/>
              </a:rPr>
              <a:t>routiness</a:t>
            </a:r>
            <a:r>
              <a:rPr lang="en-US" dirty="0" smtClean="0">
                <a:latin typeface="Times New Roman" pitchFamily="18" charset="0"/>
                <a:cs typeface="Times New Roman" pitchFamily="18" charset="0"/>
              </a:rPr>
              <a:t> and reasonableness of task;</a:t>
            </a:r>
          </a:p>
          <a:p>
            <a:r>
              <a:rPr lang="en-US" dirty="0" smtClean="0">
                <a:latin typeface="Times New Roman" pitchFamily="18" charset="0"/>
                <a:cs typeface="Times New Roman" pitchFamily="18" charset="0"/>
              </a:rPr>
              <a:t>the formality of context.</a:t>
            </a:r>
          </a:p>
          <a:p>
            <a:r>
              <a:rPr lang="en-US" dirty="0" smtClean="0">
                <a:solidFill>
                  <a:schemeClr val="accent2"/>
                </a:solidFill>
                <a:latin typeface="Times New Roman" pitchFamily="18" charset="0"/>
                <a:cs typeface="Times New Roman" pitchFamily="18" charset="0"/>
              </a:rPr>
              <a:t>The greater the imposition, the more indirect the language is</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I couldn’t borrow $30, could I, if you don’t need it right now?</a:t>
            </a:r>
          </a:p>
          <a:p>
            <a:r>
              <a:rPr lang="en-US" dirty="0" smtClean="0">
                <a:latin typeface="Times New Roman" pitchFamily="18" charset="0"/>
                <a:cs typeface="Times New Roman" pitchFamily="18" charset="0"/>
              </a:rPr>
              <a:t>             vs. </a:t>
            </a:r>
          </a:p>
          <a:p>
            <a:r>
              <a:rPr lang="en-US" dirty="0" smtClean="0">
                <a:latin typeface="Times New Roman" pitchFamily="18" charset="0"/>
                <a:cs typeface="Times New Roman" pitchFamily="18" charset="0"/>
              </a:rPr>
              <a:t>Give me 5 cents. </a:t>
            </a:r>
          </a:p>
          <a:p>
            <a:r>
              <a:rPr lang="en-US" dirty="0" smtClean="0">
                <a:solidFill>
                  <a:schemeClr val="accent2"/>
                </a:solidFill>
                <a:latin typeface="Times New Roman" pitchFamily="18" charset="0"/>
                <a:cs typeface="Times New Roman" pitchFamily="18" charset="0"/>
              </a:rPr>
              <a:t>The greater the formality, the more indirect the language is</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Hang on – I haven’t finished. </a:t>
            </a:r>
          </a:p>
          <a:p>
            <a:r>
              <a:rPr lang="en-US" dirty="0" smtClean="0">
                <a:latin typeface="Times New Roman" pitchFamily="18" charset="0"/>
                <a:cs typeface="Times New Roman" pitchFamily="18" charset="0"/>
              </a:rPr>
              <a:t>              vs. </a:t>
            </a:r>
          </a:p>
          <a:p>
            <a:r>
              <a:rPr lang="en-US" dirty="0" smtClean="0">
                <a:latin typeface="Times New Roman" pitchFamily="18" charset="0"/>
                <a:cs typeface="Times New Roman" pitchFamily="18" charset="0"/>
              </a:rPr>
              <a:t>I wonder if I might just finish what I’m trying to say. </a:t>
            </a:r>
          </a:p>
          <a:p>
            <a:pPr>
              <a:buNone/>
            </a:pPr>
            <a:r>
              <a:rPr lang="en-US" dirty="0" smtClean="0">
                <a:latin typeface="Times New Roman" pitchFamily="18" charset="0"/>
                <a:cs typeface="Times New Roman" pitchFamily="18" charset="0"/>
              </a:rPr>
              <a:t>                                                              </a:t>
            </a:r>
            <a:endParaRPr lang="en-US" dirty="0">
              <a:solidFill>
                <a:schemeClr val="accent2"/>
              </a:solidFill>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solidFill>
                  <a:schemeClr val="accent3"/>
                </a:solidFill>
                <a:effectLst/>
                <a:latin typeface="Times New Roman" pitchFamily="18" charset="0"/>
                <a:cs typeface="Times New Roman" pitchFamily="18" charset="0"/>
              </a:rPr>
              <a:t>Politeness and context</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solidFill>
                  <a:schemeClr val="accent2"/>
                </a:solidFill>
                <a:latin typeface="Times New Roman" pitchFamily="18" charset="0"/>
                <a:cs typeface="Times New Roman" pitchFamily="18" charset="0"/>
              </a:rPr>
              <a:t>Social context </a:t>
            </a:r>
          </a:p>
          <a:p>
            <a:r>
              <a:rPr lang="en-US" dirty="0" smtClean="0">
                <a:latin typeface="Times New Roman" pitchFamily="18" charset="0"/>
                <a:cs typeface="Times New Roman" pitchFamily="18" charset="0"/>
              </a:rPr>
              <a:t>Social distance</a:t>
            </a:r>
          </a:p>
          <a:p>
            <a:r>
              <a:rPr lang="en-US" dirty="0" smtClean="0">
                <a:latin typeface="Times New Roman" pitchFamily="18" charset="0"/>
                <a:cs typeface="Times New Roman" pitchFamily="18" charset="0"/>
              </a:rPr>
              <a:t>Power relation between speakers</a:t>
            </a:r>
          </a:p>
          <a:p>
            <a:r>
              <a:rPr lang="en-US" dirty="0" smtClean="0">
                <a:latin typeface="Times New Roman" pitchFamily="18" charset="0"/>
                <a:cs typeface="Times New Roman" pitchFamily="18" charset="0"/>
              </a:rPr>
              <a:t>When there is social distance, politeness is encoded and there is more indirectness.</a:t>
            </a:r>
          </a:p>
          <a:p>
            <a:r>
              <a:rPr lang="en-US" dirty="0" smtClean="0">
                <a:latin typeface="Times New Roman" pitchFamily="18" charset="0"/>
                <a:cs typeface="Times New Roman" pitchFamily="18" charset="0"/>
              </a:rPr>
              <a:t>Where there is less social distance, there is less negative politeness and indirectness.</a:t>
            </a:r>
          </a:p>
          <a:p>
            <a:r>
              <a:rPr lang="en-US" dirty="0" smtClean="0">
                <a:latin typeface="Times New Roman" pitchFamily="18" charset="0"/>
                <a:cs typeface="Times New Roman" pitchFamily="18" charset="0"/>
              </a:rPr>
              <a:t>The variables that determine social distance: degree of familiarity, and differences of status, roles, age, gender, education, class, occupation and ethnicity.</a:t>
            </a:r>
          </a:p>
          <a:p>
            <a:pPr>
              <a:buNone/>
            </a:pPr>
            <a:r>
              <a:rPr lang="en-US" dirty="0" smtClean="0">
                <a:latin typeface="Times New Roman" pitchFamily="18" charset="0"/>
                <a:cs typeface="Times New Roman" pitchFamily="18" charset="0"/>
              </a:rPr>
              <a:t>                                                           </a:t>
            </a:r>
          </a:p>
          <a:p>
            <a:endParaRPr lang="en-US" dirty="0">
              <a:solidFill>
                <a:schemeClr val="accent2"/>
              </a:solidFill>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solidFill>
                  <a:schemeClr val="accent3"/>
                </a:solidFill>
                <a:effectLst/>
                <a:latin typeface="Times New Roman" pitchFamily="18" charset="0"/>
                <a:cs typeface="Times New Roman" pitchFamily="18" charset="0"/>
              </a:rPr>
              <a:t>Politeness and context</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Exemplification</a:t>
            </a:r>
          </a:p>
          <a:p>
            <a:r>
              <a:rPr lang="en-US" dirty="0" smtClean="0">
                <a:solidFill>
                  <a:schemeClr val="accent2"/>
                </a:solidFill>
                <a:latin typeface="Times New Roman" pitchFamily="18" charset="0"/>
                <a:cs typeface="Times New Roman" pitchFamily="18" charset="0"/>
              </a:rPr>
              <a:t>The degree of familiarity</a:t>
            </a:r>
          </a:p>
          <a:p>
            <a:r>
              <a:rPr lang="en-US" dirty="0" smtClean="0">
                <a:latin typeface="Times New Roman" pitchFamily="18" charset="0"/>
                <a:cs typeface="Times New Roman" pitchFamily="18" charset="0"/>
              </a:rPr>
              <a:t>Will you be kind enough to tell me what time is it?</a:t>
            </a:r>
          </a:p>
          <a:p>
            <a:r>
              <a:rPr lang="en-US" dirty="0" smtClean="0">
                <a:latin typeface="Times New Roman" pitchFamily="18" charset="0"/>
                <a:cs typeface="Times New Roman" pitchFamily="18" charset="0"/>
              </a:rPr>
              <a:t>If you’ll be kind enough to speed up a little?</a:t>
            </a:r>
          </a:p>
          <a:p>
            <a:r>
              <a:rPr lang="en-US" dirty="0" smtClean="0">
                <a:solidFill>
                  <a:schemeClr val="accent2"/>
                </a:solidFill>
                <a:latin typeface="Times New Roman" pitchFamily="18" charset="0"/>
                <a:cs typeface="Times New Roman" pitchFamily="18" charset="0"/>
              </a:rPr>
              <a:t>Power relations</a:t>
            </a:r>
          </a:p>
          <a:p>
            <a:r>
              <a:rPr lang="en-US" dirty="0" smtClean="0">
                <a:latin typeface="Times New Roman" pitchFamily="18" charset="0"/>
                <a:cs typeface="Times New Roman" pitchFamily="18" charset="0"/>
              </a:rPr>
              <a:t>Now. What we’re going to do is um a quick game of twenty questions: you’ll get some points up here. Now these people can only answer YES or NO, so you must ask YES/NO questions. So you can’t ask a question like: ‘What happened?’</a:t>
            </a:r>
          </a:p>
          <a:p>
            <a:pPr>
              <a:buNone/>
            </a:pP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solidFill>
                  <a:schemeClr val="accent3"/>
                </a:solidFill>
                <a:effectLst/>
                <a:latin typeface="Times New Roman" pitchFamily="18" charset="0"/>
                <a:cs typeface="Times New Roman" pitchFamily="18" charset="0"/>
              </a:rPr>
              <a:t>Politeness and context</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solidFill>
                  <a:schemeClr val="accent2"/>
                </a:solidFill>
                <a:latin typeface="Times New Roman" pitchFamily="18" charset="0"/>
                <a:cs typeface="Times New Roman" pitchFamily="18" charset="0"/>
              </a:rPr>
              <a:t>Cultural context</a:t>
            </a:r>
          </a:p>
          <a:p>
            <a:pPr>
              <a:lnSpc>
                <a:spcPct val="150000"/>
              </a:lnSpc>
              <a:spcBef>
                <a:spcPts val="0"/>
              </a:spcBef>
            </a:pPr>
            <a:r>
              <a:rPr lang="en-US" sz="2400" dirty="0" smtClean="0">
                <a:latin typeface="Times New Roman" pitchFamily="18" charset="0"/>
                <a:cs typeface="Times New Roman" pitchFamily="18" charset="0"/>
              </a:rPr>
              <a:t>Politeness is culture-bound.</a:t>
            </a:r>
          </a:p>
          <a:p>
            <a:pPr>
              <a:lnSpc>
                <a:spcPct val="150000"/>
              </a:lnSpc>
              <a:spcBef>
                <a:spcPts val="0"/>
              </a:spcBef>
            </a:pPr>
            <a:r>
              <a:rPr lang="en-US" sz="2400" dirty="0" smtClean="0">
                <a:latin typeface="Times New Roman" pitchFamily="18" charset="0"/>
                <a:cs typeface="Times New Roman" pitchFamily="18" charset="0"/>
              </a:rPr>
              <a:t>The use of indirectness can hardly be understood without the cross-cultural perspective.</a:t>
            </a:r>
          </a:p>
          <a:p>
            <a:r>
              <a:rPr lang="en-US" sz="2400" dirty="0" smtClean="0">
                <a:latin typeface="Times New Roman" pitchFamily="18" charset="0"/>
                <a:cs typeface="Times New Roman" pitchFamily="18" charset="0"/>
              </a:rPr>
              <a:t>In some cultures, for example, a lecturer making suggestions to students would do so directly, bald on record, because of their status.</a:t>
            </a:r>
          </a:p>
          <a:p>
            <a:r>
              <a:rPr lang="en-US" sz="2400" dirty="0" smtClean="0">
                <a:latin typeface="Times New Roman" pitchFamily="18" charset="0"/>
                <a:cs typeface="Times New Roman" pitchFamily="18" charset="0"/>
              </a:rPr>
              <a:t>In Britain, however, the emphasis is on negative politeness, as in:</a:t>
            </a:r>
          </a:p>
          <a:p>
            <a:r>
              <a:rPr lang="en-US" sz="2400" dirty="0" smtClean="0">
                <a:latin typeface="Times New Roman" pitchFamily="18" charset="0"/>
                <a:cs typeface="Times New Roman" pitchFamily="18" charset="0"/>
              </a:rPr>
              <a:t>I think this part of your essay could possibly come a little bit nearer the beginning, if you like.</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solidFill>
                <a:schemeClr val="accent2"/>
              </a:solidFill>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solidFill>
                  <a:schemeClr val="accent3"/>
                </a:solidFill>
                <a:effectLst/>
                <a:latin typeface="Times New Roman" pitchFamily="18" charset="0"/>
                <a:cs typeface="Times New Roman" pitchFamily="18" charset="0"/>
              </a:rPr>
              <a:t>Politeness and context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US" dirty="0" smtClean="0">
                <a:latin typeface="Times New Roman" pitchFamily="18" charset="0"/>
                <a:cs typeface="Times New Roman" pitchFamily="18" charset="0"/>
              </a:rPr>
              <a:t>During her successful General election campaign in 1979, Margaret Thatcher undertook various photo opportunities to emphasize how in touch she was with ordinary people. On one occasion, she was photographed standing on the back of a platform bus. As this was taking some time, she said, ‘I’m beginning to feel like a clippie…’ And then, observers recall, you see the realization in her eyes that she might have said something patronizing, so she added, ‘… who are all doing </a:t>
            </a:r>
            <a:r>
              <a:rPr lang="en-US" i="1" dirty="0" smtClean="0">
                <a:latin typeface="Times New Roman" pitchFamily="18" charset="0"/>
                <a:cs typeface="Times New Roman" pitchFamily="18" charset="0"/>
              </a:rPr>
              <a:t>a wonderful job</a:t>
            </a:r>
            <a:r>
              <a:rPr lang="en-US" dirty="0" smtClean="0">
                <a:latin typeface="Times New Roman" pitchFamily="18" charset="0"/>
                <a:cs typeface="Times New Roman" pitchFamily="18" charset="0"/>
              </a:rPr>
              <a:t>.’</a:t>
            </a:r>
          </a:p>
          <a:p>
            <a:pPr marL="109728" indent="0" algn="just">
              <a:buNone/>
            </a:pPr>
            <a:r>
              <a:rPr lang="en-US" dirty="0" smtClean="0">
                <a:latin typeface="Times New Roman" pitchFamily="18" charset="0"/>
                <a:cs typeface="Times New Roman" pitchFamily="18" charset="0"/>
              </a:rPr>
              <a:t>                                                      (Cutting 2002: 45)</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solidFill>
                  <a:schemeClr val="accent3"/>
                </a:solidFill>
                <a:effectLst/>
                <a:latin typeface="Times New Roman" pitchFamily="18" charset="0"/>
                <a:cs typeface="Times New Roman" pitchFamily="18" charset="0"/>
              </a:rPr>
              <a:t>Introduction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sr-Latn-ME" sz="2400" dirty="0" smtClean="0">
                <a:latin typeface="Times New Roman" pitchFamily="18" charset="0"/>
                <a:cs typeface="Times New Roman" pitchFamily="18" charset="0"/>
              </a:rPr>
              <a:t>Brown, P. and S. Levinson. (1987). </a:t>
            </a:r>
            <a:r>
              <a:rPr lang="sr-Latn-ME" sz="2400" i="1" dirty="0" smtClean="0">
                <a:latin typeface="Times New Roman" pitchFamily="18" charset="0"/>
                <a:cs typeface="Times New Roman" pitchFamily="18" charset="0"/>
              </a:rPr>
              <a:t>Politeness</a:t>
            </a:r>
            <a:r>
              <a:rPr lang="sr-Latn-ME" sz="2400" dirty="0" smtClean="0">
                <a:latin typeface="Times New Roman" pitchFamily="18" charset="0"/>
                <a:cs typeface="Times New Roman" pitchFamily="18" charset="0"/>
              </a:rPr>
              <a:t>. Cambridge: Cambridge University Press. </a:t>
            </a:r>
          </a:p>
          <a:p>
            <a:r>
              <a:rPr lang="sr-Latn-ME" sz="2400" dirty="0" smtClean="0">
                <a:latin typeface="Times New Roman" pitchFamily="18" charset="0"/>
                <a:cs typeface="Times New Roman" pitchFamily="18" charset="0"/>
              </a:rPr>
              <a:t>Cruse, A. (2000). </a:t>
            </a:r>
            <a:r>
              <a:rPr lang="en-GB" sz="2400" i="1" dirty="0" smtClean="0">
                <a:latin typeface="Times New Roman" pitchFamily="18" charset="0"/>
                <a:cs typeface="Times New Roman" pitchFamily="18" charset="0"/>
              </a:rPr>
              <a:t>Meaning </a:t>
            </a:r>
            <a:r>
              <a:rPr lang="en-GB" sz="2400" i="1" dirty="0">
                <a:latin typeface="Times New Roman" pitchFamily="18" charset="0"/>
                <a:cs typeface="Times New Roman" pitchFamily="18" charset="0"/>
              </a:rPr>
              <a:t>in Language. An Introduction to Semantics and Pragmatics</a:t>
            </a:r>
            <a:r>
              <a:rPr lang="en-GB" sz="2400" dirty="0">
                <a:latin typeface="Times New Roman" pitchFamily="18" charset="0"/>
                <a:cs typeface="Times New Roman" pitchFamily="18" charset="0"/>
              </a:rPr>
              <a:t>. Oxford: Oxford University Press. </a:t>
            </a:r>
            <a:endParaRPr lang="sr-Latn-ME"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Cutting, J. (2002). </a:t>
            </a:r>
            <a:r>
              <a:rPr lang="en-US" sz="2400" i="1" dirty="0" smtClean="0">
                <a:latin typeface="Times New Roman" pitchFamily="18" charset="0"/>
                <a:cs typeface="Times New Roman" pitchFamily="18" charset="0"/>
              </a:rPr>
              <a:t>Pragmatics and Discourse</a:t>
            </a:r>
            <a:r>
              <a:rPr lang="en-US" sz="2400" dirty="0" smtClean="0">
                <a:latin typeface="Times New Roman" pitchFamily="18" charset="0"/>
                <a:cs typeface="Times New Roman" pitchFamily="18" charset="0"/>
              </a:rPr>
              <a:t>. London and New York: </a:t>
            </a:r>
            <a:r>
              <a:rPr lang="en-US" sz="2400" dirty="0" err="1" smtClean="0">
                <a:latin typeface="Times New Roman" pitchFamily="18" charset="0"/>
                <a:cs typeface="Times New Roman" pitchFamily="18" charset="0"/>
              </a:rPr>
              <a:t>Routledge</a:t>
            </a:r>
            <a:r>
              <a:rPr lang="en-US" sz="2400" dirty="0" smtClean="0">
                <a:latin typeface="Times New Roman" pitchFamily="18" charset="0"/>
                <a:cs typeface="Times New Roman" pitchFamily="18" charset="0"/>
              </a:rPr>
              <a:t>. </a:t>
            </a:r>
            <a:endParaRPr lang="sr-Latn-ME" sz="2400" dirty="0" smtClean="0">
              <a:latin typeface="Times New Roman" pitchFamily="18" charset="0"/>
              <a:cs typeface="Times New Roman" pitchFamily="18" charset="0"/>
            </a:endParaRPr>
          </a:p>
          <a:p>
            <a:r>
              <a:rPr lang="sr-Latn-ME" sz="2400" dirty="0" smtClean="0">
                <a:latin typeface="Times New Roman" pitchFamily="18" charset="0"/>
                <a:cs typeface="Times New Roman" pitchFamily="18" charset="0"/>
              </a:rPr>
              <a:t>Grundy</a:t>
            </a:r>
            <a:r>
              <a:rPr lang="en-GB" sz="2400" dirty="0">
                <a:latin typeface="Times New Roman" pitchFamily="18" charset="0"/>
                <a:cs typeface="Times New Roman" pitchFamily="18" charset="0"/>
              </a:rPr>
              <a:t>, P. (2000). </a:t>
            </a:r>
            <a:r>
              <a:rPr lang="en-GB" sz="2400" i="1" dirty="0">
                <a:latin typeface="Times New Roman" pitchFamily="18" charset="0"/>
                <a:cs typeface="Times New Roman" pitchFamily="18" charset="0"/>
              </a:rPr>
              <a:t>Doing Pragmatics</a:t>
            </a:r>
            <a:r>
              <a:rPr lang="en-GB" sz="2400" dirty="0">
                <a:latin typeface="Times New Roman" pitchFamily="18" charset="0"/>
                <a:cs typeface="Times New Roman" pitchFamily="18" charset="0"/>
              </a:rPr>
              <a:t>. London: Edward Arnold</a:t>
            </a:r>
            <a:r>
              <a:rPr lang="en-GB" sz="2400" dirty="0" smtClean="0">
                <a:latin typeface="Times New Roman" pitchFamily="18" charset="0"/>
                <a:cs typeface="Times New Roman" pitchFamily="18" charset="0"/>
              </a:rPr>
              <a:t>.</a:t>
            </a:r>
            <a:endParaRPr lang="sr-Latn-ME" sz="2400" dirty="0" smtClean="0">
              <a:latin typeface="Times New Roman" pitchFamily="18" charset="0"/>
              <a:cs typeface="Times New Roman" pitchFamily="18" charset="0"/>
            </a:endParaRPr>
          </a:p>
          <a:p>
            <a:r>
              <a:rPr lang="sr-Latn-ME" sz="2400" dirty="0" smtClean="0">
                <a:latin typeface="Times New Roman" pitchFamily="18" charset="0"/>
                <a:cs typeface="Times New Roman" pitchFamily="18" charset="0"/>
              </a:rPr>
              <a:t>Leech, G. (1983). </a:t>
            </a:r>
            <a:r>
              <a:rPr lang="sr-Latn-ME" sz="2400" i="1" dirty="0" smtClean="0">
                <a:latin typeface="Times New Roman" pitchFamily="18" charset="0"/>
                <a:cs typeface="Times New Roman" pitchFamily="18" charset="0"/>
              </a:rPr>
              <a:t>Principles of Pragmatics</a:t>
            </a:r>
            <a:r>
              <a:rPr lang="sr-Latn-ME" sz="2400" dirty="0" smtClean="0">
                <a:latin typeface="Times New Roman" pitchFamily="18" charset="0"/>
                <a:cs typeface="Times New Roman" pitchFamily="18" charset="0"/>
              </a:rPr>
              <a:t>. Harlow: Longman. </a:t>
            </a:r>
            <a:endParaRPr lang="sr-Latn-ME" sz="2400" dirty="0" smtClean="0">
              <a:latin typeface="Times New Roman" pitchFamily="18" charset="0"/>
              <a:cs typeface="Times New Roman" pitchFamily="18" charset="0"/>
            </a:endParaRPr>
          </a:p>
          <a:p>
            <a:r>
              <a:rPr lang="en-GB" sz="2400" dirty="0" err="1">
                <a:latin typeface="Times New Roman" pitchFamily="18" charset="0"/>
                <a:cs typeface="Times New Roman" pitchFamily="18" charset="0"/>
              </a:rPr>
              <a:t>Mey</a:t>
            </a:r>
            <a:r>
              <a:rPr lang="en-GB" sz="2400" dirty="0">
                <a:latin typeface="Times New Roman" pitchFamily="18" charset="0"/>
                <a:cs typeface="Times New Roman" pitchFamily="18" charset="0"/>
              </a:rPr>
              <a:t>, J. (1994). </a:t>
            </a:r>
            <a:r>
              <a:rPr lang="en-GB" sz="2400" i="1" dirty="0">
                <a:latin typeface="Times New Roman" pitchFamily="18" charset="0"/>
                <a:cs typeface="Times New Roman" pitchFamily="18" charset="0"/>
              </a:rPr>
              <a:t>Pragmatics: An Introduction</a:t>
            </a:r>
            <a:r>
              <a:rPr lang="en-GB" sz="2400" dirty="0">
                <a:latin typeface="Times New Roman" pitchFamily="18" charset="0"/>
                <a:cs typeface="Times New Roman" pitchFamily="18" charset="0"/>
              </a:rPr>
              <a:t>. Oxford: Blackwell.</a:t>
            </a:r>
          </a:p>
          <a:p>
            <a:endParaRPr lang="en-GB" sz="2400" dirty="0" smtClean="0">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lstStyle/>
          <a:p>
            <a:r>
              <a:rPr lang="sr-Latn-ME" b="0" dirty="0" smtClean="0">
                <a:solidFill>
                  <a:schemeClr val="tx1"/>
                </a:solidFill>
                <a:effectLst/>
                <a:latin typeface="Times New Roman" pitchFamily="18" charset="0"/>
                <a:cs typeface="Times New Roman" pitchFamily="18" charset="0"/>
              </a:rPr>
              <a:t>Recommended reading</a:t>
            </a:r>
            <a:endParaRPr lang="en-US" b="0" dirty="0">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solidFill>
                  <a:schemeClr val="accent2"/>
                </a:solidFill>
                <a:latin typeface="Times New Roman" pitchFamily="18" charset="0"/>
                <a:cs typeface="Times New Roman" pitchFamily="18" charset="0"/>
              </a:rPr>
              <a:t>Face </a:t>
            </a:r>
            <a:r>
              <a:rPr lang="en-US" dirty="0" smtClean="0">
                <a:latin typeface="Times New Roman" pitchFamily="18" charset="0"/>
                <a:cs typeface="Times New Roman" pitchFamily="18" charset="0"/>
              </a:rPr>
              <a:t>– the public self-image, the sense of self, of the people that we address</a:t>
            </a:r>
            <a:r>
              <a:rPr lang="sr-Latn-ME"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en-US" b="1" dirty="0" smtClean="0">
                <a:solidFill>
                  <a:schemeClr val="accent2"/>
                </a:solidFill>
                <a:latin typeface="Times New Roman" pitchFamily="18" charset="0"/>
                <a:cs typeface="Times New Roman" pitchFamily="18" charset="0"/>
              </a:rPr>
              <a:t>Face threatening acts</a:t>
            </a:r>
            <a:r>
              <a:rPr lang="en-US" dirty="0" smtClean="0">
                <a:latin typeface="Times New Roman" pitchFamily="18" charset="0"/>
                <a:cs typeface="Times New Roman" pitchFamily="18" charset="0"/>
              </a:rPr>
              <a:t> (FTA)</a:t>
            </a:r>
            <a:endParaRPr lang="sr-Latn-ME" dirty="0" smtClean="0">
              <a:latin typeface="Times New Roman" pitchFamily="18" charset="0"/>
              <a:cs typeface="Times New Roman" pitchFamily="18" charset="0"/>
            </a:endParaRPr>
          </a:p>
          <a:p>
            <a:r>
              <a:rPr lang="en-US" b="1" dirty="0" smtClean="0">
                <a:solidFill>
                  <a:schemeClr val="accent2"/>
                </a:solidFill>
                <a:latin typeface="Times New Roman" pitchFamily="18" charset="0"/>
                <a:cs typeface="Times New Roman" pitchFamily="18" charset="0"/>
              </a:rPr>
              <a:t>Negative politeness </a:t>
            </a:r>
            <a:endParaRPr lang="sr-Latn-ME" b="1" dirty="0" smtClean="0">
              <a:solidFill>
                <a:schemeClr val="accent2"/>
              </a:solidFill>
              <a:latin typeface="Times New Roman" pitchFamily="18" charset="0"/>
              <a:cs typeface="Times New Roman" pitchFamily="18" charset="0"/>
            </a:endParaRPr>
          </a:p>
          <a:p>
            <a:r>
              <a:rPr lang="en-US" b="1" dirty="0" smtClean="0">
                <a:solidFill>
                  <a:schemeClr val="accent2"/>
                </a:solidFill>
                <a:latin typeface="Times New Roman" pitchFamily="18" charset="0"/>
                <a:cs typeface="Times New Roman" pitchFamily="18" charset="0"/>
              </a:rPr>
              <a:t>Negative face </a:t>
            </a:r>
            <a:r>
              <a:rPr lang="en-US" dirty="0" smtClean="0">
                <a:latin typeface="Times New Roman" pitchFamily="18" charset="0"/>
                <a:cs typeface="Times New Roman" pitchFamily="18" charset="0"/>
              </a:rPr>
              <a:t>– the need to be independent, have freedom of action, and not be imposed by others</a:t>
            </a:r>
            <a:r>
              <a:rPr lang="sr-Latn-ME" dirty="0" smtClean="0">
                <a:latin typeface="Times New Roman" pitchFamily="18" charset="0"/>
                <a:cs typeface="Times New Roman" pitchFamily="18" charset="0"/>
              </a:rPr>
              <a:t>.</a:t>
            </a:r>
          </a:p>
          <a:p>
            <a:r>
              <a:rPr lang="en-US" b="1" dirty="0" smtClean="0">
                <a:solidFill>
                  <a:schemeClr val="accent2"/>
                </a:solidFill>
                <a:latin typeface="Times New Roman" pitchFamily="18" charset="0"/>
                <a:cs typeface="Times New Roman" pitchFamily="18" charset="0"/>
              </a:rPr>
              <a:t>Positive politeness </a:t>
            </a:r>
            <a:endParaRPr lang="sr-Latn-ME" b="1" dirty="0" smtClean="0">
              <a:solidFill>
                <a:schemeClr val="accent2"/>
              </a:solidFill>
              <a:latin typeface="Times New Roman" pitchFamily="18" charset="0"/>
              <a:cs typeface="Times New Roman" pitchFamily="18" charset="0"/>
            </a:endParaRPr>
          </a:p>
          <a:p>
            <a:r>
              <a:rPr lang="en-US" b="1" dirty="0" smtClean="0">
                <a:solidFill>
                  <a:schemeClr val="accent2"/>
                </a:solidFill>
                <a:latin typeface="Times New Roman" pitchFamily="18" charset="0"/>
                <a:cs typeface="Times New Roman" pitchFamily="18" charset="0"/>
              </a:rPr>
              <a:t>Positive face </a:t>
            </a:r>
            <a:r>
              <a:rPr lang="en-US" dirty="0" smtClean="0">
                <a:latin typeface="Times New Roman" pitchFamily="18" charset="0"/>
                <a:cs typeface="Times New Roman" pitchFamily="18" charset="0"/>
              </a:rPr>
              <a:t>– the need to be accepted and liked by others, treated as a member of the group, and to know one’s wants are shared by others</a:t>
            </a:r>
            <a:r>
              <a:rPr lang="sr-Latn-ME"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sr-Latn-ME"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solidFill>
                  <a:schemeClr val="accent3"/>
                </a:solidFill>
                <a:effectLst/>
                <a:latin typeface="Times New Roman" pitchFamily="18" charset="0"/>
                <a:cs typeface="Times New Roman" pitchFamily="18" charset="0"/>
              </a:rPr>
              <a:t>Politeness and face </a:t>
            </a:r>
            <a:endParaRPr lang="en-US" dirty="0">
              <a:solidFill>
                <a:schemeClr val="accent3"/>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accent3"/>
                </a:solidFill>
                <a:effectLst/>
                <a:latin typeface="Times New Roman" pitchFamily="18" charset="0"/>
                <a:cs typeface="Times New Roman" pitchFamily="18" charset="0"/>
              </a:rPr>
              <a:t>Politeness and face </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63812" y="1828800"/>
            <a:ext cx="8711504" cy="240680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150000"/>
              </a:lnSpc>
              <a:spcBef>
                <a:spcPts val="0"/>
              </a:spcBef>
            </a:pPr>
            <a:r>
              <a:rPr lang="en-US" b="1" dirty="0" smtClean="0">
                <a:solidFill>
                  <a:schemeClr val="accent1"/>
                </a:solidFill>
                <a:latin typeface="Times New Roman" pitchFamily="18" charset="0"/>
                <a:cs typeface="Times New Roman" pitchFamily="18" charset="0"/>
              </a:rPr>
              <a:t>FTA off record</a:t>
            </a:r>
            <a:r>
              <a:rPr lang="sr-Latn-ME" b="1" dirty="0" smtClean="0">
                <a:solidFill>
                  <a:schemeClr val="accent1"/>
                </a:solidFill>
                <a:latin typeface="Times New Roman" pitchFamily="18" charset="0"/>
                <a:cs typeface="Times New Roman" pitchFamily="18" charset="0"/>
              </a:rPr>
              <a:t>, </a:t>
            </a:r>
            <a:r>
              <a:rPr lang="en-US" dirty="0" smtClean="0">
                <a:latin typeface="Times New Roman" pitchFamily="18" charset="0"/>
                <a:cs typeface="Times New Roman" pitchFamily="18" charset="0"/>
              </a:rPr>
              <a:t>offering verbal hints </a:t>
            </a:r>
            <a:endParaRPr lang="sr-Latn-ME" dirty="0" smtClean="0">
              <a:latin typeface="Times New Roman" pitchFamily="18" charset="0"/>
              <a:cs typeface="Times New Roman" pitchFamily="18" charset="0"/>
            </a:endParaRPr>
          </a:p>
          <a:p>
            <a:pPr>
              <a:lnSpc>
                <a:spcPct val="150000"/>
              </a:lnSpc>
              <a:spcBef>
                <a:spcPts val="0"/>
              </a:spcBef>
            </a:pPr>
            <a:endParaRPr lang="en-US" dirty="0" smtClean="0">
              <a:latin typeface="Times New Roman" pitchFamily="18" charset="0"/>
              <a:cs typeface="Times New Roman" pitchFamily="18" charset="0"/>
            </a:endParaRPr>
          </a:p>
          <a:p>
            <a:pPr>
              <a:lnSpc>
                <a:spcPct val="150000"/>
              </a:lnSpc>
              <a:spcBef>
                <a:spcPts val="0"/>
              </a:spcBef>
            </a:pPr>
            <a:r>
              <a:rPr lang="en-US" dirty="0" smtClean="0">
                <a:latin typeface="Times New Roman" pitchFamily="18" charset="0"/>
                <a:cs typeface="Times New Roman" pitchFamily="18" charset="0"/>
              </a:rPr>
              <a:t>‘I wonder where on earth the website is. I wish I could remember the address.’</a:t>
            </a:r>
          </a:p>
          <a:p>
            <a:pPr>
              <a:lnSpc>
                <a:spcPct val="150000"/>
              </a:lnSpc>
              <a:spcBef>
                <a:spcPts val="0"/>
              </a:spcBef>
            </a:pPr>
            <a:endParaRPr lang="en-US" dirty="0" smtClean="0">
              <a:latin typeface="Times New Roman" pitchFamily="18" charset="0"/>
              <a:cs typeface="Times New Roman" pitchFamily="18" charset="0"/>
            </a:endParaRPr>
          </a:p>
          <a:p>
            <a:pPr>
              <a:lnSpc>
                <a:spcPct val="150000"/>
              </a:lnSpc>
              <a:spcBef>
                <a:spcPts val="0"/>
              </a:spcBef>
              <a:buNone/>
            </a:pP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solidFill>
                  <a:schemeClr val="accent3"/>
                </a:solidFill>
                <a:effectLst/>
                <a:latin typeface="Times New Roman" pitchFamily="18" charset="0"/>
                <a:cs typeface="Times New Roman" pitchFamily="18" charset="0"/>
              </a:rPr>
              <a:t>Off record </a:t>
            </a:r>
            <a:endParaRPr lang="en-US" dirty="0">
              <a:solidFill>
                <a:schemeClr val="accent3"/>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b="1" dirty="0" smtClean="0">
                <a:solidFill>
                  <a:schemeClr val="accent2"/>
                </a:solidFill>
                <a:latin typeface="Times New Roman" pitchFamily="18" charset="0"/>
                <a:cs typeface="Times New Roman" pitchFamily="18" charset="0"/>
              </a:rPr>
              <a:t>Indirectness, maxim flouting and politeness</a:t>
            </a:r>
          </a:p>
          <a:p>
            <a:r>
              <a:rPr lang="en-US" b="1" dirty="0" smtClean="0">
                <a:solidFill>
                  <a:schemeClr val="accent2"/>
                </a:solidFill>
                <a:latin typeface="Times New Roman" pitchFamily="18" charset="0"/>
                <a:cs typeface="Times New Roman" pitchFamily="18" charset="0"/>
              </a:rPr>
              <a:t>Flouting the maxim of quantity</a:t>
            </a:r>
          </a:p>
          <a:p>
            <a:r>
              <a:rPr lang="en-US" dirty="0" smtClean="0">
                <a:latin typeface="Times New Roman" pitchFamily="18" charset="0"/>
                <a:cs typeface="Times New Roman" pitchFamily="18" charset="0"/>
              </a:rPr>
              <a:t>A</a:t>
            </a:r>
            <a:r>
              <a:rPr lang="en-US" b="1" dirty="0" smtClean="0">
                <a:solidFill>
                  <a:schemeClr val="accent2"/>
                </a:solidFill>
                <a:latin typeface="Times New Roman" pitchFamily="18" charset="0"/>
                <a:cs typeface="Times New Roman" pitchFamily="18" charset="0"/>
              </a:rPr>
              <a:t> </a:t>
            </a:r>
            <a:r>
              <a:rPr lang="en-US" dirty="0" smtClean="0">
                <a:latin typeface="Times New Roman" pitchFamily="18" charset="0"/>
                <a:cs typeface="Times New Roman" pitchFamily="18" charset="0"/>
              </a:rPr>
              <a:t> Well, how do I look?</a:t>
            </a:r>
          </a:p>
          <a:p>
            <a:r>
              <a:rPr lang="en-US" dirty="0" smtClean="0">
                <a:latin typeface="Times New Roman" pitchFamily="18" charset="0"/>
                <a:cs typeface="Times New Roman" pitchFamily="18" charset="0"/>
              </a:rPr>
              <a:t>B   Your shoes are nice…</a:t>
            </a:r>
          </a:p>
          <a:p>
            <a:r>
              <a:rPr lang="en-US" b="1" dirty="0" smtClean="0">
                <a:solidFill>
                  <a:schemeClr val="accent2"/>
                </a:solidFill>
                <a:latin typeface="Times New Roman" pitchFamily="18" charset="0"/>
                <a:cs typeface="Times New Roman" pitchFamily="18" charset="0"/>
              </a:rPr>
              <a:t>Flouting the maxim of relation</a:t>
            </a:r>
          </a:p>
          <a:p>
            <a:r>
              <a:rPr lang="en-US" dirty="0" smtClean="0">
                <a:latin typeface="Times New Roman" pitchFamily="18" charset="0"/>
                <a:cs typeface="Times New Roman" pitchFamily="18" charset="0"/>
              </a:rPr>
              <a:t>Interesting book. Pity I don’t have $30 on me. </a:t>
            </a:r>
          </a:p>
          <a:p>
            <a:r>
              <a:rPr lang="en-US" b="1" dirty="0" smtClean="0">
                <a:solidFill>
                  <a:schemeClr val="accent2"/>
                </a:solidFill>
                <a:latin typeface="Times New Roman" pitchFamily="18" charset="0"/>
                <a:cs typeface="Times New Roman" pitchFamily="18" charset="0"/>
              </a:rPr>
              <a:t>Flouting the maxim of quality</a:t>
            </a:r>
          </a:p>
          <a:p>
            <a:r>
              <a:rPr lang="en-US" dirty="0" smtClean="0">
                <a:latin typeface="Times New Roman" pitchFamily="18" charset="0"/>
                <a:cs typeface="Times New Roman" pitchFamily="18" charset="0"/>
              </a:rPr>
              <a:t>Why does no one ever throw out the rubbish in this house?</a:t>
            </a:r>
          </a:p>
          <a:p>
            <a:r>
              <a:rPr lang="en-US" b="1" dirty="0" smtClean="0">
                <a:solidFill>
                  <a:schemeClr val="accent2"/>
                </a:solidFill>
                <a:latin typeface="Times New Roman" pitchFamily="18" charset="0"/>
                <a:cs typeface="Times New Roman" pitchFamily="18" charset="0"/>
              </a:rPr>
              <a:t>Flouting the maxim of manner</a:t>
            </a:r>
          </a:p>
          <a:p>
            <a:r>
              <a:rPr lang="en-US" dirty="0" smtClean="0">
                <a:latin typeface="Times New Roman" pitchFamily="18" charset="0"/>
                <a:cs typeface="Times New Roman" pitchFamily="18" charset="0"/>
              </a:rPr>
              <a:t>Looks like someone had a good time last night. </a:t>
            </a:r>
          </a:p>
          <a:p>
            <a:pPr>
              <a:buNone/>
            </a:pPr>
            <a:r>
              <a:rPr lang="en-US" dirty="0" smtClean="0">
                <a:latin typeface="Times New Roman" pitchFamily="18" charset="0"/>
                <a:cs typeface="Times New Roman" pitchFamily="18" charset="0"/>
              </a:rPr>
              <a:t>                                                                 </a:t>
            </a:r>
            <a:endParaRPr lang="en-US" dirty="0"/>
          </a:p>
        </p:txBody>
      </p:sp>
      <p:sp>
        <p:nvSpPr>
          <p:cNvPr id="3" name="Title 2"/>
          <p:cNvSpPr>
            <a:spLocks noGrp="1"/>
          </p:cNvSpPr>
          <p:nvPr>
            <p:ph type="title"/>
          </p:nvPr>
        </p:nvSpPr>
        <p:spPr/>
        <p:txBody>
          <a:bodyPr/>
          <a:lstStyle/>
          <a:p>
            <a:r>
              <a:rPr lang="en-US" dirty="0" smtClean="0">
                <a:solidFill>
                  <a:schemeClr val="accent3"/>
                </a:solidFill>
                <a:effectLst/>
                <a:latin typeface="Times New Roman" pitchFamily="18" charset="0"/>
                <a:cs typeface="Times New Roman" pitchFamily="18" charset="0"/>
              </a:rPr>
              <a:t>Off record</a:t>
            </a:r>
            <a:endParaRPr lang="en-US" dirty="0">
              <a:solidFill>
                <a:schemeClr val="accent3"/>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nSpc>
                <a:spcPct val="150000"/>
              </a:lnSpc>
              <a:spcBef>
                <a:spcPts val="0"/>
              </a:spcBef>
            </a:pPr>
            <a:r>
              <a:rPr lang="en-US" b="1" dirty="0" smtClean="0">
                <a:solidFill>
                  <a:schemeClr val="accent2"/>
                </a:solidFill>
                <a:latin typeface="Times New Roman" pitchFamily="18" charset="0"/>
                <a:cs typeface="Times New Roman" pitchFamily="18" charset="0"/>
              </a:rPr>
              <a:t>FTA bald on record </a:t>
            </a:r>
            <a:endParaRPr lang="sr-Latn-ME" b="1" dirty="0" smtClean="0">
              <a:solidFill>
                <a:schemeClr val="accent2"/>
              </a:solidFill>
              <a:latin typeface="Times New Roman" pitchFamily="18" charset="0"/>
              <a:cs typeface="Times New Roman" pitchFamily="18" charset="0"/>
            </a:endParaRPr>
          </a:p>
          <a:p>
            <a:pPr>
              <a:lnSpc>
                <a:spcPct val="150000"/>
              </a:lnSpc>
              <a:spcBef>
                <a:spcPts val="0"/>
              </a:spcBef>
            </a:pPr>
            <a:r>
              <a:rPr lang="en-US" dirty="0" smtClean="0">
                <a:latin typeface="Times New Roman" pitchFamily="18" charset="0"/>
                <a:cs typeface="Times New Roman" pitchFamily="18" charset="0"/>
              </a:rPr>
              <a:t>Mark, tell me the address for that website they were talking about this morning.</a:t>
            </a:r>
          </a:p>
          <a:p>
            <a:pPr>
              <a:lnSpc>
                <a:spcPct val="150000"/>
              </a:lnSpc>
              <a:spcBef>
                <a:spcPts val="0"/>
              </a:spcBef>
            </a:pPr>
            <a:r>
              <a:rPr lang="en-US" dirty="0" smtClean="0">
                <a:latin typeface="Times New Roman" pitchFamily="18" charset="0"/>
                <a:cs typeface="Times New Roman" pitchFamily="18" charset="0"/>
              </a:rPr>
              <a:t>This door handle’s falling off. Fix it.</a:t>
            </a:r>
          </a:p>
          <a:p>
            <a:pPr>
              <a:lnSpc>
                <a:spcPct val="150000"/>
              </a:lnSpc>
              <a:spcBef>
                <a:spcPts val="0"/>
              </a:spcBef>
            </a:pPr>
            <a:r>
              <a:rPr lang="en-US" dirty="0" smtClean="0">
                <a:latin typeface="Times New Roman" pitchFamily="18" charset="0"/>
                <a:cs typeface="Times New Roman" pitchFamily="18" charset="0"/>
              </a:rPr>
              <a:t>Give that note to me.</a:t>
            </a:r>
          </a:p>
          <a:p>
            <a:pPr>
              <a:lnSpc>
                <a:spcPct val="150000"/>
              </a:lnSpc>
              <a:spcBef>
                <a:spcPts val="0"/>
              </a:spcBef>
            </a:pPr>
            <a:r>
              <a:rPr lang="en-US" dirty="0" smtClean="0">
                <a:latin typeface="Times New Roman" pitchFamily="18" charset="0"/>
                <a:cs typeface="Times New Roman" pitchFamily="18" charset="0"/>
              </a:rPr>
              <a:t>Have another biscuit.</a:t>
            </a:r>
          </a:p>
          <a:p>
            <a:pPr>
              <a:lnSpc>
                <a:spcPct val="150000"/>
              </a:lnSpc>
              <a:spcBef>
                <a:spcPts val="0"/>
              </a:spcBef>
            </a:pPr>
            <a:r>
              <a:rPr lang="en-US" dirty="0" smtClean="0">
                <a:latin typeface="Times New Roman" pitchFamily="18" charset="0"/>
                <a:cs typeface="Times New Roman" pitchFamily="18" charset="0"/>
              </a:rPr>
              <a:t>Marry me.</a:t>
            </a:r>
          </a:p>
          <a:p>
            <a:pPr>
              <a:buNone/>
            </a:pPr>
            <a:r>
              <a:rPr lang="en-US" dirty="0" smtClean="0">
                <a:latin typeface="Times New Roman" pitchFamily="18" charset="0"/>
                <a:cs typeface="Times New Roman" pitchFamily="18" charset="0"/>
              </a:rPr>
              <a:t>                                                                 </a:t>
            </a:r>
            <a:endParaRPr lang="en-US" dirty="0"/>
          </a:p>
        </p:txBody>
      </p:sp>
      <p:sp>
        <p:nvSpPr>
          <p:cNvPr id="3" name="Title 2"/>
          <p:cNvSpPr>
            <a:spLocks noGrp="1"/>
          </p:cNvSpPr>
          <p:nvPr>
            <p:ph type="title"/>
          </p:nvPr>
        </p:nvSpPr>
        <p:spPr/>
        <p:txBody>
          <a:bodyPr/>
          <a:lstStyle/>
          <a:p>
            <a:r>
              <a:rPr lang="en-US" dirty="0" smtClean="0">
                <a:solidFill>
                  <a:schemeClr val="accent3"/>
                </a:solidFill>
                <a:effectLst/>
                <a:latin typeface="Times New Roman" pitchFamily="18" charset="0"/>
                <a:cs typeface="Times New Roman" pitchFamily="18" charset="0"/>
              </a:rPr>
              <a:t>On record - baldly</a:t>
            </a:r>
            <a:endParaRPr lang="en-US" dirty="0">
              <a:solidFill>
                <a:schemeClr val="accent3"/>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sz="2800" dirty="0" smtClean="0">
                <a:latin typeface="Times New Roman" pitchFamily="18" charset="0"/>
                <a:cs typeface="Times New Roman" pitchFamily="18" charset="0"/>
              </a:rPr>
              <a:t>Negative politeness strategies pay attention to negative face, by demonstrating the distance between interlocutors, and avoiding intruding on each other’s territory. </a:t>
            </a:r>
          </a:p>
          <a:p>
            <a:pPr algn="just"/>
            <a:r>
              <a:rPr lang="en-US" sz="2800" dirty="0" smtClean="0">
                <a:latin typeface="Times New Roman" pitchFamily="18" charset="0"/>
                <a:cs typeface="Times New Roman" pitchFamily="18" charset="0"/>
              </a:rPr>
              <a:t>Speakers use them to avoid imposing or presuming, and to give the hearer options.</a:t>
            </a:r>
          </a:p>
          <a:p>
            <a:pPr algn="just"/>
            <a:r>
              <a:rPr lang="en-US" sz="2800" dirty="0" smtClean="0">
                <a:latin typeface="Times New Roman" pitchFamily="18" charset="0"/>
                <a:cs typeface="Times New Roman" pitchFamily="18" charset="0"/>
              </a:rPr>
              <a:t>Speakers can avoid imposing by emphasizing the importance of the other’s time and concerns, using apology and hesitation, or a question giving them the opportunity to say no.</a:t>
            </a:r>
          </a:p>
        </p:txBody>
      </p:sp>
      <p:sp>
        <p:nvSpPr>
          <p:cNvPr id="3" name="Title 2"/>
          <p:cNvSpPr>
            <a:spLocks noGrp="1"/>
          </p:cNvSpPr>
          <p:nvPr>
            <p:ph type="title"/>
          </p:nvPr>
        </p:nvSpPr>
        <p:spPr/>
        <p:txBody>
          <a:bodyPr>
            <a:normAutofit/>
          </a:bodyPr>
          <a:lstStyle/>
          <a:p>
            <a:r>
              <a:rPr lang="en-US" sz="3200" dirty="0" smtClean="0">
                <a:solidFill>
                  <a:schemeClr val="accent3"/>
                </a:solidFill>
                <a:effectLst/>
                <a:latin typeface="Times New Roman" pitchFamily="18" charset="0"/>
                <a:cs typeface="Times New Roman" pitchFamily="18" charset="0"/>
              </a:rPr>
              <a:t>Face-management: </a:t>
            </a:r>
            <a:br>
              <a:rPr lang="en-US" sz="3200" dirty="0" smtClean="0">
                <a:solidFill>
                  <a:schemeClr val="accent3"/>
                </a:solidFill>
                <a:effectLst/>
                <a:latin typeface="Times New Roman" pitchFamily="18" charset="0"/>
                <a:cs typeface="Times New Roman" pitchFamily="18" charset="0"/>
              </a:rPr>
            </a:br>
            <a:r>
              <a:rPr lang="en-US" sz="3200" dirty="0" smtClean="0">
                <a:solidFill>
                  <a:schemeClr val="accent3"/>
                </a:solidFill>
                <a:effectLst/>
                <a:latin typeface="Times New Roman" pitchFamily="18" charset="0"/>
                <a:cs typeface="Times New Roman" pitchFamily="18" charset="0"/>
              </a:rPr>
              <a:t>On record, with negative politeness redress </a:t>
            </a:r>
            <a:endParaRPr lang="en-US" sz="3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715</TotalTime>
  <Words>2021</Words>
  <Application>Microsoft Office PowerPoint</Application>
  <PresentationFormat>On-screen Show (4:3)</PresentationFormat>
  <Paragraphs>215</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Concourse</vt:lpstr>
      <vt:lpstr>Politeness</vt:lpstr>
      <vt:lpstr>Introduction </vt:lpstr>
      <vt:lpstr>Introduction </vt:lpstr>
      <vt:lpstr>Politeness and face </vt:lpstr>
      <vt:lpstr>Politeness and face </vt:lpstr>
      <vt:lpstr>Off record </vt:lpstr>
      <vt:lpstr>Off record</vt:lpstr>
      <vt:lpstr>On record - baldly</vt:lpstr>
      <vt:lpstr>Face-management:  On record, with negative politeness redress </vt:lpstr>
      <vt:lpstr>On record, with negative politeness redress</vt:lpstr>
      <vt:lpstr>On record, with negative politeness redress</vt:lpstr>
      <vt:lpstr>On record, with negative politeness redress </vt:lpstr>
      <vt:lpstr>Summing up….</vt:lpstr>
      <vt:lpstr>On record, with positive politeness redress</vt:lpstr>
      <vt:lpstr>On record, with positive politeness redress </vt:lpstr>
      <vt:lpstr>Relationship with the cooperative principle</vt:lpstr>
      <vt:lpstr>Politeness maxims</vt:lpstr>
      <vt:lpstr>Politeness maxims</vt:lpstr>
      <vt:lpstr>Politeness maxims</vt:lpstr>
      <vt:lpstr>Politeness maxims</vt:lpstr>
      <vt:lpstr>Politeness maxims</vt:lpstr>
      <vt:lpstr>Politeness maxims</vt:lpstr>
      <vt:lpstr>Overlaps and gaps</vt:lpstr>
      <vt:lpstr>Politeness and context</vt:lpstr>
      <vt:lpstr>Politeness and context</vt:lpstr>
      <vt:lpstr>Politeness and context</vt:lpstr>
      <vt:lpstr>Politeness and context</vt:lpstr>
      <vt:lpstr>Politeness and context</vt:lpstr>
      <vt:lpstr>Politeness and context</vt:lpstr>
      <vt:lpstr>Recommended reading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Politeness</dc:title>
  <dc:creator>User</dc:creator>
  <cp:lastModifiedBy>PC</cp:lastModifiedBy>
  <cp:revision>149</cp:revision>
  <dcterms:created xsi:type="dcterms:W3CDTF">2019-04-24T20:32:01Z</dcterms:created>
  <dcterms:modified xsi:type="dcterms:W3CDTF">2022-10-25T22:21:58Z</dcterms:modified>
</cp:coreProperties>
</file>