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9" r:id="rId4"/>
    <p:sldId id="258" r:id="rId5"/>
    <p:sldId id="260" r:id="rId6"/>
    <p:sldId id="267" r:id="rId7"/>
    <p:sldId id="268" r:id="rId8"/>
    <p:sldId id="269" r:id="rId9"/>
    <p:sldId id="261" r:id="rId10"/>
    <p:sldId id="262" r:id="rId11"/>
    <p:sldId id="263"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8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F4D03D-0A23-8E4A-9204-DF8011DFD953}" type="datetime1">
              <a:rPr lang="x-none" smtClean="0"/>
              <a:t>6/18/2020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2AABB1-33D0-490A-8F65-0E2FCBEECD78}" type="slidenum">
              <a:rPr lang="en-GB" smtClean="0"/>
              <a:t>‹#›</a:t>
            </a:fld>
            <a:endParaRPr lang="en-GB"/>
          </a:p>
        </p:txBody>
      </p:sp>
    </p:spTree>
    <p:extLst>
      <p:ext uri="{BB962C8B-B14F-4D97-AF65-F5344CB8AC3E}">
        <p14:creationId xmlns:p14="http://schemas.microsoft.com/office/powerpoint/2010/main" val="10771997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548C5F-14A2-8C46-B575-EC7534D14672}" type="datetime1">
              <a:rPr lang="x-none" smtClean="0"/>
              <a:t>6/18/2020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E69034-12FB-4A4C-B885-362305F2F51B}" type="slidenum">
              <a:rPr lang="en-GB" smtClean="0"/>
              <a:t>‹#›</a:t>
            </a:fld>
            <a:endParaRPr lang="en-GB"/>
          </a:p>
        </p:txBody>
      </p:sp>
    </p:spTree>
    <p:extLst>
      <p:ext uri="{BB962C8B-B14F-4D97-AF65-F5344CB8AC3E}">
        <p14:creationId xmlns:p14="http://schemas.microsoft.com/office/powerpoint/2010/main" val="274737967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E69034-12FB-4A4C-B885-362305F2F51B}" type="slidenum">
              <a:rPr lang="en-GB" smtClean="0"/>
              <a:t>1</a:t>
            </a:fld>
            <a:endParaRPr lang="en-GB"/>
          </a:p>
        </p:txBody>
      </p:sp>
    </p:spTree>
    <p:extLst>
      <p:ext uri="{BB962C8B-B14F-4D97-AF65-F5344CB8AC3E}">
        <p14:creationId xmlns:p14="http://schemas.microsoft.com/office/powerpoint/2010/main" val="1540622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E69034-12FB-4A4C-B885-362305F2F51B}" type="slidenum">
              <a:rPr lang="en-GB" smtClean="0"/>
              <a:t>2</a:t>
            </a:fld>
            <a:endParaRPr lang="en-GB"/>
          </a:p>
        </p:txBody>
      </p:sp>
    </p:spTree>
    <p:extLst>
      <p:ext uri="{BB962C8B-B14F-4D97-AF65-F5344CB8AC3E}">
        <p14:creationId xmlns:p14="http://schemas.microsoft.com/office/powerpoint/2010/main" val="3661463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r-Latn-C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r-Latn-CS" smtClean="0"/>
              <a:t>Click to edit Master subtitle style</a:t>
            </a:r>
            <a:endParaRPr lang="en-GB"/>
          </a:p>
        </p:txBody>
      </p:sp>
      <p:sp>
        <p:nvSpPr>
          <p:cNvPr id="4" name="Date Placeholder 3"/>
          <p:cNvSpPr>
            <a:spLocks noGrp="1"/>
          </p:cNvSpPr>
          <p:nvPr>
            <p:ph type="dt" sz="half" idx="10"/>
          </p:nvPr>
        </p:nvSpPr>
        <p:spPr/>
        <p:txBody>
          <a:bodyPr/>
          <a:lstStyle/>
          <a:p>
            <a:fld id="{7B03BB05-E032-B640-BD5D-F87FA69E200C}" type="datetime1">
              <a:rPr lang="x-none" smtClean="0"/>
              <a:t>6/18/2020</a:t>
            </a:fld>
            <a:endParaRPr lang="en-GB"/>
          </a:p>
        </p:txBody>
      </p:sp>
      <p:sp>
        <p:nvSpPr>
          <p:cNvPr id="5" name="Footer Placeholder 4"/>
          <p:cNvSpPr>
            <a:spLocks noGrp="1"/>
          </p:cNvSpPr>
          <p:nvPr>
            <p:ph type="ftr" sz="quarter" idx="11"/>
          </p:nvPr>
        </p:nvSpPr>
        <p:spPr/>
        <p:txBody>
          <a:bodyPr/>
          <a:lstStyle/>
          <a:p>
            <a:r>
              <a:rPr lang="en-GB" smtClean="0"/>
              <a:t>Session Title, Place and Date</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3494456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Date Placeholder 3"/>
          <p:cNvSpPr>
            <a:spLocks noGrp="1"/>
          </p:cNvSpPr>
          <p:nvPr>
            <p:ph type="dt" sz="half" idx="10"/>
          </p:nvPr>
        </p:nvSpPr>
        <p:spPr/>
        <p:txBody>
          <a:bodyPr/>
          <a:lstStyle/>
          <a:p>
            <a:fld id="{A0B34935-EB8F-BD4B-9C6A-EBC50BDB0DDC}" type="datetime1">
              <a:rPr lang="x-none" smtClean="0"/>
              <a:t>6/18/2020</a:t>
            </a:fld>
            <a:endParaRPr lang="en-GB"/>
          </a:p>
        </p:txBody>
      </p:sp>
      <p:sp>
        <p:nvSpPr>
          <p:cNvPr id="5" name="Footer Placeholder 4"/>
          <p:cNvSpPr>
            <a:spLocks noGrp="1"/>
          </p:cNvSpPr>
          <p:nvPr>
            <p:ph type="ftr" sz="quarter" idx="11"/>
          </p:nvPr>
        </p:nvSpPr>
        <p:spPr/>
        <p:txBody>
          <a:bodyPr/>
          <a:lstStyle/>
          <a:p>
            <a:r>
              <a:rPr lang="en-GB" smtClean="0"/>
              <a:t>Session Title, Place and Date</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133330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r-Latn-C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Date Placeholder 3"/>
          <p:cNvSpPr>
            <a:spLocks noGrp="1"/>
          </p:cNvSpPr>
          <p:nvPr>
            <p:ph type="dt" sz="half" idx="10"/>
          </p:nvPr>
        </p:nvSpPr>
        <p:spPr/>
        <p:txBody>
          <a:bodyPr/>
          <a:lstStyle/>
          <a:p>
            <a:fld id="{1639E1F5-6EE4-3B42-AC97-F4FCD41195CA}" type="datetime1">
              <a:rPr lang="x-none" smtClean="0"/>
              <a:t>6/18/2020</a:t>
            </a:fld>
            <a:endParaRPr lang="en-GB"/>
          </a:p>
        </p:txBody>
      </p:sp>
      <p:sp>
        <p:nvSpPr>
          <p:cNvPr id="5" name="Footer Placeholder 4"/>
          <p:cNvSpPr>
            <a:spLocks noGrp="1"/>
          </p:cNvSpPr>
          <p:nvPr>
            <p:ph type="ftr" sz="quarter" idx="11"/>
          </p:nvPr>
        </p:nvSpPr>
        <p:spPr/>
        <p:txBody>
          <a:bodyPr/>
          <a:lstStyle/>
          <a:p>
            <a:r>
              <a:rPr lang="en-GB" smtClean="0"/>
              <a:t>Session Title, Place and Date</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3422037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Content Placeholder 2"/>
          <p:cNvSpPr>
            <a:spLocks noGrp="1"/>
          </p:cNvSpPr>
          <p:nvPr>
            <p:ph idx="1"/>
          </p:nvPr>
        </p:nvSpPr>
        <p:spPr/>
        <p:txBody>
          <a:body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Date Placeholder 3"/>
          <p:cNvSpPr>
            <a:spLocks noGrp="1"/>
          </p:cNvSpPr>
          <p:nvPr>
            <p:ph type="dt" sz="half" idx="10"/>
          </p:nvPr>
        </p:nvSpPr>
        <p:spPr/>
        <p:txBody>
          <a:bodyPr/>
          <a:lstStyle/>
          <a:p>
            <a:fld id="{B1FE8993-EC87-C048-9986-17059C608DE8}" type="datetime1">
              <a:rPr lang="x-none" smtClean="0"/>
              <a:t>6/18/2020</a:t>
            </a:fld>
            <a:endParaRPr lang="en-GB"/>
          </a:p>
        </p:txBody>
      </p:sp>
      <p:sp>
        <p:nvSpPr>
          <p:cNvPr id="5" name="Footer Placeholder 4"/>
          <p:cNvSpPr>
            <a:spLocks noGrp="1"/>
          </p:cNvSpPr>
          <p:nvPr>
            <p:ph type="ftr" sz="quarter" idx="11"/>
          </p:nvPr>
        </p:nvSpPr>
        <p:spPr/>
        <p:txBody>
          <a:bodyPr/>
          <a:lstStyle/>
          <a:p>
            <a:r>
              <a:rPr lang="en-GB" smtClean="0"/>
              <a:t>Session Title, Place and Date</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14384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r-Latn-C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CS" smtClean="0"/>
              <a:t>Click to edit Master text styles</a:t>
            </a:r>
          </a:p>
        </p:txBody>
      </p:sp>
      <p:sp>
        <p:nvSpPr>
          <p:cNvPr id="4" name="Date Placeholder 3"/>
          <p:cNvSpPr>
            <a:spLocks noGrp="1"/>
          </p:cNvSpPr>
          <p:nvPr>
            <p:ph type="dt" sz="half" idx="10"/>
          </p:nvPr>
        </p:nvSpPr>
        <p:spPr/>
        <p:txBody>
          <a:bodyPr/>
          <a:lstStyle/>
          <a:p>
            <a:fld id="{134C1890-7A4B-DD42-A44E-7FE8D3DE11E2}" type="datetime1">
              <a:rPr lang="x-none" smtClean="0"/>
              <a:t>6/18/2020</a:t>
            </a:fld>
            <a:endParaRPr lang="en-GB"/>
          </a:p>
        </p:txBody>
      </p:sp>
      <p:sp>
        <p:nvSpPr>
          <p:cNvPr id="5" name="Footer Placeholder 4"/>
          <p:cNvSpPr>
            <a:spLocks noGrp="1"/>
          </p:cNvSpPr>
          <p:nvPr>
            <p:ph type="ftr" sz="quarter" idx="11"/>
          </p:nvPr>
        </p:nvSpPr>
        <p:spPr/>
        <p:txBody>
          <a:bodyPr/>
          <a:lstStyle/>
          <a:p>
            <a:r>
              <a:rPr lang="en-GB" smtClean="0"/>
              <a:t>Session Title, Place and Date</a:t>
            </a:r>
            <a:endParaRPr lang="en-GB"/>
          </a:p>
        </p:txBody>
      </p:sp>
      <p:sp>
        <p:nvSpPr>
          <p:cNvPr id="6" name="Slide Number Placeholder 5"/>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755090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5" name="Date Placeholder 4"/>
          <p:cNvSpPr>
            <a:spLocks noGrp="1"/>
          </p:cNvSpPr>
          <p:nvPr>
            <p:ph type="dt" sz="half" idx="10"/>
          </p:nvPr>
        </p:nvSpPr>
        <p:spPr/>
        <p:txBody>
          <a:bodyPr/>
          <a:lstStyle/>
          <a:p>
            <a:fld id="{18D057B8-F0F3-5A4E-83D6-0644926DE9E8}" type="datetime1">
              <a:rPr lang="x-none" smtClean="0"/>
              <a:t>6/18/2020</a:t>
            </a:fld>
            <a:endParaRPr lang="en-GB"/>
          </a:p>
        </p:txBody>
      </p:sp>
      <p:sp>
        <p:nvSpPr>
          <p:cNvPr id="6" name="Footer Placeholder 5"/>
          <p:cNvSpPr>
            <a:spLocks noGrp="1"/>
          </p:cNvSpPr>
          <p:nvPr>
            <p:ph type="ftr" sz="quarter" idx="11"/>
          </p:nvPr>
        </p:nvSpPr>
        <p:spPr/>
        <p:txBody>
          <a:bodyPr/>
          <a:lstStyle/>
          <a:p>
            <a:r>
              <a:rPr lang="en-GB" smtClean="0"/>
              <a:t>Session Title, Place and Date</a:t>
            </a:r>
            <a:endParaRPr lang="en-GB"/>
          </a:p>
        </p:txBody>
      </p:sp>
      <p:sp>
        <p:nvSpPr>
          <p:cNvPr id="7" name="Slide Number Placeholder 6"/>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7508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r-Latn-C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7" name="Date Placeholder 6"/>
          <p:cNvSpPr>
            <a:spLocks noGrp="1"/>
          </p:cNvSpPr>
          <p:nvPr>
            <p:ph type="dt" sz="half" idx="10"/>
          </p:nvPr>
        </p:nvSpPr>
        <p:spPr/>
        <p:txBody>
          <a:bodyPr/>
          <a:lstStyle/>
          <a:p>
            <a:fld id="{1B661C44-7C2B-7C4F-A94B-AE20A59C3A50}" type="datetime1">
              <a:rPr lang="x-none" smtClean="0"/>
              <a:t>6/18/2020</a:t>
            </a:fld>
            <a:endParaRPr lang="en-GB"/>
          </a:p>
        </p:txBody>
      </p:sp>
      <p:sp>
        <p:nvSpPr>
          <p:cNvPr id="8" name="Footer Placeholder 7"/>
          <p:cNvSpPr>
            <a:spLocks noGrp="1"/>
          </p:cNvSpPr>
          <p:nvPr>
            <p:ph type="ftr" sz="quarter" idx="11"/>
          </p:nvPr>
        </p:nvSpPr>
        <p:spPr/>
        <p:txBody>
          <a:bodyPr/>
          <a:lstStyle/>
          <a:p>
            <a:r>
              <a:rPr lang="en-GB" smtClean="0"/>
              <a:t>Session Title, Place and Date</a:t>
            </a:r>
            <a:endParaRPr lang="en-GB"/>
          </a:p>
        </p:txBody>
      </p:sp>
      <p:sp>
        <p:nvSpPr>
          <p:cNvPr id="9" name="Slide Number Placeholder 8"/>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639014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Date Placeholder 2"/>
          <p:cNvSpPr>
            <a:spLocks noGrp="1"/>
          </p:cNvSpPr>
          <p:nvPr>
            <p:ph type="dt" sz="half" idx="10"/>
          </p:nvPr>
        </p:nvSpPr>
        <p:spPr/>
        <p:txBody>
          <a:bodyPr/>
          <a:lstStyle/>
          <a:p>
            <a:fld id="{46A8FA2D-B2FF-E74A-AEC0-55F1C156BB2B}" type="datetime1">
              <a:rPr lang="x-none" smtClean="0"/>
              <a:t>6/18/2020</a:t>
            </a:fld>
            <a:endParaRPr lang="en-GB"/>
          </a:p>
        </p:txBody>
      </p:sp>
      <p:sp>
        <p:nvSpPr>
          <p:cNvPr id="4" name="Footer Placeholder 3"/>
          <p:cNvSpPr>
            <a:spLocks noGrp="1"/>
          </p:cNvSpPr>
          <p:nvPr>
            <p:ph type="ftr" sz="quarter" idx="11"/>
          </p:nvPr>
        </p:nvSpPr>
        <p:spPr/>
        <p:txBody>
          <a:bodyPr/>
          <a:lstStyle/>
          <a:p>
            <a:r>
              <a:rPr lang="en-GB" smtClean="0"/>
              <a:t>Session Title, Place and Date</a:t>
            </a:r>
            <a:endParaRPr lang="en-GB"/>
          </a:p>
        </p:txBody>
      </p:sp>
      <p:sp>
        <p:nvSpPr>
          <p:cNvPr id="5" name="Slide Number Placeholder 4"/>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11082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8A9CB-EF4E-5C4B-A97D-D16940B9DA1C}" type="datetime1">
              <a:rPr lang="x-none" smtClean="0"/>
              <a:t>6/18/2020</a:t>
            </a:fld>
            <a:endParaRPr lang="en-GB"/>
          </a:p>
        </p:txBody>
      </p:sp>
      <p:sp>
        <p:nvSpPr>
          <p:cNvPr id="3" name="Footer Placeholder 2"/>
          <p:cNvSpPr>
            <a:spLocks noGrp="1"/>
          </p:cNvSpPr>
          <p:nvPr>
            <p:ph type="ftr" sz="quarter" idx="11"/>
          </p:nvPr>
        </p:nvSpPr>
        <p:spPr/>
        <p:txBody>
          <a:bodyPr/>
          <a:lstStyle/>
          <a:p>
            <a:r>
              <a:rPr lang="en-GB" smtClean="0"/>
              <a:t>Session Title, Place and Date</a:t>
            </a:r>
            <a:endParaRPr lang="en-GB"/>
          </a:p>
        </p:txBody>
      </p:sp>
      <p:sp>
        <p:nvSpPr>
          <p:cNvPr id="4" name="Slide Number Placeholder 3"/>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3846100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r-Latn-C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smtClean="0"/>
              <a:t>Click to edit Master text styles</a:t>
            </a:r>
          </a:p>
        </p:txBody>
      </p:sp>
      <p:sp>
        <p:nvSpPr>
          <p:cNvPr id="5" name="Date Placeholder 4"/>
          <p:cNvSpPr>
            <a:spLocks noGrp="1"/>
          </p:cNvSpPr>
          <p:nvPr>
            <p:ph type="dt" sz="half" idx="10"/>
          </p:nvPr>
        </p:nvSpPr>
        <p:spPr/>
        <p:txBody>
          <a:bodyPr/>
          <a:lstStyle/>
          <a:p>
            <a:fld id="{5F3D3A1E-1214-044C-A035-6A3DB8E94F2C}" type="datetime1">
              <a:rPr lang="x-none" smtClean="0"/>
              <a:t>6/18/2020</a:t>
            </a:fld>
            <a:endParaRPr lang="en-GB"/>
          </a:p>
        </p:txBody>
      </p:sp>
      <p:sp>
        <p:nvSpPr>
          <p:cNvPr id="6" name="Footer Placeholder 5"/>
          <p:cNvSpPr>
            <a:spLocks noGrp="1"/>
          </p:cNvSpPr>
          <p:nvPr>
            <p:ph type="ftr" sz="quarter" idx="11"/>
          </p:nvPr>
        </p:nvSpPr>
        <p:spPr/>
        <p:txBody>
          <a:bodyPr/>
          <a:lstStyle/>
          <a:p>
            <a:r>
              <a:rPr lang="en-GB" smtClean="0"/>
              <a:t>Session Title, Place and Date</a:t>
            </a:r>
            <a:endParaRPr lang="en-GB"/>
          </a:p>
        </p:txBody>
      </p:sp>
      <p:sp>
        <p:nvSpPr>
          <p:cNvPr id="7" name="Slide Number Placeholder 6"/>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417716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r-Latn-C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r-Latn-CS" smtClean="0"/>
              <a:t>Drag picture to placeholder or click icon to add</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smtClean="0"/>
              <a:t>Click to edit Master text styles</a:t>
            </a:r>
          </a:p>
        </p:txBody>
      </p:sp>
      <p:sp>
        <p:nvSpPr>
          <p:cNvPr id="5" name="Date Placeholder 4"/>
          <p:cNvSpPr>
            <a:spLocks noGrp="1"/>
          </p:cNvSpPr>
          <p:nvPr>
            <p:ph type="dt" sz="half" idx="10"/>
          </p:nvPr>
        </p:nvSpPr>
        <p:spPr/>
        <p:txBody>
          <a:bodyPr/>
          <a:lstStyle/>
          <a:p>
            <a:fld id="{3FC0FFF9-09F8-5A4D-9D6A-84C119CC658F}" type="datetime1">
              <a:rPr lang="x-none" smtClean="0"/>
              <a:t>6/18/2020</a:t>
            </a:fld>
            <a:endParaRPr lang="en-GB"/>
          </a:p>
        </p:txBody>
      </p:sp>
      <p:sp>
        <p:nvSpPr>
          <p:cNvPr id="6" name="Footer Placeholder 5"/>
          <p:cNvSpPr>
            <a:spLocks noGrp="1"/>
          </p:cNvSpPr>
          <p:nvPr>
            <p:ph type="ftr" sz="quarter" idx="11"/>
          </p:nvPr>
        </p:nvSpPr>
        <p:spPr/>
        <p:txBody>
          <a:bodyPr/>
          <a:lstStyle/>
          <a:p>
            <a:r>
              <a:rPr lang="en-GB" smtClean="0"/>
              <a:t>Session Title, Place and Date</a:t>
            </a:r>
            <a:endParaRPr lang="en-GB"/>
          </a:p>
        </p:txBody>
      </p:sp>
      <p:sp>
        <p:nvSpPr>
          <p:cNvPr id="7" name="Slide Number Placeholder 6"/>
          <p:cNvSpPr>
            <a:spLocks noGrp="1"/>
          </p:cNvSpPr>
          <p:nvPr>
            <p:ph type="sldNum" sz="quarter" idx="12"/>
          </p:nvPr>
        </p:nvSpPr>
        <p:spPr/>
        <p:txBody>
          <a:bodyPr/>
          <a:lstStyle/>
          <a:p>
            <a:fld id="{387BD6A1-B084-4740-A66C-CD90010B0859}" type="slidenum">
              <a:rPr lang="en-GB" smtClean="0"/>
              <a:t>‹#›</a:t>
            </a:fld>
            <a:endParaRPr lang="en-GB"/>
          </a:p>
        </p:txBody>
      </p:sp>
    </p:spTree>
    <p:extLst>
      <p:ext uri="{BB962C8B-B14F-4D97-AF65-F5344CB8AC3E}">
        <p14:creationId xmlns:p14="http://schemas.microsoft.com/office/powerpoint/2010/main" val="275914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r-Latn-C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r-Latn-CS" dirty="0" smtClean="0"/>
              <a:t>Click to edit Master text styles</a:t>
            </a:r>
          </a:p>
          <a:p>
            <a:pPr lvl="1"/>
            <a:r>
              <a:rPr lang="sr-Latn-CS" dirty="0" smtClean="0"/>
              <a:t>Second level</a:t>
            </a:r>
          </a:p>
          <a:p>
            <a:pPr lvl="2"/>
            <a:r>
              <a:rPr lang="sr-Latn-CS" dirty="0" smtClean="0"/>
              <a:t>Third level</a:t>
            </a:r>
          </a:p>
          <a:p>
            <a:pPr lvl="3"/>
            <a:r>
              <a:rPr lang="sr-Latn-CS" dirty="0" smtClean="0"/>
              <a:t>Fourth level</a:t>
            </a:r>
          </a:p>
          <a:p>
            <a:pPr lvl="4"/>
            <a:r>
              <a:rPr lang="sr-Latn-C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C8293-E1D2-6F44-8380-AEE4B02D5312}" type="datetime1">
              <a:rPr lang="x-none" smtClean="0"/>
              <a:t>6/18/2020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Session Title, Place and Date</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BD6A1-B084-4740-A66C-CD90010B0859}" type="slidenum">
              <a:rPr lang="en-GB" smtClean="0"/>
              <a:t>‹#›</a:t>
            </a:fld>
            <a:endParaRPr lang="en-GB"/>
          </a:p>
        </p:txBody>
      </p:sp>
    </p:spTree>
    <p:extLst>
      <p:ext uri="{BB962C8B-B14F-4D97-AF65-F5344CB8AC3E}">
        <p14:creationId xmlns:p14="http://schemas.microsoft.com/office/powerpoint/2010/main" val="81987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b="1" kern="1200">
          <a:solidFill>
            <a:srgbClr val="009578"/>
          </a:solidFill>
          <a:latin typeface="Arial"/>
          <a:ea typeface="+mj-ea"/>
          <a:cs typeface="Arial"/>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univ-cotedazur.fr/en/idex/initiative-of-excellence-idex#.XtdRQcA682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772400" cy="1470025"/>
          </a:xfrm>
        </p:spPr>
        <p:txBody>
          <a:bodyPr>
            <a:normAutofit fontScale="90000"/>
          </a:bodyPr>
          <a:lstStyle/>
          <a:p>
            <a:r>
              <a:rPr lang="en-US" dirty="0"/>
              <a:t>Internationalization Strategy </a:t>
            </a:r>
            <a:r>
              <a:rPr lang="en-US" dirty="0" smtClean="0"/>
              <a:t>at UCA and Multi </a:t>
            </a:r>
            <a:r>
              <a:rPr lang="en-US" dirty="0"/>
              <a:t>campuses </a:t>
            </a:r>
            <a:r>
              <a:rPr lang="en-US" dirty="0" smtClean="0"/>
              <a:t>strategy </a:t>
            </a:r>
            <a:endParaRPr lang="en-GB" sz="6000" b="1" dirty="0"/>
          </a:p>
        </p:txBody>
      </p:sp>
      <p:sp>
        <p:nvSpPr>
          <p:cNvPr id="3" name="Subtitle 2"/>
          <p:cNvSpPr>
            <a:spLocks noGrp="1"/>
          </p:cNvSpPr>
          <p:nvPr>
            <p:ph type="subTitle" idx="1"/>
          </p:nvPr>
        </p:nvSpPr>
        <p:spPr>
          <a:xfrm>
            <a:off x="1369368" y="2876186"/>
            <a:ext cx="6400800" cy="1200886"/>
          </a:xfrm>
        </p:spPr>
        <p:txBody>
          <a:bodyPr>
            <a:normAutofit/>
          </a:bodyPr>
          <a:lstStyle/>
          <a:p>
            <a:r>
              <a:rPr lang="en-GB" sz="2800" dirty="0" smtClean="0">
                <a:solidFill>
                  <a:srgbClr val="002060"/>
                </a:solidFill>
              </a:rPr>
              <a:t>Srdjan REDZEPAGIC</a:t>
            </a:r>
          </a:p>
          <a:p>
            <a:r>
              <a:rPr lang="en-GB" sz="2400" dirty="0" err="1" smtClean="0">
                <a:solidFill>
                  <a:srgbClr val="002060"/>
                </a:solidFill>
              </a:rPr>
              <a:t>Université</a:t>
            </a:r>
            <a:r>
              <a:rPr lang="en-GB" sz="2400" dirty="0" smtClean="0">
                <a:solidFill>
                  <a:srgbClr val="002060"/>
                </a:solidFill>
              </a:rPr>
              <a:t> Côte d’Azur</a:t>
            </a:r>
            <a:endParaRPr lang="en-GB" sz="2400" dirty="0">
              <a:solidFill>
                <a:srgbClr val="002060"/>
              </a:solidFill>
            </a:endParaRPr>
          </a:p>
        </p:txBody>
      </p:sp>
      <p:sp>
        <p:nvSpPr>
          <p:cNvPr id="4" name="Footer Placeholder 3"/>
          <p:cNvSpPr>
            <a:spLocks noGrp="1"/>
          </p:cNvSpPr>
          <p:nvPr>
            <p:ph type="ftr" sz="quarter" idx="11"/>
          </p:nvPr>
        </p:nvSpPr>
        <p:spPr>
          <a:xfrm>
            <a:off x="3124200" y="6356350"/>
            <a:ext cx="3248000" cy="365125"/>
          </a:xfrm>
        </p:spPr>
        <p:txBody>
          <a:bodyPr/>
          <a:lstStyle/>
          <a:p>
            <a:r>
              <a:rPr lang="en-GB" b="1" dirty="0"/>
              <a:t>Working visit to Nice for the Review of EU HEIs models of internationalization</a:t>
            </a:r>
            <a:r>
              <a:rPr lang="en-GB" dirty="0" smtClean="0"/>
              <a:t>, </a:t>
            </a:r>
          </a:p>
          <a:p>
            <a:r>
              <a:rPr lang="en-GB" dirty="0" smtClean="0"/>
              <a:t>Nice, 3</a:t>
            </a:r>
            <a:r>
              <a:rPr lang="en-GB" baseline="30000" dirty="0" smtClean="0"/>
              <a:t>rd</a:t>
            </a:r>
            <a:r>
              <a:rPr lang="en-GB" dirty="0" smtClean="0"/>
              <a:t> June 2020</a:t>
            </a:r>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35896" y="3862567"/>
            <a:ext cx="1769024" cy="1300940"/>
          </a:xfrm>
          <a:prstGeom prst="rect">
            <a:avLst/>
          </a:prstGeom>
        </p:spPr>
      </p:pic>
      <p:pic>
        <p:nvPicPr>
          <p:cNvPr id="6" name="Picture 5"/>
          <p:cNvPicPr>
            <a:picLocks noChangeAspect="1"/>
          </p:cNvPicPr>
          <p:nvPr/>
        </p:nvPicPr>
        <p:blipFill>
          <a:blip r:embed="rId5"/>
          <a:stretch>
            <a:fillRect/>
          </a:stretch>
        </p:blipFill>
        <p:spPr>
          <a:xfrm>
            <a:off x="472408" y="5284768"/>
            <a:ext cx="8096000" cy="475160"/>
          </a:xfrm>
          <a:prstGeom prst="rect">
            <a:avLst/>
          </a:prstGeom>
        </p:spPr>
      </p:pic>
    </p:spTree>
    <p:extLst>
      <p:ext uri="{BB962C8B-B14F-4D97-AF65-F5344CB8AC3E}">
        <p14:creationId xmlns:p14="http://schemas.microsoft.com/office/powerpoint/2010/main" val="72488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 campuses strategy: Case of BISI</a:t>
            </a:r>
          </a:p>
        </p:txBody>
      </p:sp>
      <p:sp>
        <p:nvSpPr>
          <p:cNvPr id="3" name="Content Placeholder 2"/>
          <p:cNvSpPr>
            <a:spLocks noGrp="1"/>
          </p:cNvSpPr>
          <p:nvPr>
            <p:ph idx="1"/>
          </p:nvPr>
        </p:nvSpPr>
        <p:spPr>
          <a:xfrm>
            <a:off x="539552" y="3140968"/>
            <a:ext cx="8147248" cy="2246278"/>
          </a:xfrm>
        </p:spPr>
        <p:txBody>
          <a:bodyPr>
            <a:normAutofit fontScale="70000" lnSpcReduction="20000"/>
          </a:bodyPr>
          <a:lstStyle/>
          <a:p>
            <a:pPr marL="0" indent="0" algn="just">
              <a:buNone/>
            </a:pPr>
            <a:r>
              <a:rPr lang="en-GB" b="1" dirty="0" smtClean="0"/>
              <a:t>BISI </a:t>
            </a:r>
            <a:r>
              <a:rPr lang="en-GB" dirty="0" smtClean="0"/>
              <a:t>has </a:t>
            </a:r>
            <a:r>
              <a:rPr lang="en-GB" dirty="0"/>
              <a:t>two components:</a:t>
            </a:r>
            <a:endParaRPr lang="fr-FR" dirty="0"/>
          </a:p>
          <a:p>
            <a:pPr lvl="0" algn="just"/>
            <a:r>
              <a:rPr lang="en-GB" b="1" i="1" dirty="0"/>
              <a:t>REINOVA</a:t>
            </a:r>
            <a:r>
              <a:rPr lang="en-GB" dirty="0"/>
              <a:t>: a research and innovation unit dedicated to cooperation activities in applied research, innovation, scientific communication and technology </a:t>
            </a:r>
            <a:r>
              <a:rPr lang="en-GB" dirty="0" smtClean="0"/>
              <a:t>transfer</a:t>
            </a:r>
            <a:endParaRPr lang="fr-FR" dirty="0"/>
          </a:p>
          <a:p>
            <a:pPr lvl="0" algn="just"/>
            <a:r>
              <a:rPr lang="en-GB" b="1" i="1" dirty="0" err="1"/>
              <a:t>NiceCAMPUS</a:t>
            </a:r>
            <a:r>
              <a:rPr lang="en-GB" b="1" i="1" dirty="0"/>
              <a:t> Balkans</a:t>
            </a:r>
            <a:r>
              <a:rPr lang="en-GB" dirty="0"/>
              <a:t>: a training and information unit dedicated to cooperation in training, pedagogy and scientific and technological information.</a:t>
            </a:r>
            <a:endParaRPr lang="fr-FR" dirty="0"/>
          </a:p>
        </p:txBody>
      </p:sp>
      <p:sp>
        <p:nvSpPr>
          <p:cNvPr id="4" name="Footer Placeholder 3"/>
          <p:cNvSpPr>
            <a:spLocks noGrp="1"/>
          </p:cNvSpPr>
          <p:nvPr>
            <p:ph type="ftr" sz="quarter" idx="11"/>
          </p:nvPr>
        </p:nvSpPr>
        <p:spPr/>
        <p:txBody>
          <a:bodyPr/>
          <a:lstStyle/>
          <a:p>
            <a:r>
              <a:rPr lang="en-GB" b="1" dirty="0"/>
              <a:t>Working visit to Nice for the Review of EU HEIs models of internationalization</a:t>
            </a:r>
            <a:r>
              <a:rPr lang="en-GB" dirty="0"/>
              <a:t>, </a:t>
            </a:r>
          </a:p>
          <a:p>
            <a:r>
              <a:rPr lang="en-GB" dirty="0"/>
              <a:t>Nice, 3</a:t>
            </a:r>
            <a:r>
              <a:rPr lang="en-GB" baseline="30000" dirty="0"/>
              <a:t>rd</a:t>
            </a:r>
            <a:r>
              <a:rPr lang="en-GB" dirty="0"/>
              <a:t> June 2020</a:t>
            </a:r>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9772" y="1527001"/>
            <a:ext cx="6446807" cy="1504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5514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 campuses strategy: Case of BISI</a:t>
            </a:r>
          </a:p>
        </p:txBody>
      </p:sp>
      <p:sp>
        <p:nvSpPr>
          <p:cNvPr id="3" name="Content Placeholder 2"/>
          <p:cNvSpPr>
            <a:spLocks noGrp="1"/>
          </p:cNvSpPr>
          <p:nvPr>
            <p:ph idx="1"/>
          </p:nvPr>
        </p:nvSpPr>
        <p:spPr>
          <a:xfrm>
            <a:off x="395536" y="1340768"/>
            <a:ext cx="8229600" cy="4525963"/>
          </a:xfrm>
        </p:spPr>
        <p:txBody>
          <a:bodyPr>
            <a:normAutofit fontScale="62500" lnSpcReduction="20000"/>
          </a:bodyPr>
          <a:lstStyle/>
          <a:p>
            <a:pPr marL="0" indent="0" algn="just">
              <a:buNone/>
            </a:pPr>
            <a:r>
              <a:rPr lang="en-GB" b="1" dirty="0"/>
              <a:t>REINOVA component aims to:</a:t>
            </a:r>
            <a:endParaRPr lang="fr-FR" dirty="0"/>
          </a:p>
          <a:p>
            <a:pPr lvl="0" algn="just"/>
            <a:r>
              <a:rPr lang="en-GB" dirty="0"/>
              <a:t>Establish, first and foremost, projects combining research and innovation from the outset on specific themes such as health and the smart city.</a:t>
            </a:r>
            <a:endParaRPr lang="fr-FR" dirty="0"/>
          </a:p>
          <a:p>
            <a:pPr lvl="0" algn="just"/>
            <a:r>
              <a:rPr lang="en-GB" dirty="0"/>
              <a:t>Organize with the faculty, staff and students of UCA and </a:t>
            </a:r>
            <a:r>
              <a:rPr lang="en-GB" dirty="0" err="1"/>
              <a:t>UoM</a:t>
            </a:r>
            <a:r>
              <a:rPr lang="en-GB" dirty="0"/>
              <a:t> and their partners the setting up and development of these projects.</a:t>
            </a:r>
            <a:endParaRPr lang="fr-FR" dirty="0"/>
          </a:p>
          <a:p>
            <a:pPr lvl="0" algn="just"/>
            <a:r>
              <a:rPr lang="en-GB" dirty="0"/>
              <a:t>Create interaction platforms between faculty, students and industry in order to objectify the need for meetings and to promote </a:t>
            </a:r>
            <a:r>
              <a:rPr lang="en-GB" dirty="0" err="1"/>
              <a:t>transdisciplinarity</a:t>
            </a:r>
            <a:r>
              <a:rPr lang="en-GB" dirty="0"/>
              <a:t>.</a:t>
            </a:r>
            <a:endParaRPr lang="fr-FR" dirty="0"/>
          </a:p>
          <a:p>
            <a:pPr lvl="0" algn="just"/>
            <a:r>
              <a:rPr lang="en-GB" dirty="0"/>
              <a:t>Organize scientific exchanges between the research structures of UCA and </a:t>
            </a:r>
            <a:r>
              <a:rPr lang="en-GB" dirty="0" err="1"/>
              <a:t>UoM</a:t>
            </a:r>
            <a:r>
              <a:rPr lang="en-GB" dirty="0"/>
              <a:t> in order to develop thematic research collaborations between researchers and promote the implementation of applied research projects, particularly through co-supervised theses.</a:t>
            </a:r>
            <a:endParaRPr lang="fr-FR" dirty="0"/>
          </a:p>
          <a:p>
            <a:pPr lvl="0" algn="just"/>
            <a:r>
              <a:rPr lang="en-GB" dirty="0"/>
              <a:t>Organize scientific communication with national and international partners.</a:t>
            </a:r>
            <a:endParaRPr lang="fr-FR" dirty="0"/>
          </a:p>
          <a:p>
            <a:pPr lvl="0" algn="just"/>
            <a:r>
              <a:rPr lang="en-GB" dirty="0"/>
              <a:t>Promote technology transfer and start-up efforts resulting from these innovative research projects. </a:t>
            </a:r>
            <a:endParaRPr lang="fr-FR" dirty="0"/>
          </a:p>
        </p:txBody>
      </p:sp>
      <p:sp>
        <p:nvSpPr>
          <p:cNvPr id="4" name="Footer Placeholder 3"/>
          <p:cNvSpPr>
            <a:spLocks noGrp="1"/>
          </p:cNvSpPr>
          <p:nvPr>
            <p:ph type="ftr" sz="quarter" idx="11"/>
          </p:nvPr>
        </p:nvSpPr>
        <p:spPr/>
        <p:txBody>
          <a:bodyPr/>
          <a:lstStyle/>
          <a:p>
            <a:r>
              <a:rPr lang="en-GB" b="1" dirty="0"/>
              <a:t>Working visit to Nice for the Review of EU HEIs models of internationalization</a:t>
            </a:r>
            <a:r>
              <a:rPr lang="en-GB" dirty="0"/>
              <a:t>, </a:t>
            </a:r>
          </a:p>
          <a:p>
            <a:r>
              <a:rPr lang="en-GB" dirty="0"/>
              <a:t>Nice, 3</a:t>
            </a:r>
            <a:r>
              <a:rPr lang="en-GB" baseline="30000" dirty="0"/>
              <a:t>rd</a:t>
            </a:r>
            <a:r>
              <a:rPr lang="en-GB" dirty="0"/>
              <a:t> June 2020</a:t>
            </a:r>
          </a:p>
          <a:p>
            <a:endParaRPr lang="en-GB" dirty="0"/>
          </a:p>
        </p:txBody>
      </p:sp>
    </p:spTree>
    <p:extLst>
      <p:ext uri="{BB962C8B-B14F-4D97-AF65-F5344CB8AC3E}">
        <p14:creationId xmlns:p14="http://schemas.microsoft.com/office/powerpoint/2010/main" val="2270318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 campuses strategy: Case of BISI</a:t>
            </a:r>
          </a:p>
        </p:txBody>
      </p:sp>
      <p:sp>
        <p:nvSpPr>
          <p:cNvPr id="3" name="Content Placeholder 2"/>
          <p:cNvSpPr>
            <a:spLocks noGrp="1"/>
          </p:cNvSpPr>
          <p:nvPr>
            <p:ph idx="1"/>
          </p:nvPr>
        </p:nvSpPr>
        <p:spPr>
          <a:xfrm>
            <a:off x="395536" y="1340768"/>
            <a:ext cx="8229600" cy="4525963"/>
          </a:xfrm>
        </p:spPr>
        <p:txBody>
          <a:bodyPr>
            <a:normAutofit fontScale="70000" lnSpcReduction="20000"/>
          </a:bodyPr>
          <a:lstStyle/>
          <a:p>
            <a:pPr marL="0" indent="0" algn="just">
              <a:buNone/>
            </a:pPr>
            <a:r>
              <a:rPr lang="en-GB" b="1" dirty="0" err="1" smtClean="0"/>
              <a:t>NiceCAMPUS</a:t>
            </a:r>
            <a:r>
              <a:rPr lang="en-GB" b="1" dirty="0" smtClean="0"/>
              <a:t> </a:t>
            </a:r>
            <a:r>
              <a:rPr lang="en-GB" b="1" dirty="0"/>
              <a:t>Balkans aims to:</a:t>
            </a:r>
            <a:endParaRPr lang="fr-FR" dirty="0"/>
          </a:p>
          <a:p>
            <a:pPr lvl="0" algn="just"/>
            <a:r>
              <a:rPr lang="en-GB" dirty="0"/>
              <a:t>Develop international training courses at the Bachelor's, Master's and PhD levels.</a:t>
            </a:r>
            <a:endParaRPr lang="fr-FR" dirty="0"/>
          </a:p>
          <a:p>
            <a:pPr lvl="0" algn="just"/>
            <a:r>
              <a:rPr lang="en-GB" dirty="0"/>
              <a:t>Develop double diploma programs.</a:t>
            </a:r>
            <a:endParaRPr lang="fr-FR" dirty="0"/>
          </a:p>
          <a:p>
            <a:pPr lvl="0" algn="just"/>
            <a:r>
              <a:rPr lang="en-GB" dirty="0"/>
              <a:t>Develop certified short courses aimed at acquiring specific scientific, technological, managerial and entrepreneurial skills for a professional public in continuing education.</a:t>
            </a:r>
            <a:endParaRPr lang="fr-FR" dirty="0"/>
          </a:p>
          <a:p>
            <a:pPr lvl="0" algn="just"/>
            <a:r>
              <a:rPr lang="en-GB" dirty="0"/>
              <a:t>Support the collaboration between the faculty of the UCA and </a:t>
            </a:r>
            <a:r>
              <a:rPr lang="en-GB" dirty="0" err="1"/>
              <a:t>UoM</a:t>
            </a:r>
            <a:r>
              <a:rPr lang="en-GB" dirty="0"/>
              <a:t> in the production and promotion of pedagogical and scientific content, in particular, in the use and dissemination of educational and scientific content through advanced digital tools.</a:t>
            </a:r>
            <a:endParaRPr lang="fr-FR" dirty="0"/>
          </a:p>
          <a:p>
            <a:pPr lvl="0" algn="just"/>
            <a:r>
              <a:rPr lang="en-GB" dirty="0"/>
              <a:t>Organize with the industrial partners the dissemination of scientific and technological information on the Internet and social networks.</a:t>
            </a:r>
            <a:endParaRPr lang="fr-FR" dirty="0"/>
          </a:p>
          <a:p>
            <a:pPr lvl="0" algn="just"/>
            <a:r>
              <a:rPr lang="en-GB" dirty="0"/>
              <a:t>Organize student exchanges between the two universities' training programs as part of mobility programs</a:t>
            </a:r>
            <a:endParaRPr lang="fr-FR" dirty="0"/>
          </a:p>
          <a:p>
            <a:pPr marL="0" indent="0" algn="just">
              <a:buNone/>
            </a:pPr>
            <a:endParaRPr lang="fr-FR" dirty="0"/>
          </a:p>
        </p:txBody>
      </p:sp>
      <p:sp>
        <p:nvSpPr>
          <p:cNvPr id="4" name="Footer Placeholder 3"/>
          <p:cNvSpPr>
            <a:spLocks noGrp="1"/>
          </p:cNvSpPr>
          <p:nvPr>
            <p:ph type="ftr" sz="quarter" idx="11"/>
          </p:nvPr>
        </p:nvSpPr>
        <p:spPr/>
        <p:txBody>
          <a:bodyPr/>
          <a:lstStyle/>
          <a:p>
            <a:r>
              <a:rPr lang="en-GB" b="1" dirty="0"/>
              <a:t>Working visit to Nice for the Review of EU HEIs models of internationalization</a:t>
            </a:r>
            <a:r>
              <a:rPr lang="en-GB" dirty="0"/>
              <a:t>, </a:t>
            </a:r>
          </a:p>
          <a:p>
            <a:r>
              <a:rPr lang="en-GB" dirty="0"/>
              <a:t>Nice, 3</a:t>
            </a:r>
            <a:r>
              <a:rPr lang="en-GB" baseline="30000" dirty="0"/>
              <a:t>rd</a:t>
            </a:r>
            <a:r>
              <a:rPr lang="en-GB" dirty="0"/>
              <a:t> June 2020</a:t>
            </a:r>
          </a:p>
          <a:p>
            <a:endParaRPr lang="en-GB" dirty="0"/>
          </a:p>
        </p:txBody>
      </p:sp>
    </p:spTree>
    <p:extLst>
      <p:ext uri="{BB962C8B-B14F-4D97-AF65-F5344CB8AC3E}">
        <p14:creationId xmlns:p14="http://schemas.microsoft.com/office/powerpoint/2010/main" val="1616903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Final remarks </a:t>
            </a:r>
          </a:p>
        </p:txBody>
      </p:sp>
      <p:sp>
        <p:nvSpPr>
          <p:cNvPr id="3" name="Content Placeholder 2"/>
          <p:cNvSpPr>
            <a:spLocks noGrp="1"/>
          </p:cNvSpPr>
          <p:nvPr>
            <p:ph idx="1"/>
          </p:nvPr>
        </p:nvSpPr>
        <p:spPr>
          <a:xfrm>
            <a:off x="395536" y="1340768"/>
            <a:ext cx="8229600" cy="4525963"/>
          </a:xfrm>
        </p:spPr>
        <p:txBody>
          <a:bodyPr>
            <a:normAutofit/>
          </a:bodyPr>
          <a:lstStyle/>
          <a:p>
            <a:pPr algn="ctr"/>
            <a:endParaRPr lang="fr-FR" dirty="0" smtClean="0"/>
          </a:p>
          <a:p>
            <a:pPr algn="ctr"/>
            <a:r>
              <a:rPr lang="fr-FR" dirty="0" err="1" smtClean="0"/>
              <a:t>Highly</a:t>
            </a:r>
            <a:r>
              <a:rPr lang="fr-FR" dirty="0" smtClean="0"/>
              <a:t> </a:t>
            </a:r>
            <a:r>
              <a:rPr lang="fr-FR" dirty="0" err="1" smtClean="0"/>
              <a:t>respected</a:t>
            </a:r>
            <a:r>
              <a:rPr lang="fr-FR" dirty="0" smtClean="0"/>
              <a:t> </a:t>
            </a:r>
            <a:r>
              <a:rPr lang="fr-FR" dirty="0" err="1" smtClean="0"/>
              <a:t>internationalization</a:t>
            </a:r>
            <a:r>
              <a:rPr lang="fr-FR" dirty="0" smtClean="0"/>
              <a:t> </a:t>
            </a:r>
            <a:r>
              <a:rPr lang="fr-FR" dirty="0" err="1" smtClean="0"/>
              <a:t>strategy</a:t>
            </a:r>
            <a:endParaRPr lang="fr-FR" dirty="0" smtClean="0"/>
          </a:p>
          <a:p>
            <a:pPr algn="ctr"/>
            <a:endParaRPr lang="fr-FR" dirty="0" smtClean="0"/>
          </a:p>
          <a:p>
            <a:pPr algn="ctr"/>
            <a:r>
              <a:rPr lang="fr-FR" dirty="0" err="1" smtClean="0"/>
              <a:t>Multicampuses</a:t>
            </a:r>
            <a:r>
              <a:rPr lang="fr-FR" dirty="0" smtClean="0"/>
              <a:t> – Institutes</a:t>
            </a:r>
          </a:p>
          <a:p>
            <a:pPr algn="ctr"/>
            <a:endParaRPr lang="fr-FR" dirty="0" smtClean="0"/>
          </a:p>
          <a:p>
            <a:pPr algn="ctr"/>
            <a:r>
              <a:rPr lang="fr-FR" dirty="0" err="1" smtClean="0"/>
              <a:t>Further</a:t>
            </a:r>
            <a:r>
              <a:rPr lang="fr-FR" dirty="0" smtClean="0"/>
              <a:t> </a:t>
            </a:r>
            <a:r>
              <a:rPr lang="fr-FR" dirty="0" err="1" smtClean="0"/>
              <a:t>steps</a:t>
            </a:r>
            <a:r>
              <a:rPr lang="fr-FR" dirty="0" smtClean="0"/>
              <a:t>…</a:t>
            </a:r>
            <a:endParaRPr lang="fr-FR" dirty="0"/>
          </a:p>
        </p:txBody>
      </p:sp>
      <p:sp>
        <p:nvSpPr>
          <p:cNvPr id="4" name="Footer Placeholder 3"/>
          <p:cNvSpPr>
            <a:spLocks noGrp="1"/>
          </p:cNvSpPr>
          <p:nvPr>
            <p:ph type="ftr" sz="quarter" idx="11"/>
          </p:nvPr>
        </p:nvSpPr>
        <p:spPr/>
        <p:txBody>
          <a:bodyPr/>
          <a:lstStyle/>
          <a:p>
            <a:r>
              <a:rPr lang="en-GB" b="1" dirty="0"/>
              <a:t>Working visit to Nice for the Review of EU HEIs models of internationalization</a:t>
            </a:r>
            <a:r>
              <a:rPr lang="en-GB" dirty="0"/>
              <a:t>, </a:t>
            </a:r>
          </a:p>
          <a:p>
            <a:r>
              <a:rPr lang="en-GB" dirty="0"/>
              <a:t>Nice, 3</a:t>
            </a:r>
            <a:r>
              <a:rPr lang="en-GB" baseline="30000" dirty="0"/>
              <a:t>rd</a:t>
            </a:r>
            <a:r>
              <a:rPr lang="en-GB" dirty="0"/>
              <a:t> June 2020</a:t>
            </a:r>
          </a:p>
        </p:txBody>
      </p:sp>
    </p:spTree>
    <p:extLst>
      <p:ext uri="{BB962C8B-B14F-4D97-AF65-F5344CB8AC3E}">
        <p14:creationId xmlns:p14="http://schemas.microsoft.com/office/powerpoint/2010/main" val="51015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Thank you!</a:t>
            </a:r>
            <a:endParaRPr lang="en-US" dirty="0"/>
          </a:p>
        </p:txBody>
      </p:sp>
      <p:sp>
        <p:nvSpPr>
          <p:cNvPr id="4" name="Footer Placeholder 3"/>
          <p:cNvSpPr>
            <a:spLocks noGrp="1"/>
          </p:cNvSpPr>
          <p:nvPr>
            <p:ph type="ftr" sz="quarter" idx="11"/>
          </p:nvPr>
        </p:nvSpPr>
        <p:spPr/>
        <p:txBody>
          <a:bodyPr/>
          <a:lstStyle/>
          <a:p>
            <a:r>
              <a:rPr lang="en-GB" b="1" dirty="0"/>
              <a:t>Working visit to Nice for the Review of EU HEIs models of internationalization</a:t>
            </a:r>
            <a:r>
              <a:rPr lang="en-GB" dirty="0"/>
              <a:t>, </a:t>
            </a:r>
          </a:p>
          <a:p>
            <a:r>
              <a:rPr lang="en-GB" dirty="0"/>
              <a:t>Nice, 3</a:t>
            </a:r>
            <a:r>
              <a:rPr lang="en-GB" baseline="30000" dirty="0"/>
              <a:t>rd</a:t>
            </a:r>
            <a:r>
              <a:rPr lang="en-GB" dirty="0"/>
              <a:t> June 2020</a:t>
            </a:r>
          </a:p>
        </p:txBody>
      </p:sp>
      <p:sp>
        <p:nvSpPr>
          <p:cNvPr id="5" name="Rectangle 1"/>
          <p:cNvSpPr>
            <a:spLocks noGrp="1" noChangeArrowheads="1"/>
          </p:cNvSpPr>
          <p:nvPr>
            <p:ph idx="1"/>
          </p:nvPr>
        </p:nvSpPr>
        <p:spPr bwMode="auto">
          <a:xfrm>
            <a:off x="231705" y="3281254"/>
            <a:ext cx="855676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3600" b="0" i="0" u="none" strike="noStrike" cap="none" normalizeH="0" baseline="0" dirty="0" smtClean="0">
                <a:ln>
                  <a:noFill/>
                </a:ln>
                <a:solidFill>
                  <a:schemeClr val="tx1"/>
                </a:solidFill>
                <a:effectLst/>
                <a:latin typeface="Arial" panose="020B0604020202020204" pitchFamily="34" charset="0"/>
              </a:rPr>
              <a:t>Srdjan.REDZEPAGIC@univ-cotedazur.fr</a:t>
            </a:r>
            <a:r>
              <a:rPr kumimoji="0" lang="fr-FR" altLang="fr-FR" sz="18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1897720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800" b="1" dirty="0" smtClean="0"/>
              <a:t>Overview</a:t>
            </a:r>
            <a:endParaRPr lang="en-GB" sz="4800" b="1" dirty="0"/>
          </a:p>
        </p:txBody>
      </p:sp>
      <p:sp>
        <p:nvSpPr>
          <p:cNvPr id="3" name="Content Placeholder 2"/>
          <p:cNvSpPr>
            <a:spLocks noGrp="1"/>
          </p:cNvSpPr>
          <p:nvPr>
            <p:ph idx="1"/>
          </p:nvPr>
        </p:nvSpPr>
        <p:spPr/>
        <p:txBody>
          <a:bodyPr>
            <a:normAutofit/>
          </a:bodyPr>
          <a:lstStyle/>
          <a:p>
            <a:r>
              <a:rPr lang="en-GB" sz="3600" dirty="0" smtClean="0">
                <a:solidFill>
                  <a:srgbClr val="002060"/>
                </a:solidFill>
              </a:rPr>
              <a:t>Introduction</a:t>
            </a:r>
          </a:p>
          <a:p>
            <a:r>
              <a:rPr lang="en-US" sz="3600" dirty="0"/>
              <a:t>Internationalization p</a:t>
            </a:r>
            <a:r>
              <a:rPr lang="en-US" sz="3600" dirty="0" smtClean="0"/>
              <a:t>rocesses </a:t>
            </a:r>
          </a:p>
          <a:p>
            <a:r>
              <a:rPr lang="en-US" sz="3600" dirty="0" smtClean="0"/>
              <a:t>Multi </a:t>
            </a:r>
            <a:r>
              <a:rPr lang="en-US" sz="3600" dirty="0"/>
              <a:t>campuses </a:t>
            </a:r>
            <a:r>
              <a:rPr lang="en-US" sz="3600" dirty="0" smtClean="0"/>
              <a:t>strategy: </a:t>
            </a:r>
            <a:r>
              <a:rPr lang="en-US" sz="3600" dirty="0" smtClean="0">
                <a:solidFill>
                  <a:srgbClr val="FF0000"/>
                </a:solidFill>
              </a:rPr>
              <a:t>IDEX</a:t>
            </a:r>
          </a:p>
          <a:p>
            <a:r>
              <a:rPr lang="en-US" sz="3600" dirty="0"/>
              <a:t>Multi campuses strategy: Case of </a:t>
            </a:r>
            <a:r>
              <a:rPr lang="en-US" sz="3600" dirty="0" smtClean="0">
                <a:solidFill>
                  <a:srgbClr val="FF0000"/>
                </a:solidFill>
              </a:rPr>
              <a:t>BISI</a:t>
            </a:r>
          </a:p>
          <a:p>
            <a:r>
              <a:rPr lang="en-US" sz="3600" dirty="0" smtClean="0"/>
              <a:t>Final remarks </a:t>
            </a:r>
            <a:endParaRPr lang="en-GB" sz="3600" dirty="0">
              <a:solidFill>
                <a:srgbClr val="002060"/>
              </a:solidFill>
            </a:endParaRPr>
          </a:p>
        </p:txBody>
      </p:sp>
      <p:sp>
        <p:nvSpPr>
          <p:cNvPr id="4" name="Footer Placeholder 3"/>
          <p:cNvSpPr>
            <a:spLocks noGrp="1"/>
          </p:cNvSpPr>
          <p:nvPr>
            <p:ph type="ftr" sz="quarter" idx="11"/>
          </p:nvPr>
        </p:nvSpPr>
        <p:spPr>
          <a:xfrm>
            <a:off x="3124200" y="6356350"/>
            <a:ext cx="3103984" cy="365125"/>
          </a:xfrm>
        </p:spPr>
        <p:txBody>
          <a:bodyPr/>
          <a:lstStyle/>
          <a:p>
            <a:r>
              <a:rPr lang="en-GB" b="1" dirty="0" smtClean="0"/>
              <a:t>Working </a:t>
            </a:r>
            <a:r>
              <a:rPr lang="en-GB" b="1" dirty="0"/>
              <a:t>visit to Nice for the Review of EU HEIs models of internationalization</a:t>
            </a:r>
            <a:r>
              <a:rPr lang="en-GB" dirty="0"/>
              <a:t>, </a:t>
            </a:r>
          </a:p>
          <a:p>
            <a:r>
              <a:rPr lang="en-GB" dirty="0"/>
              <a:t>Nice, 3</a:t>
            </a:r>
            <a:r>
              <a:rPr lang="en-GB" baseline="30000" dirty="0"/>
              <a:t>rd</a:t>
            </a:r>
            <a:r>
              <a:rPr lang="en-GB" dirty="0"/>
              <a:t> June 2020</a:t>
            </a:r>
          </a:p>
          <a:p>
            <a:endParaRPr lang="en-GB" dirty="0"/>
          </a:p>
        </p:txBody>
      </p:sp>
    </p:spTree>
    <p:extLst>
      <p:ext uri="{BB962C8B-B14F-4D97-AF65-F5344CB8AC3E}">
        <p14:creationId xmlns:p14="http://schemas.microsoft.com/office/powerpoint/2010/main" val="870104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Introduction</a:t>
            </a:r>
            <a:endParaRPr lang="fr-FR" dirty="0"/>
          </a:p>
        </p:txBody>
      </p:sp>
      <p:sp>
        <p:nvSpPr>
          <p:cNvPr id="3" name="Content Placeholder 2"/>
          <p:cNvSpPr>
            <a:spLocks noGrp="1"/>
          </p:cNvSpPr>
          <p:nvPr>
            <p:ph idx="1"/>
          </p:nvPr>
        </p:nvSpPr>
        <p:spPr>
          <a:xfrm>
            <a:off x="395536" y="1340768"/>
            <a:ext cx="8229600" cy="4525963"/>
          </a:xfrm>
        </p:spPr>
        <p:txBody>
          <a:bodyPr>
            <a:normAutofit fontScale="92500" lnSpcReduction="10000"/>
          </a:bodyPr>
          <a:lstStyle/>
          <a:p>
            <a:pPr algn="just"/>
            <a:r>
              <a:rPr lang="en-GB" dirty="0"/>
              <a:t>I</a:t>
            </a:r>
            <a:r>
              <a:rPr lang="en-GB" dirty="0" smtClean="0"/>
              <a:t>nternationalization </a:t>
            </a:r>
            <a:r>
              <a:rPr lang="en-GB" dirty="0"/>
              <a:t>of education, research and </a:t>
            </a:r>
            <a:r>
              <a:rPr lang="en-GB" dirty="0" smtClean="0"/>
              <a:t>mobility</a:t>
            </a:r>
          </a:p>
          <a:p>
            <a:pPr algn="just"/>
            <a:r>
              <a:rPr lang="en-GB" dirty="0" smtClean="0"/>
              <a:t>Activities </a:t>
            </a:r>
            <a:r>
              <a:rPr lang="en-GB" dirty="0"/>
              <a:t>in the field of international cooperation at the level of the University </a:t>
            </a:r>
            <a:r>
              <a:rPr lang="en-GB" dirty="0" smtClean="0"/>
              <a:t>– coordinated </a:t>
            </a:r>
            <a:r>
              <a:rPr lang="en-GB" dirty="0"/>
              <a:t>by the International department </a:t>
            </a:r>
            <a:endParaRPr lang="en-GB" dirty="0" smtClean="0"/>
          </a:p>
          <a:p>
            <a:pPr algn="just"/>
            <a:r>
              <a:rPr lang="en-GB" dirty="0" smtClean="0"/>
              <a:t>International </a:t>
            </a:r>
            <a:r>
              <a:rPr lang="en-GB" dirty="0"/>
              <a:t>relation offices of the faculty </a:t>
            </a:r>
            <a:r>
              <a:rPr lang="en-GB" dirty="0" smtClean="0"/>
              <a:t>units (vice </a:t>
            </a:r>
            <a:r>
              <a:rPr lang="en-GB" dirty="0"/>
              <a:t>dean or vice </a:t>
            </a:r>
            <a:r>
              <a:rPr lang="en-GB" dirty="0" smtClean="0"/>
              <a:t>directors).</a:t>
            </a:r>
          </a:p>
          <a:p>
            <a:pPr algn="just"/>
            <a:r>
              <a:rPr lang="en-GB" dirty="0" smtClean="0"/>
              <a:t>International strategy of the UCA: IDEX</a:t>
            </a:r>
          </a:p>
          <a:p>
            <a:pPr algn="just"/>
            <a:r>
              <a:rPr lang="en-GB" dirty="0" smtClean="0"/>
              <a:t>BISI – Balkan Institute of Science and Innovation</a:t>
            </a:r>
            <a:endParaRPr lang="fr-FR" dirty="0"/>
          </a:p>
        </p:txBody>
      </p:sp>
      <p:sp>
        <p:nvSpPr>
          <p:cNvPr id="4" name="Footer Placeholder 3"/>
          <p:cNvSpPr>
            <a:spLocks noGrp="1"/>
          </p:cNvSpPr>
          <p:nvPr>
            <p:ph type="ftr" sz="quarter" idx="11"/>
          </p:nvPr>
        </p:nvSpPr>
        <p:spPr/>
        <p:txBody>
          <a:bodyPr/>
          <a:lstStyle/>
          <a:p>
            <a:r>
              <a:rPr lang="en-GB" b="1" dirty="0"/>
              <a:t>Working visit to Nice for the Review of EU HEIs models of internationalization</a:t>
            </a:r>
            <a:r>
              <a:rPr lang="en-GB" dirty="0"/>
              <a:t>, </a:t>
            </a:r>
          </a:p>
          <a:p>
            <a:r>
              <a:rPr lang="en-GB" dirty="0"/>
              <a:t>Nice, 3</a:t>
            </a:r>
            <a:r>
              <a:rPr lang="en-GB" baseline="30000" dirty="0"/>
              <a:t>rd</a:t>
            </a:r>
            <a:r>
              <a:rPr lang="en-GB" dirty="0"/>
              <a:t> June 2020</a:t>
            </a:r>
          </a:p>
        </p:txBody>
      </p:sp>
    </p:spTree>
    <p:extLst>
      <p:ext uri="{BB962C8B-B14F-4D97-AF65-F5344CB8AC3E}">
        <p14:creationId xmlns:p14="http://schemas.microsoft.com/office/powerpoint/2010/main" val="2350020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Internationalization processes</a:t>
            </a:r>
            <a:endParaRPr lang="en-US" dirty="0"/>
          </a:p>
        </p:txBody>
      </p:sp>
      <p:sp>
        <p:nvSpPr>
          <p:cNvPr id="3" name="Content Placeholder 2"/>
          <p:cNvSpPr>
            <a:spLocks noGrp="1"/>
          </p:cNvSpPr>
          <p:nvPr>
            <p:ph idx="1"/>
          </p:nvPr>
        </p:nvSpPr>
        <p:spPr>
          <a:xfrm>
            <a:off x="395536" y="1340768"/>
            <a:ext cx="8229600" cy="4525963"/>
          </a:xfrm>
        </p:spPr>
        <p:txBody>
          <a:bodyPr>
            <a:normAutofit fontScale="70000" lnSpcReduction="20000"/>
          </a:bodyPr>
          <a:lstStyle/>
          <a:p>
            <a:pPr marL="0" indent="0" algn="just">
              <a:buNone/>
            </a:pPr>
            <a:r>
              <a:rPr lang="en-GB" dirty="0"/>
              <a:t>The following tasks are included within the </a:t>
            </a:r>
            <a:r>
              <a:rPr lang="en-GB" dirty="0" smtClean="0"/>
              <a:t>Internationalization processes</a:t>
            </a:r>
            <a:r>
              <a:rPr lang="en-GB" dirty="0"/>
              <a:t>:</a:t>
            </a:r>
            <a:endParaRPr lang="fr-FR" dirty="0"/>
          </a:p>
          <a:p>
            <a:pPr lvl="0" algn="just"/>
            <a:r>
              <a:rPr lang="en-GB" dirty="0"/>
              <a:t>preparation of inter-university and international program and plan strategies cooperation</a:t>
            </a:r>
            <a:endParaRPr lang="fr-FR" dirty="0"/>
          </a:p>
          <a:p>
            <a:pPr lvl="0" algn="just"/>
            <a:r>
              <a:rPr lang="en-GB" dirty="0"/>
              <a:t>participation in projects, including the preparation of applications for University participation on international and other projects</a:t>
            </a:r>
            <a:endParaRPr lang="fr-FR" dirty="0"/>
          </a:p>
          <a:p>
            <a:pPr lvl="0" algn="just"/>
            <a:r>
              <a:rPr lang="en-GB" dirty="0"/>
              <a:t>organization and implementation of inter-university and international agreements cooperation</a:t>
            </a:r>
            <a:endParaRPr lang="fr-FR" dirty="0"/>
          </a:p>
          <a:p>
            <a:pPr lvl="0" algn="just"/>
            <a:r>
              <a:rPr lang="en-GB" dirty="0"/>
              <a:t>coordination of activities of international cooperation of units at the level of the University</a:t>
            </a:r>
            <a:endParaRPr lang="fr-FR" dirty="0"/>
          </a:p>
          <a:p>
            <a:pPr lvl="0" algn="just"/>
            <a:r>
              <a:rPr lang="en-GB" dirty="0"/>
              <a:t>mobility of academic and non-academic (administrative) staff and students</a:t>
            </a:r>
            <a:endParaRPr lang="fr-FR" dirty="0"/>
          </a:p>
          <a:p>
            <a:pPr algn="just"/>
            <a:r>
              <a:rPr lang="en-GB" dirty="0"/>
              <a:t>continuous training and teaching and administrative staff for the implementation of the adopted cooperation programs, including applying for projects and scholarships.</a:t>
            </a:r>
            <a:endParaRPr lang="en-US" dirty="0"/>
          </a:p>
        </p:txBody>
      </p:sp>
      <p:sp>
        <p:nvSpPr>
          <p:cNvPr id="4" name="Footer Placeholder 3"/>
          <p:cNvSpPr>
            <a:spLocks noGrp="1"/>
          </p:cNvSpPr>
          <p:nvPr>
            <p:ph type="ftr" sz="quarter" idx="11"/>
          </p:nvPr>
        </p:nvSpPr>
        <p:spPr/>
        <p:txBody>
          <a:bodyPr/>
          <a:lstStyle/>
          <a:p>
            <a:r>
              <a:rPr lang="en-GB" b="1" dirty="0"/>
              <a:t>Working visit to Nice for the Review of EU HEIs models of internationalization</a:t>
            </a:r>
            <a:r>
              <a:rPr lang="en-GB" dirty="0"/>
              <a:t>, </a:t>
            </a:r>
          </a:p>
          <a:p>
            <a:r>
              <a:rPr lang="en-GB" dirty="0"/>
              <a:t>Nice, 3</a:t>
            </a:r>
            <a:r>
              <a:rPr lang="en-GB" baseline="30000" dirty="0"/>
              <a:t>rd</a:t>
            </a:r>
            <a:r>
              <a:rPr lang="en-GB" dirty="0"/>
              <a:t> June 2020</a:t>
            </a:r>
          </a:p>
        </p:txBody>
      </p:sp>
    </p:spTree>
    <p:extLst>
      <p:ext uri="{BB962C8B-B14F-4D97-AF65-F5344CB8AC3E}">
        <p14:creationId xmlns:p14="http://schemas.microsoft.com/office/powerpoint/2010/main" val="2436225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 campuses strategy: IDEX</a:t>
            </a:r>
          </a:p>
        </p:txBody>
      </p:sp>
      <p:sp>
        <p:nvSpPr>
          <p:cNvPr id="3" name="Content Placeholder 2"/>
          <p:cNvSpPr>
            <a:spLocks noGrp="1"/>
          </p:cNvSpPr>
          <p:nvPr>
            <p:ph idx="1"/>
          </p:nvPr>
        </p:nvSpPr>
        <p:spPr>
          <a:xfrm>
            <a:off x="395536" y="1340768"/>
            <a:ext cx="8229600" cy="4525963"/>
          </a:xfrm>
        </p:spPr>
        <p:txBody>
          <a:bodyPr>
            <a:normAutofit fontScale="92500" lnSpcReduction="20000"/>
          </a:bodyPr>
          <a:lstStyle/>
          <a:p>
            <a:pPr marL="0" indent="0" algn="just">
              <a:buNone/>
            </a:pPr>
            <a:r>
              <a:rPr lang="en-GB" dirty="0"/>
              <a:t>The operation of the transdisciplinary programs of the </a:t>
            </a:r>
            <a:r>
              <a:rPr lang="en-GB" dirty="0" err="1" smtClean="0"/>
              <a:t>Université</a:t>
            </a:r>
            <a:r>
              <a:rPr lang="en-GB" dirty="0" smtClean="0"/>
              <a:t> </a:t>
            </a:r>
            <a:r>
              <a:rPr lang="en-GB" dirty="0"/>
              <a:t>Cote d’Azur is possible thanks to the support of the IDEX (University labelled “</a:t>
            </a:r>
            <a:r>
              <a:rPr lang="en-GB" b="1" dirty="0" err="1"/>
              <a:t>I</a:t>
            </a:r>
            <a:r>
              <a:rPr lang="en-GB" dirty="0" err="1"/>
              <a:t>n</a:t>
            </a:r>
            <a:r>
              <a:rPr lang="en-GB" b="1" dirty="0" err="1"/>
              <a:t>D</a:t>
            </a:r>
            <a:r>
              <a:rPr lang="en-GB" dirty="0" err="1"/>
              <a:t>ex</a:t>
            </a:r>
            <a:r>
              <a:rPr lang="en-GB" dirty="0"/>
              <a:t> of </a:t>
            </a:r>
            <a:r>
              <a:rPr lang="en-GB" b="1" dirty="0" err="1"/>
              <a:t>EX</a:t>
            </a:r>
            <a:r>
              <a:rPr lang="en-GB" dirty="0" err="1"/>
              <a:t>cellency</a:t>
            </a:r>
            <a:r>
              <a:rPr lang="en-GB" dirty="0"/>
              <a:t>”), which finances various specific projects, each conceived as a crucial part of the global objective. In order to ensure the link between these different specific projects that constitute the core programs, and to reinforce their coherence, the IDEX also financially supports various transverse actions such as </a:t>
            </a:r>
            <a:r>
              <a:rPr lang="en-GB" dirty="0">
                <a:solidFill>
                  <a:srgbClr val="FF0000"/>
                </a:solidFill>
              </a:rPr>
              <a:t>workshops, conferences, summer schools, joint training or dissemination activities, education and outreach</a:t>
            </a:r>
            <a:r>
              <a:rPr lang="en-GB" dirty="0"/>
              <a:t>.</a:t>
            </a:r>
            <a:endParaRPr lang="en-US" dirty="0"/>
          </a:p>
        </p:txBody>
      </p:sp>
      <p:sp>
        <p:nvSpPr>
          <p:cNvPr id="4" name="Footer Placeholder 3"/>
          <p:cNvSpPr>
            <a:spLocks noGrp="1"/>
          </p:cNvSpPr>
          <p:nvPr>
            <p:ph type="ftr" sz="quarter" idx="11"/>
          </p:nvPr>
        </p:nvSpPr>
        <p:spPr/>
        <p:txBody>
          <a:bodyPr/>
          <a:lstStyle/>
          <a:p>
            <a:r>
              <a:rPr lang="en-GB" b="1" dirty="0"/>
              <a:t>Working visit to Nice for the Review of EU HEIs models of internationalization</a:t>
            </a:r>
            <a:r>
              <a:rPr lang="en-GB" dirty="0"/>
              <a:t>, </a:t>
            </a:r>
          </a:p>
          <a:p>
            <a:r>
              <a:rPr lang="en-GB" dirty="0"/>
              <a:t>Nice, 3</a:t>
            </a:r>
            <a:r>
              <a:rPr lang="en-GB" baseline="30000" dirty="0"/>
              <a:t>rd</a:t>
            </a:r>
            <a:r>
              <a:rPr lang="en-GB" dirty="0"/>
              <a:t> June 2020</a:t>
            </a:r>
          </a:p>
        </p:txBody>
      </p:sp>
    </p:spTree>
    <p:extLst>
      <p:ext uri="{BB962C8B-B14F-4D97-AF65-F5344CB8AC3E}">
        <p14:creationId xmlns:p14="http://schemas.microsoft.com/office/powerpoint/2010/main" val="2604584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 campuses strategy: IDEX</a:t>
            </a:r>
          </a:p>
        </p:txBody>
      </p:sp>
      <p:sp>
        <p:nvSpPr>
          <p:cNvPr id="3" name="Content Placeholder 2"/>
          <p:cNvSpPr>
            <a:spLocks noGrp="1"/>
          </p:cNvSpPr>
          <p:nvPr>
            <p:ph idx="1"/>
          </p:nvPr>
        </p:nvSpPr>
        <p:spPr/>
        <p:txBody>
          <a:bodyPr/>
          <a:lstStyle/>
          <a:p>
            <a:pPr marL="0" indent="0" algn="ctr">
              <a:buNone/>
            </a:pPr>
            <a:r>
              <a:rPr lang="fr-FR" dirty="0">
                <a:hlinkClick r:id="rId2"/>
              </a:rPr>
              <a:t>http://univ-cotedazur.fr/en/idex/initiative-of-excellence-idex#.</a:t>
            </a:r>
            <a:r>
              <a:rPr lang="fr-FR" dirty="0" smtClean="0">
                <a:hlinkClick r:id="rId2"/>
              </a:rPr>
              <a:t>XtdRQcA682w</a:t>
            </a:r>
            <a:r>
              <a:rPr lang="fr-FR" dirty="0" smtClean="0"/>
              <a:t> </a:t>
            </a:r>
          </a:p>
          <a:p>
            <a:pPr marL="0" indent="0" algn="ctr">
              <a:buNone/>
            </a:pPr>
            <a:endParaRPr lang="en-US" dirty="0" smtClean="0"/>
          </a:p>
          <a:p>
            <a:pPr marL="0" indent="0" algn="ctr">
              <a:buNone/>
            </a:pPr>
            <a:r>
              <a:rPr lang="en-US" dirty="0" err="1" smtClean="0"/>
              <a:t>Université</a:t>
            </a:r>
            <a:r>
              <a:rPr lang="en-US" dirty="0" smtClean="0"/>
              <a:t> </a:t>
            </a:r>
            <a:r>
              <a:rPr lang="en-US" dirty="0"/>
              <a:t>Côte </a:t>
            </a:r>
            <a:r>
              <a:rPr lang="en-US" dirty="0" smtClean="0"/>
              <a:t>d’Azur has </a:t>
            </a:r>
            <a:r>
              <a:rPr lang="en-US" dirty="0"/>
              <a:t>various tools to support this </a:t>
            </a:r>
            <a:r>
              <a:rPr lang="en-US" dirty="0">
                <a:solidFill>
                  <a:srgbClr val="FF0000"/>
                </a:solidFill>
              </a:rPr>
              <a:t>new scientific approach</a:t>
            </a:r>
            <a:r>
              <a:rPr lang="en-US" dirty="0"/>
              <a:t>.</a:t>
            </a:r>
            <a:endParaRPr lang="fr-FR" dirty="0" smtClean="0"/>
          </a:p>
          <a:p>
            <a:pPr marL="0" indent="0">
              <a:buNone/>
            </a:pPr>
            <a:endParaRPr lang="fr-FR" dirty="0"/>
          </a:p>
        </p:txBody>
      </p:sp>
      <p:sp>
        <p:nvSpPr>
          <p:cNvPr id="4" name="Footer Placeholder 3"/>
          <p:cNvSpPr>
            <a:spLocks noGrp="1"/>
          </p:cNvSpPr>
          <p:nvPr>
            <p:ph type="ftr" sz="quarter" idx="11"/>
          </p:nvPr>
        </p:nvSpPr>
        <p:spPr/>
        <p:txBody>
          <a:bodyPr/>
          <a:lstStyle/>
          <a:p>
            <a:r>
              <a:rPr lang="en-GB" b="1" dirty="0"/>
              <a:t>Working visit to Nice for the Review of EU HEIs models of internationalization</a:t>
            </a:r>
            <a:r>
              <a:rPr lang="en-GB" dirty="0"/>
              <a:t>, </a:t>
            </a:r>
          </a:p>
          <a:p>
            <a:r>
              <a:rPr lang="en-GB" dirty="0"/>
              <a:t>Nice, 3</a:t>
            </a:r>
            <a:r>
              <a:rPr lang="en-GB" baseline="30000" dirty="0"/>
              <a:t>rd</a:t>
            </a:r>
            <a:r>
              <a:rPr lang="en-GB" dirty="0"/>
              <a:t> June 2020</a:t>
            </a:r>
          </a:p>
        </p:txBody>
      </p:sp>
    </p:spTree>
    <p:extLst>
      <p:ext uri="{BB962C8B-B14F-4D97-AF65-F5344CB8AC3E}">
        <p14:creationId xmlns:p14="http://schemas.microsoft.com/office/powerpoint/2010/main" val="2787405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 campuses strategy: IDEX</a:t>
            </a:r>
          </a:p>
        </p:txBody>
      </p:sp>
      <p:sp>
        <p:nvSpPr>
          <p:cNvPr id="3" name="Content Placeholder 2"/>
          <p:cNvSpPr>
            <a:spLocks noGrp="1"/>
          </p:cNvSpPr>
          <p:nvPr>
            <p:ph idx="1"/>
          </p:nvPr>
        </p:nvSpPr>
        <p:spPr>
          <a:xfrm>
            <a:off x="457200" y="1417638"/>
            <a:ext cx="8229600" cy="4675657"/>
          </a:xfrm>
        </p:spPr>
        <p:txBody>
          <a:bodyPr>
            <a:normAutofit fontScale="70000" lnSpcReduction="20000"/>
          </a:bodyPr>
          <a:lstStyle/>
          <a:p>
            <a:pPr algn="just"/>
            <a:r>
              <a:rPr lang="en-US" b="1" dirty="0"/>
              <a:t>Five academies have been established as part of the UCAJEDI program</a:t>
            </a:r>
            <a:r>
              <a:rPr lang="en-US" dirty="0"/>
              <a:t>, each composed of laboratories and teams of excellence, which build new interactions between researchers from different disciplines in the following five areas:</a:t>
            </a:r>
          </a:p>
          <a:p>
            <a:pPr algn="just"/>
            <a:r>
              <a:rPr lang="en-US" dirty="0"/>
              <a:t>Academy 1 : Networks, Information and Digital Society</a:t>
            </a:r>
          </a:p>
          <a:p>
            <a:pPr algn="just"/>
            <a:r>
              <a:rPr lang="en-US" dirty="0"/>
              <a:t>Academy 2 : Complex Systems</a:t>
            </a:r>
          </a:p>
          <a:p>
            <a:pPr algn="just"/>
            <a:r>
              <a:rPr lang="en-US" dirty="0"/>
              <a:t>Academy 3 : Space, Environment, Risk and Resilience</a:t>
            </a:r>
          </a:p>
          <a:p>
            <a:pPr algn="just"/>
            <a:r>
              <a:rPr lang="en-US" dirty="0"/>
              <a:t>Academy 4 : Complexity and Diversity of Living Systems</a:t>
            </a:r>
          </a:p>
          <a:p>
            <a:pPr algn="just"/>
            <a:r>
              <a:rPr lang="en-US" dirty="0"/>
              <a:t>Academy 5 : Human Societies, Ideas and Environments</a:t>
            </a:r>
          </a:p>
          <a:p>
            <a:pPr marL="0" indent="0" algn="just">
              <a:buNone/>
            </a:pPr>
            <a:endParaRPr lang="en-US" dirty="0" smtClean="0"/>
          </a:p>
          <a:p>
            <a:pPr marL="0" indent="0" algn="just">
              <a:buNone/>
            </a:pPr>
            <a:r>
              <a:rPr lang="en-US" dirty="0" smtClean="0"/>
              <a:t>These </a:t>
            </a:r>
            <a:r>
              <a:rPr lang="en-US" dirty="0">
                <a:solidFill>
                  <a:srgbClr val="FF0000"/>
                </a:solidFill>
              </a:rPr>
              <a:t>Academies of Excellence </a:t>
            </a:r>
            <a:r>
              <a:rPr lang="en-US" dirty="0"/>
              <a:t>are flexible and responsive structures that fuel the creativity and renewal of research at the </a:t>
            </a:r>
            <a:r>
              <a:rPr lang="en-US" dirty="0" err="1"/>
              <a:t>Université</a:t>
            </a:r>
            <a:r>
              <a:rPr lang="en-US" dirty="0"/>
              <a:t> Côte d'Azur. Annual funding allows the academies to support, according to their own terms, the initiatives developed within them</a:t>
            </a:r>
            <a:r>
              <a:rPr lang="en-US" dirty="0" smtClean="0"/>
              <a:t>.</a:t>
            </a:r>
            <a:endParaRPr lang="fr-FR" dirty="0"/>
          </a:p>
        </p:txBody>
      </p:sp>
      <p:sp>
        <p:nvSpPr>
          <p:cNvPr id="4" name="Footer Placeholder 3"/>
          <p:cNvSpPr>
            <a:spLocks noGrp="1"/>
          </p:cNvSpPr>
          <p:nvPr>
            <p:ph type="ftr" sz="quarter" idx="11"/>
          </p:nvPr>
        </p:nvSpPr>
        <p:spPr/>
        <p:txBody>
          <a:bodyPr/>
          <a:lstStyle/>
          <a:p>
            <a:r>
              <a:rPr lang="en-GB" b="1" dirty="0"/>
              <a:t>Working visit to Nice for the Review of EU HEIs models of internationalization</a:t>
            </a:r>
            <a:r>
              <a:rPr lang="en-GB" dirty="0"/>
              <a:t>, </a:t>
            </a:r>
          </a:p>
          <a:p>
            <a:r>
              <a:rPr lang="en-GB" dirty="0"/>
              <a:t>Nice, 3</a:t>
            </a:r>
            <a:r>
              <a:rPr lang="en-GB" baseline="30000" dirty="0"/>
              <a:t>rd</a:t>
            </a:r>
            <a:r>
              <a:rPr lang="en-GB" dirty="0"/>
              <a:t> June 2020</a:t>
            </a:r>
          </a:p>
        </p:txBody>
      </p:sp>
    </p:spTree>
    <p:extLst>
      <p:ext uri="{BB962C8B-B14F-4D97-AF65-F5344CB8AC3E}">
        <p14:creationId xmlns:p14="http://schemas.microsoft.com/office/powerpoint/2010/main" val="2086916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 campuses strategy: IDEX</a:t>
            </a:r>
            <a:endParaRPr lang="fr-FR"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a:t>These core programs aim to develop transdisciplinary fields of research that have been identified as strong themes for the </a:t>
            </a:r>
            <a:r>
              <a:rPr lang="en-US" dirty="0" err="1"/>
              <a:t>Université</a:t>
            </a:r>
            <a:r>
              <a:rPr lang="en-US" dirty="0"/>
              <a:t> Côte d'Azur:</a:t>
            </a:r>
          </a:p>
          <a:p>
            <a:pPr algn="just"/>
            <a:r>
              <a:rPr lang="en-US" dirty="0"/>
              <a:t>Art and sciences</a:t>
            </a:r>
          </a:p>
          <a:p>
            <a:pPr algn="just"/>
            <a:r>
              <a:rPr lang="en-US" dirty="0"/>
              <a:t>Environment, health, citizens</a:t>
            </a:r>
          </a:p>
          <a:p>
            <a:pPr algn="just"/>
            <a:r>
              <a:rPr lang="en-US" dirty="0"/>
              <a:t>Social interactions and complex dynamics</a:t>
            </a:r>
          </a:p>
          <a:p>
            <a:pPr algn="just"/>
            <a:r>
              <a:rPr lang="en-US" dirty="0"/>
              <a:t>Matter, light and interactions</a:t>
            </a:r>
          </a:p>
          <a:p>
            <a:pPr algn="just"/>
            <a:r>
              <a:rPr lang="en-US" dirty="0"/>
              <a:t>Modeling, physics and mathematics of living systems</a:t>
            </a:r>
          </a:p>
          <a:p>
            <a:pPr algn="just"/>
            <a:r>
              <a:rPr lang="en-US" dirty="0"/>
              <a:t>Risks in the Northern Mediterranean zone</a:t>
            </a:r>
          </a:p>
          <a:p>
            <a:pPr algn="just"/>
            <a:r>
              <a:rPr lang="en-US" dirty="0"/>
              <a:t>Data sciences</a:t>
            </a:r>
          </a:p>
          <a:p>
            <a:pPr algn="just"/>
            <a:r>
              <a:rPr lang="en-US" dirty="0"/>
              <a:t>Cognitive systems, normality and pathology of the human brain, and computational neuroscience</a:t>
            </a:r>
          </a:p>
          <a:p>
            <a:pPr marL="0" indent="0">
              <a:buNone/>
            </a:pPr>
            <a:endParaRPr lang="fr-FR" dirty="0"/>
          </a:p>
        </p:txBody>
      </p:sp>
      <p:sp>
        <p:nvSpPr>
          <p:cNvPr id="4" name="Footer Placeholder 3"/>
          <p:cNvSpPr>
            <a:spLocks noGrp="1"/>
          </p:cNvSpPr>
          <p:nvPr>
            <p:ph type="ftr" sz="quarter" idx="11"/>
          </p:nvPr>
        </p:nvSpPr>
        <p:spPr/>
        <p:txBody>
          <a:bodyPr/>
          <a:lstStyle/>
          <a:p>
            <a:r>
              <a:rPr lang="en-GB" b="1" dirty="0"/>
              <a:t>Working visit to Nice for the Review of EU HEIs models of internationalization</a:t>
            </a:r>
            <a:r>
              <a:rPr lang="en-GB" dirty="0"/>
              <a:t>, </a:t>
            </a:r>
          </a:p>
          <a:p>
            <a:r>
              <a:rPr lang="en-GB" dirty="0"/>
              <a:t>Nice, 3</a:t>
            </a:r>
            <a:r>
              <a:rPr lang="en-GB" baseline="30000" dirty="0"/>
              <a:t>rd</a:t>
            </a:r>
            <a:r>
              <a:rPr lang="en-GB" dirty="0"/>
              <a:t> June 2020</a:t>
            </a:r>
          </a:p>
          <a:p>
            <a:endParaRPr lang="en-GB" dirty="0"/>
          </a:p>
        </p:txBody>
      </p:sp>
    </p:spTree>
    <p:extLst>
      <p:ext uri="{BB962C8B-B14F-4D97-AF65-F5344CB8AC3E}">
        <p14:creationId xmlns:p14="http://schemas.microsoft.com/office/powerpoint/2010/main" val="2889131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 campuses strategy: IDEX</a:t>
            </a:r>
          </a:p>
        </p:txBody>
      </p:sp>
      <p:sp>
        <p:nvSpPr>
          <p:cNvPr id="3" name="Content Placeholder 2"/>
          <p:cNvSpPr>
            <a:spLocks noGrp="1"/>
          </p:cNvSpPr>
          <p:nvPr>
            <p:ph idx="1"/>
          </p:nvPr>
        </p:nvSpPr>
        <p:spPr>
          <a:xfrm>
            <a:off x="395536" y="1340768"/>
            <a:ext cx="8229600" cy="4525963"/>
          </a:xfrm>
        </p:spPr>
        <p:txBody>
          <a:bodyPr>
            <a:normAutofit/>
          </a:bodyPr>
          <a:lstStyle/>
          <a:p>
            <a:pPr marL="0" indent="0" algn="just">
              <a:buNone/>
            </a:pPr>
            <a:r>
              <a:rPr lang="en-GB" dirty="0"/>
              <a:t>Innovation at the </a:t>
            </a:r>
            <a:r>
              <a:rPr lang="en-GB" dirty="0" smtClean="0"/>
              <a:t>UCA is the </a:t>
            </a:r>
            <a:r>
              <a:rPr lang="en-GB" dirty="0"/>
              <a:t>result of a process of continuous interaction between </a:t>
            </a:r>
            <a:r>
              <a:rPr lang="en-GB" dirty="0">
                <a:solidFill>
                  <a:srgbClr val="FF0000"/>
                </a:solidFill>
              </a:rPr>
              <a:t>research, technology, </a:t>
            </a:r>
            <a:r>
              <a:rPr lang="en-GB" dirty="0"/>
              <a:t>and the </a:t>
            </a:r>
            <a:r>
              <a:rPr lang="en-GB" dirty="0">
                <a:solidFill>
                  <a:srgbClr val="FF0000"/>
                </a:solidFill>
              </a:rPr>
              <a:t>market</a:t>
            </a:r>
            <a:r>
              <a:rPr lang="en-GB" dirty="0"/>
              <a:t>. These interactions are furthered and supported by creative men and women open to hearing different perspectives.</a:t>
            </a:r>
            <a:endParaRPr lang="fr-FR" dirty="0"/>
          </a:p>
        </p:txBody>
      </p:sp>
      <p:sp>
        <p:nvSpPr>
          <p:cNvPr id="4" name="Footer Placeholder 3"/>
          <p:cNvSpPr>
            <a:spLocks noGrp="1"/>
          </p:cNvSpPr>
          <p:nvPr>
            <p:ph type="ftr" sz="quarter" idx="11"/>
          </p:nvPr>
        </p:nvSpPr>
        <p:spPr/>
        <p:txBody>
          <a:bodyPr/>
          <a:lstStyle/>
          <a:p>
            <a:r>
              <a:rPr lang="en-GB" b="1" dirty="0"/>
              <a:t>Working visit to Nice for the Review of EU HEIs models of internationalization</a:t>
            </a:r>
            <a:r>
              <a:rPr lang="en-GB" dirty="0"/>
              <a:t>, </a:t>
            </a:r>
          </a:p>
          <a:p>
            <a:r>
              <a:rPr lang="en-GB" dirty="0"/>
              <a:t>Nice, 3</a:t>
            </a:r>
            <a:r>
              <a:rPr lang="en-GB" baseline="30000" dirty="0"/>
              <a:t>rd</a:t>
            </a:r>
            <a:r>
              <a:rPr lang="en-GB" dirty="0"/>
              <a:t> June 2020</a:t>
            </a:r>
          </a:p>
          <a:p>
            <a:endParaRPr lang="en-GB" dirty="0"/>
          </a:p>
        </p:txBody>
      </p:sp>
    </p:spTree>
    <p:extLst>
      <p:ext uri="{BB962C8B-B14F-4D97-AF65-F5344CB8AC3E}">
        <p14:creationId xmlns:p14="http://schemas.microsoft.com/office/powerpoint/2010/main" val="4163615676"/>
      </p:ext>
    </p:extLst>
  </p:cSld>
  <p:clrMapOvr>
    <a:masterClrMapping/>
  </p:clrMapOvr>
</p:sld>
</file>

<file path=ppt/theme/theme1.xml><?xml version="1.0" encoding="utf-8"?>
<a:theme xmlns:a="http://schemas.openxmlformats.org/drawingml/2006/main" name="MARD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MARDS Template.potx</Template>
  <TotalTime>88</TotalTime>
  <Words>1158</Words>
  <Application>Microsoft Office PowerPoint</Application>
  <PresentationFormat>On-screen Show (4:3)</PresentationFormat>
  <Paragraphs>109</Paragraphs>
  <Slides>14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MARDS Template</vt:lpstr>
      <vt:lpstr>Internationalization Strategy at UCA and Multi campuses strategy </vt:lpstr>
      <vt:lpstr>Overview</vt:lpstr>
      <vt:lpstr>Introduction</vt:lpstr>
      <vt:lpstr>Internationalization processes</vt:lpstr>
      <vt:lpstr>Multi campuses strategy: IDEX</vt:lpstr>
      <vt:lpstr>Multi campuses strategy: IDEX</vt:lpstr>
      <vt:lpstr>Multi campuses strategy: IDEX</vt:lpstr>
      <vt:lpstr>Multi campuses strategy: IDEX</vt:lpstr>
      <vt:lpstr>Multi campuses strategy: IDEX</vt:lpstr>
      <vt:lpstr>Multi campuses strategy: Case of BISI</vt:lpstr>
      <vt:lpstr>Multi campuses strategy: Case of BISI</vt:lpstr>
      <vt:lpstr>Multi campuses strategy: Case of BISI</vt:lpstr>
      <vt:lpstr>Final remarks </vt:lpstr>
      <vt:lpstr>Thank you!</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IESP</dc:title>
  <dc:subject/>
  <dc:creator>Name Surname</dc:creator>
  <cp:keywords/>
  <dc:description/>
  <cp:lastModifiedBy>Windows User</cp:lastModifiedBy>
  <cp:revision>20</cp:revision>
  <dcterms:created xsi:type="dcterms:W3CDTF">2019-02-18T18:02:56Z</dcterms:created>
  <dcterms:modified xsi:type="dcterms:W3CDTF">2020-06-18T08:38:56Z</dcterms:modified>
  <cp:category/>
</cp:coreProperties>
</file>