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58" r:id="rId3"/>
    <p:sldId id="257" r:id="rId4"/>
    <p:sldId id="286" r:id="rId5"/>
    <p:sldId id="287" r:id="rId6"/>
    <p:sldId id="288" r:id="rId7"/>
    <p:sldId id="289" r:id="rId8"/>
    <p:sldId id="290" r:id="rId9"/>
    <p:sldId id="291" r:id="rId10"/>
    <p:sldId id="292" r:id="rId11"/>
    <p:sldId id="259" r:id="rId12"/>
    <p:sldId id="260" r:id="rId13"/>
    <p:sldId id="261" r:id="rId14"/>
    <p:sldId id="294" r:id="rId15"/>
    <p:sldId id="296" r:id="rId16"/>
    <p:sldId id="297" r:id="rId17"/>
    <p:sldId id="298" r:id="rId18"/>
    <p:sldId id="299" r:id="rId19"/>
    <p:sldId id="267" r:id="rId20"/>
    <p:sldId id="268" r:id="rId21"/>
    <p:sldId id="300" r:id="rId22"/>
    <p:sldId id="301" r:id="rId23"/>
    <p:sldId id="269" r:id="rId24"/>
    <p:sldId id="270" r:id="rId25"/>
    <p:sldId id="302" r:id="rId26"/>
    <p:sldId id="303" r:id="rId27"/>
    <p:sldId id="271" r:id="rId28"/>
    <p:sldId id="304" r:id="rId29"/>
    <p:sldId id="272" r:id="rId30"/>
    <p:sldId id="273" r:id="rId31"/>
    <p:sldId id="306" r:id="rId32"/>
    <p:sldId id="275" r:id="rId33"/>
    <p:sldId id="277" r:id="rId34"/>
    <p:sldId id="279" r:id="rId35"/>
    <p:sldId id="281" r:id="rId36"/>
    <p:sldId id="283" r:id="rId37"/>
    <p:sldId id="28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28E482-888C-47A7-9D66-28956E16ACDA}" type="datetimeFigureOut">
              <a:rPr lang="en-US" smtClean="0"/>
              <a:pPr/>
              <a:t>10/26/2022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866528-3629-429A-89B2-87107A60E9E1}" type="slidenum">
              <a:rPr lang="en-US" smtClean="0"/>
              <a:pPr/>
              <a:t>‹#›</a:t>
            </a:fld>
            <a:endParaRPr lang="en-US"/>
          </a:p>
        </p:txBody>
      </p:sp>
    </p:spTree>
    <p:extLst>
      <p:ext uri="{BB962C8B-B14F-4D97-AF65-F5344CB8AC3E}">
        <p14:creationId xmlns:p14="http://schemas.microsoft.com/office/powerpoint/2010/main" val="93557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866528-3629-429A-89B2-87107A60E9E1}" type="slidenum">
              <a:rPr lang="en-US" smtClean="0"/>
              <a:pPr/>
              <a:t>28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B696869-FF00-4A58-BDF8-3002A35FBB5E}" type="datetimeFigureOut">
              <a:rPr lang="en-US" smtClean="0"/>
              <a:pPr/>
              <a:t>10/26/2022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88DF7AB-BFF9-428C-A989-798970A1756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696869-FF00-4A58-BDF8-3002A35FBB5E}" type="datetimeFigureOut">
              <a:rPr lang="en-US" smtClean="0"/>
              <a:pPr/>
              <a:t>10/26/2022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8DF7AB-BFF9-428C-A989-798970A175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696869-FF00-4A58-BDF8-3002A35FBB5E}" type="datetimeFigureOut">
              <a:rPr lang="en-US" smtClean="0"/>
              <a:pPr/>
              <a:t>10/26/2022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8DF7AB-BFF9-428C-A989-798970A1756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696869-FF00-4A58-BDF8-3002A35FBB5E}" type="datetimeFigureOut">
              <a:rPr lang="en-US" smtClean="0"/>
              <a:pPr/>
              <a:t>10/26/2022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8DF7AB-BFF9-428C-A989-798970A1756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B696869-FF00-4A58-BDF8-3002A35FBB5E}" type="datetimeFigureOut">
              <a:rPr lang="en-US" smtClean="0"/>
              <a:pPr/>
              <a:t>10/26/2022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8DF7AB-BFF9-428C-A989-798970A1756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696869-FF00-4A58-BDF8-3002A35FBB5E}" type="datetimeFigureOut">
              <a:rPr lang="en-US" smtClean="0"/>
              <a:pPr/>
              <a:t>10/26/2022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88DF7AB-BFF9-428C-A989-798970A1756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B696869-FF00-4A58-BDF8-3002A35FBB5E}" type="datetimeFigureOut">
              <a:rPr lang="en-US" smtClean="0"/>
              <a:pPr/>
              <a:t>10/26/2022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88DF7AB-BFF9-428C-A989-798970A1756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B696869-FF00-4A58-BDF8-3002A35FBB5E}" type="datetimeFigureOut">
              <a:rPr lang="en-US" smtClean="0"/>
              <a:pPr/>
              <a:t>10/26/2022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88DF7AB-BFF9-428C-A989-798970A1756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B696869-FF00-4A58-BDF8-3002A35FBB5E}" type="datetimeFigureOut">
              <a:rPr lang="en-US" smtClean="0"/>
              <a:pPr/>
              <a:t>10/26/2022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88DF7AB-BFF9-428C-A989-798970A175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B696869-FF00-4A58-BDF8-3002A35FBB5E}" type="datetimeFigureOut">
              <a:rPr lang="en-US" smtClean="0"/>
              <a:pPr/>
              <a:t>10/26/2022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88DF7AB-BFF9-428C-A989-798970A1756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B696869-FF00-4A58-BDF8-3002A35FBB5E}" type="datetimeFigureOut">
              <a:rPr lang="en-US" smtClean="0"/>
              <a:pPr/>
              <a:t>10/26/2022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88DF7AB-BFF9-428C-A989-798970A1756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B696869-FF00-4A58-BDF8-3002A35FBB5E}" type="datetimeFigureOut">
              <a:rPr lang="en-US" smtClean="0"/>
              <a:pPr/>
              <a:t>10/26/2022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88DF7AB-BFF9-428C-A989-798970A175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0" dirty="0" smtClean="0">
                <a:solidFill>
                  <a:schemeClr val="tx1"/>
                </a:solidFill>
                <a:effectLst/>
                <a:latin typeface="Times New Roman" pitchFamily="18" charset="0"/>
                <a:cs typeface="Times New Roman" pitchFamily="18" charset="0"/>
              </a:rPr>
              <a:t>Metaphor and metonymy</a:t>
            </a:r>
            <a:endParaRPr lang="en-US" b="0" dirty="0">
              <a:solidFill>
                <a:schemeClr val="tx1"/>
              </a:solidFill>
              <a:effectLst/>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sz="2800" b="1" dirty="0" smtClean="0">
              <a:solidFill>
                <a:schemeClr val="accent2"/>
              </a:solidFill>
              <a:latin typeface="Times New Roman" pitchFamily="18" charset="0"/>
              <a:cs typeface="Times New Roman" pitchFamily="18" charset="0"/>
            </a:endParaRPr>
          </a:p>
          <a:p>
            <a:pPr>
              <a:buNone/>
            </a:pPr>
            <a:endParaRPr lang="en-US" sz="2800" b="1" dirty="0" smtClean="0">
              <a:solidFill>
                <a:schemeClr val="accent2"/>
              </a:solidFill>
              <a:latin typeface="Times New Roman" pitchFamily="18" charset="0"/>
              <a:cs typeface="Times New Roman" pitchFamily="18" charset="0"/>
            </a:endParaRPr>
          </a:p>
          <a:p>
            <a:pPr algn="ctr">
              <a:buNone/>
            </a:pPr>
            <a:r>
              <a:rPr lang="en-US" sz="4000" b="1" i="1" dirty="0" smtClean="0">
                <a:solidFill>
                  <a:schemeClr val="accent2"/>
                </a:solidFill>
                <a:latin typeface="Times New Roman" pitchFamily="18" charset="0"/>
                <a:cs typeface="Times New Roman" pitchFamily="18" charset="0"/>
              </a:rPr>
              <a:t> The essence of metaphor is understanding and experiencing one kind of thing in terms of another. </a:t>
            </a:r>
          </a:p>
          <a:p>
            <a:pPr algn="ctr">
              <a:buNone/>
            </a:pPr>
            <a:endParaRPr lang="en-US" sz="4000" i="1" dirty="0" smtClean="0"/>
          </a:p>
          <a:p>
            <a:pPr algn="ctr">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Lakoff</a:t>
            </a:r>
            <a:r>
              <a:rPr lang="en-US" sz="2800" dirty="0" smtClean="0">
                <a:latin typeface="Times New Roman" pitchFamily="18" charset="0"/>
                <a:cs typeface="Times New Roman" pitchFamily="18" charset="0"/>
              </a:rPr>
              <a:t> and Johnson 2003: 5)</a:t>
            </a:r>
            <a:endParaRPr lang="en-US" sz="2800" dirty="0" smtClean="0">
              <a:solidFill>
                <a:schemeClr val="accent2"/>
              </a:solidFill>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solidFill>
                  <a:schemeClr val="accent4"/>
                </a:solidFill>
                <a:effectLst/>
                <a:latin typeface="Times New Roman" pitchFamily="18" charset="0"/>
                <a:cs typeface="Times New Roman" pitchFamily="18" charset="0"/>
              </a:rPr>
              <a:t>Metaphor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nSpc>
                <a:spcPct val="150000"/>
              </a:lnSpc>
              <a:spcBef>
                <a:spcPts val="0"/>
              </a:spcBef>
            </a:pPr>
            <a:r>
              <a:rPr lang="en-US" b="1" dirty="0" smtClean="0">
                <a:solidFill>
                  <a:schemeClr val="accent3"/>
                </a:solidFill>
                <a:latin typeface="Times New Roman" pitchFamily="18" charset="0"/>
                <a:cs typeface="Times New Roman" pitchFamily="18" charset="0"/>
              </a:rPr>
              <a:t>Metaphors </a:t>
            </a:r>
            <a:r>
              <a:rPr lang="en-US" dirty="0" smtClean="0">
                <a:solidFill>
                  <a:schemeClr val="accent3"/>
                </a:solidFill>
                <a:latin typeface="Times New Roman" pitchFamily="18" charset="0"/>
                <a:cs typeface="Times New Roman" pitchFamily="18" charset="0"/>
              </a:rPr>
              <a:t>– </a:t>
            </a:r>
            <a:r>
              <a:rPr lang="en-US" dirty="0" smtClean="0">
                <a:latin typeface="Times New Roman" pitchFamily="18" charset="0"/>
                <a:cs typeface="Times New Roman" pitchFamily="18" charset="0"/>
              </a:rPr>
              <a:t>conceptual (mental) operations reflected in human language that enable speakers to structure and construe abstract areas of knowledge and experience in more concrete experiential terms.</a:t>
            </a:r>
          </a:p>
          <a:p>
            <a:pPr>
              <a:lnSpc>
                <a:spcPct val="150000"/>
              </a:lnSpc>
              <a:spcBef>
                <a:spcPts val="0"/>
              </a:spcBef>
            </a:pPr>
            <a:r>
              <a:rPr lang="en-US" b="1" dirty="0" smtClean="0">
                <a:solidFill>
                  <a:schemeClr val="accent3"/>
                </a:solidFill>
                <a:latin typeface="Times New Roman" pitchFamily="18" charset="0"/>
                <a:cs typeface="Times New Roman" pitchFamily="18" charset="0"/>
              </a:rPr>
              <a:t>Source domain </a:t>
            </a:r>
            <a:r>
              <a:rPr lang="en-US" dirty="0" smtClean="0">
                <a:latin typeface="Times New Roman" pitchFamily="18" charset="0"/>
                <a:cs typeface="Times New Roman" pitchFamily="18" charset="0"/>
              </a:rPr>
              <a:t>– a familiar area of knowledge</a:t>
            </a:r>
          </a:p>
          <a:p>
            <a:pPr>
              <a:lnSpc>
                <a:spcPct val="150000"/>
              </a:lnSpc>
              <a:spcBef>
                <a:spcPts val="0"/>
              </a:spcBef>
            </a:pPr>
            <a:r>
              <a:rPr lang="en-US" b="1" dirty="0" smtClean="0">
                <a:solidFill>
                  <a:schemeClr val="accent3"/>
                </a:solidFill>
                <a:latin typeface="Times New Roman" pitchFamily="18" charset="0"/>
                <a:cs typeface="Times New Roman" pitchFamily="18" charset="0"/>
              </a:rPr>
              <a:t>Target domain- </a:t>
            </a:r>
            <a:r>
              <a:rPr lang="en-US" dirty="0" smtClean="0">
                <a:latin typeface="Times New Roman" pitchFamily="18" charset="0"/>
                <a:cs typeface="Times New Roman" pitchFamily="18" charset="0"/>
              </a:rPr>
              <a:t>an area of knowledge that is less familiar</a:t>
            </a:r>
          </a:p>
          <a:p>
            <a:pPr marL="109728" indent="0">
              <a:lnSpc>
                <a:spcPct val="150000"/>
              </a:lnSpc>
              <a:spcBef>
                <a:spcPts val="0"/>
              </a:spcBef>
              <a:buNone/>
            </a:pPr>
            <a:r>
              <a:rPr lang="sr-Latn-ME" dirty="0">
                <a:latin typeface="Times New Roman" pitchFamily="18" charset="0"/>
                <a:cs typeface="Times New Roman" pitchFamily="18" charset="0"/>
              </a:rPr>
              <a:t> </a:t>
            </a:r>
            <a:r>
              <a:rPr lang="sr-Latn-ME"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Hurford</a:t>
            </a:r>
            <a:r>
              <a:rPr lang="en-US" dirty="0" smtClean="0">
                <a:latin typeface="Times New Roman" pitchFamily="18" charset="0"/>
                <a:cs typeface="Times New Roman" pitchFamily="18" charset="0"/>
              </a:rPr>
              <a:t> et al. 2007: 331) </a:t>
            </a:r>
          </a:p>
          <a:p>
            <a:pPr>
              <a:lnSpc>
                <a:spcPct val="150000"/>
              </a:lnSpc>
              <a:spcBef>
                <a:spcPts val="0"/>
              </a:spcBef>
            </a:pPr>
            <a:endParaRPr lang="en-US" dirty="0" smtClean="0">
              <a:latin typeface="Times New Roman" pitchFamily="18" charset="0"/>
              <a:cs typeface="Times New Roman" pitchFamily="18" charset="0"/>
            </a:endParaRPr>
          </a:p>
          <a:p>
            <a:pPr>
              <a:lnSpc>
                <a:spcPct val="150000"/>
              </a:lnSpc>
              <a:spcBef>
                <a:spcPts val="0"/>
              </a:spcBef>
            </a:pP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solidFill>
                  <a:schemeClr val="accent3"/>
                </a:solidFill>
                <a:latin typeface="Times New Roman" pitchFamily="18" charset="0"/>
                <a:cs typeface="Times New Roman" pitchFamily="18" charset="0"/>
              </a:rPr>
              <a:t>Metaphor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Times New Roman" pitchFamily="18" charset="0"/>
                <a:cs typeface="Times New Roman" pitchFamily="18" charset="0"/>
              </a:rPr>
              <a:t>Isolated instances of metaphorical concepts</a:t>
            </a:r>
          </a:p>
          <a:p>
            <a:r>
              <a:rPr lang="en-US" sz="2800" dirty="0" smtClean="0">
                <a:latin typeface="Times New Roman" pitchFamily="18" charset="0"/>
                <a:cs typeface="Times New Roman" pitchFamily="18" charset="0"/>
              </a:rPr>
              <a:t>Idiosyncratic metaphorical expressions that stand alone and are not used systematically in our language or thought</a:t>
            </a:r>
          </a:p>
          <a:p>
            <a:pPr>
              <a:lnSpc>
                <a:spcPct val="150000"/>
              </a:lnSpc>
              <a:spcBef>
                <a:spcPts val="0"/>
              </a:spcBef>
            </a:pPr>
            <a:r>
              <a:rPr lang="en-US" sz="2800" i="1" dirty="0" smtClean="0">
                <a:latin typeface="Times New Roman" pitchFamily="18" charset="0"/>
                <a:cs typeface="Times New Roman" pitchFamily="18" charset="0"/>
              </a:rPr>
              <a:t>My car is a lemon.</a:t>
            </a:r>
          </a:p>
          <a:p>
            <a:pPr>
              <a:lnSpc>
                <a:spcPct val="150000"/>
              </a:lnSpc>
              <a:spcBef>
                <a:spcPts val="0"/>
              </a:spcBef>
            </a:pPr>
            <a:r>
              <a:rPr lang="en-US" sz="2800" i="1" dirty="0" smtClean="0">
                <a:latin typeface="Times New Roman" pitchFamily="18" charset="0"/>
                <a:cs typeface="Times New Roman" pitchFamily="18" charset="0"/>
              </a:rPr>
              <a:t>Dr Jones is a butcher. </a:t>
            </a:r>
          </a:p>
          <a:p>
            <a:endParaRPr lang="en-US" sz="2800"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Hurford</a:t>
            </a:r>
            <a:r>
              <a:rPr lang="en-US" sz="2400" dirty="0" smtClean="0">
                <a:latin typeface="Times New Roman" pitchFamily="18" charset="0"/>
                <a:cs typeface="Times New Roman" pitchFamily="18" charset="0"/>
              </a:rPr>
              <a:t> et al. 2007: 331-332; </a:t>
            </a:r>
            <a:r>
              <a:rPr lang="en-US" sz="2400" dirty="0" err="1" smtClean="0">
                <a:latin typeface="Times New Roman" pitchFamily="18" charset="0"/>
                <a:cs typeface="Times New Roman" pitchFamily="18" charset="0"/>
              </a:rPr>
              <a:t>Lakoff</a:t>
            </a:r>
            <a:r>
              <a:rPr lang="en-US" sz="2400" dirty="0" smtClean="0">
                <a:latin typeface="Times New Roman" pitchFamily="18" charset="0"/>
                <a:cs typeface="Times New Roman" pitchFamily="18" charset="0"/>
              </a:rPr>
              <a:t> and Johnson 1980: 54) </a:t>
            </a:r>
            <a:endParaRPr lang="en-US" sz="2400" dirty="0"/>
          </a:p>
        </p:txBody>
      </p:sp>
      <p:sp>
        <p:nvSpPr>
          <p:cNvPr id="3" name="Title 2"/>
          <p:cNvSpPr>
            <a:spLocks noGrp="1"/>
          </p:cNvSpPr>
          <p:nvPr>
            <p:ph type="title"/>
          </p:nvPr>
        </p:nvSpPr>
        <p:spPr/>
        <p:txBody>
          <a:bodyPr/>
          <a:lstStyle/>
          <a:p>
            <a:r>
              <a:rPr lang="en-US" dirty="0" smtClean="0">
                <a:solidFill>
                  <a:schemeClr val="accent3"/>
                </a:solidFill>
                <a:latin typeface="Times New Roman" pitchFamily="18" charset="0"/>
                <a:cs typeface="Times New Roman" pitchFamily="18" charset="0"/>
              </a:rPr>
              <a:t>Metaphor</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spcBef>
                <a:spcPts val="0"/>
              </a:spcBef>
            </a:pPr>
            <a:r>
              <a:rPr lang="en-US" b="1" dirty="0" smtClean="0">
                <a:solidFill>
                  <a:schemeClr val="accent3"/>
                </a:solidFill>
                <a:latin typeface="Times New Roman" pitchFamily="18" charset="0"/>
                <a:cs typeface="Times New Roman" pitchFamily="18" charset="0"/>
              </a:rPr>
              <a:t>Structural metaphors </a:t>
            </a:r>
            <a:r>
              <a:rPr lang="en-US" dirty="0" smtClean="0">
                <a:latin typeface="Times New Roman" pitchFamily="18" charset="0"/>
                <a:cs typeface="Times New Roman" pitchFamily="18" charset="0"/>
              </a:rPr>
              <a:t>– abstract metaphorical systems in which an entire (typically abstract) complex mental concept is structured in terms of some other (usually more concrete) concept.</a:t>
            </a:r>
          </a:p>
          <a:p>
            <a:pPr>
              <a:lnSpc>
                <a:spcPct val="150000"/>
              </a:lnSpc>
              <a:spcBef>
                <a:spcPts val="0"/>
              </a:spcBef>
            </a:pPr>
            <a:r>
              <a:rPr lang="en-US" b="1" dirty="0" smtClean="0">
                <a:solidFill>
                  <a:schemeClr val="accent3"/>
                </a:solidFill>
                <a:latin typeface="Times New Roman" pitchFamily="18" charset="0"/>
                <a:cs typeface="Times New Roman" pitchFamily="18" charset="0"/>
              </a:rPr>
              <a:t>Structural metaphors </a:t>
            </a:r>
            <a:r>
              <a:rPr lang="en-US" dirty="0" smtClean="0">
                <a:latin typeface="Times New Roman" pitchFamily="18" charset="0"/>
                <a:cs typeface="Times New Roman" pitchFamily="18" charset="0"/>
              </a:rPr>
              <a:t>allow us to use one highly structured and clearly delineated concept to structure another.                      (</a:t>
            </a:r>
            <a:r>
              <a:rPr lang="en-US" dirty="0" err="1" smtClean="0">
                <a:latin typeface="Times New Roman" pitchFamily="18" charset="0"/>
                <a:cs typeface="Times New Roman" pitchFamily="18" charset="0"/>
              </a:rPr>
              <a:t>Hurford</a:t>
            </a:r>
            <a:r>
              <a:rPr lang="en-US" dirty="0" smtClean="0">
                <a:latin typeface="Times New Roman" pitchFamily="18" charset="0"/>
                <a:cs typeface="Times New Roman" pitchFamily="18" charset="0"/>
              </a:rPr>
              <a:t> et al. 2007: 333)</a:t>
            </a:r>
          </a:p>
          <a:p>
            <a:endParaRPr lang="en-US"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lstStyle/>
          <a:p>
            <a:r>
              <a:rPr lang="en-US" dirty="0" smtClean="0">
                <a:solidFill>
                  <a:schemeClr val="accent3"/>
                </a:solidFill>
                <a:latin typeface="Times New Roman" pitchFamily="18" charset="0"/>
                <a:cs typeface="Times New Roman" pitchFamily="18" charset="0"/>
              </a:rPr>
              <a:t>Structural metaphors</a:t>
            </a:r>
            <a:endParaRPr lang="en-US" dirty="0">
              <a:solidFill>
                <a:schemeClr val="accent3"/>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TIME IS MONEY </a:t>
            </a:r>
          </a:p>
          <a:p>
            <a:r>
              <a:rPr lang="en-US" dirty="0" smtClean="0">
                <a:latin typeface="Times New Roman" pitchFamily="18" charset="0"/>
                <a:cs typeface="Times New Roman" pitchFamily="18" charset="0"/>
              </a:rPr>
              <a:t>You're </a:t>
            </a:r>
            <a:r>
              <a:rPr lang="en-US" i="1" dirty="0" smtClean="0">
                <a:latin typeface="Times New Roman" pitchFamily="18" charset="0"/>
                <a:cs typeface="Times New Roman" pitchFamily="18" charset="0"/>
              </a:rPr>
              <a:t>wasting </a:t>
            </a:r>
            <a:r>
              <a:rPr lang="en-US" dirty="0" smtClean="0">
                <a:latin typeface="Times New Roman" pitchFamily="18" charset="0"/>
                <a:cs typeface="Times New Roman" pitchFamily="18" charset="0"/>
              </a:rPr>
              <a:t>my time. </a:t>
            </a:r>
          </a:p>
          <a:p>
            <a:r>
              <a:rPr lang="en-US" dirty="0" smtClean="0">
                <a:latin typeface="Times New Roman" pitchFamily="18" charset="0"/>
                <a:cs typeface="Times New Roman" pitchFamily="18" charset="0"/>
              </a:rPr>
              <a:t>This gadget will </a:t>
            </a:r>
            <a:r>
              <a:rPr lang="en-US" i="1" dirty="0" smtClean="0">
                <a:latin typeface="Times New Roman" pitchFamily="18" charset="0"/>
                <a:cs typeface="Times New Roman" pitchFamily="18" charset="0"/>
              </a:rPr>
              <a:t>save </a:t>
            </a:r>
            <a:r>
              <a:rPr lang="en-US" dirty="0" smtClean="0">
                <a:latin typeface="Times New Roman" pitchFamily="18" charset="0"/>
                <a:cs typeface="Times New Roman" pitchFamily="18" charset="0"/>
              </a:rPr>
              <a:t>you hours. </a:t>
            </a:r>
          </a:p>
          <a:p>
            <a:r>
              <a:rPr lang="en-US" dirty="0" smtClean="0">
                <a:latin typeface="Times New Roman" pitchFamily="18" charset="0"/>
                <a:cs typeface="Times New Roman" pitchFamily="18" charset="0"/>
              </a:rPr>
              <a:t>I don't </a:t>
            </a:r>
            <a:r>
              <a:rPr lang="en-US" i="1" dirty="0" smtClean="0">
                <a:latin typeface="Times New Roman" pitchFamily="18" charset="0"/>
                <a:cs typeface="Times New Roman" pitchFamily="18" charset="0"/>
              </a:rPr>
              <a:t>have </a:t>
            </a:r>
            <a:r>
              <a:rPr lang="en-US" dirty="0" smtClean="0">
                <a:latin typeface="Times New Roman" pitchFamily="18" charset="0"/>
                <a:cs typeface="Times New Roman" pitchFamily="18" charset="0"/>
              </a:rPr>
              <a:t>the time </a:t>
            </a:r>
            <a:r>
              <a:rPr lang="en-US" i="1" dirty="0" smtClean="0">
                <a:latin typeface="Times New Roman" pitchFamily="18" charset="0"/>
                <a:cs typeface="Times New Roman" pitchFamily="18" charset="0"/>
              </a:rPr>
              <a:t>to give </a:t>
            </a:r>
            <a:r>
              <a:rPr lang="en-US" dirty="0" smtClean="0">
                <a:latin typeface="Times New Roman" pitchFamily="18" charset="0"/>
                <a:cs typeface="Times New Roman" pitchFamily="18" charset="0"/>
              </a:rPr>
              <a:t>you.</a:t>
            </a:r>
            <a:r>
              <a:rPr lang="en-US" i="1"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How do you </a:t>
            </a:r>
            <a:r>
              <a:rPr lang="en-US" i="1" dirty="0" smtClean="0">
                <a:latin typeface="Times New Roman" pitchFamily="18" charset="0"/>
                <a:cs typeface="Times New Roman" pitchFamily="18" charset="0"/>
              </a:rPr>
              <a:t>spend </a:t>
            </a:r>
            <a:r>
              <a:rPr lang="en-US" dirty="0" smtClean="0">
                <a:latin typeface="Times New Roman" pitchFamily="18" charset="0"/>
                <a:cs typeface="Times New Roman" pitchFamily="18" charset="0"/>
              </a:rPr>
              <a:t>your time these days</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That flat tire </a:t>
            </a:r>
            <a:r>
              <a:rPr lang="en-US" i="1" dirty="0" smtClean="0">
                <a:latin typeface="Times New Roman" pitchFamily="18" charset="0"/>
                <a:cs typeface="Times New Roman" pitchFamily="18" charset="0"/>
              </a:rPr>
              <a:t>cost </a:t>
            </a:r>
            <a:r>
              <a:rPr lang="en-US" dirty="0" smtClean="0">
                <a:latin typeface="Times New Roman" pitchFamily="18" charset="0"/>
                <a:cs typeface="Times New Roman" pitchFamily="18" charset="0"/>
              </a:rPr>
              <a:t>me an hour</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I've</a:t>
            </a:r>
            <a:r>
              <a:rPr lang="en-US" i="1" dirty="0" smtClean="0">
                <a:latin typeface="Times New Roman" pitchFamily="18" charset="0"/>
                <a:cs typeface="Times New Roman" pitchFamily="18" charset="0"/>
              </a:rPr>
              <a:t> invested </a:t>
            </a:r>
            <a:r>
              <a:rPr lang="en-US" dirty="0" smtClean="0">
                <a:latin typeface="Times New Roman" pitchFamily="18" charset="0"/>
                <a:cs typeface="Times New Roman" pitchFamily="18" charset="0"/>
              </a:rPr>
              <a:t>a lot of time in her</a:t>
            </a:r>
            <a:r>
              <a:rPr lang="en-US" i="1"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I don't </a:t>
            </a:r>
            <a:r>
              <a:rPr lang="en-US" i="1" dirty="0" smtClean="0">
                <a:latin typeface="Times New Roman" pitchFamily="18" charset="0"/>
                <a:cs typeface="Times New Roman" pitchFamily="18" charset="0"/>
              </a:rPr>
              <a:t>have enough </a:t>
            </a:r>
            <a:r>
              <a:rPr lang="en-US" dirty="0" smtClean="0">
                <a:latin typeface="Times New Roman" pitchFamily="18" charset="0"/>
                <a:cs typeface="Times New Roman" pitchFamily="18" charset="0"/>
              </a:rPr>
              <a:t>time</a:t>
            </a:r>
            <a:r>
              <a:rPr lang="en-US" i="1" dirty="0" smtClean="0">
                <a:latin typeface="Times New Roman" pitchFamily="18" charset="0"/>
                <a:cs typeface="Times New Roman" pitchFamily="18" charset="0"/>
              </a:rPr>
              <a:t> to spare </a:t>
            </a:r>
            <a:r>
              <a:rPr lang="en-US" dirty="0" smtClean="0">
                <a:latin typeface="Times New Roman" pitchFamily="18" charset="0"/>
                <a:cs typeface="Times New Roman" pitchFamily="18" charset="0"/>
              </a:rPr>
              <a:t>for that. </a:t>
            </a:r>
          </a:p>
          <a:p>
            <a:r>
              <a:rPr lang="en-US" i="1" dirty="0" smtClean="0">
                <a:latin typeface="Times New Roman" pitchFamily="18" charset="0"/>
                <a:cs typeface="Times New Roman" pitchFamily="18" charset="0"/>
              </a:rPr>
              <a:t>You're running out </a:t>
            </a:r>
            <a:r>
              <a:rPr lang="en-US" dirty="0" smtClean="0">
                <a:latin typeface="Times New Roman" pitchFamily="18" charset="0"/>
                <a:cs typeface="Times New Roman" pitchFamily="18" charset="0"/>
              </a:rPr>
              <a:t>of time</a:t>
            </a:r>
            <a:r>
              <a:rPr lang="en-US" i="1"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You need to </a:t>
            </a:r>
            <a:r>
              <a:rPr lang="en-US" i="1" dirty="0" smtClean="0">
                <a:latin typeface="Times New Roman" pitchFamily="18" charset="0"/>
                <a:cs typeface="Times New Roman" pitchFamily="18" charset="0"/>
              </a:rPr>
              <a:t>budget </a:t>
            </a:r>
            <a:r>
              <a:rPr lang="en-US" dirty="0" smtClean="0">
                <a:latin typeface="Times New Roman" pitchFamily="18" charset="0"/>
                <a:cs typeface="Times New Roman" pitchFamily="18" charset="0"/>
              </a:rPr>
              <a:t>your time</a:t>
            </a:r>
            <a:r>
              <a:rPr lang="en-US" i="1"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Put</a:t>
            </a:r>
            <a:r>
              <a:rPr lang="en-US" i="1" dirty="0" smtClean="0">
                <a:latin typeface="Times New Roman" pitchFamily="18" charset="0"/>
                <a:cs typeface="Times New Roman" pitchFamily="18" charset="0"/>
              </a:rPr>
              <a:t> aside </a:t>
            </a:r>
            <a:r>
              <a:rPr lang="en-US" dirty="0" smtClean="0">
                <a:latin typeface="Times New Roman" pitchFamily="18" charset="0"/>
                <a:cs typeface="Times New Roman" pitchFamily="18" charset="0"/>
              </a:rPr>
              <a:t>some time for ping pong</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 that </a:t>
            </a:r>
            <a:r>
              <a:rPr lang="en-US" i="1" dirty="0" smtClean="0">
                <a:latin typeface="Times New Roman" pitchFamily="18" charset="0"/>
                <a:cs typeface="Times New Roman" pitchFamily="18" charset="0"/>
              </a:rPr>
              <a:t>worth your while? </a:t>
            </a:r>
            <a:endParaRPr lang="en-US" dirty="0" smtClean="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defRPr/>
            </a:pPr>
            <a:r>
              <a:rPr lang="en-US" sz="4000" dirty="0" smtClean="0">
                <a:solidFill>
                  <a:schemeClr val="accent3"/>
                </a:solidFill>
                <a:latin typeface="Times New Roman" pitchFamily="18" charset="0"/>
                <a:cs typeface="Times New Roman" pitchFamily="18" charset="0"/>
              </a:rPr>
              <a:t>Structural metaphors</a:t>
            </a:r>
            <a:endParaRPr lang="en-US" sz="4000" dirty="0">
              <a:solidFill>
                <a:schemeClr val="accent3"/>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p:txBody>
          <a:bodyPr>
            <a:normAutofit/>
          </a:bodyPr>
          <a:lstStyle/>
          <a:p>
            <a:r>
              <a:rPr lang="en-US" dirty="0" smtClean="0">
                <a:latin typeface="Times New Roman" pitchFamily="18" charset="0"/>
                <a:cs typeface="Times New Roman" pitchFamily="18" charset="0"/>
              </a:rPr>
              <a:t>TIME IS MONEY </a:t>
            </a:r>
          </a:p>
          <a:p>
            <a:r>
              <a:rPr lang="en-US" dirty="0" smtClean="0">
                <a:latin typeface="Times New Roman" pitchFamily="18" charset="0"/>
                <a:cs typeface="Times New Roman" pitchFamily="18" charset="0"/>
              </a:rPr>
              <a:t>Do you have much time </a:t>
            </a:r>
            <a:r>
              <a:rPr lang="en-US" i="1" dirty="0" smtClean="0">
                <a:latin typeface="Times New Roman" pitchFamily="18" charset="0"/>
                <a:cs typeface="Times New Roman" pitchFamily="18" charset="0"/>
              </a:rPr>
              <a:t>left? </a:t>
            </a:r>
          </a:p>
          <a:p>
            <a:r>
              <a:rPr lang="en-US" dirty="0" smtClean="0">
                <a:latin typeface="Times New Roman" pitchFamily="18" charset="0"/>
                <a:cs typeface="Times New Roman" pitchFamily="18" charset="0"/>
              </a:rPr>
              <a:t>He's living on </a:t>
            </a:r>
            <a:r>
              <a:rPr lang="en-US" i="1" dirty="0" smtClean="0">
                <a:latin typeface="Times New Roman" pitchFamily="18" charset="0"/>
                <a:cs typeface="Times New Roman" pitchFamily="18" charset="0"/>
              </a:rPr>
              <a:t>borrowed </a:t>
            </a:r>
            <a:r>
              <a:rPr lang="en-US" dirty="0" smtClean="0">
                <a:latin typeface="Times New Roman" pitchFamily="18" charset="0"/>
                <a:cs typeface="Times New Roman" pitchFamily="18" charset="0"/>
              </a:rPr>
              <a:t>time. </a:t>
            </a:r>
          </a:p>
          <a:p>
            <a:r>
              <a:rPr lang="en-US" dirty="0" smtClean="0">
                <a:latin typeface="Times New Roman" pitchFamily="18" charset="0"/>
                <a:cs typeface="Times New Roman" pitchFamily="18" charset="0"/>
              </a:rPr>
              <a:t>You don't </a:t>
            </a:r>
            <a:r>
              <a:rPr lang="en-US" i="1" dirty="0" smtClean="0">
                <a:latin typeface="Times New Roman" pitchFamily="18" charset="0"/>
                <a:cs typeface="Times New Roman" pitchFamily="18" charset="0"/>
              </a:rPr>
              <a:t>use </a:t>
            </a:r>
            <a:r>
              <a:rPr lang="en-US" dirty="0" smtClean="0">
                <a:latin typeface="Times New Roman" pitchFamily="18" charset="0"/>
                <a:cs typeface="Times New Roman" pitchFamily="18" charset="0"/>
              </a:rPr>
              <a:t>your time </a:t>
            </a:r>
            <a:r>
              <a:rPr lang="en-US" i="1" dirty="0" smtClean="0">
                <a:latin typeface="Times New Roman" pitchFamily="18" charset="0"/>
                <a:cs typeface="Times New Roman" pitchFamily="18" charset="0"/>
              </a:rPr>
              <a:t>profitably. </a:t>
            </a:r>
          </a:p>
          <a:p>
            <a:r>
              <a:rPr lang="en-US" dirty="0" smtClean="0">
                <a:latin typeface="Times New Roman" pitchFamily="18" charset="0"/>
                <a:cs typeface="Times New Roman" pitchFamily="18" charset="0"/>
              </a:rPr>
              <a:t>I</a:t>
            </a:r>
            <a:r>
              <a:rPr lang="en-US" i="1" dirty="0" smtClean="0">
                <a:latin typeface="Times New Roman" pitchFamily="18" charset="0"/>
                <a:cs typeface="Times New Roman" pitchFamily="18" charset="0"/>
              </a:rPr>
              <a:t> lost </a:t>
            </a:r>
            <a:r>
              <a:rPr lang="en-US" dirty="0" smtClean="0">
                <a:latin typeface="Times New Roman" pitchFamily="18" charset="0"/>
                <a:cs typeface="Times New Roman" pitchFamily="18" charset="0"/>
              </a:rPr>
              <a:t>a lot of time when I got sick</a:t>
            </a:r>
            <a:r>
              <a:rPr lang="en-US" i="1" dirty="0" smtClean="0">
                <a:latin typeface="Times New Roman" pitchFamily="18" charset="0"/>
                <a:cs typeface="Times New Roman" pitchFamily="18" charset="0"/>
              </a:rPr>
              <a:t>. </a:t>
            </a:r>
          </a:p>
          <a:p>
            <a:r>
              <a:rPr lang="en-US" i="1" dirty="0" smtClean="0">
                <a:latin typeface="Times New Roman" pitchFamily="18" charset="0"/>
                <a:cs typeface="Times New Roman" pitchFamily="18" charset="0"/>
              </a:rPr>
              <a:t>Thank you for </a:t>
            </a:r>
            <a:r>
              <a:rPr lang="en-US" dirty="0" smtClean="0">
                <a:latin typeface="Times New Roman" pitchFamily="18" charset="0"/>
                <a:cs typeface="Times New Roman" pitchFamily="18" charset="0"/>
              </a:rPr>
              <a:t>your time. </a:t>
            </a:r>
          </a:p>
          <a:p>
            <a:endParaRPr lang="en-US" i="1" dirty="0" smtClean="0">
              <a:latin typeface="Times New Roman" pitchFamily="18" charset="0"/>
              <a:cs typeface="Times New Roman" pitchFamily="18" charset="0"/>
            </a:endParaRPr>
          </a:p>
          <a:p>
            <a:endParaRPr lang="en-US" i="1" dirty="0" smtClean="0">
              <a:latin typeface="Times New Roman" pitchFamily="18" charset="0"/>
              <a:cs typeface="Times New Roman" pitchFamily="18" charset="0"/>
            </a:endParaRPr>
          </a:p>
          <a:p>
            <a:pPr>
              <a:buFont typeface="Wingdings 3" pitchFamily="18" charset="2"/>
              <a:buNone/>
            </a:pPr>
            <a:r>
              <a:rPr lang="en-US" i="1" dirty="0" smtClean="0">
                <a:latin typeface="Times New Roman" pitchFamily="18" charset="0"/>
                <a:cs typeface="Times New Roman" pitchFamily="18" charset="0"/>
              </a:rPr>
              <a:t>                                     </a:t>
            </a:r>
            <a:r>
              <a:rPr lang="en-US" b="1" dirty="0" smtClean="0">
                <a:solidFill>
                  <a:schemeClr val="accent2"/>
                </a:solidFill>
              </a:rPr>
              <a:t> </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Lakoff</a:t>
            </a:r>
            <a:r>
              <a:rPr lang="en-US" sz="2400" dirty="0" smtClean="0">
                <a:latin typeface="Times New Roman" pitchFamily="18" charset="0"/>
                <a:cs typeface="Times New Roman" pitchFamily="18" charset="0"/>
              </a:rPr>
              <a:t> and  Johnson  1980: 7-8)</a:t>
            </a:r>
            <a:endParaRPr lang="en-US" dirty="0" smtClean="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defRPr/>
            </a:pPr>
            <a:r>
              <a:rPr lang="en-US" sz="4400" dirty="0" smtClean="0">
                <a:solidFill>
                  <a:schemeClr val="accent3"/>
                </a:solidFill>
                <a:latin typeface="Times New Roman" pitchFamily="18" charset="0"/>
                <a:cs typeface="Times New Roman" pitchFamily="18" charset="0"/>
              </a:rPr>
              <a:t>Structural metaphors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IDEAS ARE MONEY</a:t>
            </a:r>
          </a:p>
          <a:p>
            <a:r>
              <a:rPr lang="en-US" dirty="0" smtClean="0">
                <a:latin typeface="Times New Roman" pitchFamily="18" charset="0"/>
                <a:cs typeface="Times New Roman" pitchFamily="18" charset="0"/>
              </a:rPr>
              <a:t>Jane </a:t>
            </a:r>
            <a:r>
              <a:rPr lang="en-US" i="1" dirty="0" smtClean="0">
                <a:latin typeface="Times New Roman" pitchFamily="18" charset="0"/>
                <a:cs typeface="Times New Roman" pitchFamily="18" charset="0"/>
              </a:rPr>
              <a:t>put</a:t>
            </a:r>
            <a:r>
              <a:rPr lang="en-US" dirty="0" smtClean="0">
                <a:latin typeface="Times New Roman" pitchFamily="18" charset="0"/>
                <a:cs typeface="Times New Roman" pitchFamily="18" charset="0"/>
              </a:rPr>
              <a:t> in her </a:t>
            </a:r>
            <a:r>
              <a:rPr lang="en-US" i="1" dirty="0" smtClean="0">
                <a:latin typeface="Times New Roman" pitchFamily="18" charset="0"/>
                <a:cs typeface="Times New Roman" pitchFamily="18" charset="0"/>
              </a:rPr>
              <a:t>two cents’ worth</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John is </a:t>
            </a:r>
            <a:r>
              <a:rPr lang="en-US" i="1" dirty="0" smtClean="0">
                <a:latin typeface="Times New Roman" pitchFamily="18" charset="0"/>
                <a:cs typeface="Times New Roman" pitchFamily="18" charset="0"/>
              </a:rPr>
              <a:t>rich</a:t>
            </a:r>
            <a:r>
              <a:rPr lang="en-US" dirty="0" smtClean="0">
                <a:latin typeface="Times New Roman" pitchFamily="18" charset="0"/>
                <a:cs typeface="Times New Roman" pitchFamily="18" charset="0"/>
              </a:rPr>
              <a:t> in ideas.</a:t>
            </a:r>
          </a:p>
          <a:p>
            <a:r>
              <a:rPr lang="en-US" dirty="0" smtClean="0">
                <a:latin typeface="Times New Roman" pitchFamily="18" charset="0"/>
                <a:cs typeface="Times New Roman" pitchFamily="18" charset="0"/>
              </a:rPr>
              <a:t>The book is a </a:t>
            </a:r>
            <a:r>
              <a:rPr lang="en-US" i="1" dirty="0" smtClean="0">
                <a:latin typeface="Times New Roman" pitchFamily="18" charset="0"/>
                <a:cs typeface="Times New Roman" pitchFamily="18" charset="0"/>
              </a:rPr>
              <a:t>treasure trove </a:t>
            </a:r>
            <a:r>
              <a:rPr lang="en-US" dirty="0" smtClean="0">
                <a:latin typeface="Times New Roman" pitchFamily="18" charset="0"/>
                <a:cs typeface="Times New Roman" pitchFamily="18" charset="0"/>
              </a:rPr>
              <a:t>of ideas.</a:t>
            </a:r>
          </a:p>
          <a:p>
            <a:r>
              <a:rPr lang="en-US" dirty="0" smtClean="0">
                <a:latin typeface="Times New Roman" pitchFamily="18" charset="0"/>
                <a:cs typeface="Times New Roman" pitchFamily="18" charset="0"/>
              </a:rPr>
              <a:t>Mary has a </a:t>
            </a:r>
            <a:r>
              <a:rPr lang="en-US" i="1" dirty="0" smtClean="0">
                <a:latin typeface="Times New Roman" pitchFamily="18" charset="0"/>
                <a:cs typeface="Times New Roman" pitchFamily="18" charset="0"/>
              </a:rPr>
              <a:t>wealth</a:t>
            </a:r>
            <a:r>
              <a:rPr lang="en-US" dirty="0" smtClean="0">
                <a:latin typeface="Times New Roman" pitchFamily="18" charset="0"/>
                <a:cs typeface="Times New Roman" pitchFamily="18" charset="0"/>
              </a:rPr>
              <a:t> of new ideas.</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Hurford</a:t>
            </a:r>
            <a:r>
              <a:rPr lang="en-US" sz="2800" dirty="0" smtClean="0">
                <a:latin typeface="Times New Roman" pitchFamily="18" charset="0"/>
                <a:cs typeface="Times New Roman" pitchFamily="18" charset="0"/>
              </a:rPr>
              <a:t> et al. 2007: 334) </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lstStyle/>
          <a:p>
            <a:pPr algn="ctr"/>
            <a:r>
              <a:rPr lang="en-US" sz="4000" dirty="0" smtClean="0">
                <a:solidFill>
                  <a:schemeClr val="accent3"/>
                </a:solidFill>
                <a:latin typeface="Times New Roman" pitchFamily="18" charset="0"/>
                <a:cs typeface="Times New Roman" pitchFamily="18" charset="0"/>
              </a:rPr>
              <a:t>Structural metaphors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IDEAS ARE PEOPLE</a:t>
            </a:r>
          </a:p>
          <a:p>
            <a:pPr>
              <a:lnSpc>
                <a:spcPct val="150000"/>
              </a:lnSpc>
              <a:spcBef>
                <a:spcPts val="0"/>
              </a:spcBef>
            </a:pPr>
            <a:r>
              <a:rPr lang="en-US" dirty="0" smtClean="0">
                <a:latin typeface="Times New Roman" pitchFamily="18" charset="0"/>
                <a:cs typeface="Times New Roman" pitchFamily="18" charset="0"/>
              </a:rPr>
              <a:t>The theory of relativity </a:t>
            </a:r>
            <a:r>
              <a:rPr lang="en-US" i="1" dirty="0" smtClean="0">
                <a:latin typeface="Times New Roman" pitchFamily="18" charset="0"/>
                <a:cs typeface="Times New Roman" pitchFamily="18" charset="0"/>
              </a:rPr>
              <a:t>gave birth </a:t>
            </a:r>
            <a:r>
              <a:rPr lang="en-US" dirty="0" smtClean="0">
                <a:latin typeface="Times New Roman" pitchFamily="18" charset="0"/>
                <a:cs typeface="Times New Roman" pitchFamily="18" charset="0"/>
              </a:rPr>
              <a:t>to an enormous number of ideas in physics.</a:t>
            </a:r>
          </a:p>
          <a:p>
            <a:pPr>
              <a:lnSpc>
                <a:spcPct val="150000"/>
              </a:lnSpc>
              <a:spcBef>
                <a:spcPts val="0"/>
              </a:spcBef>
            </a:pPr>
            <a:r>
              <a:rPr lang="en-US" dirty="0" smtClean="0">
                <a:latin typeface="Times New Roman" pitchFamily="18" charset="0"/>
                <a:cs typeface="Times New Roman" pitchFamily="18" charset="0"/>
              </a:rPr>
              <a:t>He is the </a:t>
            </a:r>
            <a:r>
              <a:rPr lang="en-US" i="1" dirty="0" smtClean="0">
                <a:latin typeface="Times New Roman" pitchFamily="18" charset="0"/>
                <a:cs typeface="Times New Roman" pitchFamily="18" charset="0"/>
              </a:rPr>
              <a:t>father</a:t>
            </a:r>
            <a:r>
              <a:rPr lang="en-US" dirty="0" smtClean="0">
                <a:latin typeface="Times New Roman" pitchFamily="18" charset="0"/>
                <a:cs typeface="Times New Roman" pitchFamily="18" charset="0"/>
              </a:rPr>
              <a:t> of modern biology.</a:t>
            </a:r>
          </a:p>
          <a:p>
            <a:pPr>
              <a:lnSpc>
                <a:spcPct val="150000"/>
              </a:lnSpc>
              <a:spcBef>
                <a:spcPts val="0"/>
              </a:spcBef>
            </a:pPr>
            <a:r>
              <a:rPr lang="en-US" dirty="0" smtClean="0">
                <a:latin typeface="Times New Roman" pitchFamily="18" charset="0"/>
                <a:cs typeface="Times New Roman" pitchFamily="18" charset="0"/>
              </a:rPr>
              <a:t>Whose </a:t>
            </a:r>
            <a:r>
              <a:rPr lang="en-US" i="1" dirty="0" smtClean="0">
                <a:latin typeface="Times New Roman" pitchFamily="18" charset="0"/>
                <a:cs typeface="Times New Roman" pitchFamily="18" charset="0"/>
              </a:rPr>
              <a:t>brainchild</a:t>
            </a:r>
            <a:r>
              <a:rPr lang="en-US" dirty="0" smtClean="0">
                <a:latin typeface="Times New Roman" pitchFamily="18" charset="0"/>
                <a:cs typeface="Times New Roman" pitchFamily="18" charset="0"/>
              </a:rPr>
              <a:t> was that?</a:t>
            </a:r>
          </a:p>
          <a:p>
            <a:pPr>
              <a:lnSpc>
                <a:spcPct val="150000"/>
              </a:lnSpc>
              <a:spcBef>
                <a:spcPts val="0"/>
              </a:spcBef>
            </a:pPr>
            <a:r>
              <a:rPr lang="en-US" dirty="0" smtClean="0">
                <a:latin typeface="Times New Roman" pitchFamily="18" charset="0"/>
                <a:cs typeface="Times New Roman" pitchFamily="18" charset="0"/>
              </a:rPr>
              <a:t>Look at what his ideas have </a:t>
            </a:r>
            <a:r>
              <a:rPr lang="en-US" i="1" dirty="0" smtClean="0">
                <a:latin typeface="Times New Roman" pitchFamily="18" charset="0"/>
                <a:cs typeface="Times New Roman" pitchFamily="18" charset="0"/>
              </a:rPr>
              <a:t>spawned</a:t>
            </a:r>
            <a:r>
              <a:rPr lang="en-US" dirty="0" smtClean="0">
                <a:latin typeface="Times New Roman" pitchFamily="18" charset="0"/>
                <a:cs typeface="Times New Roman" pitchFamily="18" charset="0"/>
              </a:rPr>
              <a:t>?</a:t>
            </a:r>
          </a:p>
          <a:p>
            <a:pPr>
              <a:lnSpc>
                <a:spcPct val="150000"/>
              </a:lnSpc>
              <a:spcBef>
                <a:spcPts val="0"/>
              </a:spcBef>
            </a:pPr>
            <a:r>
              <a:rPr lang="en-US" dirty="0" smtClean="0">
                <a:latin typeface="Times New Roman" pitchFamily="18" charset="0"/>
                <a:cs typeface="Times New Roman" pitchFamily="18" charset="0"/>
              </a:rPr>
              <a:t>Those ideas </a:t>
            </a:r>
            <a:r>
              <a:rPr lang="en-US" i="1" dirty="0" smtClean="0">
                <a:latin typeface="Times New Roman" pitchFamily="18" charset="0"/>
                <a:cs typeface="Times New Roman" pitchFamily="18" charset="0"/>
              </a:rPr>
              <a:t>died off </a:t>
            </a:r>
            <a:r>
              <a:rPr lang="en-US" dirty="0" smtClean="0">
                <a:latin typeface="Times New Roman" pitchFamily="18" charset="0"/>
                <a:cs typeface="Times New Roman" pitchFamily="18" charset="0"/>
              </a:rPr>
              <a:t>in the Middle Ages.</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Lakoff</a:t>
            </a:r>
            <a:r>
              <a:rPr lang="en-US" dirty="0" smtClean="0">
                <a:latin typeface="Times New Roman" pitchFamily="18" charset="0"/>
                <a:cs typeface="Times New Roman" pitchFamily="18" charset="0"/>
              </a:rPr>
              <a:t> and Johnson 1980: 47)</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US" sz="4400" dirty="0" smtClean="0">
                <a:solidFill>
                  <a:schemeClr val="accent3"/>
                </a:solidFill>
                <a:latin typeface="Times New Roman" pitchFamily="18" charset="0"/>
                <a:cs typeface="Times New Roman" pitchFamily="18" charset="0"/>
              </a:rPr>
              <a:t>Structural metaphors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IDEAS ARE PLANTS</a:t>
            </a:r>
          </a:p>
          <a:p>
            <a:pPr>
              <a:lnSpc>
                <a:spcPct val="150000"/>
              </a:lnSpc>
              <a:spcBef>
                <a:spcPts val="0"/>
              </a:spcBef>
            </a:pPr>
            <a:r>
              <a:rPr lang="en-US" dirty="0" smtClean="0">
                <a:latin typeface="Times New Roman" pitchFamily="18" charset="0"/>
                <a:cs typeface="Times New Roman" pitchFamily="18" charset="0"/>
              </a:rPr>
              <a:t>His ideas have finally come to </a:t>
            </a:r>
            <a:r>
              <a:rPr lang="en-US" i="1" dirty="0" smtClean="0">
                <a:latin typeface="Times New Roman" pitchFamily="18" charset="0"/>
                <a:cs typeface="Times New Roman" pitchFamily="18" charset="0"/>
              </a:rPr>
              <a:t>fruition</a:t>
            </a:r>
            <a:r>
              <a:rPr lang="en-US" dirty="0" smtClean="0">
                <a:latin typeface="Times New Roman" pitchFamily="18" charset="0"/>
                <a:cs typeface="Times New Roman" pitchFamily="18" charset="0"/>
              </a:rPr>
              <a:t>.</a:t>
            </a:r>
          </a:p>
          <a:p>
            <a:pPr>
              <a:lnSpc>
                <a:spcPct val="150000"/>
              </a:lnSpc>
              <a:spcBef>
                <a:spcPts val="0"/>
              </a:spcBef>
            </a:pPr>
            <a:r>
              <a:rPr lang="en-US" dirty="0" smtClean="0">
                <a:latin typeface="Times New Roman" pitchFamily="18" charset="0"/>
                <a:cs typeface="Times New Roman" pitchFamily="18" charset="0"/>
              </a:rPr>
              <a:t>That idea </a:t>
            </a:r>
            <a:r>
              <a:rPr lang="en-US" i="1" dirty="0" smtClean="0">
                <a:latin typeface="Times New Roman" pitchFamily="18" charset="0"/>
                <a:cs typeface="Times New Roman" pitchFamily="18" charset="0"/>
              </a:rPr>
              <a:t>died on the vine</a:t>
            </a:r>
            <a:r>
              <a:rPr lang="en-US" dirty="0" smtClean="0">
                <a:latin typeface="Times New Roman" pitchFamily="18" charset="0"/>
                <a:cs typeface="Times New Roman" pitchFamily="18" charset="0"/>
              </a:rPr>
              <a:t>.</a:t>
            </a:r>
          </a:p>
          <a:p>
            <a:pPr>
              <a:lnSpc>
                <a:spcPct val="150000"/>
              </a:lnSpc>
              <a:spcBef>
                <a:spcPts val="0"/>
              </a:spcBef>
            </a:pPr>
            <a:r>
              <a:rPr lang="en-US" dirty="0" smtClean="0">
                <a:latin typeface="Times New Roman" pitchFamily="18" charset="0"/>
                <a:cs typeface="Times New Roman" pitchFamily="18" charset="0"/>
              </a:rPr>
              <a:t>That’s a </a:t>
            </a:r>
            <a:r>
              <a:rPr lang="en-US" i="1" dirty="0" smtClean="0">
                <a:latin typeface="Times New Roman" pitchFamily="18" charset="0"/>
                <a:cs typeface="Times New Roman" pitchFamily="18" charset="0"/>
              </a:rPr>
              <a:t>budding</a:t>
            </a:r>
            <a:r>
              <a:rPr lang="en-US" dirty="0" smtClean="0">
                <a:latin typeface="Times New Roman" pitchFamily="18" charset="0"/>
                <a:cs typeface="Times New Roman" pitchFamily="18" charset="0"/>
              </a:rPr>
              <a:t> theory.</a:t>
            </a:r>
          </a:p>
          <a:p>
            <a:pPr>
              <a:lnSpc>
                <a:spcPct val="150000"/>
              </a:lnSpc>
              <a:spcBef>
                <a:spcPts val="0"/>
              </a:spcBef>
            </a:pPr>
            <a:r>
              <a:rPr lang="en-US" dirty="0" smtClean="0">
                <a:latin typeface="Times New Roman" pitchFamily="18" charset="0"/>
                <a:cs typeface="Times New Roman" pitchFamily="18" charset="0"/>
              </a:rPr>
              <a:t>It will take years for that idea to </a:t>
            </a:r>
            <a:r>
              <a:rPr lang="en-US" i="1" dirty="0" smtClean="0">
                <a:latin typeface="Times New Roman" pitchFamily="18" charset="0"/>
                <a:cs typeface="Times New Roman" pitchFamily="18" charset="0"/>
              </a:rPr>
              <a:t>come to full flower.</a:t>
            </a:r>
          </a:p>
          <a:p>
            <a:pPr>
              <a:lnSpc>
                <a:spcPct val="150000"/>
              </a:lnSpc>
              <a:spcBef>
                <a:spcPts val="0"/>
              </a:spcBef>
            </a:pPr>
            <a:r>
              <a:rPr lang="en-US" dirty="0" smtClean="0">
                <a:latin typeface="Times New Roman" pitchFamily="18" charset="0"/>
                <a:cs typeface="Times New Roman" pitchFamily="18" charset="0"/>
              </a:rPr>
              <a:t>He views chemistry as a mere </a:t>
            </a:r>
            <a:r>
              <a:rPr lang="en-US" i="1" dirty="0" smtClean="0">
                <a:latin typeface="Times New Roman" pitchFamily="18" charset="0"/>
                <a:cs typeface="Times New Roman" pitchFamily="18" charset="0"/>
              </a:rPr>
              <a:t>offshoot</a:t>
            </a:r>
            <a:r>
              <a:rPr lang="en-US" dirty="0" smtClean="0">
                <a:latin typeface="Times New Roman" pitchFamily="18" charset="0"/>
                <a:cs typeface="Times New Roman" pitchFamily="18" charset="0"/>
              </a:rPr>
              <a:t> of physics.</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Lakoff</a:t>
            </a:r>
            <a:r>
              <a:rPr lang="en-US" dirty="0" smtClean="0">
                <a:latin typeface="Times New Roman" pitchFamily="18" charset="0"/>
                <a:cs typeface="Times New Roman" pitchFamily="18" charset="0"/>
              </a:rPr>
              <a:t> and Johnson 1980: 47)</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lstStyle/>
          <a:p>
            <a:pPr algn="ctr"/>
            <a:r>
              <a:rPr lang="en-US" sz="4000" dirty="0" smtClean="0">
                <a:solidFill>
                  <a:schemeClr val="accent3"/>
                </a:solidFill>
                <a:latin typeface="Times New Roman" pitchFamily="18" charset="0"/>
                <a:cs typeface="Times New Roman" pitchFamily="18" charset="0"/>
              </a:rPr>
              <a:t>Structural metaphors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dirty="0" err="1" smtClean="0">
                <a:solidFill>
                  <a:schemeClr val="accent3"/>
                </a:solidFill>
                <a:latin typeface="Times New Roman" pitchFamily="18" charset="0"/>
                <a:cs typeface="Times New Roman" pitchFamily="18" charset="0"/>
              </a:rPr>
              <a:t>Orientational</a:t>
            </a:r>
            <a:r>
              <a:rPr lang="en-US" b="1" dirty="0" smtClean="0">
                <a:solidFill>
                  <a:schemeClr val="accent3"/>
                </a:solidFill>
                <a:latin typeface="Times New Roman" pitchFamily="18" charset="0"/>
                <a:cs typeface="Times New Roman" pitchFamily="18" charset="0"/>
              </a:rPr>
              <a:t> metaphors </a:t>
            </a:r>
            <a:r>
              <a:rPr lang="en-US" dirty="0" smtClean="0">
                <a:latin typeface="Times New Roman" pitchFamily="18" charset="0"/>
                <a:cs typeface="Times New Roman" pitchFamily="18" charset="0"/>
              </a:rPr>
              <a:t>give concepts spatial orientation by associating an abstract knowledge area with some aspect of experiential knowledge grounded in how human beings understand their orientation in physical space, i.e. up </a:t>
            </a:r>
            <a:r>
              <a:rPr lang="en-US" dirty="0" err="1" smtClean="0">
                <a:latin typeface="Times New Roman" pitchFamily="18" charset="0"/>
                <a:cs typeface="Times New Roman" pitchFamily="18" charset="0"/>
              </a:rPr>
              <a:t>vs</a:t>
            </a:r>
            <a:r>
              <a:rPr lang="en-US" dirty="0" smtClean="0">
                <a:latin typeface="Times New Roman" pitchFamily="18" charset="0"/>
                <a:cs typeface="Times New Roman" pitchFamily="18" charset="0"/>
              </a:rPr>
              <a:t> down, front </a:t>
            </a:r>
            <a:r>
              <a:rPr lang="en-US" dirty="0" err="1" smtClean="0">
                <a:latin typeface="Times New Roman" pitchFamily="18" charset="0"/>
                <a:cs typeface="Times New Roman" pitchFamily="18" charset="0"/>
              </a:rPr>
              <a:t>vs</a:t>
            </a:r>
            <a:r>
              <a:rPr lang="en-US" dirty="0" smtClean="0">
                <a:latin typeface="Times New Roman" pitchFamily="18" charset="0"/>
                <a:cs typeface="Times New Roman" pitchFamily="18" charset="0"/>
              </a:rPr>
              <a:t> back, etc.</a:t>
            </a:r>
          </a:p>
          <a:p>
            <a:r>
              <a:rPr lang="en-US" dirty="0" smtClean="0">
                <a:latin typeface="Times New Roman" pitchFamily="18" charset="0"/>
                <a:cs typeface="Times New Roman" pitchFamily="18" charset="0"/>
              </a:rPr>
              <a:t>HAPPY IS UP</a:t>
            </a:r>
          </a:p>
          <a:p>
            <a:r>
              <a:rPr lang="en-US" dirty="0" smtClean="0">
                <a:latin typeface="Times New Roman" pitchFamily="18" charset="0"/>
                <a:cs typeface="Times New Roman" pitchFamily="18" charset="0"/>
              </a:rPr>
              <a:t>I'm feeling </a:t>
            </a:r>
            <a:r>
              <a:rPr lang="en-US" i="1" dirty="0" smtClean="0">
                <a:latin typeface="Times New Roman" pitchFamily="18" charset="0"/>
                <a:cs typeface="Times New Roman" pitchFamily="18" charset="0"/>
              </a:rPr>
              <a:t>up. </a:t>
            </a:r>
          </a:p>
          <a:p>
            <a:r>
              <a:rPr lang="en-US" dirty="0" smtClean="0">
                <a:latin typeface="Times New Roman" pitchFamily="18" charset="0"/>
                <a:cs typeface="Times New Roman" pitchFamily="18" charset="0"/>
              </a:rPr>
              <a:t>That</a:t>
            </a:r>
            <a:r>
              <a:rPr lang="en-US" i="1" dirty="0" smtClean="0">
                <a:latin typeface="Times New Roman" pitchFamily="18" charset="0"/>
                <a:cs typeface="Times New Roman" pitchFamily="18" charset="0"/>
              </a:rPr>
              <a:t> boosted </a:t>
            </a:r>
            <a:r>
              <a:rPr lang="en-US" dirty="0" smtClean="0">
                <a:latin typeface="Times New Roman" pitchFamily="18" charset="0"/>
                <a:cs typeface="Times New Roman" pitchFamily="18" charset="0"/>
              </a:rPr>
              <a:t>my spirits.</a:t>
            </a:r>
          </a:p>
          <a:p>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My spirits </a:t>
            </a:r>
            <a:r>
              <a:rPr lang="en-US" i="1" dirty="0" smtClean="0">
                <a:latin typeface="Times New Roman" pitchFamily="18" charset="0"/>
                <a:cs typeface="Times New Roman" pitchFamily="18" charset="0"/>
              </a:rPr>
              <a:t>rose.</a:t>
            </a:r>
          </a:p>
          <a:p>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You're in </a:t>
            </a:r>
            <a:r>
              <a:rPr lang="en-US" i="1" dirty="0" smtClean="0">
                <a:latin typeface="Times New Roman" pitchFamily="18" charset="0"/>
                <a:cs typeface="Times New Roman" pitchFamily="18" charset="0"/>
              </a:rPr>
              <a:t>high </a:t>
            </a:r>
            <a:r>
              <a:rPr lang="en-US" dirty="0" smtClean="0">
                <a:latin typeface="Times New Roman" pitchFamily="18" charset="0"/>
                <a:cs typeface="Times New Roman" pitchFamily="18" charset="0"/>
              </a:rPr>
              <a:t>spirits. </a:t>
            </a:r>
          </a:p>
          <a:p>
            <a:r>
              <a:rPr lang="en-US" dirty="0" smtClean="0">
                <a:latin typeface="Times New Roman" pitchFamily="18" charset="0"/>
                <a:cs typeface="Times New Roman" pitchFamily="18" charset="0"/>
              </a:rPr>
              <a:t>Thinking about her always gives me a</a:t>
            </a:r>
            <a:r>
              <a:rPr lang="en-US" i="1" dirty="0" smtClean="0">
                <a:latin typeface="Times New Roman" pitchFamily="18" charset="0"/>
                <a:cs typeface="Times New Roman" pitchFamily="18" charset="0"/>
              </a:rPr>
              <a:t> lift.</a:t>
            </a:r>
          </a:p>
          <a:p>
            <a:pPr marL="109728" indent="0">
              <a:buNone/>
            </a:pPr>
            <a:r>
              <a:rPr lang="sr-Latn-ME" i="1" dirty="0">
                <a:latin typeface="Times New Roman" pitchFamily="18" charset="0"/>
                <a:cs typeface="Times New Roman" pitchFamily="18" charset="0"/>
              </a:rPr>
              <a:t> </a:t>
            </a:r>
            <a:r>
              <a:rPr lang="sr-Latn-ME" i="1"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Hurford</a:t>
            </a:r>
            <a:r>
              <a:rPr lang="en-US" dirty="0" smtClean="0">
                <a:latin typeface="Times New Roman" pitchFamily="18" charset="0"/>
                <a:cs typeface="Times New Roman" pitchFamily="18" charset="0"/>
              </a:rPr>
              <a:t> et al. 2007: 335)</a:t>
            </a:r>
            <a:endParaRPr lang="en-US" i="1"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lstStyle/>
          <a:p>
            <a:pPr algn="ctr"/>
            <a:r>
              <a:rPr lang="en-US" dirty="0" err="1" smtClean="0">
                <a:solidFill>
                  <a:schemeClr val="accent3"/>
                </a:solidFill>
                <a:effectLst/>
                <a:latin typeface="Times New Roman" pitchFamily="18" charset="0"/>
                <a:cs typeface="Times New Roman" pitchFamily="18" charset="0"/>
              </a:rPr>
              <a:t>Orientational</a:t>
            </a:r>
            <a:r>
              <a:rPr lang="en-US" dirty="0" smtClean="0">
                <a:solidFill>
                  <a:schemeClr val="accent3"/>
                </a:solidFill>
                <a:effectLst/>
                <a:latin typeface="Times New Roman" pitchFamily="18" charset="0"/>
                <a:cs typeface="Times New Roman" pitchFamily="18" charset="0"/>
              </a:rPr>
              <a:t> metaphors</a:t>
            </a:r>
            <a:endParaRPr lang="en-US" dirty="0">
              <a:solidFill>
                <a:schemeClr val="accent3"/>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200000"/>
              </a:lnSpc>
              <a:spcBef>
                <a:spcPts val="0"/>
              </a:spcBef>
            </a:pPr>
            <a:r>
              <a:rPr lang="en-US" dirty="0" smtClean="0">
                <a:latin typeface="Times New Roman" pitchFamily="18" charset="0"/>
                <a:cs typeface="Times New Roman" pitchFamily="18" charset="0"/>
              </a:rPr>
              <a:t>Understanding concepts</a:t>
            </a:r>
          </a:p>
          <a:p>
            <a:pPr>
              <a:lnSpc>
                <a:spcPct val="200000"/>
              </a:lnSpc>
              <a:spcBef>
                <a:spcPts val="0"/>
              </a:spcBef>
            </a:pPr>
            <a:r>
              <a:rPr lang="en-US" dirty="0" smtClean="0">
                <a:latin typeface="Times New Roman" pitchFamily="18" charset="0"/>
                <a:cs typeface="Times New Roman" pitchFamily="18" charset="0"/>
              </a:rPr>
              <a:t>Non-literal meaning</a:t>
            </a:r>
          </a:p>
          <a:p>
            <a:pPr>
              <a:lnSpc>
                <a:spcPct val="200000"/>
              </a:lnSpc>
              <a:spcBef>
                <a:spcPts val="0"/>
              </a:spcBef>
            </a:pPr>
            <a:r>
              <a:rPr lang="en-US" dirty="0" smtClean="0">
                <a:latin typeface="Times New Roman" pitchFamily="18" charset="0"/>
                <a:cs typeface="Times New Roman" pitchFamily="18" charset="0"/>
              </a:rPr>
              <a:t>Idiomatic expressions (idioms)</a:t>
            </a:r>
          </a:p>
          <a:p>
            <a:pPr>
              <a:lnSpc>
                <a:spcPct val="200000"/>
              </a:lnSpc>
              <a:spcBef>
                <a:spcPts val="0"/>
              </a:spcBef>
            </a:pPr>
            <a:r>
              <a:rPr lang="en-US" dirty="0" smtClean="0">
                <a:latin typeface="Times New Roman" pitchFamily="18" charset="0"/>
                <a:cs typeface="Times New Roman" pitchFamily="18" charset="0"/>
              </a:rPr>
              <a:t>Metaphors</a:t>
            </a:r>
          </a:p>
          <a:p>
            <a:pPr>
              <a:lnSpc>
                <a:spcPct val="200000"/>
              </a:lnSpc>
              <a:spcBef>
                <a:spcPts val="0"/>
              </a:spcBef>
            </a:pPr>
            <a:r>
              <a:rPr lang="en-US" dirty="0" smtClean="0">
                <a:latin typeface="Times New Roman" pitchFamily="18" charset="0"/>
                <a:cs typeface="Times New Roman" pitchFamily="18" charset="0"/>
              </a:rPr>
              <a:t>Metonymy</a:t>
            </a:r>
          </a:p>
          <a:p>
            <a:pPr>
              <a:lnSpc>
                <a:spcPct val="200000"/>
              </a:lnSpc>
              <a:spcBef>
                <a:spcPts val="0"/>
              </a:spcBef>
            </a:pP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lstStyle/>
          <a:p>
            <a:r>
              <a:rPr lang="en-US" dirty="0" smtClean="0">
                <a:solidFill>
                  <a:schemeClr val="accent3"/>
                </a:solidFill>
                <a:latin typeface="Times New Roman" pitchFamily="18" charset="0"/>
                <a:cs typeface="Times New Roman" pitchFamily="18" charset="0"/>
              </a:rPr>
              <a:t>Introduction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latin typeface="Times New Roman" pitchFamily="18" charset="0"/>
                <a:cs typeface="Times New Roman" pitchFamily="18" charset="0"/>
              </a:rPr>
              <a:t>SAD IS DOWN</a:t>
            </a:r>
          </a:p>
          <a:p>
            <a:r>
              <a:rPr lang="en-US" dirty="0" smtClean="0">
                <a:latin typeface="Times New Roman" pitchFamily="18" charset="0"/>
                <a:cs typeface="Times New Roman" pitchFamily="18" charset="0"/>
              </a:rPr>
              <a:t>I'm feeling </a:t>
            </a:r>
            <a:r>
              <a:rPr lang="en-US" i="1" dirty="0" smtClean="0">
                <a:latin typeface="Times New Roman" pitchFamily="18" charset="0"/>
                <a:cs typeface="Times New Roman" pitchFamily="18" charset="0"/>
              </a:rPr>
              <a:t>down.</a:t>
            </a:r>
          </a:p>
          <a:p>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I'm</a:t>
            </a:r>
            <a:r>
              <a:rPr lang="en-US" i="1" dirty="0" smtClean="0">
                <a:latin typeface="Times New Roman" pitchFamily="18" charset="0"/>
                <a:cs typeface="Times New Roman" pitchFamily="18" charset="0"/>
              </a:rPr>
              <a:t> depressed.</a:t>
            </a:r>
          </a:p>
          <a:p>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He's really </a:t>
            </a:r>
            <a:r>
              <a:rPr lang="en-US" i="1" dirty="0" smtClean="0">
                <a:latin typeface="Times New Roman" pitchFamily="18" charset="0"/>
                <a:cs typeface="Times New Roman" pitchFamily="18" charset="0"/>
              </a:rPr>
              <a:t>low </a:t>
            </a:r>
            <a:r>
              <a:rPr lang="en-US" dirty="0" smtClean="0">
                <a:latin typeface="Times New Roman" pitchFamily="18" charset="0"/>
                <a:cs typeface="Times New Roman" pitchFamily="18" charset="0"/>
              </a:rPr>
              <a:t>these days. </a:t>
            </a:r>
          </a:p>
          <a:p>
            <a:r>
              <a:rPr lang="en-US" i="1" dirty="0" smtClean="0">
                <a:latin typeface="Times New Roman" pitchFamily="18" charset="0"/>
                <a:cs typeface="Times New Roman" pitchFamily="18" charset="0"/>
              </a:rPr>
              <a:t>I fell </a:t>
            </a:r>
            <a:r>
              <a:rPr lang="en-US" dirty="0" smtClean="0">
                <a:latin typeface="Times New Roman" pitchFamily="18" charset="0"/>
                <a:cs typeface="Times New Roman" pitchFamily="18" charset="0"/>
              </a:rPr>
              <a:t>into a depression</a:t>
            </a:r>
            <a:r>
              <a:rPr lang="en-US" i="1"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My spirits </a:t>
            </a:r>
            <a:r>
              <a:rPr lang="en-US" i="1" dirty="0" smtClean="0">
                <a:latin typeface="Times New Roman" pitchFamily="18" charset="0"/>
                <a:cs typeface="Times New Roman" pitchFamily="18" charset="0"/>
              </a:rPr>
              <a:t>sank.</a:t>
            </a:r>
          </a:p>
          <a:p>
            <a:endParaRPr lang="en-US" i="1" dirty="0" smtClean="0">
              <a:latin typeface="Times New Roman" pitchFamily="18" charset="0"/>
              <a:cs typeface="Times New Roman" pitchFamily="18" charset="0"/>
            </a:endParaRPr>
          </a:p>
          <a:p>
            <a:endParaRPr lang="en-US" i="1" dirty="0" smtClean="0">
              <a:latin typeface="Times New Roman" pitchFamily="18" charset="0"/>
              <a:cs typeface="Times New Roman" pitchFamily="18" charset="0"/>
            </a:endParaRPr>
          </a:p>
          <a:p>
            <a:pPr marL="109728" indent="0">
              <a:buNone/>
            </a:pPr>
            <a:r>
              <a:rPr lang="sr-Latn-ME" i="1" dirty="0">
                <a:latin typeface="Times New Roman" pitchFamily="18" charset="0"/>
                <a:cs typeface="Times New Roman" pitchFamily="18" charset="0"/>
              </a:rPr>
              <a:t> </a:t>
            </a:r>
            <a:r>
              <a:rPr lang="sr-Latn-ME" i="1"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Lakoff</a:t>
            </a:r>
            <a:r>
              <a:rPr lang="en-US" sz="2800" dirty="0" smtClean="0">
                <a:latin typeface="Times New Roman" pitchFamily="18" charset="0"/>
                <a:cs typeface="Times New Roman" pitchFamily="18" charset="0"/>
              </a:rPr>
              <a:t> and  Johnson 1980: 15)</a:t>
            </a:r>
            <a:endParaRPr lang="en-US" sz="2800" dirty="0" smtClean="0"/>
          </a:p>
          <a:p>
            <a:endParaRPr lang="en-US" i="1"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lstStyle/>
          <a:p>
            <a:pPr algn="ctr"/>
            <a:r>
              <a:rPr lang="en-US" dirty="0" err="1" smtClean="0">
                <a:solidFill>
                  <a:schemeClr val="accent3"/>
                </a:solidFill>
                <a:effectLst/>
                <a:latin typeface="Times New Roman" pitchFamily="18" charset="0"/>
                <a:cs typeface="Times New Roman" pitchFamily="18" charset="0"/>
              </a:rPr>
              <a:t>Orientational</a:t>
            </a:r>
            <a:r>
              <a:rPr lang="en-US" dirty="0" smtClean="0">
                <a:solidFill>
                  <a:schemeClr val="accent3"/>
                </a:solidFill>
                <a:effectLst/>
                <a:latin typeface="Times New Roman" pitchFamily="18" charset="0"/>
                <a:cs typeface="Times New Roman" pitchFamily="18" charset="0"/>
              </a:rPr>
              <a:t> metaphors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CONSCIOUS IS UP</a:t>
            </a:r>
          </a:p>
          <a:p>
            <a:r>
              <a:rPr lang="en-US" dirty="0" smtClean="0">
                <a:latin typeface="Times New Roman" pitchFamily="18" charset="0"/>
                <a:cs typeface="Times New Roman" pitchFamily="18" charset="0"/>
              </a:rPr>
              <a:t>Its’ eight o’clock, time to wake </a:t>
            </a:r>
            <a:r>
              <a:rPr lang="en-US" i="1" dirty="0" smtClean="0">
                <a:latin typeface="Times New Roman" pitchFamily="18" charset="0"/>
                <a:cs typeface="Times New Roman" pitchFamily="18" charset="0"/>
              </a:rPr>
              <a:t>up</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HEALTH IS UP</a:t>
            </a:r>
          </a:p>
          <a:p>
            <a:r>
              <a:rPr lang="en-US" dirty="0" smtClean="0">
                <a:latin typeface="Times New Roman" pitchFamily="18" charset="0"/>
                <a:cs typeface="Times New Roman" pitchFamily="18" charset="0"/>
              </a:rPr>
              <a:t>John is at the </a:t>
            </a:r>
            <a:r>
              <a:rPr lang="en-US" i="1" dirty="0" smtClean="0">
                <a:latin typeface="Times New Roman" pitchFamily="18" charset="0"/>
                <a:cs typeface="Times New Roman" pitchFamily="18" charset="0"/>
              </a:rPr>
              <a:t>peak</a:t>
            </a:r>
            <a:r>
              <a:rPr lang="en-US" dirty="0" smtClean="0">
                <a:latin typeface="Times New Roman" pitchFamily="18" charset="0"/>
                <a:cs typeface="Times New Roman" pitchFamily="18" charset="0"/>
              </a:rPr>
              <a:t> of health.</a:t>
            </a:r>
          </a:p>
          <a:p>
            <a:r>
              <a:rPr lang="en-US" dirty="0" smtClean="0">
                <a:latin typeface="Times New Roman" pitchFamily="18" charset="0"/>
                <a:cs typeface="Times New Roman" pitchFamily="18" charset="0"/>
              </a:rPr>
              <a:t>HAVING CONTROL/FORCE IS UP</a:t>
            </a:r>
          </a:p>
          <a:p>
            <a:r>
              <a:rPr lang="en-US" dirty="0" smtClean="0">
                <a:latin typeface="Times New Roman" pitchFamily="18" charset="0"/>
                <a:cs typeface="Times New Roman" pitchFamily="18" charset="0"/>
              </a:rPr>
              <a:t>Jane is </a:t>
            </a:r>
            <a:r>
              <a:rPr lang="en-US" i="1" dirty="0" smtClean="0">
                <a:latin typeface="Times New Roman" pitchFamily="18" charset="0"/>
                <a:cs typeface="Times New Roman" pitchFamily="18" charset="0"/>
              </a:rPr>
              <a:t>on top </a:t>
            </a:r>
            <a:r>
              <a:rPr lang="en-US" dirty="0" smtClean="0">
                <a:latin typeface="Times New Roman" pitchFamily="18" charset="0"/>
                <a:cs typeface="Times New Roman" pitchFamily="18" charset="0"/>
              </a:rPr>
              <a:t>of the situation.</a:t>
            </a:r>
          </a:p>
          <a:p>
            <a:r>
              <a:rPr lang="en-US" dirty="0" smtClean="0">
                <a:latin typeface="Times New Roman" pitchFamily="18" charset="0"/>
                <a:cs typeface="Times New Roman" pitchFamily="18" charset="0"/>
              </a:rPr>
              <a:t>MORE IS UP</a:t>
            </a:r>
          </a:p>
          <a:p>
            <a:r>
              <a:rPr lang="en-US" dirty="0" smtClean="0">
                <a:latin typeface="Times New Roman" pitchFamily="18" charset="0"/>
                <a:cs typeface="Times New Roman" pitchFamily="18" charset="0"/>
              </a:rPr>
              <a:t>The number of articles on semantics seem to keep going </a:t>
            </a:r>
            <a:r>
              <a:rPr lang="en-US" i="1" dirty="0" smtClean="0">
                <a:latin typeface="Times New Roman" pitchFamily="18" charset="0"/>
                <a:cs typeface="Times New Roman" pitchFamily="18" charset="0"/>
              </a:rPr>
              <a:t>up.</a:t>
            </a:r>
          </a:p>
          <a:p>
            <a:endParaRPr lang="en-US" dirty="0"/>
          </a:p>
        </p:txBody>
      </p:sp>
      <p:sp>
        <p:nvSpPr>
          <p:cNvPr id="3" name="Title 2"/>
          <p:cNvSpPr>
            <a:spLocks noGrp="1"/>
          </p:cNvSpPr>
          <p:nvPr>
            <p:ph type="title"/>
          </p:nvPr>
        </p:nvSpPr>
        <p:spPr/>
        <p:txBody>
          <a:bodyPr/>
          <a:lstStyle/>
          <a:p>
            <a:pPr algn="ctr"/>
            <a:r>
              <a:rPr lang="en-US" dirty="0" err="1" smtClean="0">
                <a:solidFill>
                  <a:schemeClr val="accent3"/>
                </a:solidFill>
                <a:effectLst/>
                <a:latin typeface="Times New Roman" pitchFamily="18" charset="0"/>
                <a:cs typeface="Times New Roman" pitchFamily="18" charset="0"/>
              </a:rPr>
              <a:t>Orientational</a:t>
            </a:r>
            <a:r>
              <a:rPr lang="en-US" dirty="0" smtClean="0">
                <a:solidFill>
                  <a:schemeClr val="accent3"/>
                </a:solidFill>
                <a:effectLst/>
                <a:latin typeface="Times New Roman" pitchFamily="18" charset="0"/>
                <a:cs typeface="Times New Roman" pitchFamily="18" charset="0"/>
              </a:rPr>
              <a:t> metaphors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HIGH STATUS IS UP</a:t>
            </a:r>
          </a:p>
          <a:p>
            <a:r>
              <a:rPr lang="en-US" dirty="0" smtClean="0">
                <a:latin typeface="Times New Roman" pitchFamily="18" charset="0"/>
                <a:cs typeface="Times New Roman" pitchFamily="18" charset="0"/>
              </a:rPr>
              <a:t>The dean of the college occupies a </a:t>
            </a:r>
            <a:r>
              <a:rPr lang="en-US" i="1" dirty="0" smtClean="0">
                <a:latin typeface="Times New Roman" pitchFamily="18" charset="0"/>
                <a:cs typeface="Times New Roman" pitchFamily="18" charset="0"/>
              </a:rPr>
              <a:t>lofty </a:t>
            </a:r>
            <a:r>
              <a:rPr lang="en-US" dirty="0" smtClean="0">
                <a:latin typeface="Times New Roman" pitchFamily="18" charset="0"/>
                <a:cs typeface="Times New Roman" pitchFamily="18" charset="0"/>
              </a:rPr>
              <a:t>position in the university.</a:t>
            </a:r>
          </a:p>
          <a:p>
            <a:r>
              <a:rPr lang="en-US" dirty="0" smtClean="0">
                <a:latin typeface="Times New Roman" pitchFamily="18" charset="0"/>
                <a:cs typeface="Times New Roman" pitchFamily="18" charset="0"/>
              </a:rPr>
              <a:t>GOOD IS UP</a:t>
            </a:r>
          </a:p>
          <a:p>
            <a:r>
              <a:rPr lang="en-US" dirty="0" smtClean="0">
                <a:latin typeface="Times New Roman" pitchFamily="18" charset="0"/>
                <a:cs typeface="Times New Roman" pitchFamily="18" charset="0"/>
              </a:rPr>
              <a:t>Jack does </a:t>
            </a:r>
            <a:r>
              <a:rPr lang="en-US" i="1" dirty="0" smtClean="0">
                <a:latin typeface="Times New Roman" pitchFamily="18" charset="0"/>
                <a:cs typeface="Times New Roman" pitchFamily="18" charset="0"/>
              </a:rPr>
              <a:t>high</a:t>
            </a:r>
            <a:r>
              <a:rPr lang="en-US" dirty="0" smtClean="0">
                <a:latin typeface="Times New Roman" pitchFamily="18" charset="0"/>
                <a:cs typeface="Times New Roman" pitchFamily="18" charset="0"/>
              </a:rPr>
              <a:t>-quality work.</a:t>
            </a:r>
          </a:p>
          <a:p>
            <a:r>
              <a:rPr lang="en-US" dirty="0" smtClean="0">
                <a:latin typeface="Times New Roman" pitchFamily="18" charset="0"/>
                <a:cs typeface="Times New Roman" pitchFamily="18" charset="0"/>
              </a:rPr>
              <a:t>VIRTUE IS UP</a:t>
            </a:r>
          </a:p>
          <a:p>
            <a:r>
              <a:rPr lang="en-US" dirty="0" smtClean="0">
                <a:latin typeface="Times New Roman" pitchFamily="18" charset="0"/>
                <a:cs typeface="Times New Roman" pitchFamily="18" charset="0"/>
              </a:rPr>
              <a:t>That teacher always sets </a:t>
            </a:r>
            <a:r>
              <a:rPr lang="en-US" i="1" dirty="0" smtClean="0">
                <a:latin typeface="Times New Roman" pitchFamily="18" charset="0"/>
                <a:cs typeface="Times New Roman" pitchFamily="18" charset="0"/>
              </a:rPr>
              <a:t>high</a:t>
            </a:r>
            <a:r>
              <a:rPr lang="en-US" dirty="0" smtClean="0">
                <a:latin typeface="Times New Roman" pitchFamily="18" charset="0"/>
                <a:cs typeface="Times New Roman" pitchFamily="18" charset="0"/>
              </a:rPr>
              <a:t> standards.</a:t>
            </a: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Hurford</a:t>
            </a:r>
            <a:r>
              <a:rPr lang="en-US" dirty="0" smtClean="0">
                <a:latin typeface="Times New Roman" pitchFamily="18" charset="0"/>
                <a:cs typeface="Times New Roman" pitchFamily="18" charset="0"/>
              </a:rPr>
              <a:t> et al. 2007: 335)</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err="1" smtClean="0">
                <a:solidFill>
                  <a:schemeClr val="accent3"/>
                </a:solidFill>
                <a:effectLst/>
                <a:latin typeface="Times New Roman" pitchFamily="18" charset="0"/>
                <a:cs typeface="Times New Roman" pitchFamily="18" charset="0"/>
              </a:rPr>
              <a:t>Orientational</a:t>
            </a:r>
            <a:r>
              <a:rPr lang="en-US" dirty="0" smtClean="0">
                <a:solidFill>
                  <a:schemeClr val="accent3"/>
                </a:solidFill>
                <a:effectLst/>
                <a:latin typeface="Times New Roman" pitchFamily="18" charset="0"/>
                <a:cs typeface="Times New Roman" pitchFamily="18" charset="0"/>
              </a:rPr>
              <a:t> metaphors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200000"/>
              </a:lnSpc>
              <a:spcBef>
                <a:spcPts val="0"/>
              </a:spcBef>
            </a:pPr>
            <a:r>
              <a:rPr lang="en-US" b="1" dirty="0" smtClean="0">
                <a:solidFill>
                  <a:schemeClr val="accent3"/>
                </a:solidFill>
                <a:latin typeface="Times New Roman" pitchFamily="18" charset="0"/>
                <a:cs typeface="Times New Roman" pitchFamily="18" charset="0"/>
              </a:rPr>
              <a:t>Ontological metaphors </a:t>
            </a:r>
            <a:r>
              <a:rPr lang="en-US" dirty="0" smtClean="0">
                <a:solidFill>
                  <a:schemeClr val="accent3"/>
                </a:solidFill>
                <a:latin typeface="Times New Roman" pitchFamily="18" charset="0"/>
                <a:cs typeface="Times New Roman" pitchFamily="18" charset="0"/>
              </a:rPr>
              <a:t> </a:t>
            </a:r>
            <a:r>
              <a:rPr lang="en-US" dirty="0" smtClean="0">
                <a:latin typeface="Times New Roman" pitchFamily="18" charset="0"/>
                <a:cs typeface="Times New Roman" pitchFamily="18" charset="0"/>
              </a:rPr>
              <a:t>help structure our understanding of abstract concepts and experiences, such as events, activities, emotions, ideas, etc. in terms of our experience with actual physical objects and substances in the real world. </a:t>
            </a:r>
          </a:p>
          <a:p>
            <a:pPr>
              <a:lnSpc>
                <a:spcPct val="200000"/>
              </a:lnSpc>
              <a:spcBef>
                <a:spcPts val="0"/>
              </a:spcBef>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Hurford</a:t>
            </a:r>
            <a:r>
              <a:rPr lang="en-US" dirty="0" smtClean="0">
                <a:latin typeface="Times New Roman" pitchFamily="18" charset="0"/>
                <a:cs typeface="Times New Roman" pitchFamily="18" charset="0"/>
              </a:rPr>
              <a:t> et al. 2007: 336)</a:t>
            </a:r>
          </a:p>
          <a:p>
            <a:endParaRPr lang="en-US"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lstStyle/>
          <a:p>
            <a:pPr algn="ctr"/>
            <a:r>
              <a:rPr lang="en-US" dirty="0" smtClean="0">
                <a:solidFill>
                  <a:schemeClr val="accent3"/>
                </a:solidFill>
                <a:effectLst/>
                <a:latin typeface="Times New Roman" pitchFamily="18" charset="0"/>
                <a:cs typeface="Times New Roman" pitchFamily="18" charset="0"/>
              </a:rPr>
              <a:t>Ontological metaphors</a:t>
            </a:r>
            <a:endParaRPr lang="en-US" dirty="0">
              <a:solidFill>
                <a:schemeClr val="accent3"/>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Times New Roman" pitchFamily="18" charset="0"/>
                <a:cs typeface="Times New Roman" pitchFamily="18" charset="0"/>
              </a:rPr>
              <a:t>INFLATION IS AN ENTITY</a:t>
            </a:r>
            <a:endParaRPr lang="en-US" sz="2800" i="1" dirty="0" smtClean="0">
              <a:latin typeface="Times New Roman" pitchFamily="18" charset="0"/>
              <a:cs typeface="Times New Roman" pitchFamily="18" charset="0"/>
            </a:endParaRPr>
          </a:p>
          <a:p>
            <a:r>
              <a:rPr lang="en-US" sz="2800" i="1" dirty="0" smtClean="0">
                <a:latin typeface="Times New Roman" pitchFamily="18" charset="0"/>
                <a:cs typeface="Times New Roman" pitchFamily="18" charset="0"/>
              </a:rPr>
              <a:t>Inflation is lowering </a:t>
            </a:r>
            <a:r>
              <a:rPr lang="en-US" sz="2800" dirty="0" smtClean="0">
                <a:latin typeface="Times New Roman" pitchFamily="18" charset="0"/>
                <a:cs typeface="Times New Roman" pitchFamily="18" charset="0"/>
              </a:rPr>
              <a:t>our standard of living. </a:t>
            </a:r>
          </a:p>
          <a:p>
            <a:r>
              <a:rPr lang="en-US" sz="2800" i="1" dirty="0" smtClean="0">
                <a:latin typeface="Times New Roman" pitchFamily="18" charset="0"/>
                <a:cs typeface="Times New Roman" pitchFamily="18" charset="0"/>
              </a:rPr>
              <a:t>Inflation is increasing </a:t>
            </a:r>
            <a:r>
              <a:rPr lang="en-US" sz="2800" dirty="0" smtClean="0">
                <a:latin typeface="Times New Roman" pitchFamily="18" charset="0"/>
                <a:cs typeface="Times New Roman" pitchFamily="18" charset="0"/>
              </a:rPr>
              <a:t>every year.</a:t>
            </a:r>
          </a:p>
          <a:p>
            <a:r>
              <a:rPr lang="en-US" sz="2800" dirty="0" smtClean="0">
                <a:latin typeface="Times New Roman" pitchFamily="18" charset="0"/>
                <a:cs typeface="Times New Roman" pitchFamily="18" charset="0"/>
              </a:rPr>
              <a:t>The </a:t>
            </a:r>
            <a:r>
              <a:rPr lang="en-US" sz="2800" i="1" dirty="0" smtClean="0">
                <a:latin typeface="Times New Roman" pitchFamily="18" charset="0"/>
                <a:cs typeface="Times New Roman" pitchFamily="18" charset="0"/>
              </a:rPr>
              <a:t>negative aspects of inflation </a:t>
            </a:r>
            <a:r>
              <a:rPr lang="en-US" sz="2800" dirty="0" smtClean="0">
                <a:latin typeface="Times New Roman" pitchFamily="18" charset="0"/>
                <a:cs typeface="Times New Roman" pitchFamily="18" charset="0"/>
              </a:rPr>
              <a:t>far outweigh the positive ones.</a:t>
            </a:r>
          </a:p>
          <a:p>
            <a:r>
              <a:rPr lang="en-US" sz="2800" i="1" dirty="0" smtClean="0">
                <a:latin typeface="Times New Roman" pitchFamily="18" charset="0"/>
                <a:cs typeface="Times New Roman" pitchFamily="18" charset="0"/>
              </a:rPr>
              <a:t>Inflation is ruining </a:t>
            </a:r>
            <a:r>
              <a:rPr lang="en-US" sz="2800" dirty="0" smtClean="0">
                <a:latin typeface="Times New Roman" pitchFamily="18" charset="0"/>
                <a:cs typeface="Times New Roman" pitchFamily="18" charset="0"/>
              </a:rPr>
              <a:t>our economy.</a:t>
            </a:r>
          </a:p>
          <a:p>
            <a:r>
              <a:rPr lang="en-US" sz="2800" dirty="0" smtClean="0">
                <a:latin typeface="Times New Roman" pitchFamily="18" charset="0"/>
                <a:cs typeface="Times New Roman" pitchFamily="18" charset="0"/>
              </a:rPr>
              <a:t>We have to </a:t>
            </a:r>
            <a:r>
              <a:rPr lang="en-US" sz="2800" i="1" dirty="0" smtClean="0">
                <a:latin typeface="Times New Roman" pitchFamily="18" charset="0"/>
                <a:cs typeface="Times New Roman" pitchFamily="18" charset="0"/>
              </a:rPr>
              <a:t>fight inflation </a:t>
            </a:r>
            <a:r>
              <a:rPr lang="en-US" sz="2800" dirty="0" smtClean="0">
                <a:latin typeface="Times New Roman" pitchFamily="18" charset="0"/>
                <a:cs typeface="Times New Roman" pitchFamily="18" charset="0"/>
              </a:rPr>
              <a:t>or it will conquer us. </a:t>
            </a:r>
          </a:p>
          <a:p>
            <a:endParaRPr lang="en-US" sz="2800" dirty="0" smtClean="0">
              <a:latin typeface="Times New Roman" pitchFamily="18" charset="0"/>
              <a:cs typeface="Times New Roman" pitchFamily="18" charset="0"/>
            </a:endParaRPr>
          </a:p>
          <a:p>
            <a:pPr>
              <a:buFont typeface="Wingdings 3" pitchFamily="18" charset="2"/>
              <a:buNone/>
            </a:pPr>
            <a:r>
              <a:rPr lang="en-US" sz="2800" i="1"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Hurford</a:t>
            </a:r>
            <a:r>
              <a:rPr lang="en-US" sz="2400" dirty="0" smtClean="0">
                <a:latin typeface="Times New Roman" pitchFamily="18" charset="0"/>
                <a:cs typeface="Times New Roman" pitchFamily="18" charset="0"/>
              </a:rPr>
              <a:t> et al. 2007: 336; </a:t>
            </a:r>
            <a:r>
              <a:rPr lang="en-US" sz="2400" dirty="0" err="1" smtClean="0">
                <a:latin typeface="Times New Roman" pitchFamily="18" charset="0"/>
                <a:cs typeface="Times New Roman" pitchFamily="18" charset="0"/>
              </a:rPr>
              <a:t>Lakoff</a:t>
            </a:r>
            <a:r>
              <a:rPr lang="en-US" sz="2400" dirty="0" smtClean="0">
                <a:latin typeface="Times New Roman" pitchFamily="18" charset="0"/>
                <a:cs typeface="Times New Roman" pitchFamily="18" charset="0"/>
              </a:rPr>
              <a:t> and  Johnson  1980: 27-28)</a:t>
            </a:r>
            <a:endParaRPr lang="en-US"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lstStyle/>
          <a:p>
            <a:pPr algn="ctr"/>
            <a:r>
              <a:rPr lang="en-US" dirty="0" smtClean="0">
                <a:solidFill>
                  <a:schemeClr val="accent3"/>
                </a:solidFill>
                <a:effectLst/>
                <a:latin typeface="Times New Roman" pitchFamily="18" charset="0"/>
                <a:cs typeface="Times New Roman" pitchFamily="18" charset="0"/>
              </a:rPr>
              <a:t>Ontological metaphors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smtClean="0">
                <a:latin typeface="Times New Roman" pitchFamily="18" charset="0"/>
                <a:cs typeface="Times New Roman" pitchFamily="18" charset="0"/>
              </a:rPr>
              <a:t>Referring</a:t>
            </a:r>
          </a:p>
          <a:p>
            <a:r>
              <a:rPr lang="en-US" dirty="0" smtClean="0">
                <a:latin typeface="Times New Roman" pitchFamily="18" charset="0"/>
                <a:cs typeface="Times New Roman" pitchFamily="18" charset="0"/>
              </a:rPr>
              <a:t>My </a:t>
            </a:r>
            <a:r>
              <a:rPr lang="en-US" i="1" dirty="0" smtClean="0">
                <a:latin typeface="Times New Roman" pitchFamily="18" charset="0"/>
                <a:cs typeface="Times New Roman" pitchFamily="18" charset="0"/>
              </a:rPr>
              <a:t>fear of insects </a:t>
            </a:r>
            <a:r>
              <a:rPr lang="en-US" dirty="0" smtClean="0">
                <a:latin typeface="Times New Roman" pitchFamily="18" charset="0"/>
                <a:cs typeface="Times New Roman" pitchFamily="18" charset="0"/>
              </a:rPr>
              <a:t>is driving me crazy.</a:t>
            </a:r>
          </a:p>
          <a:p>
            <a:r>
              <a:rPr lang="en-US" dirty="0" smtClean="0">
                <a:latin typeface="Times New Roman" pitchFamily="18" charset="0"/>
                <a:cs typeface="Times New Roman" pitchFamily="18" charset="0"/>
              </a:rPr>
              <a:t>That was a </a:t>
            </a:r>
            <a:r>
              <a:rPr lang="en-US" i="1" dirty="0" smtClean="0">
                <a:latin typeface="Times New Roman" pitchFamily="18" charset="0"/>
                <a:cs typeface="Times New Roman" pitchFamily="18" charset="0"/>
              </a:rPr>
              <a:t>beautiful catch</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We are working toward </a:t>
            </a:r>
            <a:r>
              <a:rPr lang="en-US" i="1" dirty="0" smtClean="0">
                <a:latin typeface="Times New Roman" pitchFamily="18" charset="0"/>
                <a:cs typeface="Times New Roman" pitchFamily="18" charset="0"/>
              </a:rPr>
              <a:t>peace</a:t>
            </a:r>
            <a:r>
              <a:rPr lang="en-US" dirty="0" smtClean="0">
                <a:latin typeface="Times New Roman" pitchFamily="18" charset="0"/>
                <a:cs typeface="Times New Roman" pitchFamily="18" charset="0"/>
              </a:rPr>
              <a:t>.</a:t>
            </a:r>
          </a:p>
          <a:p>
            <a:r>
              <a:rPr lang="en-US" i="1" dirty="0" smtClean="0">
                <a:latin typeface="Times New Roman" pitchFamily="18" charset="0"/>
                <a:cs typeface="Times New Roman" pitchFamily="18" charset="0"/>
              </a:rPr>
              <a:t>Quantifying</a:t>
            </a:r>
          </a:p>
          <a:p>
            <a:r>
              <a:rPr lang="en-US" dirty="0" smtClean="0">
                <a:latin typeface="Times New Roman" pitchFamily="18" charset="0"/>
                <a:cs typeface="Times New Roman" pitchFamily="18" charset="0"/>
              </a:rPr>
              <a:t>It will take </a:t>
            </a:r>
            <a:r>
              <a:rPr lang="en-US" i="1" dirty="0" smtClean="0">
                <a:latin typeface="Times New Roman" pitchFamily="18" charset="0"/>
                <a:cs typeface="Times New Roman" pitchFamily="18" charset="0"/>
              </a:rPr>
              <a:t>a lot of patience </a:t>
            </a:r>
            <a:r>
              <a:rPr lang="en-US" dirty="0" smtClean="0">
                <a:latin typeface="Times New Roman" pitchFamily="18" charset="0"/>
                <a:cs typeface="Times New Roman" pitchFamily="18" charset="0"/>
              </a:rPr>
              <a:t>to finish this book.</a:t>
            </a:r>
          </a:p>
          <a:p>
            <a:r>
              <a:rPr lang="en-US" dirty="0" smtClean="0">
                <a:latin typeface="Times New Roman" pitchFamily="18" charset="0"/>
                <a:cs typeface="Times New Roman" pitchFamily="18" charset="0"/>
              </a:rPr>
              <a:t>There is </a:t>
            </a:r>
            <a:r>
              <a:rPr lang="en-US" i="1" dirty="0" smtClean="0">
                <a:latin typeface="Times New Roman" pitchFamily="18" charset="0"/>
                <a:cs typeface="Times New Roman" pitchFamily="18" charset="0"/>
              </a:rPr>
              <a:t>so much hatred </a:t>
            </a:r>
            <a:r>
              <a:rPr lang="en-US" dirty="0" smtClean="0">
                <a:latin typeface="Times New Roman" pitchFamily="18" charset="0"/>
                <a:cs typeface="Times New Roman" pitchFamily="18" charset="0"/>
              </a:rPr>
              <a:t>in the world.</a:t>
            </a:r>
          </a:p>
          <a:p>
            <a:r>
              <a:rPr lang="en-US" dirty="0" smtClean="0">
                <a:latin typeface="Times New Roman" pitchFamily="18" charset="0"/>
                <a:cs typeface="Times New Roman" pitchFamily="18" charset="0"/>
              </a:rPr>
              <a:t>DuPont has </a:t>
            </a:r>
            <a:r>
              <a:rPr lang="en-US" i="1" dirty="0" smtClean="0">
                <a:latin typeface="Times New Roman" pitchFamily="18" charset="0"/>
                <a:cs typeface="Times New Roman" pitchFamily="18" charset="0"/>
              </a:rPr>
              <a:t>a lot of political power </a:t>
            </a:r>
            <a:r>
              <a:rPr lang="en-US" dirty="0" smtClean="0">
                <a:latin typeface="Times New Roman" pitchFamily="18" charset="0"/>
                <a:cs typeface="Times New Roman" pitchFamily="18" charset="0"/>
              </a:rPr>
              <a:t>in Delaware.</a:t>
            </a:r>
          </a:p>
          <a:p>
            <a:pPr>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Lakoff</a:t>
            </a:r>
            <a:r>
              <a:rPr lang="en-US" sz="2800" dirty="0" smtClean="0">
                <a:latin typeface="Times New Roman" pitchFamily="18" charset="0"/>
                <a:cs typeface="Times New Roman" pitchFamily="18" charset="0"/>
              </a:rPr>
              <a:t> and  Johnson  1980: 26) </a:t>
            </a:r>
            <a:endParaRPr lang="en-US"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lstStyle/>
          <a:p>
            <a:pPr algn="ctr"/>
            <a:r>
              <a:rPr lang="en-US" dirty="0" smtClean="0">
                <a:solidFill>
                  <a:schemeClr val="accent3"/>
                </a:solidFill>
                <a:effectLst/>
                <a:latin typeface="Times New Roman" pitchFamily="18" charset="0"/>
                <a:cs typeface="Times New Roman" pitchFamily="18" charset="0"/>
              </a:rPr>
              <a:t>Ontological metaphors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sz="2800" i="1" dirty="0" smtClean="0">
                <a:latin typeface="Times New Roman" pitchFamily="18" charset="0"/>
                <a:cs typeface="Times New Roman" pitchFamily="18" charset="0"/>
              </a:rPr>
              <a:t>Identifying aspects</a:t>
            </a:r>
          </a:p>
          <a:p>
            <a:pPr>
              <a:spcBef>
                <a:spcPts val="0"/>
              </a:spcBef>
            </a:pPr>
            <a:r>
              <a:rPr lang="en-US" sz="2800" dirty="0" smtClean="0">
                <a:latin typeface="Times New Roman" pitchFamily="18" charset="0"/>
                <a:cs typeface="Times New Roman" pitchFamily="18" charset="0"/>
              </a:rPr>
              <a:t>The </a:t>
            </a:r>
            <a:r>
              <a:rPr lang="en-US" sz="2800" i="1" dirty="0" smtClean="0">
                <a:latin typeface="Times New Roman" pitchFamily="18" charset="0"/>
                <a:cs typeface="Times New Roman" pitchFamily="18" charset="0"/>
              </a:rPr>
              <a:t>ugly side of his personality </a:t>
            </a:r>
            <a:r>
              <a:rPr lang="en-US" sz="2800" dirty="0" smtClean="0">
                <a:latin typeface="Times New Roman" pitchFamily="18" charset="0"/>
                <a:cs typeface="Times New Roman" pitchFamily="18" charset="0"/>
              </a:rPr>
              <a:t>comes out under pressure.</a:t>
            </a:r>
          </a:p>
          <a:p>
            <a:pPr>
              <a:spcBef>
                <a:spcPts val="0"/>
              </a:spcBef>
            </a:pPr>
            <a:r>
              <a:rPr lang="en-US" sz="2800" dirty="0" smtClean="0">
                <a:latin typeface="Times New Roman" pitchFamily="18" charset="0"/>
                <a:cs typeface="Times New Roman" pitchFamily="18" charset="0"/>
              </a:rPr>
              <a:t>The </a:t>
            </a:r>
            <a:r>
              <a:rPr lang="en-US" sz="2800" i="1" dirty="0" smtClean="0">
                <a:latin typeface="Times New Roman" pitchFamily="18" charset="0"/>
                <a:cs typeface="Times New Roman" pitchFamily="18" charset="0"/>
              </a:rPr>
              <a:t>brutality of war </a:t>
            </a:r>
            <a:r>
              <a:rPr lang="en-US" sz="2800" dirty="0" smtClean="0">
                <a:latin typeface="Times New Roman" pitchFamily="18" charset="0"/>
                <a:cs typeface="Times New Roman" pitchFamily="18" charset="0"/>
              </a:rPr>
              <a:t>dehumanizes us all.</a:t>
            </a:r>
          </a:p>
          <a:p>
            <a:pPr>
              <a:spcBef>
                <a:spcPts val="0"/>
              </a:spcBef>
            </a:pPr>
            <a:r>
              <a:rPr lang="en-US" sz="2800" dirty="0" smtClean="0">
                <a:latin typeface="Times New Roman" pitchFamily="18" charset="0"/>
                <a:cs typeface="Times New Roman" pitchFamily="18" charset="0"/>
              </a:rPr>
              <a:t>I can’t keep up with the </a:t>
            </a:r>
            <a:r>
              <a:rPr lang="en-US" sz="2800" i="1" dirty="0" smtClean="0">
                <a:latin typeface="Times New Roman" pitchFamily="18" charset="0"/>
                <a:cs typeface="Times New Roman" pitchFamily="18" charset="0"/>
              </a:rPr>
              <a:t>pace of modern life</a:t>
            </a:r>
            <a:r>
              <a:rPr lang="en-US" sz="2800" dirty="0" smtClean="0">
                <a:latin typeface="Times New Roman" pitchFamily="18" charset="0"/>
                <a:cs typeface="Times New Roman" pitchFamily="18" charset="0"/>
              </a:rPr>
              <a:t>.</a:t>
            </a:r>
          </a:p>
          <a:p>
            <a:r>
              <a:rPr lang="en-US" sz="2800" i="1" dirty="0" smtClean="0">
                <a:latin typeface="Times New Roman" pitchFamily="18" charset="0"/>
                <a:cs typeface="Times New Roman" pitchFamily="18" charset="0"/>
              </a:rPr>
              <a:t>Identifying causes</a:t>
            </a:r>
          </a:p>
          <a:p>
            <a:r>
              <a:rPr lang="en-US" sz="2800" dirty="0" smtClean="0">
                <a:latin typeface="Times New Roman" pitchFamily="18" charset="0"/>
                <a:cs typeface="Times New Roman" pitchFamily="18" charset="0"/>
              </a:rPr>
              <a:t>The</a:t>
            </a:r>
            <a:r>
              <a:rPr lang="en-US" sz="2800" i="1" dirty="0" smtClean="0">
                <a:latin typeface="Times New Roman" pitchFamily="18" charset="0"/>
                <a:cs typeface="Times New Roman" pitchFamily="18" charset="0"/>
              </a:rPr>
              <a:t> pressure of his responsibilities </a:t>
            </a:r>
            <a:r>
              <a:rPr lang="en-US" sz="2800" dirty="0" smtClean="0">
                <a:latin typeface="Times New Roman" pitchFamily="18" charset="0"/>
                <a:cs typeface="Times New Roman" pitchFamily="18" charset="0"/>
              </a:rPr>
              <a:t>caused</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his breakdown.</a:t>
            </a:r>
          </a:p>
          <a:p>
            <a:r>
              <a:rPr lang="en-US" sz="2800" dirty="0" smtClean="0">
                <a:latin typeface="Times New Roman" pitchFamily="18" charset="0"/>
                <a:cs typeface="Times New Roman" pitchFamily="18" charset="0"/>
              </a:rPr>
              <a:t>He did it out of </a:t>
            </a:r>
            <a:r>
              <a:rPr lang="en-US" sz="2800" i="1" dirty="0" smtClean="0">
                <a:latin typeface="Times New Roman" pitchFamily="18" charset="0"/>
                <a:cs typeface="Times New Roman" pitchFamily="18" charset="0"/>
              </a:rPr>
              <a:t>anger.</a:t>
            </a:r>
            <a:r>
              <a:rPr lang="en-US" sz="2800" dirty="0" smtClean="0">
                <a:latin typeface="Times New Roman" pitchFamily="18" charset="0"/>
                <a:cs typeface="Times New Roman" pitchFamily="18" charset="0"/>
              </a:rPr>
              <a:t> </a:t>
            </a:r>
          </a:p>
          <a:p>
            <a:r>
              <a:rPr lang="en-US" sz="2800" i="1" dirty="0" smtClean="0">
                <a:latin typeface="Times New Roman" pitchFamily="18" charset="0"/>
                <a:cs typeface="Times New Roman" pitchFamily="18" charset="0"/>
              </a:rPr>
              <a:t>Setting Goals and Motivating Actions</a:t>
            </a:r>
          </a:p>
          <a:p>
            <a:r>
              <a:rPr lang="en-US" sz="2800" dirty="0" smtClean="0">
                <a:latin typeface="Times New Roman" pitchFamily="18" charset="0"/>
                <a:cs typeface="Times New Roman" pitchFamily="18" charset="0"/>
              </a:rPr>
              <a:t>He went to New York to </a:t>
            </a:r>
            <a:r>
              <a:rPr lang="en-US" sz="2800" i="1" dirty="0" smtClean="0">
                <a:latin typeface="Times New Roman" pitchFamily="18" charset="0"/>
                <a:cs typeface="Times New Roman" pitchFamily="18" charset="0"/>
              </a:rPr>
              <a:t>seek fame and fortune</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Here’s what you have to do </a:t>
            </a:r>
            <a:r>
              <a:rPr lang="en-US" sz="2800" i="1" dirty="0" smtClean="0">
                <a:latin typeface="Times New Roman" pitchFamily="18" charset="0"/>
                <a:cs typeface="Times New Roman" pitchFamily="18" charset="0"/>
              </a:rPr>
              <a:t>to insure financial security</a:t>
            </a:r>
            <a:r>
              <a:rPr lang="en-US" sz="2800" dirty="0" smtClean="0">
                <a:latin typeface="Times New Roman" pitchFamily="18" charset="0"/>
                <a:cs typeface="Times New Roman" pitchFamily="18" charset="0"/>
              </a:rPr>
              <a:t>.</a:t>
            </a:r>
          </a:p>
          <a:p>
            <a:pPr>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Lakoff</a:t>
            </a:r>
            <a:r>
              <a:rPr lang="en-US" sz="2800" dirty="0" smtClean="0">
                <a:latin typeface="Times New Roman" pitchFamily="18" charset="0"/>
                <a:cs typeface="Times New Roman" pitchFamily="18" charset="0"/>
              </a:rPr>
              <a:t> and Johnson 1980: 27) </a:t>
            </a:r>
          </a:p>
          <a:p>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US" dirty="0" smtClean="0">
                <a:solidFill>
                  <a:schemeClr val="accent3"/>
                </a:solidFill>
                <a:effectLst/>
                <a:latin typeface="Times New Roman" pitchFamily="18" charset="0"/>
                <a:cs typeface="Times New Roman" pitchFamily="18" charset="0"/>
              </a:rPr>
              <a:t>Ontological metaphors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nSpc>
                <a:spcPct val="200000"/>
              </a:lnSpc>
              <a:spcBef>
                <a:spcPts val="0"/>
              </a:spcBef>
            </a:pPr>
            <a:r>
              <a:rPr lang="en-US" dirty="0" smtClean="0">
                <a:latin typeface="Times New Roman" pitchFamily="18" charset="0"/>
                <a:cs typeface="Times New Roman" pitchFamily="18" charset="0"/>
              </a:rPr>
              <a:t>We live </a:t>
            </a:r>
            <a:r>
              <a:rPr lang="en-US" i="1" dirty="0" smtClean="0">
                <a:latin typeface="Times New Roman" pitchFamily="18" charset="0"/>
                <a:cs typeface="Times New Roman" pitchFamily="18" charset="0"/>
              </a:rPr>
              <a:t>in </a:t>
            </a:r>
            <a:r>
              <a:rPr lang="en-US" dirty="0" smtClean="0">
                <a:latin typeface="Times New Roman" pitchFamily="18" charset="0"/>
                <a:cs typeface="Times New Roman" pitchFamily="18" charset="0"/>
              </a:rPr>
              <a:t>a field by the lake</a:t>
            </a:r>
            <a:r>
              <a:rPr lang="en-US" i="1" dirty="0" smtClean="0">
                <a:latin typeface="Times New Roman" pitchFamily="18" charset="0"/>
                <a:cs typeface="Times New Roman" pitchFamily="18" charset="0"/>
              </a:rPr>
              <a:t>.</a:t>
            </a:r>
          </a:p>
          <a:p>
            <a:pPr>
              <a:lnSpc>
                <a:spcPct val="200000"/>
              </a:lnSpc>
              <a:spcBef>
                <a:spcPts val="0"/>
              </a:spcBef>
            </a:pPr>
            <a:r>
              <a:rPr lang="en-US" dirty="0" smtClean="0">
                <a:latin typeface="Times New Roman" pitchFamily="18" charset="0"/>
                <a:cs typeface="Times New Roman" pitchFamily="18" charset="0"/>
              </a:rPr>
              <a:t>They travelled </a:t>
            </a:r>
            <a:r>
              <a:rPr lang="en-US" i="1" dirty="0" smtClean="0">
                <a:latin typeface="Times New Roman" pitchFamily="18" charset="0"/>
                <a:cs typeface="Times New Roman" pitchFamily="18" charset="0"/>
              </a:rPr>
              <a:t>out of </a:t>
            </a:r>
            <a:r>
              <a:rPr lang="en-US" dirty="0" smtClean="0">
                <a:latin typeface="Times New Roman" pitchFamily="18" charset="0"/>
                <a:cs typeface="Times New Roman" pitchFamily="18" charset="0"/>
              </a:rPr>
              <a:t>their home state</a:t>
            </a:r>
            <a:r>
              <a:rPr lang="en-US" i="1" dirty="0" smtClean="0">
                <a:latin typeface="Times New Roman" pitchFamily="18" charset="0"/>
                <a:cs typeface="Times New Roman" pitchFamily="18" charset="0"/>
              </a:rPr>
              <a:t>.</a:t>
            </a:r>
          </a:p>
          <a:p>
            <a:pPr>
              <a:lnSpc>
                <a:spcPct val="200000"/>
              </a:lnSpc>
              <a:spcBef>
                <a:spcPts val="0"/>
              </a:spcBef>
            </a:pPr>
            <a:r>
              <a:rPr lang="en-US" dirty="0" smtClean="0">
                <a:latin typeface="Times New Roman" pitchFamily="18" charset="0"/>
                <a:cs typeface="Times New Roman" pitchFamily="18" charset="0"/>
              </a:rPr>
              <a:t>I’m going to drive</a:t>
            </a:r>
            <a:r>
              <a:rPr lang="en-US" i="1" dirty="0" smtClean="0">
                <a:latin typeface="Times New Roman" pitchFamily="18" charset="0"/>
                <a:cs typeface="Times New Roman" pitchFamily="18" charset="0"/>
              </a:rPr>
              <a:t> to Kansas </a:t>
            </a:r>
            <a:r>
              <a:rPr lang="en-US" dirty="0" smtClean="0">
                <a:latin typeface="Times New Roman" pitchFamily="18" charset="0"/>
                <a:cs typeface="Times New Roman" pitchFamily="18" charset="0"/>
              </a:rPr>
              <a:t>next week</a:t>
            </a:r>
            <a:r>
              <a:rPr lang="en-US" i="1" dirty="0" smtClean="0">
                <a:latin typeface="Times New Roman" pitchFamily="18" charset="0"/>
                <a:cs typeface="Times New Roman" pitchFamily="18" charset="0"/>
              </a:rPr>
              <a:t>.</a:t>
            </a:r>
          </a:p>
          <a:p>
            <a:pPr>
              <a:lnSpc>
                <a:spcPct val="200000"/>
              </a:lnSpc>
              <a:spcBef>
                <a:spcPts val="0"/>
              </a:spcBef>
            </a:pP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mountains </a:t>
            </a:r>
            <a:r>
              <a:rPr lang="en-US" i="1" dirty="0" smtClean="0">
                <a:latin typeface="Times New Roman" pitchFamily="18" charset="0"/>
                <a:cs typeface="Times New Roman" pitchFamily="18" charset="0"/>
              </a:rPr>
              <a:t>came into view.</a:t>
            </a:r>
          </a:p>
          <a:p>
            <a:pPr>
              <a:lnSpc>
                <a:spcPct val="200000"/>
              </a:lnSpc>
              <a:spcBef>
                <a:spcPts val="0"/>
              </a:spcBef>
            </a:pPr>
            <a:r>
              <a:rPr lang="en-US" dirty="0" smtClean="0">
                <a:latin typeface="Times New Roman" pitchFamily="18" charset="0"/>
                <a:cs typeface="Times New Roman" pitchFamily="18" charset="0"/>
              </a:rPr>
              <a:t>The city is now </a:t>
            </a:r>
            <a:r>
              <a:rPr lang="en-US" i="1" dirty="0" smtClean="0">
                <a:latin typeface="Times New Roman" pitchFamily="18" charset="0"/>
                <a:cs typeface="Times New Roman" pitchFamily="18" charset="0"/>
              </a:rPr>
              <a:t>out of </a:t>
            </a:r>
            <a:r>
              <a:rPr lang="en-US" dirty="0" smtClean="0">
                <a:latin typeface="Times New Roman" pitchFamily="18" charset="0"/>
                <a:cs typeface="Times New Roman" pitchFamily="18" charset="0"/>
              </a:rPr>
              <a:t>sight.</a:t>
            </a:r>
          </a:p>
          <a:p>
            <a:pPr>
              <a:buNone/>
            </a:pP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Hurford</a:t>
            </a:r>
            <a:r>
              <a:rPr lang="en-US" dirty="0" smtClean="0">
                <a:latin typeface="Times New Roman" pitchFamily="18" charset="0"/>
                <a:cs typeface="Times New Roman" pitchFamily="18" charset="0"/>
              </a:rPr>
              <a:t> et al. 2007: 337)</a:t>
            </a:r>
            <a:endParaRPr lang="en-US" i="1"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US" dirty="0" smtClean="0">
                <a:solidFill>
                  <a:schemeClr val="accent3"/>
                </a:solidFill>
                <a:latin typeface="Times New Roman" pitchFamily="18" charset="0"/>
                <a:cs typeface="Times New Roman" pitchFamily="18" charset="0"/>
              </a:rPr>
              <a:t>Container Metaphors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200000"/>
              </a:lnSpc>
              <a:spcBef>
                <a:spcPts val="0"/>
              </a:spcBef>
            </a:pPr>
            <a:r>
              <a:rPr lang="en-US" dirty="0" smtClean="0">
                <a:latin typeface="Times New Roman" pitchFamily="18" charset="0"/>
                <a:cs typeface="Times New Roman" pitchFamily="18" charset="0"/>
              </a:rPr>
              <a:t>They were many runners </a:t>
            </a:r>
            <a:r>
              <a:rPr lang="en-US" i="1" dirty="0" smtClean="0">
                <a:latin typeface="Times New Roman" pitchFamily="18" charset="0"/>
                <a:cs typeface="Times New Roman" pitchFamily="18" charset="0"/>
              </a:rPr>
              <a:t>in</a:t>
            </a:r>
            <a:r>
              <a:rPr lang="en-US" dirty="0" smtClean="0">
                <a:latin typeface="Times New Roman" pitchFamily="18" charset="0"/>
                <a:cs typeface="Times New Roman" pitchFamily="18" charset="0"/>
              </a:rPr>
              <a:t> the race.</a:t>
            </a:r>
          </a:p>
          <a:p>
            <a:pPr>
              <a:lnSpc>
                <a:spcPct val="200000"/>
              </a:lnSpc>
              <a:spcBef>
                <a:spcPts val="0"/>
              </a:spcBef>
            </a:pPr>
            <a:r>
              <a:rPr lang="en-US" dirty="0" smtClean="0">
                <a:latin typeface="Times New Roman" pitchFamily="18" charset="0"/>
                <a:cs typeface="Times New Roman" pitchFamily="18" charset="0"/>
              </a:rPr>
              <a:t>Jack got </a:t>
            </a:r>
            <a:r>
              <a:rPr lang="en-US" i="1" dirty="0" smtClean="0">
                <a:latin typeface="Times New Roman" pitchFamily="18" charset="0"/>
                <a:cs typeface="Times New Roman" pitchFamily="18" charset="0"/>
              </a:rPr>
              <a:t>into</a:t>
            </a:r>
            <a:r>
              <a:rPr lang="en-US" dirty="0" smtClean="0">
                <a:latin typeface="Times New Roman" pitchFamily="18" charset="0"/>
                <a:cs typeface="Times New Roman" pitchFamily="18" charset="0"/>
              </a:rPr>
              <a:t> the car racing as a young man.</a:t>
            </a:r>
          </a:p>
          <a:p>
            <a:pPr>
              <a:lnSpc>
                <a:spcPct val="200000"/>
              </a:lnSpc>
              <a:spcBef>
                <a:spcPts val="0"/>
              </a:spcBef>
            </a:pPr>
            <a:r>
              <a:rPr lang="en-US" dirty="0" smtClean="0">
                <a:latin typeface="Times New Roman" pitchFamily="18" charset="0"/>
                <a:cs typeface="Times New Roman" pitchFamily="18" charset="0"/>
              </a:rPr>
              <a:t>John and Mary are </a:t>
            </a:r>
            <a:r>
              <a:rPr lang="en-US" i="1" dirty="0" smtClean="0">
                <a:latin typeface="Times New Roman" pitchFamily="18" charset="0"/>
                <a:cs typeface="Times New Roman" pitchFamily="18" charset="0"/>
              </a:rPr>
              <a:t>in</a:t>
            </a:r>
            <a:r>
              <a:rPr lang="en-US" dirty="0" smtClean="0">
                <a:latin typeface="Times New Roman" pitchFamily="18" charset="0"/>
                <a:cs typeface="Times New Roman" pitchFamily="18" charset="0"/>
              </a:rPr>
              <a:t> love.</a:t>
            </a:r>
          </a:p>
          <a:p>
            <a:pPr>
              <a:lnSpc>
                <a:spcPct val="200000"/>
              </a:lnSpc>
              <a:spcBef>
                <a:spcPts val="0"/>
              </a:spcBef>
            </a:pPr>
            <a:r>
              <a:rPr lang="en-US" dirty="0" smtClean="0">
                <a:latin typeface="Times New Roman" pitchFamily="18" charset="0"/>
                <a:cs typeface="Times New Roman" pitchFamily="18" charset="0"/>
              </a:rPr>
              <a:t>The girl fell </a:t>
            </a:r>
            <a:r>
              <a:rPr lang="en-US" i="1" dirty="0" smtClean="0">
                <a:latin typeface="Times New Roman" pitchFamily="18" charset="0"/>
                <a:cs typeface="Times New Roman" pitchFamily="18" charset="0"/>
              </a:rPr>
              <a:t>into</a:t>
            </a:r>
            <a:r>
              <a:rPr lang="en-US" dirty="0" smtClean="0">
                <a:latin typeface="Times New Roman" pitchFamily="18" charset="0"/>
                <a:cs typeface="Times New Roman" pitchFamily="18" charset="0"/>
              </a:rPr>
              <a:t> a deep depression.</a:t>
            </a: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Hurford</a:t>
            </a:r>
            <a:r>
              <a:rPr lang="en-US" dirty="0" smtClean="0">
                <a:latin typeface="Times New Roman" pitchFamily="18" charset="0"/>
                <a:cs typeface="Times New Roman" pitchFamily="18" charset="0"/>
              </a:rPr>
              <a:t> et al. 2007: 337)</a:t>
            </a:r>
            <a:endParaRPr lang="en-US" i="1"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lstStyle/>
          <a:p>
            <a:pPr algn="ctr"/>
            <a:r>
              <a:rPr lang="en-US" dirty="0" smtClean="0">
                <a:solidFill>
                  <a:schemeClr val="accent3"/>
                </a:solidFill>
                <a:latin typeface="Times New Roman" pitchFamily="18" charset="0"/>
                <a:cs typeface="Times New Roman" pitchFamily="18" charset="0"/>
              </a:rPr>
              <a:t>Container Metaphors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smtClean="0">
                <a:solidFill>
                  <a:schemeClr val="accent3"/>
                </a:solidFill>
                <a:latin typeface="Times New Roman" pitchFamily="18" charset="0"/>
                <a:cs typeface="Times New Roman" pitchFamily="18" charset="0"/>
              </a:rPr>
              <a:t>Personification</a:t>
            </a:r>
            <a:r>
              <a:rPr lang="en-US" dirty="0" smtClean="0">
                <a:latin typeface="Times New Roman" pitchFamily="18" charset="0"/>
                <a:cs typeface="Times New Roman" pitchFamily="18" charset="0"/>
              </a:rPr>
              <a:t> is a particular subtype of ontological metaphor in which an abstract entity is construed as though it were a physical object which is then further specified as being a person.</a:t>
            </a:r>
          </a:p>
          <a:p>
            <a:pPr>
              <a:lnSpc>
                <a:spcPct val="150000"/>
              </a:lnSpc>
              <a:spcBef>
                <a:spcPts val="0"/>
              </a:spcBef>
            </a:pPr>
            <a:r>
              <a:rPr lang="en-US" i="1" dirty="0" smtClean="0">
                <a:latin typeface="Times New Roman" pitchFamily="18" charset="0"/>
                <a:cs typeface="Times New Roman" pitchFamily="18" charset="0"/>
              </a:rPr>
              <a:t>That theory explains everything you need to know about metaphor.</a:t>
            </a:r>
          </a:p>
          <a:p>
            <a:pPr>
              <a:lnSpc>
                <a:spcPct val="150000"/>
              </a:lnSpc>
              <a:spcBef>
                <a:spcPts val="0"/>
              </a:spcBef>
            </a:pPr>
            <a:r>
              <a:rPr lang="en-US" i="1" dirty="0" smtClean="0">
                <a:latin typeface="Times New Roman" pitchFamily="18" charset="0"/>
                <a:cs typeface="Times New Roman" pitchFamily="18" charset="0"/>
              </a:rPr>
              <a:t>I think that life has cheated me out of any hope of happiness.</a:t>
            </a:r>
          </a:p>
          <a:p>
            <a:endParaRPr lang="en-US" i="1" dirty="0" smtClean="0">
              <a:latin typeface="Times New Roman" pitchFamily="18" charset="0"/>
              <a:cs typeface="Times New Roman" pitchFamily="18" charset="0"/>
            </a:endParaRPr>
          </a:p>
          <a:p>
            <a:pPr marL="109728" indent="0">
              <a:buNone/>
            </a:pPr>
            <a:r>
              <a:rPr lang="sr-Latn-ME" dirty="0">
                <a:latin typeface="Times New Roman" pitchFamily="18" charset="0"/>
                <a:cs typeface="Times New Roman" pitchFamily="18" charset="0"/>
              </a:rPr>
              <a:t> </a:t>
            </a:r>
            <a:r>
              <a:rPr lang="sr-Latn-ME"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Hurford</a:t>
            </a:r>
            <a:r>
              <a:rPr lang="en-US" dirty="0" smtClean="0">
                <a:latin typeface="Times New Roman" pitchFamily="18" charset="0"/>
                <a:cs typeface="Times New Roman" pitchFamily="18" charset="0"/>
              </a:rPr>
              <a:t> et al. 2007: 338)</a:t>
            </a:r>
            <a:endParaRPr lang="en-US" i="1"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US" dirty="0" smtClean="0">
                <a:solidFill>
                  <a:schemeClr val="accent3"/>
                </a:solidFill>
                <a:effectLst/>
                <a:latin typeface="Times New Roman" pitchFamily="18" charset="0"/>
                <a:cs typeface="Times New Roman" pitchFamily="18" charset="0"/>
              </a:rPr>
              <a:t>Personification </a:t>
            </a:r>
            <a:endParaRPr lang="en-US" dirty="0">
              <a:solidFill>
                <a:schemeClr val="accent3"/>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32500" lnSpcReduction="20000"/>
          </a:bodyPr>
          <a:lstStyle/>
          <a:p>
            <a:pPr>
              <a:lnSpc>
                <a:spcPct val="200000"/>
              </a:lnSpc>
              <a:spcBef>
                <a:spcPts val="0"/>
              </a:spcBef>
            </a:pPr>
            <a:r>
              <a:rPr lang="en-US" sz="6500" i="1" dirty="0" smtClean="0">
                <a:latin typeface="Times New Roman" pitchFamily="18" charset="0"/>
                <a:cs typeface="Times New Roman" pitchFamily="18" charset="0"/>
              </a:rPr>
              <a:t>let the cat out of the bag</a:t>
            </a:r>
          </a:p>
          <a:p>
            <a:pPr>
              <a:lnSpc>
                <a:spcPct val="200000"/>
              </a:lnSpc>
              <a:spcBef>
                <a:spcPts val="0"/>
              </a:spcBef>
            </a:pPr>
            <a:r>
              <a:rPr lang="en-US" sz="6500" i="1" dirty="0" smtClean="0">
                <a:latin typeface="Times New Roman" pitchFamily="18" charset="0"/>
                <a:cs typeface="Times New Roman" pitchFamily="18" charset="0"/>
              </a:rPr>
              <a:t>take the bull by the horns</a:t>
            </a:r>
          </a:p>
          <a:p>
            <a:pPr algn="just">
              <a:lnSpc>
                <a:spcPct val="150000"/>
              </a:lnSpc>
              <a:spcBef>
                <a:spcPts val="0"/>
              </a:spcBef>
              <a:buNone/>
            </a:pPr>
            <a:r>
              <a:rPr lang="en-US" sz="6500" b="1" dirty="0" smtClean="0">
                <a:solidFill>
                  <a:schemeClr val="accent2"/>
                </a:solidFill>
                <a:latin typeface="Times New Roman" pitchFamily="18" charset="0"/>
                <a:cs typeface="Times New Roman" pitchFamily="18" charset="0"/>
              </a:rPr>
              <a:t>Idiomatic expressions </a:t>
            </a:r>
            <a:r>
              <a:rPr lang="en-US" sz="6500" dirty="0" smtClean="0">
                <a:latin typeface="Times New Roman" pitchFamily="18" charset="0"/>
                <a:cs typeface="Times New Roman" pitchFamily="18" charset="0"/>
              </a:rPr>
              <a:t>are multi-word  phrases whose overall meanings are idiosyncratic and largely unpredictable, reflecting speaker meanings that are not derivable by combing the literal senses of the individual words in each phrase according to the regular semantic rules of language. </a:t>
            </a:r>
          </a:p>
          <a:p>
            <a:pPr>
              <a:lnSpc>
                <a:spcPct val="150000"/>
              </a:lnSpc>
              <a:spcBef>
                <a:spcPts val="0"/>
              </a:spcBef>
              <a:buNone/>
            </a:pPr>
            <a:endParaRPr lang="en-US" i="1" dirty="0" smtClean="0">
              <a:latin typeface="Times New Roman" pitchFamily="18" charset="0"/>
              <a:cs typeface="Times New Roman" pitchFamily="18" charset="0"/>
            </a:endParaRPr>
          </a:p>
          <a:p>
            <a:pPr>
              <a:lnSpc>
                <a:spcPct val="150000"/>
              </a:lnSpc>
              <a:spcBef>
                <a:spcPts val="0"/>
              </a:spcBef>
              <a:buNone/>
            </a:pPr>
            <a:endParaRPr lang="en-US" i="1" dirty="0" smtClean="0">
              <a:latin typeface="Times New Roman" pitchFamily="18" charset="0"/>
              <a:cs typeface="Times New Roman" pitchFamily="18" charset="0"/>
            </a:endParaRPr>
          </a:p>
          <a:p>
            <a:pPr>
              <a:lnSpc>
                <a:spcPct val="150000"/>
              </a:lnSpc>
              <a:spcBef>
                <a:spcPts val="0"/>
              </a:spcBef>
              <a:buNone/>
            </a:pPr>
            <a:r>
              <a:rPr lang="en-US" sz="6200" dirty="0" smtClean="0">
                <a:latin typeface="Times New Roman" pitchFamily="18" charset="0"/>
                <a:cs typeface="Times New Roman" pitchFamily="18" charset="0"/>
              </a:rPr>
              <a:t>                                                                                   (</a:t>
            </a:r>
            <a:r>
              <a:rPr lang="en-US" sz="6200" dirty="0" err="1" smtClean="0">
                <a:latin typeface="Times New Roman" pitchFamily="18" charset="0"/>
                <a:cs typeface="Times New Roman" pitchFamily="18" charset="0"/>
              </a:rPr>
              <a:t>Hurford</a:t>
            </a:r>
            <a:r>
              <a:rPr lang="en-US" sz="6200" dirty="0" smtClean="0">
                <a:latin typeface="Times New Roman" pitchFamily="18" charset="0"/>
                <a:cs typeface="Times New Roman" pitchFamily="18" charset="0"/>
              </a:rPr>
              <a:t> et al. 2007: 328)</a:t>
            </a:r>
          </a:p>
          <a:p>
            <a:endParaRPr lang="en-US" i="1" dirty="0" smtClean="0">
              <a:latin typeface="Times New Roman" pitchFamily="18" charset="0"/>
              <a:cs typeface="Times New Roman" pitchFamily="18" charset="0"/>
            </a:endParaRPr>
          </a:p>
          <a:p>
            <a:endParaRPr lang="en-US" i="1"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lstStyle/>
          <a:p>
            <a:r>
              <a:rPr lang="en-US" dirty="0" smtClean="0">
                <a:solidFill>
                  <a:schemeClr val="accent3"/>
                </a:solidFill>
                <a:latin typeface="Times New Roman" pitchFamily="18" charset="0"/>
                <a:cs typeface="Times New Roman" pitchFamily="18" charset="0"/>
              </a:rPr>
              <a:t>Idiomatic expressions (Idioms)</a:t>
            </a:r>
            <a:endParaRPr lang="en-US" dirty="0">
              <a:solidFill>
                <a:schemeClr val="accent3"/>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150000"/>
              </a:lnSpc>
              <a:spcBef>
                <a:spcPts val="0"/>
              </a:spcBef>
            </a:pPr>
            <a:r>
              <a:rPr lang="en-US" b="1" dirty="0" smtClean="0">
                <a:solidFill>
                  <a:schemeClr val="accent3"/>
                </a:solidFill>
                <a:latin typeface="Times New Roman" pitchFamily="18" charset="0"/>
                <a:cs typeface="Times New Roman" pitchFamily="18" charset="0"/>
              </a:rPr>
              <a:t>Metonymy</a:t>
            </a:r>
            <a:r>
              <a:rPr lang="en-US" dirty="0" smtClean="0">
                <a:latin typeface="Times New Roman" pitchFamily="18" charset="0"/>
                <a:cs typeface="Times New Roman" pitchFamily="18" charset="0"/>
              </a:rPr>
              <a:t> is a kind of non-literal language in which one entity is used to refer to another entity that is associated with it in some way. In other words, metonymic concepts ‘allow us to conceptualize one thing by means of its relation to something else’ (</a:t>
            </a:r>
            <a:r>
              <a:rPr lang="en-US" dirty="0" err="1" smtClean="0">
                <a:latin typeface="Times New Roman" pitchFamily="18" charset="0"/>
                <a:cs typeface="Times New Roman" pitchFamily="18" charset="0"/>
              </a:rPr>
              <a:t>Lakoff</a:t>
            </a:r>
            <a:r>
              <a:rPr lang="en-US" dirty="0" smtClean="0">
                <a:latin typeface="Times New Roman" pitchFamily="18" charset="0"/>
                <a:cs typeface="Times New Roman" pitchFamily="18" charset="0"/>
              </a:rPr>
              <a:t> and Johnson 1980: 39).</a:t>
            </a:r>
          </a:p>
          <a:p>
            <a:pPr>
              <a:lnSpc>
                <a:spcPct val="150000"/>
              </a:lnSpc>
              <a:spcBef>
                <a:spcPts val="0"/>
              </a:spcBef>
            </a:pPr>
            <a:endParaRPr lang="en-US" dirty="0" smtClean="0">
              <a:latin typeface="Times New Roman" pitchFamily="18" charset="0"/>
              <a:cs typeface="Times New Roman" pitchFamily="18" charset="0"/>
            </a:endParaRPr>
          </a:p>
          <a:p>
            <a:r>
              <a:rPr lang="en-US" i="1" dirty="0" smtClean="0">
                <a:latin typeface="Times New Roman" pitchFamily="18" charset="0"/>
                <a:cs typeface="Times New Roman" pitchFamily="18" charset="0"/>
              </a:rPr>
              <a:t>The ham sandwich in the next booth is waiting for his bill.  </a:t>
            </a:r>
          </a:p>
          <a:p>
            <a:pPr>
              <a:buNone/>
            </a:pPr>
            <a:r>
              <a:rPr lang="en-US" i="1" dirty="0" smtClean="0">
                <a:latin typeface="Times New Roman" pitchFamily="18" charset="0"/>
                <a:cs typeface="Times New Roman" pitchFamily="18" charset="0"/>
              </a:rPr>
              <a:t>                                </a:t>
            </a:r>
          </a:p>
          <a:p>
            <a:pPr marL="109728" indent="0">
              <a:buNone/>
            </a:pPr>
            <a:r>
              <a:rPr lang="sr-Latn-ME" sz="2400" i="1" dirty="0">
                <a:latin typeface="Times New Roman" pitchFamily="18" charset="0"/>
                <a:cs typeface="Times New Roman" pitchFamily="18" charset="0"/>
              </a:rPr>
              <a:t> </a:t>
            </a:r>
            <a:r>
              <a:rPr lang="sr-Latn-ME" sz="2400" i="1"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Hurford</a:t>
            </a:r>
            <a:r>
              <a:rPr lang="en-US" sz="2400" dirty="0" smtClean="0">
                <a:latin typeface="Times New Roman" pitchFamily="18" charset="0"/>
                <a:cs typeface="Times New Roman" pitchFamily="18" charset="0"/>
              </a:rPr>
              <a:t> et al. 2007: 338)</a:t>
            </a:r>
            <a:endParaRPr lang="en-US" sz="2400" i="1"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US" dirty="0" smtClean="0">
                <a:solidFill>
                  <a:schemeClr val="accent3"/>
                </a:solidFill>
                <a:effectLst/>
                <a:latin typeface="Times New Roman" pitchFamily="18" charset="0"/>
                <a:cs typeface="Times New Roman" pitchFamily="18" charset="0"/>
              </a:rPr>
              <a:t>Metonymy</a:t>
            </a:r>
            <a:r>
              <a:rPr lang="en-US" dirty="0" smtClean="0"/>
              <a:t>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spcBef>
                <a:spcPts val="0"/>
              </a:spcBef>
            </a:pPr>
            <a:r>
              <a:rPr lang="en-US" dirty="0" smtClean="0">
                <a:latin typeface="Times New Roman" pitchFamily="18" charset="0"/>
                <a:cs typeface="Times New Roman" pitchFamily="18" charset="0"/>
              </a:rPr>
              <a:t>1</a:t>
            </a:r>
            <a:r>
              <a:rPr lang="en-US" sz="3200" dirty="0" smtClean="0">
                <a:latin typeface="Times New Roman" pitchFamily="18" charset="0"/>
                <a:cs typeface="Times New Roman" pitchFamily="18" charset="0"/>
              </a:rPr>
              <a:t>. We enjoy watching Hitchcock more than Spielberg.</a:t>
            </a:r>
          </a:p>
          <a:p>
            <a:pPr>
              <a:lnSpc>
                <a:spcPct val="150000"/>
              </a:lnSpc>
              <a:spcBef>
                <a:spcPts val="0"/>
              </a:spcBef>
            </a:pPr>
            <a:r>
              <a:rPr lang="en-US" sz="3200" dirty="0" smtClean="0">
                <a:latin typeface="Times New Roman" pitchFamily="18" charset="0"/>
                <a:cs typeface="Times New Roman" pitchFamily="18" charset="0"/>
              </a:rPr>
              <a:t>2. The Times asked a pertinent question at the news conference.</a:t>
            </a:r>
          </a:p>
          <a:p>
            <a:pPr>
              <a:lnSpc>
                <a:spcPct val="150000"/>
              </a:lnSpc>
              <a:spcBef>
                <a:spcPts val="0"/>
              </a:spcBef>
            </a:pPr>
            <a:r>
              <a:rPr lang="en-US" sz="3200" dirty="0" smtClean="0">
                <a:latin typeface="Times New Roman" pitchFamily="18" charset="0"/>
                <a:cs typeface="Times New Roman" pitchFamily="18" charset="0"/>
              </a:rPr>
              <a:t>3. The White House refused to answer the question.                   (</a:t>
            </a:r>
            <a:r>
              <a:rPr lang="en-US" sz="3200" dirty="0" err="1" smtClean="0">
                <a:latin typeface="Times New Roman" pitchFamily="18" charset="0"/>
                <a:cs typeface="Times New Roman" pitchFamily="18" charset="0"/>
              </a:rPr>
              <a:t>Hurford</a:t>
            </a:r>
            <a:r>
              <a:rPr lang="en-US" sz="3200" dirty="0" smtClean="0">
                <a:latin typeface="Times New Roman" pitchFamily="18" charset="0"/>
                <a:cs typeface="Times New Roman" pitchFamily="18" charset="0"/>
              </a:rPr>
              <a:t> et al. 2007: 338)</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US" dirty="0" smtClean="0">
                <a:solidFill>
                  <a:schemeClr val="accent3"/>
                </a:solidFill>
                <a:effectLst/>
                <a:latin typeface="Times New Roman" pitchFamily="18" charset="0"/>
                <a:cs typeface="Times New Roman" pitchFamily="18" charset="0"/>
              </a:rPr>
              <a:t>Metonymy</a:t>
            </a:r>
            <a:r>
              <a:rPr lang="en-US" dirty="0" smtClean="0"/>
              <a:t>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defRPr/>
            </a:pPr>
            <a:r>
              <a:rPr lang="en-US" b="1" dirty="0" smtClean="0">
                <a:solidFill>
                  <a:schemeClr val="accent4">
                    <a:lumMod val="60000"/>
                    <a:lumOff val="40000"/>
                  </a:schemeClr>
                </a:solidFill>
                <a:latin typeface="Times New Roman" pitchFamily="18" charset="0"/>
                <a:cs typeface="Times New Roman" pitchFamily="18" charset="0"/>
              </a:rPr>
              <a:t>THE PART FOR THE WHOLE </a:t>
            </a:r>
          </a:p>
          <a:p>
            <a:pPr>
              <a:defRPr/>
            </a:pPr>
            <a:r>
              <a:rPr lang="en-US" dirty="0" smtClean="0">
                <a:latin typeface="Times New Roman" pitchFamily="18" charset="0"/>
                <a:cs typeface="Times New Roman" pitchFamily="18" charset="0"/>
              </a:rPr>
              <a:t>The </a:t>
            </a:r>
            <a:r>
              <a:rPr lang="en-US" i="1" dirty="0" smtClean="0">
                <a:latin typeface="Times New Roman" pitchFamily="18" charset="0"/>
                <a:cs typeface="Times New Roman" pitchFamily="18" charset="0"/>
              </a:rPr>
              <a:t>automobile </a:t>
            </a:r>
            <a:r>
              <a:rPr lang="en-US" dirty="0" smtClean="0">
                <a:latin typeface="Times New Roman" pitchFamily="18" charset="0"/>
                <a:cs typeface="Times New Roman" pitchFamily="18" charset="0"/>
              </a:rPr>
              <a:t>is clogging our highways. (= the collection of automobiles) </a:t>
            </a:r>
          </a:p>
          <a:p>
            <a:pPr>
              <a:defRPr/>
            </a:pPr>
            <a:r>
              <a:rPr lang="en-US" dirty="0" smtClean="0">
                <a:latin typeface="Times New Roman" pitchFamily="18" charset="0"/>
                <a:cs typeface="Times New Roman" pitchFamily="18" charset="0"/>
              </a:rPr>
              <a:t>We need a couple of </a:t>
            </a:r>
            <a:r>
              <a:rPr lang="en-US" i="1" dirty="0" smtClean="0">
                <a:latin typeface="Times New Roman" pitchFamily="18" charset="0"/>
                <a:cs typeface="Times New Roman" pitchFamily="18" charset="0"/>
              </a:rPr>
              <a:t>strong bodies </a:t>
            </a:r>
            <a:r>
              <a:rPr lang="en-US" dirty="0" smtClean="0">
                <a:latin typeface="Times New Roman" pitchFamily="18" charset="0"/>
                <a:cs typeface="Times New Roman" pitchFamily="18" charset="0"/>
              </a:rPr>
              <a:t>for our team. (= strong people) </a:t>
            </a:r>
          </a:p>
          <a:p>
            <a:pPr>
              <a:defRPr/>
            </a:pPr>
            <a:r>
              <a:rPr lang="en-US" dirty="0" smtClean="0">
                <a:latin typeface="Times New Roman" pitchFamily="18" charset="0"/>
                <a:cs typeface="Times New Roman" pitchFamily="18" charset="0"/>
              </a:rPr>
              <a:t>There are a lot of </a:t>
            </a:r>
            <a:r>
              <a:rPr lang="en-US" i="1" dirty="0" smtClean="0">
                <a:latin typeface="Times New Roman" pitchFamily="18" charset="0"/>
                <a:cs typeface="Times New Roman" pitchFamily="18" charset="0"/>
              </a:rPr>
              <a:t>good heads </a:t>
            </a:r>
            <a:r>
              <a:rPr lang="en-US" dirty="0" smtClean="0">
                <a:latin typeface="Times New Roman" pitchFamily="18" charset="0"/>
                <a:cs typeface="Times New Roman" pitchFamily="18" charset="0"/>
              </a:rPr>
              <a:t>in the university. (= intelligent people) </a:t>
            </a:r>
          </a:p>
          <a:p>
            <a:pPr>
              <a:defRPr/>
            </a:pPr>
            <a:r>
              <a:rPr lang="en-US" dirty="0" smtClean="0">
                <a:latin typeface="Times New Roman" pitchFamily="18" charset="0"/>
                <a:cs typeface="Times New Roman" pitchFamily="18" charset="0"/>
              </a:rPr>
              <a:t>I've got a new </a:t>
            </a:r>
            <a:r>
              <a:rPr lang="en-US" i="1" dirty="0" smtClean="0">
                <a:latin typeface="Times New Roman" pitchFamily="18" charset="0"/>
                <a:cs typeface="Times New Roman" pitchFamily="18" charset="0"/>
              </a:rPr>
              <a:t>set of wheels. </a:t>
            </a:r>
            <a:r>
              <a:rPr lang="en-US" dirty="0" smtClean="0">
                <a:latin typeface="Times New Roman" pitchFamily="18" charset="0"/>
                <a:cs typeface="Times New Roman" pitchFamily="18" charset="0"/>
              </a:rPr>
              <a:t>(= car, motorcycle. etc.) </a:t>
            </a:r>
          </a:p>
          <a:p>
            <a:pPr>
              <a:defRPr/>
            </a:pPr>
            <a:r>
              <a:rPr lang="en-US" dirty="0" smtClean="0">
                <a:latin typeface="Times New Roman" pitchFamily="18" charset="0"/>
                <a:cs typeface="Times New Roman" pitchFamily="18" charset="0"/>
              </a:rPr>
              <a:t>We need some </a:t>
            </a:r>
            <a:r>
              <a:rPr lang="en-US" i="1" dirty="0" smtClean="0">
                <a:latin typeface="Times New Roman" pitchFamily="18" charset="0"/>
                <a:cs typeface="Times New Roman" pitchFamily="18" charset="0"/>
              </a:rPr>
              <a:t>new blood </a:t>
            </a:r>
            <a:r>
              <a:rPr lang="en-US" dirty="0" smtClean="0">
                <a:latin typeface="Times New Roman" pitchFamily="18" charset="0"/>
                <a:cs typeface="Times New Roman" pitchFamily="18" charset="0"/>
              </a:rPr>
              <a:t>in the organization. (= new people)</a:t>
            </a:r>
            <a:r>
              <a:rPr lang="en-US" b="1" dirty="0" smtClean="0">
                <a:solidFill>
                  <a:schemeClr val="accent4">
                    <a:lumMod val="60000"/>
                    <a:lumOff val="40000"/>
                  </a:schemeClr>
                </a:solidFill>
                <a:latin typeface="Times New Roman" pitchFamily="18" charset="0"/>
                <a:cs typeface="Times New Roman" pitchFamily="18" charset="0"/>
              </a:rPr>
              <a:t> </a:t>
            </a:r>
          </a:p>
          <a:p>
            <a:pPr>
              <a:defRPr/>
            </a:pPr>
            <a:r>
              <a:rPr lang="en-US" b="1" dirty="0" smtClean="0">
                <a:solidFill>
                  <a:schemeClr val="accent4">
                    <a:lumMod val="60000"/>
                    <a:lumOff val="40000"/>
                  </a:schemeClr>
                </a:solidFill>
                <a:latin typeface="Times New Roman" pitchFamily="18" charset="0"/>
                <a:cs typeface="Times New Roman" pitchFamily="18" charset="0"/>
              </a:rPr>
              <a:t>THE FACE FOR THE PERSON</a:t>
            </a:r>
          </a:p>
          <a:p>
            <a:pPr>
              <a:defRPr/>
            </a:pPr>
            <a:r>
              <a:rPr lang="en-US" dirty="0" smtClean="0">
                <a:latin typeface="Times New Roman" pitchFamily="18" charset="0"/>
                <a:cs typeface="Times New Roman" pitchFamily="18" charset="0"/>
              </a:rPr>
              <a:t>She’s just another pretty </a:t>
            </a:r>
            <a:r>
              <a:rPr lang="en-US" i="1" dirty="0" smtClean="0">
                <a:latin typeface="Times New Roman" pitchFamily="18" charset="0"/>
                <a:cs typeface="Times New Roman" pitchFamily="18" charset="0"/>
              </a:rPr>
              <a:t>face</a:t>
            </a:r>
            <a:r>
              <a:rPr lang="en-US" dirty="0" smtClean="0">
                <a:latin typeface="Times New Roman" pitchFamily="18" charset="0"/>
                <a:cs typeface="Times New Roman" pitchFamily="18" charset="0"/>
              </a:rPr>
              <a:t>. </a:t>
            </a:r>
          </a:p>
          <a:p>
            <a:pPr>
              <a:defRPr/>
            </a:pPr>
            <a:endParaRPr lang="en-US" dirty="0" smtClean="0">
              <a:latin typeface="Times New Roman" pitchFamily="18" charset="0"/>
              <a:cs typeface="Times New Roman" pitchFamily="18" charset="0"/>
            </a:endParaRPr>
          </a:p>
          <a:p>
            <a:pPr>
              <a:defRPr/>
            </a:pP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defRPr/>
            </a:pPr>
            <a:r>
              <a:rPr lang="en-US" dirty="0" smtClean="0">
                <a:solidFill>
                  <a:schemeClr val="accent2"/>
                </a:solidFill>
                <a:latin typeface="Times New Roman" pitchFamily="18" charset="0"/>
                <a:cs typeface="Times New Roman" pitchFamily="18" charset="0"/>
              </a:rPr>
              <a:t>Metonymy</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en-US" b="1" dirty="0" smtClean="0">
                <a:solidFill>
                  <a:schemeClr val="accent4">
                    <a:lumMod val="60000"/>
                    <a:lumOff val="40000"/>
                  </a:schemeClr>
                </a:solidFill>
                <a:latin typeface="Times New Roman" pitchFamily="18" charset="0"/>
                <a:cs typeface="Times New Roman" pitchFamily="18" charset="0"/>
              </a:rPr>
              <a:t>PRODUCER FOR PRODUCT </a:t>
            </a:r>
          </a:p>
          <a:p>
            <a:pPr>
              <a:defRPr/>
            </a:pPr>
            <a:r>
              <a:rPr lang="en-US" dirty="0" smtClean="0">
                <a:latin typeface="Times New Roman" pitchFamily="18" charset="0"/>
                <a:cs typeface="Times New Roman" pitchFamily="18" charset="0"/>
              </a:rPr>
              <a:t>I'll have </a:t>
            </a:r>
            <a:r>
              <a:rPr lang="en-US" i="1" dirty="0" smtClean="0">
                <a:latin typeface="Times New Roman" pitchFamily="18" charset="0"/>
                <a:cs typeface="Times New Roman" pitchFamily="18" charset="0"/>
              </a:rPr>
              <a:t>a Lowenbrau. </a:t>
            </a:r>
          </a:p>
          <a:p>
            <a:pPr>
              <a:defRPr/>
            </a:pPr>
            <a:r>
              <a:rPr lang="en-US" dirty="0" smtClean="0">
                <a:latin typeface="Times New Roman" pitchFamily="18" charset="0"/>
                <a:cs typeface="Times New Roman" pitchFamily="18" charset="0"/>
              </a:rPr>
              <a:t>He bought </a:t>
            </a:r>
            <a:r>
              <a:rPr lang="en-US" i="1" dirty="0" smtClean="0">
                <a:latin typeface="Times New Roman" pitchFamily="18" charset="0"/>
                <a:cs typeface="Times New Roman" pitchFamily="18" charset="0"/>
              </a:rPr>
              <a:t>a Ford. </a:t>
            </a:r>
          </a:p>
          <a:p>
            <a:pPr>
              <a:defRPr/>
            </a:pPr>
            <a:r>
              <a:rPr lang="en-US" dirty="0" smtClean="0">
                <a:latin typeface="Times New Roman" pitchFamily="18" charset="0"/>
                <a:cs typeface="Times New Roman" pitchFamily="18" charset="0"/>
              </a:rPr>
              <a:t>He's got </a:t>
            </a:r>
            <a:r>
              <a:rPr lang="en-US" i="1" dirty="0" smtClean="0">
                <a:latin typeface="Times New Roman" pitchFamily="18" charset="0"/>
                <a:cs typeface="Times New Roman" pitchFamily="18" charset="0"/>
              </a:rPr>
              <a:t>a Picasso </a:t>
            </a:r>
            <a:r>
              <a:rPr lang="en-US" dirty="0" smtClean="0">
                <a:latin typeface="Times New Roman" pitchFamily="18" charset="0"/>
                <a:cs typeface="Times New Roman" pitchFamily="18" charset="0"/>
              </a:rPr>
              <a:t>in his den</a:t>
            </a:r>
            <a:r>
              <a:rPr lang="en-US" i="1" dirty="0" smtClean="0">
                <a:latin typeface="Times New Roman" pitchFamily="18" charset="0"/>
                <a:cs typeface="Times New Roman" pitchFamily="18" charset="0"/>
              </a:rPr>
              <a:t>.</a:t>
            </a:r>
          </a:p>
          <a:p>
            <a:pPr>
              <a:defRPr/>
            </a:pP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 hate to read </a:t>
            </a:r>
            <a:r>
              <a:rPr lang="en-US" i="1" dirty="0" smtClean="0">
                <a:latin typeface="Times New Roman" pitchFamily="18" charset="0"/>
                <a:cs typeface="Times New Roman" pitchFamily="18" charset="0"/>
              </a:rPr>
              <a:t>Heidegger. </a:t>
            </a:r>
          </a:p>
          <a:p>
            <a:pPr>
              <a:defRPr/>
            </a:pPr>
            <a:r>
              <a:rPr lang="en-US" b="1" dirty="0" smtClean="0">
                <a:solidFill>
                  <a:schemeClr val="accent4">
                    <a:lumMod val="60000"/>
                    <a:lumOff val="40000"/>
                  </a:schemeClr>
                </a:solidFill>
                <a:latin typeface="Times New Roman" pitchFamily="18" charset="0"/>
                <a:cs typeface="Times New Roman" pitchFamily="18" charset="0"/>
              </a:rPr>
              <a:t>OBJECT USED FOR USER </a:t>
            </a:r>
          </a:p>
          <a:p>
            <a:pPr>
              <a:defRPr/>
            </a:pPr>
            <a:r>
              <a:rPr lang="en-US" dirty="0" smtClean="0">
                <a:latin typeface="Times New Roman" pitchFamily="18" charset="0"/>
                <a:cs typeface="Times New Roman" pitchFamily="18" charset="0"/>
              </a:rPr>
              <a:t>The </a:t>
            </a:r>
            <a:r>
              <a:rPr lang="en-US" i="1" dirty="0" smtClean="0">
                <a:latin typeface="Times New Roman" pitchFamily="18" charset="0"/>
                <a:cs typeface="Times New Roman" pitchFamily="18" charset="0"/>
              </a:rPr>
              <a:t>sax </a:t>
            </a:r>
            <a:r>
              <a:rPr lang="en-US" dirty="0" smtClean="0">
                <a:latin typeface="Times New Roman" pitchFamily="18" charset="0"/>
                <a:cs typeface="Times New Roman" pitchFamily="18" charset="0"/>
              </a:rPr>
              <a:t>has the flu today. </a:t>
            </a:r>
          </a:p>
          <a:p>
            <a:pPr>
              <a:defRPr/>
            </a:pPr>
            <a:r>
              <a:rPr lang="en-US" dirty="0" smtClean="0">
                <a:latin typeface="Times New Roman" pitchFamily="18" charset="0"/>
                <a:cs typeface="Times New Roman" pitchFamily="18" charset="0"/>
              </a:rPr>
              <a:t>The </a:t>
            </a:r>
            <a:r>
              <a:rPr lang="en-US" i="1" dirty="0" smtClean="0">
                <a:latin typeface="Times New Roman" pitchFamily="18" charset="0"/>
                <a:cs typeface="Times New Roman" pitchFamily="18" charset="0"/>
              </a:rPr>
              <a:t>BLT </a:t>
            </a:r>
            <a:r>
              <a:rPr lang="en-US" dirty="0" smtClean="0">
                <a:latin typeface="Times New Roman" pitchFamily="18" charset="0"/>
                <a:cs typeface="Times New Roman" pitchFamily="18" charset="0"/>
              </a:rPr>
              <a:t>is a lousy tipper.</a:t>
            </a:r>
          </a:p>
          <a:p>
            <a:pPr>
              <a:defRPr/>
            </a:pP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defRPr/>
            </a:pPr>
            <a:r>
              <a:rPr lang="en-US" dirty="0" smtClean="0">
                <a:solidFill>
                  <a:schemeClr val="accent2"/>
                </a:solidFill>
                <a:latin typeface="Times New Roman" pitchFamily="18" charset="0"/>
                <a:cs typeface="Times New Roman" pitchFamily="18" charset="0"/>
              </a:rPr>
              <a:t>Metonymy</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defRPr/>
            </a:pPr>
            <a:r>
              <a:rPr lang="en-US" b="1" dirty="0" smtClean="0">
                <a:solidFill>
                  <a:schemeClr val="accent4">
                    <a:lumMod val="60000"/>
                    <a:lumOff val="40000"/>
                  </a:schemeClr>
                </a:solidFill>
                <a:latin typeface="Times New Roman" pitchFamily="18" charset="0"/>
                <a:cs typeface="Times New Roman" pitchFamily="18" charset="0"/>
              </a:rPr>
              <a:t>CONTROLLER  FOR CONTROLLED</a:t>
            </a:r>
          </a:p>
          <a:p>
            <a:pPr>
              <a:defRPr/>
            </a:pPr>
            <a:r>
              <a:rPr lang="en-US" i="1" dirty="0" smtClean="0">
                <a:latin typeface="Times New Roman" pitchFamily="18" charset="0"/>
                <a:cs typeface="Times New Roman" pitchFamily="18" charset="0"/>
              </a:rPr>
              <a:t>Nixon </a:t>
            </a:r>
            <a:r>
              <a:rPr lang="en-US" dirty="0" smtClean="0">
                <a:latin typeface="Times New Roman" pitchFamily="18" charset="0"/>
                <a:cs typeface="Times New Roman" pitchFamily="18" charset="0"/>
              </a:rPr>
              <a:t>bombed Hanoi. </a:t>
            </a:r>
          </a:p>
          <a:p>
            <a:pPr>
              <a:defRPr/>
            </a:pPr>
            <a:r>
              <a:rPr lang="en-US" i="1" dirty="0" smtClean="0">
                <a:latin typeface="Times New Roman" pitchFamily="18" charset="0"/>
                <a:cs typeface="Times New Roman" pitchFamily="18" charset="0"/>
              </a:rPr>
              <a:t>Ozawa </a:t>
            </a:r>
            <a:r>
              <a:rPr lang="en-US" dirty="0" smtClean="0">
                <a:latin typeface="Times New Roman" pitchFamily="18" charset="0"/>
                <a:cs typeface="Times New Roman" pitchFamily="18" charset="0"/>
              </a:rPr>
              <a:t>gave a terrible concert last night. </a:t>
            </a:r>
          </a:p>
          <a:p>
            <a:pPr>
              <a:defRPr/>
            </a:pPr>
            <a:r>
              <a:rPr lang="en-US" i="1" dirty="0" smtClean="0">
                <a:latin typeface="Times New Roman" pitchFamily="18" charset="0"/>
                <a:cs typeface="Times New Roman" pitchFamily="18" charset="0"/>
              </a:rPr>
              <a:t>Napoleon </a:t>
            </a:r>
            <a:r>
              <a:rPr lang="en-US" dirty="0" smtClean="0">
                <a:latin typeface="Times New Roman" pitchFamily="18" charset="0"/>
                <a:cs typeface="Times New Roman" pitchFamily="18" charset="0"/>
              </a:rPr>
              <a:t>lost at Waterloo. </a:t>
            </a:r>
          </a:p>
          <a:p>
            <a:pPr>
              <a:defRPr/>
            </a:pPr>
            <a:r>
              <a:rPr lang="en-US" dirty="0" smtClean="0">
                <a:latin typeface="Times New Roman" pitchFamily="18" charset="0"/>
                <a:cs typeface="Times New Roman" pitchFamily="18" charset="0"/>
              </a:rPr>
              <a:t>A Mercedes rear-ended </a:t>
            </a:r>
            <a:r>
              <a:rPr lang="en-US" i="1" dirty="0" smtClean="0">
                <a:latin typeface="Times New Roman" pitchFamily="18" charset="0"/>
                <a:cs typeface="Times New Roman" pitchFamily="18" charset="0"/>
              </a:rPr>
              <a:t>me. </a:t>
            </a:r>
          </a:p>
          <a:p>
            <a:pPr>
              <a:defRPr/>
            </a:pPr>
            <a:r>
              <a:rPr lang="en-US" b="1" dirty="0" smtClean="0">
                <a:solidFill>
                  <a:schemeClr val="accent4">
                    <a:lumMod val="60000"/>
                    <a:lumOff val="40000"/>
                  </a:schemeClr>
                </a:solidFill>
                <a:latin typeface="Times New Roman" pitchFamily="18" charset="0"/>
                <a:cs typeface="Times New Roman" pitchFamily="18" charset="0"/>
              </a:rPr>
              <a:t>INSTITUTION FOR PEOPLE RESPONSIBLE </a:t>
            </a:r>
          </a:p>
          <a:p>
            <a:pPr>
              <a:defRPr/>
            </a:pPr>
            <a:r>
              <a:rPr lang="en-US" i="1" dirty="0" smtClean="0">
                <a:latin typeface="Times New Roman" pitchFamily="18" charset="0"/>
                <a:cs typeface="Times New Roman" pitchFamily="18" charset="0"/>
              </a:rPr>
              <a:t>Exxon </a:t>
            </a:r>
            <a:r>
              <a:rPr lang="en-US" dirty="0" smtClean="0">
                <a:latin typeface="Times New Roman" pitchFamily="18" charset="0"/>
                <a:cs typeface="Times New Roman" pitchFamily="18" charset="0"/>
              </a:rPr>
              <a:t>has raised its prices again. </a:t>
            </a:r>
          </a:p>
          <a:p>
            <a:pPr>
              <a:defRPr/>
            </a:pPr>
            <a:r>
              <a:rPr lang="en-US" dirty="0" smtClean="0">
                <a:latin typeface="Times New Roman" pitchFamily="18" charset="0"/>
                <a:cs typeface="Times New Roman" pitchFamily="18" charset="0"/>
              </a:rPr>
              <a:t>You'll never get the </a:t>
            </a:r>
            <a:r>
              <a:rPr lang="en-US" i="1" dirty="0" smtClean="0">
                <a:latin typeface="Times New Roman" pitchFamily="18" charset="0"/>
                <a:cs typeface="Times New Roman" pitchFamily="18" charset="0"/>
              </a:rPr>
              <a:t>university </a:t>
            </a:r>
            <a:r>
              <a:rPr lang="en-US" dirty="0" smtClean="0">
                <a:latin typeface="Times New Roman" pitchFamily="18" charset="0"/>
                <a:cs typeface="Times New Roman" pitchFamily="18" charset="0"/>
              </a:rPr>
              <a:t>to agree to that</a:t>
            </a:r>
            <a:r>
              <a:rPr lang="en-US" i="1" dirty="0" smtClean="0">
                <a:latin typeface="Times New Roman" pitchFamily="18" charset="0"/>
                <a:cs typeface="Times New Roman" pitchFamily="18" charset="0"/>
              </a:rPr>
              <a:t>. </a:t>
            </a:r>
          </a:p>
          <a:p>
            <a:pPr>
              <a:defRPr/>
            </a:pPr>
            <a:r>
              <a:rPr lang="en-US" i="1" dirty="0" smtClean="0">
                <a:latin typeface="Times New Roman" pitchFamily="18" charset="0"/>
                <a:cs typeface="Times New Roman" pitchFamily="18" charset="0"/>
              </a:rPr>
              <a:t>The Army </a:t>
            </a:r>
            <a:r>
              <a:rPr lang="en-US" dirty="0" smtClean="0">
                <a:latin typeface="Times New Roman" pitchFamily="18" charset="0"/>
                <a:cs typeface="Times New Roman" pitchFamily="18" charset="0"/>
              </a:rPr>
              <a:t>wants to reinstitute the draft</a:t>
            </a:r>
            <a:r>
              <a:rPr lang="en-US" i="1" dirty="0" smtClean="0">
                <a:latin typeface="Times New Roman" pitchFamily="18" charset="0"/>
                <a:cs typeface="Times New Roman" pitchFamily="18" charset="0"/>
              </a:rPr>
              <a:t>. </a:t>
            </a:r>
          </a:p>
          <a:p>
            <a:pPr>
              <a:defRPr/>
            </a:pPr>
            <a:r>
              <a:rPr lang="en-US" dirty="0" smtClean="0">
                <a:latin typeface="Times New Roman" pitchFamily="18" charset="0"/>
                <a:cs typeface="Times New Roman" pitchFamily="18" charset="0"/>
              </a:rPr>
              <a:t>The</a:t>
            </a:r>
            <a:r>
              <a:rPr lang="en-US" i="1" dirty="0" smtClean="0">
                <a:latin typeface="Times New Roman" pitchFamily="18" charset="0"/>
                <a:cs typeface="Times New Roman" pitchFamily="18" charset="0"/>
              </a:rPr>
              <a:t> Senate </a:t>
            </a:r>
            <a:r>
              <a:rPr lang="en-US" dirty="0" smtClean="0">
                <a:latin typeface="Times New Roman" pitchFamily="18" charset="0"/>
                <a:cs typeface="Times New Roman" pitchFamily="18" charset="0"/>
              </a:rPr>
              <a:t>thinks abortion is immoral. </a:t>
            </a:r>
          </a:p>
          <a:p>
            <a:pPr>
              <a:defRPr/>
            </a:pPr>
            <a:r>
              <a:rPr lang="en-US" dirty="0" smtClean="0">
                <a:latin typeface="Times New Roman" pitchFamily="18" charset="0"/>
                <a:cs typeface="Times New Roman" pitchFamily="18" charset="0"/>
              </a:rPr>
              <a:t>I don't approve of the </a:t>
            </a:r>
            <a:r>
              <a:rPr lang="en-US" i="1" dirty="0" smtClean="0">
                <a:latin typeface="Times New Roman" pitchFamily="18" charset="0"/>
                <a:cs typeface="Times New Roman" pitchFamily="18" charset="0"/>
              </a:rPr>
              <a:t>government's </a:t>
            </a:r>
            <a:r>
              <a:rPr lang="en-US" dirty="0" smtClean="0">
                <a:latin typeface="Times New Roman" pitchFamily="18" charset="0"/>
                <a:cs typeface="Times New Roman" pitchFamily="18" charset="0"/>
              </a:rPr>
              <a:t>actions. </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defRPr/>
            </a:pPr>
            <a:r>
              <a:rPr lang="en-US" dirty="0" smtClean="0">
                <a:solidFill>
                  <a:schemeClr val="accent2"/>
                </a:solidFill>
                <a:latin typeface="Times New Roman" pitchFamily="18" charset="0"/>
                <a:cs typeface="Times New Roman" pitchFamily="18" charset="0"/>
              </a:rPr>
              <a:t>Metonymy</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en-US" sz="2400" b="1" dirty="0" smtClean="0">
                <a:solidFill>
                  <a:schemeClr val="accent4">
                    <a:lumMod val="60000"/>
                    <a:lumOff val="40000"/>
                  </a:schemeClr>
                </a:solidFill>
                <a:latin typeface="Times New Roman" pitchFamily="18" charset="0"/>
                <a:cs typeface="Times New Roman" pitchFamily="18" charset="0"/>
              </a:rPr>
              <a:t>THE PLACE FOR THE INSTITUTION </a:t>
            </a:r>
          </a:p>
          <a:p>
            <a:pPr>
              <a:defRPr/>
            </a:pPr>
            <a:r>
              <a:rPr lang="en-US" sz="2800" dirty="0" smtClean="0">
                <a:latin typeface="Times New Roman" pitchFamily="18" charset="0"/>
                <a:cs typeface="Times New Roman" pitchFamily="18" charset="0"/>
              </a:rPr>
              <a:t>The </a:t>
            </a:r>
            <a:r>
              <a:rPr lang="en-US" sz="2800" i="1" dirty="0" smtClean="0">
                <a:latin typeface="Times New Roman" pitchFamily="18" charset="0"/>
                <a:cs typeface="Times New Roman" pitchFamily="18" charset="0"/>
              </a:rPr>
              <a:t>White House </a:t>
            </a:r>
            <a:r>
              <a:rPr lang="en-US" sz="2800" dirty="0" smtClean="0">
                <a:latin typeface="Times New Roman" pitchFamily="18" charset="0"/>
                <a:cs typeface="Times New Roman" pitchFamily="18" charset="0"/>
              </a:rPr>
              <a:t>isn't saying anything. </a:t>
            </a:r>
          </a:p>
          <a:p>
            <a:pPr>
              <a:defRPr/>
            </a:pPr>
            <a:r>
              <a:rPr lang="en-US" sz="2800" i="1" dirty="0" smtClean="0">
                <a:latin typeface="Times New Roman" pitchFamily="18" charset="0"/>
                <a:cs typeface="Times New Roman" pitchFamily="18" charset="0"/>
              </a:rPr>
              <a:t>Washington </a:t>
            </a:r>
            <a:r>
              <a:rPr lang="en-US" sz="2800" dirty="0" smtClean="0">
                <a:latin typeface="Times New Roman" pitchFamily="18" charset="0"/>
                <a:cs typeface="Times New Roman" pitchFamily="18" charset="0"/>
              </a:rPr>
              <a:t>is insensitive to the needs of the people</a:t>
            </a:r>
            <a:r>
              <a:rPr lang="en-US" sz="28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a:t>
            </a:r>
            <a:r>
              <a:rPr lang="en-US" sz="2400" i="1" dirty="0" smtClean="0">
                <a:latin typeface="Times New Roman" pitchFamily="18" charset="0"/>
                <a:cs typeface="Times New Roman" pitchFamily="18" charset="0"/>
              </a:rPr>
              <a:t>Kremlin </a:t>
            </a:r>
            <a:r>
              <a:rPr lang="en-US" sz="2800" dirty="0" smtClean="0">
                <a:latin typeface="Times New Roman" pitchFamily="18" charset="0"/>
                <a:cs typeface="Times New Roman" pitchFamily="18" charset="0"/>
              </a:rPr>
              <a:t>threatened to boycott the next round of SALT talks. </a:t>
            </a:r>
          </a:p>
          <a:p>
            <a:pPr>
              <a:defRPr/>
            </a:pPr>
            <a:r>
              <a:rPr lang="en-US" sz="2800" i="1" dirty="0" smtClean="0">
                <a:latin typeface="Times New Roman" pitchFamily="18" charset="0"/>
                <a:cs typeface="Times New Roman" pitchFamily="18" charset="0"/>
              </a:rPr>
              <a:t>Paris </a:t>
            </a:r>
            <a:r>
              <a:rPr lang="en-US" sz="2800" dirty="0" smtClean="0">
                <a:latin typeface="Times New Roman" pitchFamily="18" charset="0"/>
                <a:cs typeface="Times New Roman" pitchFamily="18" charset="0"/>
              </a:rPr>
              <a:t>is introducing longer skirts this season</a:t>
            </a:r>
            <a:r>
              <a:rPr lang="en-US" sz="2800" i="1" dirty="0" smtClean="0">
                <a:latin typeface="Times New Roman" pitchFamily="18" charset="0"/>
                <a:cs typeface="Times New Roman" pitchFamily="18" charset="0"/>
              </a:rPr>
              <a:t>. </a:t>
            </a:r>
          </a:p>
          <a:p>
            <a:pPr>
              <a:defRPr/>
            </a:pPr>
            <a:r>
              <a:rPr lang="en-US" sz="2800" i="1" dirty="0" smtClean="0">
                <a:latin typeface="Times New Roman" pitchFamily="18" charset="0"/>
                <a:cs typeface="Times New Roman" pitchFamily="18" charset="0"/>
              </a:rPr>
              <a:t>Hollywood </a:t>
            </a:r>
            <a:r>
              <a:rPr lang="en-US" sz="2800" dirty="0" smtClean="0">
                <a:latin typeface="Times New Roman" pitchFamily="18" charset="0"/>
                <a:cs typeface="Times New Roman" pitchFamily="18" charset="0"/>
              </a:rPr>
              <a:t>isn't what it used to be. </a:t>
            </a:r>
          </a:p>
          <a:p>
            <a:pPr>
              <a:defRPr/>
            </a:pPr>
            <a:r>
              <a:rPr lang="en-US" sz="2800" i="1" dirty="0" smtClean="0">
                <a:latin typeface="Times New Roman" pitchFamily="18" charset="0"/>
                <a:cs typeface="Times New Roman" pitchFamily="18" charset="0"/>
              </a:rPr>
              <a:t>Wall Street </a:t>
            </a:r>
            <a:r>
              <a:rPr lang="en-US" sz="2800" dirty="0" smtClean="0">
                <a:latin typeface="Times New Roman" pitchFamily="18" charset="0"/>
                <a:cs typeface="Times New Roman" pitchFamily="18" charset="0"/>
              </a:rPr>
              <a:t>is in a panic. </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defRPr/>
            </a:pPr>
            <a:r>
              <a:rPr lang="en-US" dirty="0" smtClean="0">
                <a:solidFill>
                  <a:schemeClr val="accent2"/>
                </a:solidFill>
                <a:latin typeface="Times New Roman" pitchFamily="18" charset="0"/>
                <a:cs typeface="Times New Roman" pitchFamily="18" charset="0"/>
              </a:rPr>
              <a:t>Metonymy</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en-US" b="1" dirty="0" smtClean="0">
                <a:solidFill>
                  <a:schemeClr val="accent4">
                    <a:lumMod val="60000"/>
                    <a:lumOff val="40000"/>
                  </a:schemeClr>
                </a:solidFill>
                <a:latin typeface="Times New Roman" pitchFamily="18" charset="0"/>
                <a:cs typeface="Times New Roman" pitchFamily="18" charset="0"/>
              </a:rPr>
              <a:t>THE PLACE FOR THE EVENT </a:t>
            </a:r>
          </a:p>
          <a:p>
            <a:pPr>
              <a:defRPr/>
            </a:pPr>
            <a:r>
              <a:rPr lang="en-US" dirty="0" smtClean="0">
                <a:latin typeface="Times New Roman" pitchFamily="18" charset="0"/>
                <a:cs typeface="Times New Roman" pitchFamily="18" charset="0"/>
              </a:rPr>
              <a:t>Let's not let Thailand become another </a:t>
            </a:r>
            <a:r>
              <a:rPr lang="en-US" i="1" dirty="0" smtClean="0">
                <a:latin typeface="Times New Roman" pitchFamily="18" charset="0"/>
                <a:cs typeface="Times New Roman" pitchFamily="18" charset="0"/>
              </a:rPr>
              <a:t>Vietnam. </a:t>
            </a:r>
            <a:r>
              <a:rPr lang="en-US" dirty="0" smtClean="0">
                <a:latin typeface="Times New Roman" pitchFamily="18" charset="0"/>
                <a:cs typeface="Times New Roman" pitchFamily="18" charset="0"/>
              </a:rPr>
              <a:t>Remember the </a:t>
            </a:r>
            <a:r>
              <a:rPr lang="en-US" i="1" dirty="0" smtClean="0">
                <a:latin typeface="Times New Roman" pitchFamily="18" charset="0"/>
                <a:cs typeface="Times New Roman" pitchFamily="18" charset="0"/>
              </a:rPr>
              <a:t>Alamo. </a:t>
            </a:r>
          </a:p>
          <a:p>
            <a:pPr>
              <a:defRPr/>
            </a:pPr>
            <a:r>
              <a:rPr lang="en-US" i="1" dirty="0" smtClean="0">
                <a:latin typeface="Times New Roman" pitchFamily="18" charset="0"/>
                <a:cs typeface="Times New Roman" pitchFamily="18" charset="0"/>
              </a:rPr>
              <a:t>Pearl Harbor </a:t>
            </a:r>
            <a:r>
              <a:rPr lang="en-US" dirty="0" smtClean="0">
                <a:latin typeface="Times New Roman" pitchFamily="18" charset="0"/>
                <a:cs typeface="Times New Roman" pitchFamily="18" charset="0"/>
              </a:rPr>
              <a:t>still has an effect on our foreign policy</a:t>
            </a:r>
            <a:r>
              <a:rPr lang="en-US" i="1" dirty="0" smtClean="0">
                <a:latin typeface="Times New Roman" pitchFamily="18" charset="0"/>
                <a:cs typeface="Times New Roman" pitchFamily="18" charset="0"/>
              </a:rPr>
              <a:t>. Watergate </a:t>
            </a:r>
            <a:r>
              <a:rPr lang="en-US" dirty="0" smtClean="0">
                <a:latin typeface="Times New Roman" pitchFamily="18" charset="0"/>
                <a:cs typeface="Times New Roman" pitchFamily="18" charset="0"/>
              </a:rPr>
              <a:t>changed our politics. </a:t>
            </a:r>
          </a:p>
          <a:p>
            <a:pPr>
              <a:defRPr/>
            </a:pPr>
            <a:r>
              <a:rPr lang="en-US" dirty="0" smtClean="0">
                <a:latin typeface="Times New Roman" pitchFamily="18" charset="0"/>
                <a:cs typeface="Times New Roman" pitchFamily="18" charset="0"/>
              </a:rPr>
              <a:t>It's been </a:t>
            </a:r>
            <a:r>
              <a:rPr lang="en-US" i="1" dirty="0" smtClean="0">
                <a:latin typeface="Times New Roman" pitchFamily="18" charset="0"/>
                <a:cs typeface="Times New Roman" pitchFamily="18" charset="0"/>
              </a:rPr>
              <a:t>Grand Central Station </a:t>
            </a:r>
            <a:r>
              <a:rPr lang="en-US" dirty="0" smtClean="0">
                <a:latin typeface="Times New Roman" pitchFamily="18" charset="0"/>
                <a:cs typeface="Times New Roman" pitchFamily="18" charset="0"/>
              </a:rPr>
              <a:t>here all day. </a:t>
            </a:r>
          </a:p>
          <a:p>
            <a:pPr>
              <a:defRPr/>
            </a:pPr>
            <a:endParaRPr lang="en-US" dirty="0" smtClean="0">
              <a:latin typeface="Times New Roman" pitchFamily="18" charset="0"/>
              <a:cs typeface="Times New Roman" pitchFamily="18" charset="0"/>
            </a:endParaRPr>
          </a:p>
          <a:p>
            <a:pPr>
              <a:defRPr/>
            </a:pPr>
            <a:endParaRPr lang="en-US" dirty="0" smtClean="0">
              <a:latin typeface="Times New Roman" pitchFamily="18" charset="0"/>
              <a:cs typeface="Times New Roman" pitchFamily="18" charset="0"/>
            </a:endParaRPr>
          </a:p>
          <a:p>
            <a:pPr marL="109728" indent="0">
              <a:buNone/>
              <a:defRPr/>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Lakoff</a:t>
            </a:r>
            <a:r>
              <a:rPr lang="en-US" dirty="0" smtClean="0">
                <a:latin typeface="Times New Roman" pitchFamily="18" charset="0"/>
                <a:cs typeface="Times New Roman" pitchFamily="18" charset="0"/>
              </a:rPr>
              <a:t> and Johnson 2003: 35- 40)                          </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defRPr/>
            </a:pPr>
            <a:r>
              <a:rPr lang="en-US" dirty="0" smtClean="0">
                <a:solidFill>
                  <a:schemeClr val="accent2"/>
                </a:solidFill>
                <a:latin typeface="Times New Roman" pitchFamily="18" charset="0"/>
                <a:cs typeface="Times New Roman" pitchFamily="18" charset="0"/>
              </a:rPr>
              <a:t>Metonymy</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1"/>
          <p:cNvSpPr>
            <a:spLocks noGrp="1"/>
          </p:cNvSpPr>
          <p:nvPr>
            <p:ph idx="1"/>
          </p:nvPr>
        </p:nvSpPr>
        <p:spPr/>
        <p:txBody>
          <a:bodyPr>
            <a:normAutofit/>
          </a:bodyPr>
          <a:lstStyle/>
          <a:p>
            <a:r>
              <a:rPr lang="en-GB" sz="2800" dirty="0" err="1" smtClean="0">
                <a:latin typeface="Times New Roman" pitchFamily="18" charset="0"/>
                <a:cs typeface="Times New Roman" pitchFamily="18" charset="0"/>
              </a:rPr>
              <a:t>Hurford</a:t>
            </a:r>
            <a:r>
              <a:rPr lang="en-GB" sz="2800" dirty="0" smtClean="0">
                <a:latin typeface="Times New Roman" pitchFamily="18" charset="0"/>
                <a:cs typeface="Times New Roman" pitchFamily="18" charset="0"/>
              </a:rPr>
              <a:t>, J. R. et al. (2007). </a:t>
            </a:r>
            <a:r>
              <a:rPr lang="en-GB" sz="2800" i="1" dirty="0" smtClean="0">
                <a:latin typeface="Times New Roman" pitchFamily="18" charset="0"/>
                <a:cs typeface="Times New Roman" pitchFamily="18" charset="0"/>
              </a:rPr>
              <a:t>Semantics: A </a:t>
            </a:r>
            <a:r>
              <a:rPr lang="en-GB" sz="2800" i="1" dirty="0" err="1" smtClean="0">
                <a:latin typeface="Times New Roman" pitchFamily="18" charset="0"/>
                <a:cs typeface="Times New Roman" pitchFamily="18" charset="0"/>
              </a:rPr>
              <a:t>Coursebook</a:t>
            </a:r>
            <a:r>
              <a:rPr lang="en-GB" sz="2800" dirty="0" smtClean="0">
                <a:latin typeface="Times New Roman" pitchFamily="18" charset="0"/>
                <a:cs typeface="Times New Roman" pitchFamily="18" charset="0"/>
              </a:rPr>
              <a:t>. Cambridge: Cambridge University Press.</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Knowles</a:t>
            </a:r>
            <a:r>
              <a:rPr lang="en-US" sz="2800" dirty="0" smtClean="0">
                <a:latin typeface="Times New Roman" pitchFamily="18" charset="0"/>
                <a:cs typeface="Times New Roman" pitchFamily="18" charset="0"/>
              </a:rPr>
              <a:t>, M. and R. Moon. (2006). </a:t>
            </a:r>
            <a:r>
              <a:rPr lang="en-US" sz="2800" i="1" dirty="0" smtClean="0">
                <a:latin typeface="Times New Roman" pitchFamily="18" charset="0"/>
                <a:cs typeface="Times New Roman" pitchFamily="18" charset="0"/>
              </a:rPr>
              <a:t>Introducing Metaphor</a:t>
            </a:r>
            <a:r>
              <a:rPr lang="en-US" sz="2800" dirty="0" smtClean="0">
                <a:latin typeface="Times New Roman" pitchFamily="18" charset="0"/>
                <a:cs typeface="Times New Roman" pitchFamily="18" charset="0"/>
              </a:rPr>
              <a:t>. London and New York: </a:t>
            </a:r>
            <a:r>
              <a:rPr lang="en-US" sz="2800" dirty="0" err="1" smtClean="0">
                <a:latin typeface="Times New Roman" pitchFamily="18" charset="0"/>
                <a:cs typeface="Times New Roman" pitchFamily="18" charset="0"/>
              </a:rPr>
              <a:t>Routledge</a:t>
            </a:r>
            <a:r>
              <a:rPr lang="en-US" sz="2800" dirty="0" smtClean="0">
                <a:latin typeface="Times New Roman" pitchFamily="18" charset="0"/>
                <a:cs typeface="Times New Roman" pitchFamily="18" charset="0"/>
              </a:rPr>
              <a:t>. </a:t>
            </a:r>
            <a:endParaRPr lang="sr-Latn-ME" sz="2800" dirty="0" smtClean="0">
              <a:latin typeface="Times New Roman" pitchFamily="18" charset="0"/>
              <a:cs typeface="Times New Roman" pitchFamily="18" charset="0"/>
            </a:endParaRPr>
          </a:p>
          <a:p>
            <a:r>
              <a:rPr lang="en-GB" sz="2800" dirty="0" err="1">
                <a:latin typeface="Times New Roman" pitchFamily="18" charset="0"/>
                <a:cs typeface="Times New Roman" pitchFamily="18" charset="0"/>
              </a:rPr>
              <a:t>Lakoff</a:t>
            </a:r>
            <a:r>
              <a:rPr lang="en-GB" sz="2800" dirty="0">
                <a:latin typeface="Times New Roman" pitchFamily="18" charset="0"/>
                <a:cs typeface="Times New Roman" pitchFamily="18" charset="0"/>
              </a:rPr>
              <a:t>, J. and M. Johnson. (1980). Metaphors we live by. London: The University of Chicago Press.</a:t>
            </a:r>
          </a:p>
          <a:p>
            <a:endParaRPr lang="en-US" sz="2800" dirty="0" smtClean="0">
              <a:latin typeface="Times New Roman" pitchFamily="18" charset="0"/>
              <a:cs typeface="Times New Roman" pitchFamily="18" charset="0"/>
            </a:endParaRPr>
          </a:p>
          <a:p>
            <a:pPr>
              <a:buFont typeface="Wingdings 3" pitchFamily="18" charset="2"/>
              <a:buNone/>
            </a:pPr>
            <a:endParaRPr lang="en-US" i="1"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p:txBody>
      </p:sp>
      <p:sp>
        <p:nvSpPr>
          <p:cNvPr id="3" name="Title 2"/>
          <p:cNvSpPr>
            <a:spLocks noGrp="1"/>
          </p:cNvSpPr>
          <p:nvPr>
            <p:ph type="title"/>
          </p:nvPr>
        </p:nvSpPr>
        <p:spPr/>
        <p:txBody>
          <a:bodyPr/>
          <a:lstStyle/>
          <a:p>
            <a:pPr>
              <a:defRPr/>
            </a:pPr>
            <a:r>
              <a:rPr lang="en-US" b="0" dirty="0" smtClean="0">
                <a:solidFill>
                  <a:schemeClr val="tx1"/>
                </a:solidFill>
                <a:effectLst/>
                <a:latin typeface="Times New Roman" pitchFamily="18" charset="0"/>
                <a:cs typeface="Times New Roman" pitchFamily="18" charset="0"/>
              </a:rPr>
              <a:t>Re</a:t>
            </a:r>
            <a:r>
              <a:rPr lang="sr-Latn-ME" b="0" dirty="0" smtClean="0">
                <a:solidFill>
                  <a:schemeClr val="tx1"/>
                </a:solidFill>
                <a:effectLst/>
                <a:latin typeface="Times New Roman" pitchFamily="18" charset="0"/>
                <a:cs typeface="Times New Roman" pitchFamily="18" charset="0"/>
              </a:rPr>
              <a:t>commended reading </a:t>
            </a:r>
            <a:r>
              <a:rPr lang="en-US" b="0" dirty="0" smtClean="0">
                <a:solidFill>
                  <a:schemeClr val="tx1"/>
                </a:solidFill>
                <a:effectLst/>
                <a:latin typeface="Times New Roman" pitchFamily="18" charset="0"/>
                <a:cs typeface="Times New Roman" pitchFamily="18" charset="0"/>
              </a:rPr>
              <a:t> </a:t>
            </a:r>
            <a:endParaRPr lang="en-US" b="0" dirty="0">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1. </a:t>
            </a:r>
            <a:r>
              <a:rPr lang="en-US" i="1" dirty="0" smtClean="0">
                <a:latin typeface="Times New Roman" pitchFamily="18" charset="0"/>
                <a:cs typeface="Times New Roman" pitchFamily="18" charset="0"/>
              </a:rPr>
              <a:t>The people let their hair down</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Literal sense: people with long hair let their hair hang down from an up (constrained) position to fall around shoulders.</a:t>
            </a:r>
          </a:p>
          <a:p>
            <a:r>
              <a:rPr lang="en-US" dirty="0" smtClean="0">
                <a:latin typeface="Times New Roman" pitchFamily="18" charset="0"/>
                <a:cs typeface="Times New Roman" pitchFamily="18" charset="0"/>
              </a:rPr>
              <a:t>Idiomatic sense: the people relaxed their inhibitions and behaved less carefully.</a:t>
            </a:r>
          </a:p>
          <a:p>
            <a:r>
              <a:rPr lang="en-US" dirty="0" smtClean="0">
                <a:latin typeface="Times New Roman" pitchFamily="18" charset="0"/>
                <a:cs typeface="Times New Roman" pitchFamily="18" charset="0"/>
              </a:rPr>
              <a:t>Context for literal sense: perhaps the people were getting ready to wash their hair.</a:t>
            </a:r>
          </a:p>
          <a:p>
            <a:r>
              <a:rPr lang="en-US" dirty="0" smtClean="0">
                <a:latin typeface="Times New Roman" pitchFamily="18" charset="0"/>
                <a:cs typeface="Times New Roman" pitchFamily="18" charset="0"/>
              </a:rPr>
              <a:t>Context for idiomatic sense: the people were in a relaxed mood at a party and behaved in a free and natural manner.</a:t>
            </a:r>
          </a:p>
          <a:p>
            <a:pPr marL="109728" indent="0">
              <a:buNone/>
            </a:pPr>
            <a:r>
              <a:rPr lang="sr-Latn-ME"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Hurford</a:t>
            </a:r>
            <a:r>
              <a:rPr lang="en-US" dirty="0" smtClean="0">
                <a:latin typeface="Times New Roman" pitchFamily="18" charset="0"/>
                <a:cs typeface="Times New Roman" pitchFamily="18" charset="0"/>
              </a:rPr>
              <a:t> et al. 2007: 328) </a:t>
            </a:r>
          </a:p>
          <a:p>
            <a:endParaRPr lang="en-US" dirty="0"/>
          </a:p>
        </p:txBody>
      </p:sp>
      <p:sp>
        <p:nvSpPr>
          <p:cNvPr id="3" name="Title 2"/>
          <p:cNvSpPr>
            <a:spLocks noGrp="1"/>
          </p:cNvSpPr>
          <p:nvPr>
            <p:ph type="title"/>
          </p:nvPr>
        </p:nvSpPr>
        <p:spPr/>
        <p:txBody>
          <a:bodyPr/>
          <a:lstStyle/>
          <a:p>
            <a:r>
              <a:rPr lang="en-US" dirty="0" smtClean="0">
                <a:solidFill>
                  <a:schemeClr val="accent3"/>
                </a:solidFill>
                <a:latin typeface="Times New Roman" pitchFamily="18" charset="0"/>
                <a:cs typeface="Times New Roman" pitchFamily="18" charset="0"/>
              </a:rPr>
              <a:t>Idiomatic expressions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 We hauled them over the coals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Literal sense: we physically carried something over a pile of hot coals.</a:t>
            </a:r>
          </a:p>
          <a:p>
            <a:r>
              <a:rPr lang="en-US" dirty="0" smtClean="0">
                <a:latin typeface="Times New Roman" pitchFamily="18" charset="0"/>
                <a:cs typeface="Times New Roman" pitchFamily="18" charset="0"/>
              </a:rPr>
              <a:t>Idiomatic sense: we disciplined some people.</a:t>
            </a:r>
          </a:p>
          <a:p>
            <a:r>
              <a:rPr lang="en-US" dirty="0" smtClean="0">
                <a:latin typeface="Times New Roman" pitchFamily="18" charset="0"/>
                <a:cs typeface="Times New Roman" pitchFamily="18" charset="0"/>
              </a:rPr>
              <a:t>Context for literal sense: we had to carry something over actual hot coals, as in a burning building, in order to get it to safety. </a:t>
            </a:r>
          </a:p>
          <a:p>
            <a:r>
              <a:rPr lang="en-US" dirty="0" smtClean="0">
                <a:latin typeface="Times New Roman" pitchFamily="18" charset="0"/>
                <a:cs typeface="Times New Roman" pitchFamily="18" charset="0"/>
              </a:rPr>
              <a:t>Context for idiomatic sense: we had to tell them that they were behaving badly. </a:t>
            </a:r>
          </a:p>
          <a:p>
            <a:pPr marL="109728" indent="0">
              <a:buNone/>
            </a:pPr>
            <a:r>
              <a:rPr lang="sr-Latn-ME" dirty="0">
                <a:latin typeface="Times New Roman" pitchFamily="18" charset="0"/>
                <a:cs typeface="Times New Roman" pitchFamily="18" charset="0"/>
              </a:rPr>
              <a:t> </a:t>
            </a:r>
            <a:r>
              <a:rPr lang="sr-Latn-ME"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Hurford</a:t>
            </a:r>
            <a:r>
              <a:rPr lang="en-US" dirty="0" smtClean="0">
                <a:latin typeface="Times New Roman" pitchFamily="18" charset="0"/>
                <a:cs typeface="Times New Roman" pitchFamily="18" charset="0"/>
              </a:rPr>
              <a:t> et al. 2007: 329)</a:t>
            </a:r>
            <a:endParaRPr lang="en-US" dirty="0"/>
          </a:p>
        </p:txBody>
      </p:sp>
      <p:sp>
        <p:nvSpPr>
          <p:cNvPr id="3" name="Title 2"/>
          <p:cNvSpPr>
            <a:spLocks noGrp="1"/>
          </p:cNvSpPr>
          <p:nvPr>
            <p:ph type="title"/>
          </p:nvPr>
        </p:nvSpPr>
        <p:spPr/>
        <p:txBody>
          <a:bodyPr/>
          <a:lstStyle/>
          <a:p>
            <a:r>
              <a:rPr lang="en-US" dirty="0" smtClean="0">
                <a:solidFill>
                  <a:schemeClr val="accent3"/>
                </a:solidFill>
                <a:latin typeface="Times New Roman" pitchFamily="18" charset="0"/>
                <a:cs typeface="Times New Roman" pitchFamily="18" charset="0"/>
              </a:rPr>
              <a:t>Idiomatic expressions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3. </a:t>
            </a:r>
            <a:r>
              <a:rPr lang="en-US" i="1" dirty="0" smtClean="0">
                <a:latin typeface="Times New Roman" pitchFamily="18" charset="0"/>
                <a:cs typeface="Times New Roman" pitchFamily="18" charset="0"/>
              </a:rPr>
              <a:t>He put his foot in his mouth.</a:t>
            </a:r>
          </a:p>
          <a:p>
            <a:r>
              <a:rPr lang="en-US" dirty="0" smtClean="0">
                <a:latin typeface="Times New Roman" pitchFamily="18" charset="0"/>
                <a:cs typeface="Times New Roman" pitchFamily="18" charset="0"/>
              </a:rPr>
              <a:t>Literal sense: he actually put one of his feet in his mouth. </a:t>
            </a:r>
          </a:p>
          <a:p>
            <a:r>
              <a:rPr lang="en-US" dirty="0" smtClean="0">
                <a:latin typeface="Times New Roman" pitchFamily="18" charset="0"/>
                <a:cs typeface="Times New Roman" pitchFamily="18" charset="0"/>
              </a:rPr>
              <a:t>Idiomatic sense: he said something inappropriate.</a:t>
            </a:r>
          </a:p>
          <a:p>
            <a:r>
              <a:rPr lang="en-US" dirty="0" smtClean="0">
                <a:latin typeface="Times New Roman" pitchFamily="18" charset="0"/>
                <a:cs typeface="Times New Roman" pitchFamily="18" charset="0"/>
              </a:rPr>
              <a:t>Context for literal sense: he could refer to a dog who is cleaning his feet by licking them.</a:t>
            </a:r>
          </a:p>
          <a:p>
            <a:r>
              <a:rPr lang="en-US" dirty="0" smtClean="0">
                <a:latin typeface="Times New Roman" pitchFamily="18" charset="0"/>
                <a:cs typeface="Times New Roman" pitchFamily="18" charset="0"/>
              </a:rPr>
              <a:t>Context for idiomatic sense: a person is saying things that are inappropriate. </a:t>
            </a:r>
          </a:p>
          <a:p>
            <a:pPr marL="109728" indent="0">
              <a:buNone/>
            </a:pPr>
            <a:r>
              <a:rPr lang="sr-Latn-ME"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Hurford</a:t>
            </a:r>
            <a:r>
              <a:rPr lang="en-US" dirty="0" smtClean="0">
                <a:latin typeface="Times New Roman" pitchFamily="18" charset="0"/>
                <a:cs typeface="Times New Roman" pitchFamily="18" charset="0"/>
              </a:rPr>
              <a:t> et al. 2007: 329)</a:t>
            </a:r>
            <a:endParaRPr lang="en-US" dirty="0" smtClean="0"/>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solidFill>
                  <a:schemeClr val="accent3"/>
                </a:solidFill>
                <a:latin typeface="Times New Roman" pitchFamily="18" charset="0"/>
                <a:cs typeface="Times New Roman" pitchFamily="18" charset="0"/>
              </a:rPr>
              <a:t>Idiomatic expressions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800" i="1" dirty="0" smtClean="0">
                <a:latin typeface="Times New Roman" pitchFamily="18" charset="0"/>
                <a:cs typeface="Times New Roman" pitchFamily="18" charset="0"/>
              </a:rPr>
              <a:t>My car is a lemon.</a:t>
            </a:r>
            <a:endParaRPr lang="en-US" sz="2800" dirty="0" smtClean="0">
              <a:latin typeface="Times New Roman" pitchFamily="18" charset="0"/>
              <a:cs typeface="Times New Roman" pitchFamily="18" charset="0"/>
            </a:endParaRPr>
          </a:p>
          <a:p>
            <a:pPr lvl="0"/>
            <a:r>
              <a:rPr lang="en-US" sz="2800" i="1" dirty="0" smtClean="0">
                <a:latin typeface="Times New Roman" pitchFamily="18" charset="0"/>
                <a:cs typeface="Times New Roman" pitchFamily="18" charset="0"/>
              </a:rPr>
              <a:t>Dr Jones is a butcher. </a:t>
            </a:r>
          </a:p>
          <a:p>
            <a:pPr lvl="0"/>
            <a:r>
              <a:rPr lang="en-US" sz="2800" i="1" dirty="0" smtClean="0">
                <a:latin typeface="Times New Roman" pitchFamily="18" charset="0"/>
                <a:cs typeface="Times New Roman" pitchFamily="18" charset="0"/>
              </a:rPr>
              <a:t>Frank is a snake in the grass.</a:t>
            </a:r>
            <a:endParaRPr lang="en-US" sz="2800" dirty="0" smtClean="0">
              <a:latin typeface="Times New Roman" pitchFamily="18" charset="0"/>
              <a:cs typeface="Times New Roman" pitchFamily="18" charset="0"/>
            </a:endParaRPr>
          </a:p>
          <a:p>
            <a:pPr lvl="0"/>
            <a:r>
              <a:rPr lang="en-US" sz="2800" i="1" dirty="0" smtClean="0">
                <a:latin typeface="Times New Roman" pitchFamily="18" charset="0"/>
                <a:cs typeface="Times New Roman" pitchFamily="18" charset="0"/>
              </a:rPr>
              <a:t>Jane lives in a cottage at the foot of the mountain.</a:t>
            </a:r>
            <a:endParaRPr lang="en-US" sz="2800" dirty="0" smtClean="0">
              <a:latin typeface="Times New Roman" pitchFamily="18" charset="0"/>
              <a:cs typeface="Times New Roman" pitchFamily="18" charset="0"/>
            </a:endParaRPr>
          </a:p>
          <a:p>
            <a:pPr lvl="0"/>
            <a:r>
              <a:rPr lang="en-US" sz="2800" i="1" dirty="0" smtClean="0">
                <a:latin typeface="Times New Roman" pitchFamily="18" charset="0"/>
                <a:cs typeface="Times New Roman" pitchFamily="18" charset="0"/>
              </a:rPr>
              <a:t>Sam is a pig.</a:t>
            </a:r>
            <a:endParaRPr lang="en-US" sz="2800" dirty="0" smtClean="0">
              <a:latin typeface="Times New Roman" pitchFamily="18" charset="0"/>
              <a:cs typeface="Times New Roman" pitchFamily="18" charset="0"/>
            </a:endParaRPr>
          </a:p>
          <a:p>
            <a:r>
              <a:rPr lang="en-US" sz="2800" i="1" dirty="0" smtClean="0">
                <a:latin typeface="Times New Roman" pitchFamily="18" charset="0"/>
                <a:cs typeface="Times New Roman" pitchFamily="18" charset="0"/>
              </a:rPr>
              <a:t>Marie is sitting at the head of the table.</a:t>
            </a:r>
            <a:endParaRPr lang="en-US" sz="2800" dirty="0" smtClean="0">
              <a:latin typeface="Times New Roman" pitchFamily="18" charset="0"/>
              <a:cs typeface="Times New Roman" pitchFamily="18" charset="0"/>
            </a:endParaRPr>
          </a:p>
          <a:p>
            <a:pPr lvl="0"/>
            <a:endParaRPr lang="en-US" sz="2800" dirty="0" smtClean="0">
              <a:latin typeface="Times New Roman" pitchFamily="18" charset="0"/>
              <a:cs typeface="Times New Roman" pitchFamily="18" charset="0"/>
            </a:endParaRPr>
          </a:p>
          <a:p>
            <a:pPr marL="109728" indent="0">
              <a:buNone/>
            </a:pP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Hurford</a:t>
            </a:r>
            <a:r>
              <a:rPr lang="en-US" sz="2800" dirty="0" smtClean="0">
                <a:latin typeface="Times New Roman" pitchFamily="18" charset="0"/>
                <a:cs typeface="Times New Roman" pitchFamily="18" charset="0"/>
              </a:rPr>
              <a:t> et al. 2007: 330- 331)</a:t>
            </a:r>
            <a:endParaRPr lang="en-US" sz="28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solidFill>
                  <a:schemeClr val="accent3"/>
                </a:solidFill>
                <a:latin typeface="Times New Roman" pitchFamily="18" charset="0"/>
                <a:cs typeface="Times New Roman" pitchFamily="18" charset="0"/>
              </a:rPr>
              <a:t>Idiomatic expressions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defRPr/>
            </a:pPr>
            <a:r>
              <a:rPr lang="en-US" dirty="0" smtClean="0">
                <a:latin typeface="Times New Roman" pitchFamily="18" charset="0"/>
                <a:cs typeface="Times New Roman" pitchFamily="18" charset="0"/>
              </a:rPr>
              <a:t>Metaphor:</a:t>
            </a:r>
          </a:p>
          <a:p>
            <a:pPr>
              <a:defRPr/>
            </a:pPr>
            <a:r>
              <a:rPr lang="en-US" dirty="0" smtClean="0">
                <a:latin typeface="Times New Roman" pitchFamily="18" charset="0"/>
                <a:cs typeface="Times New Roman" pitchFamily="18" charset="0"/>
              </a:rPr>
              <a:t>a device of the poetic imagination and the rhetorical flourish;</a:t>
            </a:r>
          </a:p>
          <a:p>
            <a:pPr>
              <a:defRPr/>
            </a:pPr>
            <a:r>
              <a:rPr lang="en-US" dirty="0" smtClean="0">
                <a:latin typeface="Times New Roman" pitchFamily="18" charset="0"/>
                <a:cs typeface="Times New Roman" pitchFamily="18" charset="0"/>
              </a:rPr>
              <a:t>a matter of extraordinary rather than ordinary language;</a:t>
            </a:r>
          </a:p>
          <a:p>
            <a:pPr>
              <a:defRPr/>
            </a:pPr>
            <a:r>
              <a:rPr lang="en-US" dirty="0" smtClean="0">
                <a:latin typeface="Times New Roman" pitchFamily="18" charset="0"/>
                <a:cs typeface="Times New Roman" pitchFamily="18" charset="0"/>
              </a:rPr>
              <a:t> a characteristic of language alone, a matter of words rather than thought or action;</a:t>
            </a:r>
          </a:p>
          <a:p>
            <a:pPr>
              <a:defRPr/>
            </a:pPr>
            <a:r>
              <a:rPr lang="en-US" b="1" dirty="0" smtClean="0">
                <a:solidFill>
                  <a:schemeClr val="accent1"/>
                </a:solidFill>
                <a:latin typeface="Times New Roman" pitchFamily="18" charset="0"/>
                <a:cs typeface="Times New Roman" pitchFamily="18" charset="0"/>
              </a:rPr>
              <a:t>pervasive in everyday life, not just in language but in thought and action. </a:t>
            </a:r>
          </a:p>
          <a:p>
            <a:pPr>
              <a:defRPr/>
            </a:pPr>
            <a:r>
              <a:rPr lang="en-US" dirty="0" smtClean="0">
                <a:solidFill>
                  <a:schemeClr val="accent2">
                    <a:lumMod val="60000"/>
                    <a:lumOff val="40000"/>
                  </a:schemeClr>
                </a:solidFill>
                <a:latin typeface="Times New Roman" pitchFamily="18" charset="0"/>
                <a:cs typeface="Times New Roman" pitchFamily="18" charset="0"/>
              </a:rPr>
              <a:t>“</a:t>
            </a:r>
            <a:r>
              <a:rPr lang="en-US" b="1" dirty="0" smtClean="0">
                <a:solidFill>
                  <a:schemeClr val="accent2">
                    <a:lumMod val="60000"/>
                    <a:lumOff val="40000"/>
                  </a:schemeClr>
                </a:solidFill>
                <a:latin typeface="Times New Roman" pitchFamily="18" charset="0"/>
                <a:cs typeface="Times New Roman" pitchFamily="18" charset="0"/>
              </a:rPr>
              <a:t>Our ordinary conceptual system, in terms of which we both think and act, is fundamentally metaphorical in nature</a:t>
            </a:r>
            <a:r>
              <a:rPr lang="en-US" dirty="0" smtClean="0">
                <a:solidFill>
                  <a:schemeClr val="accent2">
                    <a:lumMod val="60000"/>
                    <a:lumOff val="40000"/>
                  </a:schemeClr>
                </a:solidFill>
                <a:latin typeface="Times New Roman" pitchFamily="18" charset="0"/>
                <a:cs typeface="Times New Roman" pitchFamily="18" charset="0"/>
              </a:rPr>
              <a:t>”.              </a:t>
            </a:r>
          </a:p>
          <a:p>
            <a:pPr marL="109728" indent="0">
              <a:buNone/>
              <a:defRPr/>
            </a:pPr>
            <a:r>
              <a:rPr lang="sr-Latn-ME" dirty="0">
                <a:solidFill>
                  <a:schemeClr val="accent2">
                    <a:lumMod val="60000"/>
                    <a:lumOff val="40000"/>
                  </a:schemeClr>
                </a:solidFill>
                <a:latin typeface="Times New Roman" pitchFamily="18" charset="0"/>
                <a:cs typeface="Times New Roman" pitchFamily="18" charset="0"/>
              </a:rPr>
              <a:t> </a:t>
            </a:r>
            <a:r>
              <a:rPr lang="sr-Latn-ME" dirty="0" smtClean="0">
                <a:solidFill>
                  <a:schemeClr val="accent2">
                    <a:lumMod val="60000"/>
                    <a:lumOff val="40000"/>
                  </a:schemeClr>
                </a:solidFill>
                <a:latin typeface="Times New Roman" pitchFamily="18" charset="0"/>
                <a:cs typeface="Times New Roman" pitchFamily="18" charset="0"/>
              </a:rPr>
              <a:t>     </a:t>
            </a:r>
            <a:r>
              <a:rPr lang="en-US" dirty="0" smtClean="0">
                <a:solidFill>
                  <a:schemeClr val="accent2">
                    <a:lumMod val="60000"/>
                    <a:lumOff val="40000"/>
                  </a:schemeClr>
                </a:solidFill>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Lakoff</a:t>
            </a:r>
            <a:r>
              <a:rPr lang="en-US" dirty="0" smtClean="0">
                <a:latin typeface="Times New Roman" pitchFamily="18" charset="0"/>
                <a:cs typeface="Times New Roman" pitchFamily="18" charset="0"/>
              </a:rPr>
              <a:t> and  Johnson  1980: 3)</a:t>
            </a:r>
            <a:endParaRPr lang="en-US" dirty="0"/>
          </a:p>
        </p:txBody>
      </p:sp>
      <p:sp>
        <p:nvSpPr>
          <p:cNvPr id="3" name="Title 2"/>
          <p:cNvSpPr>
            <a:spLocks noGrp="1"/>
          </p:cNvSpPr>
          <p:nvPr>
            <p:ph type="title"/>
          </p:nvPr>
        </p:nvSpPr>
        <p:spPr/>
        <p:txBody>
          <a:bodyPr/>
          <a:lstStyle/>
          <a:p>
            <a:r>
              <a:rPr lang="en-US" dirty="0" smtClean="0">
                <a:solidFill>
                  <a:schemeClr val="accent4"/>
                </a:solidFill>
                <a:effectLst/>
                <a:latin typeface="Times New Roman" pitchFamily="18" charset="0"/>
                <a:cs typeface="Times New Roman" pitchFamily="18" charset="0"/>
              </a:rPr>
              <a:t>Metaphor </a:t>
            </a:r>
            <a:endParaRPr lang="en-US" dirty="0">
              <a:solidFill>
                <a:schemeClr val="accent4"/>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Our conceptual system is not something we are normally aware of. </a:t>
            </a:r>
          </a:p>
          <a:p>
            <a:r>
              <a:rPr lang="en-US" dirty="0" smtClean="0">
                <a:latin typeface="Times New Roman" pitchFamily="18" charset="0"/>
                <a:cs typeface="Times New Roman" pitchFamily="18" charset="0"/>
              </a:rPr>
              <a:t>! </a:t>
            </a:r>
            <a:r>
              <a:rPr lang="en-US" b="1" dirty="0" smtClean="0">
                <a:solidFill>
                  <a:schemeClr val="accent2"/>
                </a:solidFill>
                <a:latin typeface="Times New Roman" pitchFamily="18" charset="0"/>
                <a:cs typeface="Times New Roman" pitchFamily="18" charset="0"/>
              </a:rPr>
              <a:t>Language as an important source of evidence for what that system is like. </a:t>
            </a:r>
          </a:p>
          <a:p>
            <a:r>
              <a:rPr lang="en-US" sz="2800" dirty="0" smtClean="0">
                <a:latin typeface="Times New Roman" pitchFamily="18" charset="0"/>
                <a:cs typeface="Times New Roman" pitchFamily="18" charset="0"/>
              </a:rPr>
              <a:t>ARGUMENT IS WAR </a:t>
            </a:r>
          </a:p>
          <a:p>
            <a:r>
              <a:rPr lang="en-US" sz="2800" dirty="0" smtClean="0">
                <a:latin typeface="Times New Roman" pitchFamily="18" charset="0"/>
                <a:cs typeface="Times New Roman" pitchFamily="18" charset="0"/>
              </a:rPr>
              <a:t>Your claims are </a:t>
            </a:r>
            <a:r>
              <a:rPr lang="en-US" sz="2800" i="1" dirty="0" smtClean="0">
                <a:latin typeface="Times New Roman" pitchFamily="18" charset="0"/>
                <a:cs typeface="Times New Roman" pitchFamily="18" charset="0"/>
              </a:rPr>
              <a:t>indefensible. </a:t>
            </a:r>
          </a:p>
          <a:p>
            <a:r>
              <a:rPr lang="en-US" sz="2800" dirty="0" smtClean="0">
                <a:latin typeface="Times New Roman" pitchFamily="18" charset="0"/>
                <a:cs typeface="Times New Roman" pitchFamily="18" charset="0"/>
              </a:rPr>
              <a:t>He </a:t>
            </a:r>
            <a:r>
              <a:rPr lang="en-US" sz="2800" i="1" dirty="0" smtClean="0">
                <a:latin typeface="Times New Roman" pitchFamily="18" charset="0"/>
                <a:cs typeface="Times New Roman" pitchFamily="18" charset="0"/>
              </a:rPr>
              <a:t>attacked every weak point </a:t>
            </a:r>
            <a:r>
              <a:rPr lang="en-US" sz="2800" dirty="0" smtClean="0">
                <a:latin typeface="Times New Roman" pitchFamily="18" charset="0"/>
                <a:cs typeface="Times New Roman" pitchFamily="18" charset="0"/>
              </a:rPr>
              <a:t>in my argument</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His criticisms were </a:t>
            </a:r>
            <a:r>
              <a:rPr lang="en-US" sz="2800" i="1" dirty="0" smtClean="0">
                <a:latin typeface="Times New Roman" pitchFamily="18" charset="0"/>
                <a:cs typeface="Times New Roman" pitchFamily="18" charset="0"/>
              </a:rPr>
              <a:t>right on target. </a:t>
            </a:r>
          </a:p>
          <a:p>
            <a:r>
              <a:rPr lang="en-US" sz="2800" dirty="0" smtClean="0">
                <a:latin typeface="Times New Roman" pitchFamily="18" charset="0"/>
                <a:cs typeface="Times New Roman" pitchFamily="18" charset="0"/>
              </a:rPr>
              <a:t>I </a:t>
            </a:r>
            <a:r>
              <a:rPr lang="en-US" sz="2800" i="1" dirty="0" smtClean="0">
                <a:latin typeface="Times New Roman" pitchFamily="18" charset="0"/>
                <a:cs typeface="Times New Roman" pitchFamily="18" charset="0"/>
              </a:rPr>
              <a:t>demolished </a:t>
            </a:r>
            <a:r>
              <a:rPr lang="en-US" sz="2800" dirty="0" smtClean="0">
                <a:latin typeface="Times New Roman" pitchFamily="18" charset="0"/>
                <a:cs typeface="Times New Roman" pitchFamily="18" charset="0"/>
              </a:rPr>
              <a:t>his argument</a:t>
            </a:r>
            <a:r>
              <a:rPr lang="en-US" sz="2800" i="1" dirty="0" smtClean="0">
                <a:latin typeface="Times New Roman" pitchFamily="18" charset="0"/>
                <a:cs typeface="Times New Roman" pitchFamily="18" charset="0"/>
              </a:rPr>
              <a:t>. </a:t>
            </a:r>
          </a:p>
          <a:p>
            <a:r>
              <a:rPr lang="en-US" sz="2800" dirty="0" smtClean="0">
                <a:latin typeface="Times New Roman" pitchFamily="18" charset="0"/>
                <a:cs typeface="Times New Roman" pitchFamily="18" charset="0"/>
              </a:rPr>
              <a:t>I've never </a:t>
            </a:r>
            <a:r>
              <a:rPr lang="en-US" sz="2800" i="1" dirty="0" smtClean="0">
                <a:latin typeface="Times New Roman" pitchFamily="18" charset="0"/>
                <a:cs typeface="Times New Roman" pitchFamily="18" charset="0"/>
              </a:rPr>
              <a:t>won </a:t>
            </a:r>
            <a:r>
              <a:rPr lang="en-US" sz="2800" dirty="0" smtClean="0">
                <a:latin typeface="Times New Roman" pitchFamily="18" charset="0"/>
                <a:cs typeface="Times New Roman" pitchFamily="18" charset="0"/>
              </a:rPr>
              <a:t>an argument with him. </a:t>
            </a:r>
          </a:p>
          <a:p>
            <a:r>
              <a:rPr lang="en-US" sz="2800" dirty="0" smtClean="0">
                <a:latin typeface="Times New Roman" pitchFamily="18" charset="0"/>
                <a:cs typeface="Times New Roman" pitchFamily="18" charset="0"/>
              </a:rPr>
              <a:t>You disagree? Okay, </a:t>
            </a:r>
            <a:r>
              <a:rPr lang="en-US" sz="2800" i="1" dirty="0" smtClean="0">
                <a:latin typeface="Times New Roman" pitchFamily="18" charset="0"/>
                <a:cs typeface="Times New Roman" pitchFamily="18" charset="0"/>
              </a:rPr>
              <a:t>shoot! </a:t>
            </a:r>
          </a:p>
          <a:p>
            <a:r>
              <a:rPr lang="en-US" sz="2800" dirty="0" smtClean="0">
                <a:latin typeface="Times New Roman" pitchFamily="18" charset="0"/>
                <a:cs typeface="Times New Roman" pitchFamily="18" charset="0"/>
              </a:rPr>
              <a:t>If you use that </a:t>
            </a:r>
            <a:r>
              <a:rPr lang="en-US" sz="2800" i="1" dirty="0" smtClean="0">
                <a:latin typeface="Times New Roman" pitchFamily="18" charset="0"/>
                <a:cs typeface="Times New Roman" pitchFamily="18" charset="0"/>
              </a:rPr>
              <a:t>strategy, </a:t>
            </a:r>
            <a:r>
              <a:rPr lang="en-US" sz="2800" dirty="0" smtClean="0">
                <a:latin typeface="Times New Roman" pitchFamily="18" charset="0"/>
                <a:cs typeface="Times New Roman" pitchFamily="18" charset="0"/>
              </a:rPr>
              <a:t>he'll</a:t>
            </a:r>
            <a:r>
              <a:rPr lang="en-US" sz="2800" i="1" dirty="0" smtClean="0">
                <a:latin typeface="Times New Roman" pitchFamily="18" charset="0"/>
                <a:cs typeface="Times New Roman" pitchFamily="18" charset="0"/>
              </a:rPr>
              <a:t> wipe you out. </a:t>
            </a:r>
            <a:r>
              <a:rPr lang="en-US" sz="2800" dirty="0" smtClean="0">
                <a:latin typeface="Times New Roman" pitchFamily="18" charset="0"/>
                <a:cs typeface="Times New Roman" pitchFamily="18" charset="0"/>
              </a:rPr>
              <a:t>He</a:t>
            </a:r>
            <a:r>
              <a:rPr lang="en-US" sz="2800" i="1" dirty="0" smtClean="0">
                <a:latin typeface="Times New Roman" pitchFamily="18" charset="0"/>
                <a:cs typeface="Times New Roman" pitchFamily="18" charset="0"/>
              </a:rPr>
              <a:t> shot down </a:t>
            </a:r>
            <a:r>
              <a:rPr lang="en-US" sz="2800" dirty="0" smtClean="0">
                <a:latin typeface="Times New Roman" pitchFamily="18" charset="0"/>
                <a:cs typeface="Times New Roman" pitchFamily="18" charset="0"/>
              </a:rPr>
              <a:t>all of my arguments.        </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Lakoff</a:t>
            </a:r>
            <a:r>
              <a:rPr lang="en-US" sz="2800" dirty="0" smtClean="0">
                <a:latin typeface="Times New Roman" pitchFamily="18" charset="0"/>
                <a:cs typeface="Times New Roman" pitchFamily="18" charset="0"/>
              </a:rPr>
              <a:t> and  Johnson  1980: 4-5)</a:t>
            </a:r>
            <a:r>
              <a:rPr lang="en-US" sz="2800" i="1" dirty="0" smtClean="0">
                <a:latin typeface="Times New Roman" pitchFamily="18" charset="0"/>
                <a:cs typeface="Times New Roman" pitchFamily="18" charset="0"/>
              </a:rPr>
              <a:t>                                            </a:t>
            </a:r>
            <a:endParaRPr lang="en-US" sz="2800" b="1" dirty="0" smtClean="0">
              <a:solidFill>
                <a:schemeClr val="accent2"/>
              </a:solidFill>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lstStyle/>
          <a:p>
            <a:r>
              <a:rPr lang="en-US" dirty="0" smtClean="0">
                <a:solidFill>
                  <a:schemeClr val="accent4"/>
                </a:solidFill>
                <a:effectLst/>
                <a:latin typeface="Times New Roman" pitchFamily="18" charset="0"/>
                <a:cs typeface="Times New Roman" pitchFamily="18" charset="0"/>
              </a:rPr>
              <a:t>Metaphor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662</TotalTime>
  <Words>2274</Words>
  <Application>Microsoft Office PowerPoint</Application>
  <PresentationFormat>On-screen Show (4:3)</PresentationFormat>
  <Paragraphs>286</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Concourse</vt:lpstr>
      <vt:lpstr>Metaphor and metonymy</vt:lpstr>
      <vt:lpstr>Introduction </vt:lpstr>
      <vt:lpstr>Idiomatic expressions (Idioms)</vt:lpstr>
      <vt:lpstr>Idiomatic expressions</vt:lpstr>
      <vt:lpstr>Idiomatic expressions</vt:lpstr>
      <vt:lpstr>Idiomatic expressions</vt:lpstr>
      <vt:lpstr>Idiomatic expressions</vt:lpstr>
      <vt:lpstr>Metaphor </vt:lpstr>
      <vt:lpstr>Metaphor </vt:lpstr>
      <vt:lpstr>Metaphor </vt:lpstr>
      <vt:lpstr>Metaphor</vt:lpstr>
      <vt:lpstr>Metaphor</vt:lpstr>
      <vt:lpstr>Structural metaphors</vt:lpstr>
      <vt:lpstr>Structural metaphors</vt:lpstr>
      <vt:lpstr>Structural metaphors</vt:lpstr>
      <vt:lpstr>Structural metaphors</vt:lpstr>
      <vt:lpstr>Structural metaphors</vt:lpstr>
      <vt:lpstr>Structural metaphors</vt:lpstr>
      <vt:lpstr>Orientational metaphors</vt:lpstr>
      <vt:lpstr>Orientational metaphors</vt:lpstr>
      <vt:lpstr>Orientational metaphors</vt:lpstr>
      <vt:lpstr>Orientational metaphors</vt:lpstr>
      <vt:lpstr>Ontological metaphors</vt:lpstr>
      <vt:lpstr>Ontological metaphors</vt:lpstr>
      <vt:lpstr>Ontological metaphors</vt:lpstr>
      <vt:lpstr>Ontological metaphors</vt:lpstr>
      <vt:lpstr>Container Metaphors </vt:lpstr>
      <vt:lpstr>Container Metaphors </vt:lpstr>
      <vt:lpstr>Personification </vt:lpstr>
      <vt:lpstr>Metonymy </vt:lpstr>
      <vt:lpstr>Metonymy </vt:lpstr>
      <vt:lpstr>Metonymy</vt:lpstr>
      <vt:lpstr>Metonymy</vt:lpstr>
      <vt:lpstr>Metonymy</vt:lpstr>
      <vt:lpstr>Metonymy</vt:lpstr>
      <vt:lpstr>Metonymy</vt:lpstr>
      <vt:lpstr>Recommended reading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Metaphor and metonymy</dc:title>
  <dc:creator>User</dc:creator>
  <cp:lastModifiedBy>PC</cp:lastModifiedBy>
  <cp:revision>121</cp:revision>
  <dcterms:created xsi:type="dcterms:W3CDTF">2019-05-14T10:57:15Z</dcterms:created>
  <dcterms:modified xsi:type="dcterms:W3CDTF">2022-10-25T22:39:02Z</dcterms:modified>
</cp:coreProperties>
</file>