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Compounding (Composition)</a:t>
            </a:r>
            <a:endParaRPr lang="en-US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as a morphological process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compound word (</a:t>
            </a:r>
            <a:r>
              <a:rPr lang="sr-Latn-ME" sz="3200" dirty="0" smtClean="0"/>
              <a:t>složenica</a:t>
            </a:r>
            <a:r>
              <a:rPr lang="en-US" sz="3200" dirty="0" smtClean="0"/>
              <a:t>)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Compound words are words consisting of two or more FREE morphemes (lexemes). The meaning of a compound word is not a mere sum of meanings of its constituents, it only partially coincides with them. The order of components in a compound word is fixed and cannot be changed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E.g. </a:t>
            </a:r>
            <a:r>
              <a:rPr lang="en-US" sz="2400" i="1" dirty="0" smtClean="0"/>
              <a:t>frostbite, </a:t>
            </a:r>
            <a:r>
              <a:rPr lang="en-US" sz="2400" dirty="0" smtClean="0"/>
              <a:t>N, </a:t>
            </a:r>
            <a:r>
              <a:rPr lang="en-US" sz="2000" i="1" dirty="0" smtClean="0">
                <a:solidFill>
                  <a:schemeClr val="accent3">
                    <a:lumMod val="50000"/>
                  </a:schemeClr>
                </a:solidFill>
              </a:rPr>
              <a:t>injury of body tissues caused by cold, typically affecting the nose, fingers, toes</a:t>
            </a:r>
          </a:p>
          <a:p>
            <a:r>
              <a:rPr lang="en-US" sz="2400" i="1" dirty="0" smtClean="0"/>
              <a:t>Athletic-looking, </a:t>
            </a:r>
            <a:r>
              <a:rPr lang="en-US" sz="2400" dirty="0" err="1" smtClean="0"/>
              <a:t>Adj</a:t>
            </a:r>
            <a:endParaRPr lang="en-US" sz="2400" dirty="0" smtClean="0"/>
          </a:p>
          <a:p>
            <a:r>
              <a:rPr lang="en-US" sz="2400" dirty="0" smtClean="0"/>
              <a:t>Blackbird, N</a:t>
            </a:r>
          </a:p>
          <a:p>
            <a:r>
              <a:rPr lang="en-US" sz="2400" i="1" dirty="0" smtClean="0"/>
              <a:t>Knee-deep, </a:t>
            </a:r>
            <a:r>
              <a:rPr lang="en-US" sz="2400" dirty="0" err="1" smtClean="0"/>
              <a:t>Adj</a:t>
            </a:r>
            <a:endParaRPr lang="en-US" sz="2400" i="1" dirty="0" smtClean="0"/>
          </a:p>
          <a:p>
            <a:r>
              <a:rPr lang="en-US" sz="2400" i="1" dirty="0" smtClean="0"/>
              <a:t>University teaching award committee member, </a:t>
            </a:r>
            <a:r>
              <a:rPr lang="en-US" sz="2400" dirty="0" smtClean="0"/>
              <a:t>N</a:t>
            </a:r>
          </a:p>
          <a:p>
            <a:pPr>
              <a:buNone/>
            </a:pPr>
            <a:r>
              <a:rPr lang="en-US" sz="2000" dirty="0" smtClean="0"/>
              <a:t>Note: in many cases the left-hand member of English compounds modifies the right-hand member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</a:rPr>
              <a:t>Spelling </a:t>
            </a:r>
            <a:br>
              <a:rPr lang="en-US" sz="3200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E.g.</a:t>
            </a:r>
            <a:r>
              <a:rPr lang="en-US" dirty="0" smtClean="0"/>
              <a:t> 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goldsmith, wrist watch, field mouse, mother-in-law, walking-stick, clock-tower, etc.</a:t>
            </a:r>
          </a:p>
          <a:p>
            <a:pPr>
              <a:buNone/>
            </a:pPr>
            <a:endParaRPr lang="en-US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Connection between constituents</a:t>
            </a:r>
          </a:p>
          <a:p>
            <a:pPr>
              <a:buNone/>
            </a:pPr>
            <a:r>
              <a:rPr lang="en-US" sz="2400" dirty="0" smtClean="0"/>
              <a:t>E.g.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state-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-man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speed-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-meter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film-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graphy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bride-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-man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There’s no single strict rule </a:t>
            </a:r>
            <a:r>
              <a:rPr lang="en-US" sz="2000" dirty="0" smtClean="0"/>
              <a:t>of writing </a:t>
            </a:r>
            <a:r>
              <a:rPr lang="en-US" sz="2000" dirty="0" smtClean="0"/>
              <a:t> compounds. 3 ways exist:</a:t>
            </a:r>
          </a:p>
          <a:p>
            <a:pPr>
              <a:buFontTx/>
              <a:buChar char="-"/>
            </a:pPr>
            <a:r>
              <a:rPr lang="en-US" sz="2000" dirty="0" smtClean="0"/>
              <a:t>writing compounds as one word</a:t>
            </a:r>
          </a:p>
          <a:p>
            <a:pPr>
              <a:buFontTx/>
              <a:buChar char="-"/>
            </a:pPr>
            <a:r>
              <a:rPr lang="en-US" sz="2000" dirty="0" smtClean="0"/>
              <a:t>as two separate words</a:t>
            </a:r>
          </a:p>
          <a:p>
            <a:pPr>
              <a:buFontTx/>
              <a:buChar char="-"/>
            </a:pPr>
            <a:r>
              <a:rPr lang="en-US" sz="2000" dirty="0" smtClean="0"/>
              <a:t>with hyphen</a:t>
            </a:r>
          </a:p>
          <a:p>
            <a:pPr>
              <a:buFontTx/>
              <a:buChar char="-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According to their </a:t>
            </a:r>
            <a:r>
              <a:rPr lang="en-US" dirty="0" smtClean="0">
                <a:solidFill>
                  <a:srgbClr val="C00000"/>
                </a:solidFill>
              </a:rPr>
              <a:t>part of speech </a:t>
            </a:r>
            <a:r>
              <a:rPr lang="en-US" dirty="0" smtClean="0"/>
              <a:t>compounds can be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Nominative</a:t>
            </a:r>
            <a:r>
              <a:rPr lang="en-US" dirty="0" smtClean="0"/>
              <a:t> (e.g. oak-tree, lemon grove, etc.);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Verbal</a:t>
            </a:r>
            <a:r>
              <a:rPr lang="en-US" dirty="0" smtClean="0"/>
              <a:t> (e.g. to double-click, to side-track, etc.);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Adjectival</a:t>
            </a:r>
            <a:r>
              <a:rPr lang="en-US" dirty="0" smtClean="0"/>
              <a:t> (e.g. Afro-American, stone-deaf, etc.);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Adverbial</a:t>
            </a:r>
            <a:r>
              <a:rPr lang="en-US" dirty="0" smtClean="0"/>
              <a:t> (off-hand, by-heart, etc.)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Part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of Speech of Compounds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Types of constituents’ bases. An example.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Bases that can function independently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Baby-sitter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(sitter – a person who sits, especially for a portrait or examination.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i="1" dirty="0" smtClean="0"/>
              <a:t>She always hopes to imbue a portrait with the sitter’s character</a:t>
            </a:r>
            <a:r>
              <a:rPr lang="en-US" dirty="0" smtClean="0"/>
              <a:t>).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Derivational compounds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Long-legged </a:t>
            </a:r>
            <a:r>
              <a:rPr lang="en-US" dirty="0" smtClean="0"/>
              <a:t>(the second component of the compound word “long-legged” has no independence outside the phrase)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Patterns of compounding in English</a:t>
            </a:r>
            <a:endParaRPr lang="en-US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</a:rPr>
              <a:t>Manservant, churchyard, aroma therapy…</a:t>
            </a:r>
          </a:p>
          <a:p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</a:rPr>
              <a:t>Fishing rod, sleeping bag…</a:t>
            </a:r>
          </a:p>
          <a:p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</a:rPr>
              <a:t>Sunshine, nosebleed; crybaby, pickpocket, kill-joy…</a:t>
            </a:r>
          </a:p>
          <a:p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</a:rPr>
              <a:t>Make-believe </a:t>
            </a:r>
            <a:r>
              <a:rPr lang="en-US" sz="2400" i="1" dirty="0" smtClean="0"/>
              <a:t>(e.g. She lives in a world of make-believe.)</a:t>
            </a: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Water-resistant, sugar-free, user-friendly; personal computer, electronic mail…</a:t>
            </a: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Bitter-sweet…blue-eyed, long-legged…</a:t>
            </a: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Over-rated, upright; downtown, by-stander; overlook, underestimate…</a:t>
            </a:r>
          </a:p>
          <a:p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N+N</a:t>
            </a:r>
          </a:p>
          <a:p>
            <a:r>
              <a:rPr lang="en-US" sz="2400" dirty="0" err="1" smtClean="0"/>
              <a:t>Ger+N</a:t>
            </a:r>
            <a:endParaRPr lang="en-US" sz="2400" dirty="0" smtClean="0"/>
          </a:p>
          <a:p>
            <a:r>
              <a:rPr lang="en-US" sz="2400" dirty="0" smtClean="0"/>
              <a:t>N+V, V+N</a:t>
            </a:r>
          </a:p>
          <a:p>
            <a:r>
              <a:rPr lang="en-US" sz="2400" dirty="0" smtClean="0"/>
              <a:t>V+V (</a:t>
            </a:r>
            <a:r>
              <a:rPr lang="en-US" sz="2400" i="1" dirty="0" smtClean="0"/>
              <a:t>almost non-productive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N+Adj</a:t>
            </a:r>
            <a:r>
              <a:rPr lang="en-US" sz="2400" dirty="0" smtClean="0"/>
              <a:t>, </a:t>
            </a:r>
            <a:r>
              <a:rPr lang="en-US" sz="2400" dirty="0" err="1" smtClean="0"/>
              <a:t>Adj+N</a:t>
            </a:r>
            <a:endParaRPr lang="en-US" sz="2400" dirty="0" smtClean="0"/>
          </a:p>
          <a:p>
            <a:r>
              <a:rPr lang="en-US" sz="2400" dirty="0" err="1" smtClean="0"/>
              <a:t>Adj+Adj</a:t>
            </a:r>
            <a:endParaRPr lang="en-US" sz="2400" dirty="0" smtClean="0"/>
          </a:p>
          <a:p>
            <a:r>
              <a:rPr lang="en-US" sz="2400" dirty="0" err="1" smtClean="0"/>
              <a:t>Prep+Adj</a:t>
            </a:r>
            <a:r>
              <a:rPr lang="en-US" sz="2400" dirty="0" smtClean="0"/>
              <a:t>, </a:t>
            </a:r>
            <a:r>
              <a:rPr lang="en-US" sz="2400" dirty="0" err="1" smtClean="0"/>
              <a:t>Prep+N</a:t>
            </a:r>
            <a:r>
              <a:rPr lang="en-US" sz="2400" dirty="0" smtClean="0"/>
              <a:t>, </a:t>
            </a:r>
            <a:r>
              <a:rPr lang="en-US" sz="2400" dirty="0" err="1" smtClean="0"/>
              <a:t>Prep+V</a:t>
            </a:r>
            <a:endParaRPr lang="en-US" sz="2400" dirty="0" smtClean="0"/>
          </a:p>
          <a:p>
            <a:r>
              <a:rPr lang="en-US" sz="2400" dirty="0" smtClean="0"/>
              <a:t>…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380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Compounding (Composition)</vt:lpstr>
      <vt:lpstr>What is a compound word (složenica)?</vt:lpstr>
      <vt:lpstr>Spelling  </vt:lpstr>
      <vt:lpstr>Slide 4</vt:lpstr>
      <vt:lpstr>Types of constituents’ bases. An example.</vt:lpstr>
      <vt:lpstr>Patterns of compounding in English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</dc:title>
  <dc:creator>Racunovodja</dc:creator>
  <cp:lastModifiedBy>Racunovodja</cp:lastModifiedBy>
  <cp:revision>22</cp:revision>
  <dcterms:created xsi:type="dcterms:W3CDTF">2006-08-16T00:00:00Z</dcterms:created>
  <dcterms:modified xsi:type="dcterms:W3CDTF">2020-04-13T12:26:32Z</dcterms:modified>
</cp:coreProperties>
</file>