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Derivational Morphology.</a:t>
            </a:r>
            <a:b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Prefixation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 smtClean="0"/>
              <a:t>Morphology of the English language</a:t>
            </a:r>
            <a:endParaRPr lang="en-US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Derivation: notion, definition, classification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Derivation is a morphological process of forming new words by adding derivation affixes to the base. As a result we’ve got a derivative (</a:t>
            </a:r>
            <a:r>
              <a:rPr lang="en-US" i="1" dirty="0" err="1" smtClean="0"/>
              <a:t>izvedenica</a:t>
            </a:r>
            <a:r>
              <a:rPr lang="en-US" dirty="0" smtClean="0"/>
              <a:t>). All derivatives that can be formed out of one base make up lexical or derivation paradigm of the word.</a:t>
            </a:r>
          </a:p>
          <a:p>
            <a:r>
              <a:rPr lang="en-US" dirty="0" smtClean="0"/>
              <a:t>Two main derivational processes are </a:t>
            </a:r>
            <a:r>
              <a:rPr lang="en-US" dirty="0" err="1" smtClean="0"/>
              <a:t>prefixation</a:t>
            </a:r>
            <a:r>
              <a:rPr lang="en-US" dirty="0" smtClean="0"/>
              <a:t> (1) and suffixation (2).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Derivational paradigm of the word CENTRE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centr</a:t>
            </a:r>
            <a:r>
              <a:rPr lang="en-US" dirty="0" smtClean="0"/>
              <a:t>-al</a:t>
            </a:r>
          </a:p>
          <a:p>
            <a:pPr>
              <a:buNone/>
            </a:pPr>
            <a:r>
              <a:rPr lang="en-US" dirty="0" err="1" smtClean="0"/>
              <a:t>centr</a:t>
            </a:r>
            <a:r>
              <a:rPr lang="en-US" dirty="0" smtClean="0"/>
              <a:t>-al-</a:t>
            </a:r>
            <a:r>
              <a:rPr lang="en-US" dirty="0" err="1" smtClean="0"/>
              <a:t>ize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centr</a:t>
            </a:r>
            <a:r>
              <a:rPr lang="en-US" dirty="0" smtClean="0"/>
              <a:t>-al-</a:t>
            </a:r>
            <a:r>
              <a:rPr lang="en-US" dirty="0" err="1" smtClean="0"/>
              <a:t>ly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centr-ist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centr-ist-ic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centr-icity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de-</a:t>
            </a:r>
            <a:r>
              <a:rPr lang="en-US" dirty="0" err="1" smtClean="0"/>
              <a:t>centr</a:t>
            </a:r>
            <a:r>
              <a:rPr lang="en-US" dirty="0" smtClean="0"/>
              <a:t>-al-</a:t>
            </a:r>
            <a:r>
              <a:rPr lang="en-US" dirty="0" err="1" smtClean="0"/>
              <a:t>ize</a:t>
            </a:r>
            <a:r>
              <a:rPr lang="en-US" dirty="0" smtClean="0"/>
              <a:t>-</a:t>
            </a:r>
            <a:r>
              <a:rPr lang="en-US" dirty="0" err="1" smtClean="0"/>
              <a:t>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etc.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Derivation can be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class-maintaining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happy / un-happy</a:t>
            </a:r>
          </a:p>
          <a:p>
            <a:r>
              <a:rPr lang="en-US" dirty="0" smtClean="0"/>
              <a:t>national / inter-national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class-changing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organise</a:t>
            </a:r>
            <a:r>
              <a:rPr lang="en-US" dirty="0" smtClean="0"/>
              <a:t>  / </a:t>
            </a:r>
            <a:r>
              <a:rPr lang="en-US" dirty="0" err="1" smtClean="0"/>
              <a:t>organis-ation</a:t>
            </a:r>
            <a:endParaRPr lang="en-US" dirty="0" smtClean="0"/>
          </a:p>
          <a:p>
            <a:r>
              <a:rPr lang="en-US" dirty="0" smtClean="0"/>
              <a:t>dark  / dark-en </a:t>
            </a:r>
          </a:p>
          <a:p>
            <a:r>
              <a:rPr lang="en-US" dirty="0" smtClean="0"/>
              <a:t>ice / de-ice</a:t>
            </a:r>
          </a:p>
          <a:p>
            <a:r>
              <a:rPr lang="en-US" dirty="0" smtClean="0"/>
              <a:t>slave / en-slave</a:t>
            </a:r>
          </a:p>
          <a:p>
            <a:r>
              <a:rPr lang="en-US" dirty="0" smtClean="0"/>
              <a:t>humor / humor-</a:t>
            </a:r>
            <a:r>
              <a:rPr lang="en-US" dirty="0" err="1" smtClean="0"/>
              <a:t>ous</a:t>
            </a:r>
            <a:endParaRPr lang="en-US" dirty="0" smtClean="0"/>
          </a:p>
          <a:p>
            <a:r>
              <a:rPr lang="en-US" dirty="0" smtClean="0"/>
              <a:t>glamour / glamour-</a:t>
            </a:r>
            <a:r>
              <a:rPr lang="en-US" dirty="0" err="1" smtClean="0"/>
              <a:t>ous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Prefixation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dirty="0" err="1" smtClean="0"/>
              <a:t>Prefixation</a:t>
            </a:r>
            <a:r>
              <a:rPr lang="en-US" sz="2800" dirty="0" smtClean="0"/>
              <a:t> – the morphological process of forming words by means of prefixes.</a:t>
            </a:r>
          </a:p>
          <a:p>
            <a:pPr>
              <a:buNone/>
            </a:pPr>
            <a:r>
              <a:rPr lang="en-US" sz="2800" dirty="0" smtClean="0"/>
              <a:t>E.g., </a:t>
            </a:r>
            <a:r>
              <a:rPr lang="en-US" sz="2800" i="1" dirty="0" smtClean="0"/>
              <a:t>pre-war, ex-wife, pseudo-classicism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err="1" smtClean="0"/>
              <a:t>Prefixation</a:t>
            </a:r>
            <a:r>
              <a:rPr lang="en-US" sz="2800" dirty="0" smtClean="0"/>
              <a:t> is really productive for verb-formation and adjective –formation. As to nouns, only about 23 % of them are formed by adding prefixes to the base.</a:t>
            </a:r>
          </a:p>
          <a:p>
            <a:pPr>
              <a:buNone/>
            </a:pPr>
            <a:r>
              <a:rPr lang="en-US" sz="2800" dirty="0" smtClean="0"/>
              <a:t>Prefixes can be </a:t>
            </a:r>
            <a:r>
              <a:rPr lang="en-US" sz="2800" dirty="0" err="1" smtClean="0"/>
              <a:t>monosemantic</a:t>
            </a:r>
            <a:r>
              <a:rPr lang="en-US" sz="2800" dirty="0" smtClean="0"/>
              <a:t> (those that have one meaning only, e.g. </a:t>
            </a:r>
            <a:r>
              <a:rPr lang="en-US" sz="2800" i="1" dirty="0" smtClean="0"/>
              <a:t>re-</a:t>
            </a:r>
            <a:r>
              <a:rPr lang="en-US" sz="2800" dirty="0" smtClean="0"/>
              <a:t>) and </a:t>
            </a:r>
            <a:r>
              <a:rPr lang="en-US" sz="2800" dirty="0" err="1" smtClean="0"/>
              <a:t>polysemantic</a:t>
            </a:r>
            <a:r>
              <a:rPr lang="en-US" sz="2800" dirty="0" smtClean="0"/>
              <a:t> (those having more than one meaning, e.g. a-: </a:t>
            </a:r>
            <a:r>
              <a:rPr lang="en-US" sz="2800" i="1" dirty="0" smtClean="0"/>
              <a:t>asleep</a:t>
            </a:r>
            <a:r>
              <a:rPr lang="en-US" sz="2800" dirty="0" smtClean="0"/>
              <a:t>, </a:t>
            </a:r>
            <a:r>
              <a:rPr lang="en-US" sz="2800" i="1" dirty="0" smtClean="0"/>
              <a:t>asymmetric</a:t>
            </a:r>
            <a:r>
              <a:rPr lang="en-US" sz="2800" dirty="0" smtClean="0"/>
              <a:t>). 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According to their meaning, </a:t>
            </a:r>
            <a:r>
              <a:rPr lang="en-US" sz="2400" i="1" dirty="0" smtClean="0">
                <a:solidFill>
                  <a:srgbClr val="FF0000"/>
                </a:solidFill>
              </a:rPr>
              <a:t>prefixes</a:t>
            </a:r>
            <a:r>
              <a:rPr lang="en-US" sz="2400" dirty="0" smtClean="0"/>
              <a:t> can be divided into the following groups: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Negative : un-, non-, </a:t>
            </a:r>
            <a:r>
              <a:rPr lang="en-US" sz="2400" dirty="0" err="1" smtClean="0"/>
              <a:t>dis</a:t>
            </a:r>
            <a:r>
              <a:rPr lang="en-US" sz="2400" dirty="0" smtClean="0"/>
              <a:t>-, a-, in, etc.</a:t>
            </a:r>
          </a:p>
          <a:p>
            <a:r>
              <a:rPr lang="en-US" sz="2400" dirty="0" smtClean="0"/>
              <a:t>Privative: un-, de-, </a:t>
            </a:r>
            <a:r>
              <a:rPr lang="en-US" sz="2400" dirty="0" err="1" smtClean="0"/>
              <a:t>dis</a:t>
            </a:r>
            <a:r>
              <a:rPr lang="en-US" sz="2400" dirty="0" smtClean="0"/>
              <a:t>-, etc.</a:t>
            </a:r>
          </a:p>
          <a:p>
            <a:r>
              <a:rPr lang="en-US" sz="2400" dirty="0" smtClean="0"/>
              <a:t>Denoting time and order: fore-, pre-, post-, ex-, etc.</a:t>
            </a:r>
          </a:p>
          <a:p>
            <a:r>
              <a:rPr lang="en-US" sz="2400" dirty="0" smtClean="0"/>
              <a:t>Locative: sub-, inter-, trans-, etc.</a:t>
            </a:r>
          </a:p>
          <a:p>
            <a:r>
              <a:rPr lang="en-US" sz="2400" dirty="0" smtClean="0"/>
              <a:t>Pejorative: </a:t>
            </a:r>
            <a:r>
              <a:rPr lang="en-US" sz="2400" dirty="0" err="1" smtClean="0"/>
              <a:t>mis</a:t>
            </a:r>
            <a:r>
              <a:rPr lang="en-US" sz="2400" dirty="0" smtClean="0"/>
              <a:t>-, mal-, pseudo-, etc.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Disloyal, non-smoker, amoral, independent, illiterate, immortal, irrelevant, inadequate…</a:t>
            </a:r>
          </a:p>
          <a:p>
            <a:r>
              <a:rPr lang="en-US" sz="2000" dirty="0" smtClean="0"/>
              <a:t>Undo, decentralize, disconnect…</a:t>
            </a:r>
          </a:p>
          <a:p>
            <a:r>
              <a:rPr lang="en-US" sz="2000" dirty="0" smtClean="0"/>
              <a:t>Foresee, post-modern, ex-President…</a:t>
            </a:r>
          </a:p>
          <a:p>
            <a:r>
              <a:rPr lang="en-US" sz="2000" dirty="0" smtClean="0"/>
              <a:t>Subconscious, submarine, inter-continental, trans-</a:t>
            </a:r>
            <a:r>
              <a:rPr lang="en-US" sz="2000" dirty="0" err="1" smtClean="0"/>
              <a:t>atlantic</a:t>
            </a:r>
            <a:r>
              <a:rPr lang="en-US" sz="2000" dirty="0" smtClean="0"/>
              <a:t>…</a:t>
            </a:r>
          </a:p>
          <a:p>
            <a:r>
              <a:rPr lang="en-US" sz="2000" dirty="0" smtClean="0"/>
              <a:t>Pseudoscientific, maltreat</a:t>
            </a:r>
            <a:r>
              <a:rPr lang="en-US" sz="2000" smtClean="0"/>
              <a:t>, misinform…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321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Derivational Morphology. Prefixation.</vt:lpstr>
      <vt:lpstr>Derivation: notion, definition, classification</vt:lpstr>
      <vt:lpstr>Derivational paradigm of the word CENTRE</vt:lpstr>
      <vt:lpstr>Derivation can be</vt:lpstr>
      <vt:lpstr>Prefixation</vt:lpstr>
      <vt:lpstr>According to their meaning, prefixes can be divided into the following groups: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Derivational Morphology. Prefixation.</dc:title>
  <dc:creator>Racunovodja</dc:creator>
  <cp:lastModifiedBy>Racunovodja</cp:lastModifiedBy>
  <cp:revision>14</cp:revision>
  <dcterms:created xsi:type="dcterms:W3CDTF">2006-08-16T00:00:00Z</dcterms:created>
  <dcterms:modified xsi:type="dcterms:W3CDTF">2020-03-29T16:11:52Z</dcterms:modified>
</cp:coreProperties>
</file>