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embeddedFontLst>
    <p:embeddedFont>
      <p:font typeface="Calibri" panose="020F0502020204030204" pitchFamily="34" charset="0"/>
      <p:regular r:id="rId33"/>
      <p:bold r:id="rId34"/>
      <p:italic r:id="rId35"/>
      <p:boldItalic r:id="rId36"/>
    </p:embeddedFont>
    <p:embeddedFont>
      <p:font typeface="Century Gothic" panose="020B0502020202020204" pitchFamily="3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gTFoT7VQaTOSVbpoRtcj1vXEun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19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presProps" Target="presProps.xml"/><Relationship Id="rId20" Type="http://schemas.openxmlformats.org/officeDocument/2006/relationships/slide" Target="slides/slide1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37180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60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06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30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6f0fbeb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76f0fbeb9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28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960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8815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0985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4698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5" name="Google Shape;1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327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541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1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84127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76f0fbeb9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76f0fbeb90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19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963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1157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7" name="Google Shape;2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443623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25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6f0fbeb9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2" name="Google Shape;232;g76f0fbeb90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462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0729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3" name="Google Shape;24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45133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93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177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8499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510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350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0978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3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345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5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3">
            <a:extLst>
              <a:ext uri="{FF2B5EF4-FFF2-40B4-BE49-F238E27FC236}">
                <a16:creationId xmlns:a16="http://schemas.microsoft.com/office/drawing/2014/main" xmlns="" id="{DB391CD0-B0FF-7C47-AEC7-712743E719D1}"/>
              </a:ext>
            </a:extLst>
          </p:cNvPr>
          <p:cNvSpPr/>
          <p:nvPr/>
        </p:nvSpPr>
        <p:spPr>
          <a:xfrm>
            <a:off x="0" y="552196"/>
            <a:ext cx="12207240" cy="268833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519519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  <a:defRPr sz="4125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Course Title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 hasCustomPrompt="1"/>
          </p:nvPr>
        </p:nvSpPr>
        <p:spPr>
          <a:xfrm>
            <a:off x="0" y="2661428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dirty="0"/>
              <a:t>Module: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385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537882"/>
            <a:ext cx="12192000" cy="2689412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838200" y="537883"/>
            <a:ext cx="10515600" cy="26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sz="3750" b="0" i="0" u="none" strike="noStrike" cap="none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4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Google Shape;20;p4">
            <a:extLst>
              <a:ext uri="{FF2B5EF4-FFF2-40B4-BE49-F238E27FC236}">
                <a16:creationId xmlns:a16="http://schemas.microsoft.com/office/drawing/2014/main" xmlns="" id="{AAE7BF4A-9551-9C45-B7D9-6E6531C8E0A8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8816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Google Shape;20;p4">
            <a:extLst>
              <a:ext uri="{FF2B5EF4-FFF2-40B4-BE49-F238E27FC236}">
                <a16:creationId xmlns:a16="http://schemas.microsoft.com/office/drawing/2014/main" xmlns="" id="{866938FD-48A8-C945-8F8D-948D6ACBB765}"/>
              </a:ext>
            </a:extLst>
          </p:cNvPr>
          <p:cNvSpPr/>
          <p:nvPr/>
        </p:nvSpPr>
        <p:spPr>
          <a:xfrm rot="5400000">
            <a:off x="-3137554" y="3137552"/>
            <a:ext cx="6858002" cy="582894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033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20;p4">
            <a:extLst>
              <a:ext uri="{FF2B5EF4-FFF2-40B4-BE49-F238E27FC236}">
                <a16:creationId xmlns:a16="http://schemas.microsoft.com/office/drawing/2014/main" xmlns="" id="{EE238881-7684-6E45-838B-2C5185AA693E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676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20;p4">
            <a:extLst>
              <a:ext uri="{FF2B5EF4-FFF2-40B4-BE49-F238E27FC236}">
                <a16:creationId xmlns:a16="http://schemas.microsoft.com/office/drawing/2014/main" xmlns="" id="{52CFC662-DA86-E347-B571-4CAF57F1AA26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544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3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33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3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33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520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7FB">
            <a:alpha val="8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76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565150" marR="0" lvl="0" indent="-5143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+mj-lt"/>
        <a:buAutoNum type="arabicPeriod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2.xml"/><Relationship Id="rId5" Type="http://schemas.openxmlformats.org/officeDocument/2006/relationships/slide" Target="slide16.xml"/><Relationship Id="rId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</a:pPr>
            <a:r>
              <a:rPr lang="en-US"/>
              <a:t>Principles of Management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</a:pPr>
            <a:r>
              <a:rPr lang="en-US"/>
              <a:t>Module 9: Culture and Diversity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Corporate Culture as a Competitive Advantage</a:t>
            </a:r>
            <a:endParaRPr/>
          </a:p>
        </p:txBody>
      </p:sp>
      <p:sp>
        <p:nvSpPr>
          <p:cNvPr id="132" name="Google Shape;132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39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Strong culture helps employees, customers, and general public to identify corporate values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Companies with strong, coherent cultures attract high-quality employees who believe in same values as corporation- begin to feel on board and like they belong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Strong corporate culture can help corporation to build its brand</a:t>
            </a:r>
            <a:endParaRPr dirty="0"/>
          </a:p>
        </p:txBody>
      </p:sp>
      <p:pic>
        <p:nvPicPr>
          <p:cNvPr id="133" name="Google Shape;133;p10" descr="Four cartoon hands are putting together a puzzle the piece in the middle that would complete the puzzle is missing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199" y="1825625"/>
            <a:ext cx="5181599" cy="3449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Levels of Corporate Culture</a:t>
            </a:r>
            <a:endParaRPr/>
          </a:p>
        </p:txBody>
      </p:sp>
      <p:sp>
        <p:nvSpPr>
          <p:cNvPr id="140" name="Google Shape;14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5748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E.H. Schein- theorist who studies corporate culture- wrote book titled Organizational Culture and Leadership- three levels of corporate culture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At core- basic assumptions about human behavior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Surrounding core- values drawn from assumptions- standards, rules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Surface level- ”artifacts”- outcome of assumptions and values (actions, policies, physical environment, office jokes, etc.</a:t>
            </a:r>
            <a:endParaRPr dirty="0"/>
          </a:p>
        </p:txBody>
      </p:sp>
      <p:pic>
        <p:nvPicPr>
          <p:cNvPr id="1026" name="Picture 2" descr="Schein’s model: An inverted pyramid with artifacts at the top, then values, and then assumptions.">
            <a:extLst>
              <a:ext uri="{FF2B5EF4-FFF2-40B4-BE49-F238E27FC236}">
                <a16:creationId xmlns:a16="http://schemas.microsoft.com/office/drawing/2014/main" xmlns="" id="{4635A460-75E1-834F-8FD5-1649860CD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90"/>
            <a:ext cx="5896020" cy="423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6f0fbeb90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1</a:t>
            </a:r>
            <a:endParaRPr dirty="0"/>
          </a:p>
        </p:txBody>
      </p:sp>
      <p:sp>
        <p:nvSpPr>
          <p:cNvPr id="148" name="Google Shape;148;g76f0fbeb90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5748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What is meant by “Assumptions” in the levels of corporate cultures?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Beliefs regarding basic traits of employees.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Beliefs regarding work ethic of employees.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Beliefs regarding the honesty of employees.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Beliefs regarding appropriate work/life balance of employees.</a:t>
            </a:r>
            <a:endParaRPr dirty="0"/>
          </a:p>
        </p:txBody>
      </p:sp>
      <p:pic>
        <p:nvPicPr>
          <p:cNvPr id="2050" name="Picture 2" descr="Schein’s model: An inverted pyramid with artifacts at the top, then values, and then assumptions.">
            <a:extLst>
              <a:ext uri="{FF2B5EF4-FFF2-40B4-BE49-F238E27FC236}">
                <a16:creationId xmlns:a16="http://schemas.microsoft.com/office/drawing/2014/main" xmlns="" id="{813E5557-1CB3-C248-A450-E66F1161E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90"/>
            <a:ext cx="5883409" cy="423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Key Dimensions of Organizational Culture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Key Dimensions of Organizational Culture</a:t>
            </a:r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9.2: Identify key dimensions of organizational culture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9.2.1: Discuss seven dimensions of culture in the Organizational Culture Profile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Exploring Key Dimensions of Organizational Culture</a:t>
            </a:r>
            <a:endParaRPr/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Detail-oriented- meticulous attention to details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Ritz Carlton hotels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Innovative- individuals who want opportunities to invent new products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GORE-TEX or Google 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Aggressive- value of competition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Microsoft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Outcome-oriented- all about results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Best Buy</a:t>
            </a:r>
            <a:endParaRPr dirty="0"/>
          </a:p>
          <a:p>
            <a:pPr marL="685800" lvl="1" indent="-1333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4294967295"/>
          </p:nvPr>
        </p:nvSpPr>
        <p:spPr>
          <a:xfrm>
            <a:off x="70104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100" dirty="0"/>
              <a:t>Stable- knowing who is charge, who to report to, and what to accomplish</a:t>
            </a:r>
            <a:endParaRPr sz="2100"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sz="1800" dirty="0"/>
              <a:t>Kraft Foods</a:t>
            </a:r>
            <a:endParaRPr sz="1800"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100" dirty="0"/>
              <a:t>People-oriented- expect the company to care about you- value of fairness</a:t>
            </a:r>
            <a:endParaRPr sz="2100"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sz="1800" dirty="0"/>
              <a:t>Starbucks</a:t>
            </a:r>
            <a:endParaRPr sz="2100"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100" dirty="0"/>
              <a:t>Team-oriented- employees who like to collaborate &amp; cooperate with team</a:t>
            </a:r>
            <a:endParaRPr sz="2100"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sz="1800" dirty="0"/>
              <a:t>Southwest Airlines</a:t>
            </a:r>
            <a:endParaRPr sz="1800"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Influences on Organizational Culture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Influences on Organizational Culture</a:t>
            </a:r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9.3: Identify the main influences on organizational culture, and explain how culture is maintained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9.3.1: Discuss the sources of culture in an organization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9.3.2: Explain the methods for maintaining a culture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9.3.3: List the visible signs of culture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Influences on Organizational Culture</a:t>
            </a:r>
            <a:br>
              <a:rPr lang="en-US"/>
            </a:br>
            <a:r>
              <a:rPr lang="en-US"/>
              <a:t>Sources of Culture</a:t>
            </a:r>
            <a:endParaRPr/>
          </a:p>
        </p:txBody>
      </p:sp>
      <p:sp>
        <p:nvSpPr>
          <p:cNvPr id="185" name="Google Shape;18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Founders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Have a vision for their new company which helps form corporate culture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Some founders have strong personalities and values that company reflects goals upon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Examples: Walt Disney, Ben and Jerry’s Ice Cream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Industry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Industries that are built around regulations and policies that can’t be changed and industries that are creative, innovative, and fun</a:t>
            </a: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pic>
        <p:nvPicPr>
          <p:cNvPr id="186" name="Google Shape;186;p17" descr="The Disneyland castle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2" y="2196015"/>
            <a:ext cx="5181600" cy="3351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Methods for Maintaining Corporate Culture</a:t>
            </a:r>
            <a:endParaRPr/>
          </a:p>
        </p:txBody>
      </p:sp>
      <p:sp>
        <p:nvSpPr>
          <p:cNvPr id="193" name="Google Shape;193;p18"/>
          <p:cNvSpPr txBox="1">
            <a:spLocks noGrp="1"/>
          </p:cNvSpPr>
          <p:nvPr>
            <p:ph idx="1" type="body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Recruiting- finding employees who will fit into corporate culture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Hiring- assessing candidate’s assumptions and values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Onboarding- new employee orientation process- teach company policies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Training- formal and informal (technology or changes, depending on job)</a:t>
            </a:r>
            <a:endParaRPr/>
          </a:p>
          <a:p>
            <a:pPr algn="l" indent="-1270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descr="A sign saying &quot;We are hiring&quot; on a red background." id="194" name="Google Shape;194;p18"/>
          <p:cNvPicPr preferRelativeResize="0"/>
          <p:nvPr/>
        </p:nvPicPr>
        <p:blipFill rotWithShape="1">
          <a:blip r:embed="rId3">
            <a:alphaModFix/>
          </a:blip>
          <a:srcRect b="397" l="210" r="161"/>
          <a:stretch/>
        </p:blipFill>
        <p:spPr>
          <a:xfrm>
            <a:off x="3622430" y="3933738"/>
            <a:ext cx="4947140" cy="24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Module Learning Outcomes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/>
              <a:t>Discuss organizational culture and the benefits of diversity.</a:t>
            </a:r>
            <a:endParaRPr/>
          </a:p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 action="ppaction://hlinksldjump"/>
              </a:rPr>
              <a:t>9.1: Describe organizational culture, and explain how culture can be a competitive advantage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4" action="ppaction://hlinksldjump"/>
              </a:rPr>
              <a:t>9.2: Identify key dimensions of organizational culture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5" action="ppaction://hlinksldjump"/>
              </a:rPr>
              <a:t>9.3: Identify the main influences on organizational culture, and explain how culture is maintained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6" action="ppaction://hlinksldjump"/>
              </a:rPr>
              <a:t>9.4: Describe the key techniques for initiating and fostering cultural change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7" action="ppaction://hlinksldjump"/>
              </a:rPr>
              <a:t>9.5: Identify the advantages and challenges of employee diversity within organizations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6f0fbeb90_0_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2</a:t>
            </a:r>
            <a:endParaRPr dirty="0"/>
          </a:p>
        </p:txBody>
      </p:sp>
      <p:sp>
        <p:nvSpPr>
          <p:cNvPr id="201" name="Google Shape;201;g76f0fbeb90_0_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Which of the following are NOT a method for maintaining corporate culture: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Onboarding.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Hiring.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Training.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Incenting.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Visible Signs of Culture</a:t>
            </a:r>
            <a:endParaRPr/>
          </a:p>
        </p:txBody>
      </p:sp>
      <p:sp>
        <p:nvSpPr>
          <p:cNvPr id="208" name="Google Shape;20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When you walk into a business setting, you should be able to see visible signs of business’s organizational culture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Few things to watch out for: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How employees dress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Snack areas/candy jars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Plaques and awards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Mission statement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Events and rituals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Physical layout and décor </a:t>
            </a:r>
            <a:endParaRPr dirty="0"/>
          </a:p>
        </p:txBody>
      </p:sp>
      <p:pic>
        <p:nvPicPr>
          <p:cNvPr id="209" name="Google Shape;209;p19" descr="A large space in a modern looking office building with a couch, tables and chairs, and counter space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1976096"/>
            <a:ext cx="5181600" cy="34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Cultural Change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Cultural Change</a:t>
            </a:r>
            <a:endParaRPr/>
          </a:p>
        </p:txBody>
      </p:sp>
      <p:sp>
        <p:nvSpPr>
          <p:cNvPr id="220" name="Google Shape;220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9.4: Describe the key techniques for initiating and fostering cultural change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9.4.1: Describe key techniques for initiating cultural change (sense of urgency, role modeling, changing leaders)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9.4.2: Describe key techniques for fostering cultural change (training, reward systems, and new stories and symbols)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Initiating and Managing Cultural Change</a:t>
            </a:r>
            <a:endParaRPr/>
          </a:p>
        </p:txBody>
      </p:sp>
      <p:sp>
        <p:nvSpPr>
          <p:cNvPr id="227" name="Google Shape;22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Initiating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Create sense of urgency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Role modeling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Changing leaders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Managing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Excellent communication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Changing leaders who present barriers to change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Training programs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Changing reward systems and corporate symbols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Changing look and feel of the workplace</a:t>
            </a:r>
            <a:endParaRPr dirty="0"/>
          </a:p>
        </p:txBody>
      </p:sp>
      <p:pic>
        <p:nvPicPr>
          <p:cNvPr id="228" name="Google Shape;228;p22" descr="The phrase 'Time for Change' is spelled out with Scrabble lette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045544"/>
            <a:ext cx="5181600" cy="3437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6f0fbeb90_0_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Class Activity: Initiating and Managing Cultural Change</a:t>
            </a:r>
            <a:endParaRPr/>
          </a:p>
        </p:txBody>
      </p:sp>
      <p:sp>
        <p:nvSpPr>
          <p:cNvPr id="235" name="Google Shape;235;g76f0fbeb90_0_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Break into small groups. Review the corporate culture attributes of Google and Apple from slides 7-9.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Which of these corporate cultures would you prefer to be a part of?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If you were the CEO of a startup, and wanted to develop a corporate culture similar to your choice, what steps would you follow to do so?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Employee Diversity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Employee Diversity</a:t>
            </a:r>
            <a:endParaRPr/>
          </a:p>
        </p:txBody>
      </p:sp>
      <p:sp>
        <p:nvSpPr>
          <p:cNvPr id="246" name="Google Shape;246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9.5: Identify the advantages and challenges of employee diversity within organizations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9.5.1: Explain the concept of diversity within organizations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9.5.2: Explain the advantages of employee diversity within organizations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9.5.3: Explain the challenges of employee diversity within organizations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Employee Diversity: What Is It?</a:t>
            </a:r>
            <a:endParaRPr/>
          </a:p>
        </p:txBody>
      </p:sp>
      <p:sp>
        <p:nvSpPr>
          <p:cNvPr id="253" name="Google Shape;253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Diversity is now required by law and is a recommended strategy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Long-term strategy- broader meaning which adds personality, cognitive style, education, background, and more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Diversity in workplace isn’t easy to achieve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Explosive growth in global trade means large companies grew in diversity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254" name="Google Shape;254;p25" descr="A woman on the left looking at a web of images on the right. The images contain photos of different men and wome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6000" y="3990973"/>
            <a:ext cx="5080000" cy="25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Advantages  and Challenges of Employee Diversity</a:t>
            </a:r>
            <a:endParaRPr/>
          </a:p>
        </p:txBody>
      </p:sp>
      <p:sp>
        <p:nvSpPr>
          <p:cNvPr id="261" name="Google Shape;261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Advantages</a:t>
            </a:r>
            <a:endParaRPr/>
          </a:p>
        </p:txBody>
      </p:sp>
      <p:sp>
        <p:nvSpPr>
          <p:cNvPr id="262" name="Google Shape;262;p2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Builds resilience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Permits system to evolve and learn from experience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Enhances creativity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Enhances image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Improves outreach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Improves morale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263" name="Google Shape;263;p26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Challenges</a:t>
            </a:r>
            <a:endParaRPr/>
          </a:p>
        </p:txBody>
      </p:sp>
      <p:sp>
        <p:nvSpPr>
          <p:cNvPr id="264" name="Google Shape;264;p26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Differences in culture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Work styles can vary from culture to culture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Management: top leadership technically white and male and lower level is usually female and nonwhite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Organizational Culture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Quick Review</a:t>
            </a:r>
            <a:endParaRPr/>
          </a:p>
        </p:txBody>
      </p:sp>
      <p:sp>
        <p:nvSpPr>
          <p:cNvPr id="270" name="Google Shape;270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define culture for a business?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How can culture be a competitive advantage for a business?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are the levels of culture?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effectively discuss the seven dimensions of culture in the Organizational Culture Profile?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are some key techniques for initiating cultural change? For fostering cultural change?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is the concept of diversity within organizations?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are the advantages of employee diversity within organizations?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explain the challenges of employee diversity within organizations?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Organizational Culture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9.1: Describe organizational culture, and explain how culture can be a competitive advantage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9.1.1: Define culture for a business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9.1.2: Explain how culture can be a competitive advantage for a business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9.1.3: List the levels of culture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What Is Organizational Culture?</a:t>
            </a:r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Term that can relate to any organization at all, from a church to a university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Corporate Culture: shared values, attitudes, standards, and beliefs that characterize members of an organization and define its nature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not intentionally created, can be disjointed or antagonistic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Developed from knowledge of national, regional, and family cultures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What Do Corporate Cultures Look Like?</a:t>
            </a:r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IBM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Google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Apple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02" name="Google Shape;102;p6" descr="The Google Logo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40657" y="1825625"/>
            <a:ext cx="5064619" cy="1713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6" descr="The IBM Logo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03670" y="4086286"/>
            <a:ext cx="5006730" cy="2002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6" descr="The Apple logo.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50559" y="3585737"/>
            <a:ext cx="2503241" cy="2503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IBM</a:t>
            </a:r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Founder Thomas Watson was one of the great developers of corporate culture- encouraged morality, temperance, and consistency.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Men were expected to dress in certain style (dark suits, white shirt) and behave conservatively.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“IBM Spirit” was represented in corporate songs that employees were required to sing at conventions.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Google</a:t>
            </a:r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Endless perks for valued employees- coffee bars, free meals, breaks, option to bring pet to work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List of core values: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We want to work with great people.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Technology innovation is our lifeblood.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Working at Google is fun.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 actively involved; you are Google.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Don’t take success for granted.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Do the right thing; don’t be evil.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Earn customer and user loyalty and respect every day.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Sustainable long-term growth and profitability are key to our success.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Google cares about and supports the communities where we work and live.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Apple</a:t>
            </a:r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More focused on outcomes and excellence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Core values: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Believing that they’re on the face of the Earth to make great products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Believing in the simple, not the complex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Believing they need to own and control primary technology behind products We participate only in markets where we can make a significant contribution.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Believing in saying no to projects to focus on most important ones 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Believing in deep collaboration and cross-pollination of groups 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Not settling for anything less than excellence in every group of company and having honesty to admit when they’re wrong/willing to change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nagemen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ent" id="{EDDDA351-5706-A943-B9C5-049DAFBD6A12}" vid="{B5965326-4324-2F48-8F0F-E160D9FAD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management</Template>
  <TotalTime>16</TotalTime>
  <Words>1261</Words>
  <Application>Microsoft Office PowerPoint</Application>
  <PresentationFormat>Widescreen</PresentationFormat>
  <Paragraphs>190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Arial</vt:lpstr>
      <vt:lpstr>Century Gothic</vt:lpstr>
      <vt:lpstr>management</vt:lpstr>
      <vt:lpstr>Principles of Management</vt:lpstr>
      <vt:lpstr>Module Learning Outcomes</vt:lpstr>
      <vt:lpstr>Organizational Culture</vt:lpstr>
      <vt:lpstr>Learning Outcomes: Organizational Culture</vt:lpstr>
      <vt:lpstr>What Is Organizational Culture?</vt:lpstr>
      <vt:lpstr>What Do Corporate Cultures Look Like?</vt:lpstr>
      <vt:lpstr>IBM</vt:lpstr>
      <vt:lpstr>Google</vt:lpstr>
      <vt:lpstr>Apple</vt:lpstr>
      <vt:lpstr>Corporate Culture as a Competitive Advantage</vt:lpstr>
      <vt:lpstr>Levels of Corporate Culture</vt:lpstr>
      <vt:lpstr>Practice Question 1</vt:lpstr>
      <vt:lpstr>Key Dimensions of Organizational Culture</vt:lpstr>
      <vt:lpstr>Learning Outcomes: Key Dimensions of Organizational Culture</vt:lpstr>
      <vt:lpstr>Exploring Key Dimensions of Organizational Culture</vt:lpstr>
      <vt:lpstr>Influences on Organizational Culture</vt:lpstr>
      <vt:lpstr>Learning Outcomes: Influences on Organizational Culture</vt:lpstr>
      <vt:lpstr>Influences on Organizational Culture Sources of Culture</vt:lpstr>
      <vt:lpstr>Methods for Maintaining Corporate Culture</vt:lpstr>
      <vt:lpstr>Practice Question 2</vt:lpstr>
      <vt:lpstr>Visible Signs of Culture</vt:lpstr>
      <vt:lpstr>Cultural Change</vt:lpstr>
      <vt:lpstr>Learning Outcomes: Cultural Change</vt:lpstr>
      <vt:lpstr>Initiating and Managing Cultural Change</vt:lpstr>
      <vt:lpstr>Class Activity: Initiating and Managing Cultural Change</vt:lpstr>
      <vt:lpstr>Employee Diversity</vt:lpstr>
      <vt:lpstr>Learning Outcomes: Employee Diversity</vt:lpstr>
      <vt:lpstr>Employee Diversity: What Is It?</vt:lpstr>
      <vt:lpstr>Advantages  and Challenges of Employee Diversity</vt:lpstr>
      <vt:lpstr>Quick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</dc:title>
  <dc:creator>Emily Hyland</dc:creator>
  <cp:lastModifiedBy>Provjera</cp:lastModifiedBy>
  <cp:revision>5</cp:revision>
  <dcterms:created xsi:type="dcterms:W3CDTF">2017-08-14T20:55:47Z</dcterms:created>
  <dcterms:modified xsi:type="dcterms:W3CDTF">2022-11-02T20:03:14Z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772379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