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Default ContentType="application/x-fontdata" Extension="fntdata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binary" PartName="/ppt/metadata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2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12192000" cy="6858000"/>
  <p:notesSz cx="6858000" cy="9144000"/>
  <p:embeddedFontLst>
    <p:embeddedFont>
      <p:font typeface="Calibri" panose="020F0502020204030204" pitchFamily="34" charset="0"/>
      <p:regular r:id="rId30"/>
      <p:bold r:id="rId31"/>
      <p:italic r:id="rId32"/>
      <p:boldItalic r:id="rId33"/>
    </p:embeddedFont>
    <p:embeddedFont>
      <p:font typeface="Century Gothic" panose="020B0502020202020204" pitchFamily="34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g59P4rPE4oz09/UGnFsXo7zS6R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10"/>
    <p:restoredTop sz="94626"/>
  </p:normalViewPr>
  <p:slideViewPr>
    <p:cSldViewPr snapToGrid="0" snapToObjects="1">
      <p:cViewPr varScale="1">
        <p:scale>
          <a:sx n="65" d="100"/>
          <a:sy n="65" d="100"/>
        </p:scale>
        <p:origin x="28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3" d="100"/>
          <a:sy n="53" d="100"/>
        </p:scale>
        <p:origin x="219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84224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56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95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ffcfd8bf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g7ffcfd8bfd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49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7ffcfd8bf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" name="Notes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6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4126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41" name="Google Shape;14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68943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10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666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2317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8" name="Google Shape;16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792778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21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73" name="Google Shape;7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225012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742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04921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95" name="Google Shape;19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865717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73205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70963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994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469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3241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711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91629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4842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ffcfd8bf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g7ffcfd8bf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" name="Notes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1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1977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9" name="Google Shape;10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99980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98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4;p3">
            <a:extLst>
              <a:ext uri="{FF2B5EF4-FFF2-40B4-BE49-F238E27FC236}">
                <a16:creationId xmlns:a16="http://schemas.microsoft.com/office/drawing/2014/main" xmlns="" id="{DB391CD0-B0FF-7C47-AEC7-712743E719D1}"/>
              </a:ext>
            </a:extLst>
          </p:cNvPr>
          <p:cNvSpPr/>
          <p:nvPr/>
        </p:nvSpPr>
        <p:spPr>
          <a:xfrm>
            <a:off x="0" y="552196"/>
            <a:ext cx="12207240" cy="268833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 hasCustomPrompt="1"/>
          </p:nvPr>
        </p:nvSpPr>
        <p:spPr>
          <a:xfrm>
            <a:off x="1519519" y="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1F7FB"/>
              </a:buClr>
              <a:buSzPts val="5500"/>
              <a:buFont typeface="Century Gothic"/>
              <a:buNone/>
              <a:defRPr sz="4125" b="0" i="0" u="none" strike="noStrike" cap="none">
                <a:solidFill>
                  <a:srgbClr val="F1F7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Course Title</a:t>
            </a:r>
            <a:endParaRPr dirty="0"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 hasCustomPrompt="1"/>
          </p:nvPr>
        </p:nvSpPr>
        <p:spPr>
          <a:xfrm>
            <a:off x="0" y="2661428"/>
            <a:ext cx="12192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1F7FB"/>
              </a:buClr>
              <a:buSzPts val="2400"/>
              <a:buFont typeface="Arial"/>
              <a:buNone/>
              <a:defRPr sz="1800" b="0" i="0" u="none" strike="noStrike" cap="none">
                <a:solidFill>
                  <a:srgbClr val="F1F7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r>
              <a:rPr lang="en-US" dirty="0"/>
              <a:t>Module: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637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537882"/>
            <a:ext cx="12192000" cy="2689412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838200" y="537883"/>
            <a:ext cx="10515600" cy="268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  <a:defRPr sz="3750" b="0" i="0" u="none" strike="noStrike" cap="none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29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Google Shape;20;p4">
            <a:extLst>
              <a:ext uri="{FF2B5EF4-FFF2-40B4-BE49-F238E27FC236}">
                <a16:creationId xmlns:a16="http://schemas.microsoft.com/office/drawing/2014/main" xmlns="" id="{AAE7BF4A-9551-9C45-B7D9-6E6531C8E0A8}"/>
              </a:ext>
            </a:extLst>
          </p:cNvPr>
          <p:cNvSpPr/>
          <p:nvPr/>
        </p:nvSpPr>
        <p:spPr>
          <a:xfrm rot="5400000">
            <a:off x="-3183272" y="3127248"/>
            <a:ext cx="6912864" cy="58521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6417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Google Shape;20;p4">
            <a:extLst>
              <a:ext uri="{FF2B5EF4-FFF2-40B4-BE49-F238E27FC236}">
                <a16:creationId xmlns:a16="http://schemas.microsoft.com/office/drawing/2014/main" xmlns="" id="{866938FD-48A8-C945-8F8D-948D6ACBB765}"/>
              </a:ext>
            </a:extLst>
          </p:cNvPr>
          <p:cNvSpPr/>
          <p:nvPr/>
        </p:nvSpPr>
        <p:spPr>
          <a:xfrm rot="5400000">
            <a:off x="-3137554" y="3137552"/>
            <a:ext cx="6858002" cy="582894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3767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Google Shape;20;p4">
            <a:extLst>
              <a:ext uri="{FF2B5EF4-FFF2-40B4-BE49-F238E27FC236}">
                <a16:creationId xmlns:a16="http://schemas.microsoft.com/office/drawing/2014/main" xmlns="" id="{EE238881-7684-6E45-838B-2C5185AA693E}"/>
              </a:ext>
            </a:extLst>
          </p:cNvPr>
          <p:cNvSpPr/>
          <p:nvPr/>
        </p:nvSpPr>
        <p:spPr>
          <a:xfrm rot="5400000">
            <a:off x="-3183272" y="3127248"/>
            <a:ext cx="6912864" cy="58521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5492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title"/>
          </p:nvPr>
        </p:nvSpPr>
        <p:spPr>
          <a:xfrm rot="5400000">
            <a:off x="7133432" y="1956595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5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667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Google Shape;20;p4">
            <a:extLst>
              <a:ext uri="{FF2B5EF4-FFF2-40B4-BE49-F238E27FC236}">
                <a16:creationId xmlns:a16="http://schemas.microsoft.com/office/drawing/2014/main" xmlns="" id="{52CFC662-DA86-E347-B571-4CAF57F1AA26}"/>
              </a:ext>
            </a:extLst>
          </p:cNvPr>
          <p:cNvSpPr/>
          <p:nvPr/>
        </p:nvSpPr>
        <p:spPr>
          <a:xfrm rot="5400000">
            <a:off x="-3183272" y="3127248"/>
            <a:ext cx="6912864" cy="585216"/>
          </a:xfrm>
          <a:prstGeom prst="rect">
            <a:avLst/>
          </a:prstGeom>
          <a:solidFill>
            <a:srgbClr val="3A4047"/>
          </a:solidFill>
          <a:ln w="12700" cap="flat" cmpd="sng">
            <a:solidFill>
              <a:schemeClr val="dk1">
                <a:alpha val="1176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0686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9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3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94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7FB">
            <a:alpha val="8000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  <a:defRPr sz="4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8200" y="6356352"/>
            <a:ext cx="1051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4487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565150" marR="0" lvl="0" indent="-51435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75000"/>
        <a:buFont typeface="+mj-lt"/>
        <a:buAutoNum type="arabicPeriod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2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7.xml"/><Relationship Id="rId5" Type="http://schemas.openxmlformats.org/officeDocument/2006/relationships/slide" Target="slide13.xml"/><Relationship Id="rId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1F7FB"/>
              </a:buClr>
              <a:buSzPts val="5500"/>
              <a:buFont typeface="Century Gothic"/>
              <a:buNone/>
            </a:pPr>
            <a:r>
              <a:rPr lang="en-US"/>
              <a:t>Principles of Management</a:t>
            </a:r>
            <a:endParaRPr/>
          </a:p>
        </p:txBody>
      </p:sp>
      <p:sp>
        <p:nvSpPr>
          <p:cNvPr id="70" name="Google Shape;70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1F7FB"/>
              </a:buClr>
              <a:buSzPts val="2400"/>
              <a:buFont typeface="Arial"/>
              <a:buNone/>
            </a:pPr>
            <a:r>
              <a:rPr lang="en-US"/>
              <a:t>Module 8: Groups, Teams, and Teamwork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Different Types of Teams</a:t>
            </a:r>
            <a:endParaRPr/>
          </a:p>
        </p:txBody>
      </p:sp>
      <p:sp>
        <p:nvSpPr>
          <p:cNvPr id="125" name="Google Shape;125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3340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Cross-functional 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Task force 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Virtual 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Working with other cultures can be challenging due to different leadership styles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Self-Managing 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Responsible for all or most aspects of producing a product or delivering a service</a:t>
            </a:r>
            <a:endParaRPr dirty="0"/>
          </a:p>
        </p:txBody>
      </p:sp>
      <p:pic>
        <p:nvPicPr>
          <p:cNvPr id="126" name="Google Shape;126;p9" descr="Three people in a meeting sitting at a table with scraps of paper all aroun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2" y="1920627"/>
            <a:ext cx="5181600" cy="3437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ffcfd8bfd_0_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dirty="0"/>
              <a:t>Practice Question 2</a:t>
            </a:r>
            <a:endParaRPr dirty="0"/>
          </a:p>
        </p:txBody>
      </p:sp>
      <p:sp>
        <p:nvSpPr>
          <p:cNvPr id="133" name="Google Shape;133;g7ffcfd8bfd_0_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The difference between a virtual team and a cross-functional team is: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A virtual team is not really a team with dedicated team members.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A cross-functional team is comprised of only co-located members.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A virtual team can be cross-functional and a cross-functional team can be virtual.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A virtual team is more like a group than a cross-functional team.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7ffcfd8bfd_0_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dirty="0"/>
              <a:t>Class Activity: Which Type of Team?</a:t>
            </a:r>
            <a:endParaRPr dirty="0"/>
          </a:p>
        </p:txBody>
      </p:sp>
      <p:sp>
        <p:nvSpPr>
          <p:cNvPr id="240" name="Google Shape;240;g7ffcfd8bfd_0_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 dirty="0"/>
              <a:t>Given the four team type—cross-functional, virtual, task force, and self-managing—which one would potentially be the best fit for these projects and why?: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 dirty="0"/>
              <a:t>Political campaign</a:t>
            </a: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dirty="0"/>
              <a:t>Non-profit effort to feed low-income children</a:t>
            </a: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dirty="0"/>
              <a:t>New supply chain/logistics software application</a:t>
            </a:r>
            <a:endParaRPr dirty="0"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 dirty="0"/>
              <a:t>New real estate and development project.</a:t>
            </a:r>
            <a:endParaRPr dirty="0"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Building Effective Teams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Building Effective Teams</a:t>
            </a:r>
            <a:endParaRPr/>
          </a:p>
        </p:txBody>
      </p:sp>
      <p:sp>
        <p:nvSpPr>
          <p:cNvPr id="144" name="Google Shape;144;p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8.3: Describe common techniques used to build effective teams 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8.3.1: Explain the importance of communication in teams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8.3.2: Explain how team goals and accountability differ from individual goals and accountability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8.3.3: Summarize common techniques for team building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8.3.4: Evaluate the advantages and disadvantages of large and small teams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Characteristics of Effective Teams</a:t>
            </a:r>
            <a:endParaRPr/>
          </a:p>
        </p:txBody>
      </p:sp>
      <p:sp>
        <p:nvSpPr>
          <p:cNvPr id="151" name="Google Shape;151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Clarity of Purpose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Good Communication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Positive Role for Conflict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Accountability and Commitment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Shared Leadership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Positive Group Dynamics</a:t>
            </a:r>
            <a:endParaRPr/>
          </a:p>
        </p:txBody>
      </p:sp>
      <p:pic>
        <p:nvPicPr>
          <p:cNvPr id="152" name="Google Shape;152;p12" descr="Four football players from two different teams on a field, with one player holding a football and crossing the goal line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83270" y="1825625"/>
            <a:ext cx="5170530" cy="34470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Common Techniques for Team Building</a:t>
            </a:r>
            <a:endParaRPr/>
          </a:p>
        </p:txBody>
      </p:sp>
      <p:sp>
        <p:nvSpPr>
          <p:cNvPr id="159" name="Google Shape;15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42848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Set team goals and priorities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Team selection process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With determination, anyone can learn to function on a team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Experience and ability levels of members should be balanced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Team diversity represents mix of skills and experiences but also different cultures, ethnicity, race, or gender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Optimal team size: no correct size (ideal is 5–9 people)</a:t>
            </a:r>
            <a:endParaRPr dirty="0"/>
          </a:p>
        </p:txBody>
      </p:sp>
      <p:pic>
        <p:nvPicPr>
          <p:cNvPr id="160" name="Google Shape;160;p13" descr="Two pizzas are being served on top of pizza rack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2" y="1956253"/>
            <a:ext cx="5184255" cy="229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The Five Stages of Team Development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The Five Stages of Team Development</a:t>
            </a:r>
            <a:endParaRPr/>
          </a:p>
        </p:txBody>
      </p:sp>
      <p:sp>
        <p:nvSpPr>
          <p:cNvPr id="171" name="Google Shape;171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8.4: Describe the five stages of team development 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8.4.1: Describe the five stages of team development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8.4.2: Explain how team norms and cohesiveness affect performance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Understanding the Five Stages of Team Development</a:t>
            </a:r>
            <a:endParaRPr/>
          </a:p>
        </p:txBody>
      </p:sp>
      <p:sp>
        <p:nvSpPr>
          <p:cNvPr id="178" name="Google Shape;178;p16"/>
          <p:cNvSpPr txBox="1">
            <a:spLocks noGrp="1"/>
          </p:cNvSpPr>
          <p:nvPr>
            <p:ph idx="1" type="body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/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Forming stage: Period of orientation and getting acquainted</a:t>
            </a:r>
            <a:endParaRPr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Storming stage: Most difficult and critical stage to pass- period marked by conflict and competition as individual personalities emerge</a:t>
            </a:r>
            <a:endParaRPr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Norming stage: If team gets through storming stage, conflict is resolved and unity emerges- consensus develops around who leaders are and roles</a:t>
            </a:r>
            <a:endParaRPr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Performing stage: Consensus and cooperation are well-established and team is mature, organized, and well-functioning</a:t>
            </a:r>
            <a:endParaRPr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Adjourning stage: Most of team’s goals have been accomplished</a:t>
            </a:r>
            <a:endParaRPr/>
          </a:p>
        </p:txBody>
      </p:sp>
      <p:pic>
        <p:nvPicPr>
          <p:cNvPr descr="A chart showing that following the five stages of team development over time will increase team effectiveness." id="179" name="Google Shape;179;p16"/>
          <p:cNvPicPr preferRelativeResize="0"/>
          <p:nvPr/>
        </p:nvPicPr>
        <p:blipFill rotWithShape="1">
          <a:blip r:embed="rId3">
            <a:alphaModFix/>
          </a:blip>
          <a:srcRect b="585" l="366" r="195" t="286"/>
          <a:stretch/>
        </p:blipFill>
        <p:spPr>
          <a:xfrm>
            <a:off x="4132613" y="4805296"/>
            <a:ext cx="3683993" cy="2052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Module Learning Outcomes</a:t>
            </a:r>
            <a:endParaRPr/>
          </a:p>
        </p:txBody>
      </p:sp>
      <p:sp>
        <p:nvSpPr>
          <p:cNvPr id="76" name="Google Shape;76;p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/>
              <a:t>Explain group and team dynamics within organizations</a:t>
            </a:r>
            <a:endParaRPr/>
          </a:p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3" action="ppaction://hlinksldjump"/>
              </a:rPr>
              <a:t>8.1: Describe common group behaviors that can help or hurt organization goals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4" action="ppaction://hlinksldjump"/>
              </a:rPr>
              <a:t>8.2: Describe the types of teams found in business organizations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5" action="ppaction://hlinksldjump"/>
              </a:rPr>
              <a:t>8.3: Describe common techniques used to build effective teams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6" action="ppaction://hlinksldjump"/>
              </a:rPr>
              <a:t>8.4: Describe the five stages of team development</a:t>
            </a:r>
            <a:endParaRPr/>
          </a:p>
          <a:p>
            <a:pPr marL="3810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7" action="ppaction://hlinksldjump"/>
              </a:rPr>
              <a:t>8.5: Describe common types and causes of conflict that arise within teams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Team Norms and Cohesiveness</a:t>
            </a:r>
            <a:endParaRPr/>
          </a:p>
        </p:txBody>
      </p:sp>
      <p:sp>
        <p:nvSpPr>
          <p:cNvPr id="186" name="Google Shape;186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3340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Norms result from interaction of team members during development process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Set standard for behavior, attitude, and performance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Team members implicitly understand them</a:t>
            </a:r>
            <a:endParaRPr dirty="0"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dirty="0"/>
              <a:t>Norms are only effective in controlling behaviors when they are accepted by team members</a:t>
            </a:r>
            <a:endParaRPr dirty="0"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Cohesiveness level determines whether team members accept and conform to norms</a:t>
            </a:r>
            <a:endParaRPr dirty="0"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dirty="0"/>
          </a:p>
        </p:txBody>
      </p:sp>
      <p:pic>
        <p:nvPicPr>
          <p:cNvPr id="187" name="Google Shape;187;p17" descr="A team sit at a table with paperwork and a laptop discussing a subject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72201" y="1968128"/>
            <a:ext cx="5181600" cy="345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Conflict Within Teams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Conflict Within Teams</a:t>
            </a:r>
            <a:endParaRPr/>
          </a:p>
        </p:txBody>
      </p:sp>
      <p:sp>
        <p:nvSpPr>
          <p:cNvPr id="198" name="Google Shape;198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8.5: Describe common types and causes of conflict that arise within teams 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8.5.1: Describe common types and causes of conflict that arise within teams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8.5.2: Describe common causes of conflict that arise within teams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8.5.3: Explain how conflict can be beneficial to teamwork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8.5.4: Describe common approaches to conflict resolution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Common Types of Conflict Within Teams</a:t>
            </a:r>
            <a:endParaRPr/>
          </a:p>
        </p:txBody>
      </p:sp>
      <p:sp>
        <p:nvSpPr>
          <p:cNvPr id="205" name="Google Shape;205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Substantive (task):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Conflicts that arise over things such as goals, tasks, and allocation of resources- Will arise if neither party is willing to compromise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Emotional (relationship):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Are over things such as jealousy, insecurity, annoyance, envy, or personality conflict- When two people always find themselves with opposing views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Benefits of Conflict</a:t>
            </a:r>
            <a:endParaRPr/>
          </a:p>
        </p:txBody>
      </p:sp>
      <p:sp>
        <p:nvSpPr>
          <p:cNvPr id="212" name="Google Shape;212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Eustress is positive reaction to stress that generates desire to achieve and overcome challenges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Conflicts spark new ideas and generate creativity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If there is too much cooperation, best ideas may never get shared and team effectiveness is sacrificed for sake of efficiency 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Common Causes of Conflict</a:t>
            </a:r>
            <a:endParaRPr/>
          </a:p>
        </p:txBody>
      </p:sp>
      <p:sp>
        <p:nvSpPr>
          <p:cNvPr id="219" name="Google Shape;219;p22"/>
          <p:cNvSpPr txBox="1">
            <a:spLocks noGrp="1"/>
          </p:cNvSpPr>
          <p:nvPr>
            <p:ph idx="1" type="body"/>
          </p:nvPr>
        </p:nvSpPr>
        <p:spPr>
          <a:xfrm>
            <a:off x="838200" y="1825625"/>
            <a:ext cx="5334000" cy="4351338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/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Arises when team members focus on personal issues rather than work issues</a:t>
            </a:r>
            <a:endParaRPr dirty="0"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Competition over resources such as information, money, supplies, or access to technology </a:t>
            </a:r>
            <a:endParaRPr dirty="0"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Communication breakdowns and misunderstandings</a:t>
            </a:r>
            <a:endParaRPr dirty="0"/>
          </a:p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External work conditions such as downsizing rumors or fears of competition</a:t>
            </a:r>
            <a:endParaRPr dirty="0"/>
          </a:p>
        </p:txBody>
      </p:sp>
      <p:pic>
        <p:nvPicPr>
          <p:cNvPr descr="Photograph of a woman looking at a mobile phone. She looks upset and a little surprised." id="220" name="Google Shape;220;p22"/>
          <p:cNvPicPr preferRelativeResize="0"/>
          <p:nvPr/>
        </p:nvPicPr>
        <p:blipFill rotWithShape="1">
          <a:blip r:embed="rId3">
            <a:alphaModFix/>
          </a:blip>
          <a:srcRect l="11" r="50"/>
          <a:stretch/>
        </p:blipFill>
        <p:spPr>
          <a:xfrm>
            <a:off x="6172200" y="1920627"/>
            <a:ext cx="5181600" cy="389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Common Approaches to Conflict Resolution </a:t>
            </a:r>
            <a:endParaRPr/>
          </a:p>
        </p:txBody>
      </p:sp>
      <p:sp>
        <p:nvSpPr>
          <p:cNvPr id="227" name="Google Shape;227;p23"/>
          <p:cNvSpPr txBox="1">
            <a:spLocks noGrp="1"/>
          </p:cNvSpPr>
          <p:nvPr>
            <p:ph idx="1" type="body"/>
          </p:nvPr>
        </p:nvSpPr>
        <p:spPr>
          <a:xfrm>
            <a:off x="838200" y="1825625"/>
            <a:ext cx="5414101" cy="4351338"/>
          </a:xfrm>
          <a:prstGeom prst="rect">
            <a:avLst/>
          </a:prstGeom>
          <a:noFill/>
          <a:ln>
            <a:noFill/>
          </a:ln>
        </p:spPr>
        <p:txBody>
          <a:bodyPr anchor="t" anchorCtr="0" bIns="45700" lIns="91425" rIns="91425" spcFirstLastPara="1" tIns="45700" wrap="square">
            <a:noAutofit/>
          </a:bodyPr>
          <a:lstStyle/>
          <a:p>
            <a:pPr algn="l" indent="-304800" lvl="0" marL="342900" marR="0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dirty="0" lang="en-US"/>
              <a:t>Each approach combines degree of cooperation and some might not be effective</a:t>
            </a:r>
            <a:endParaRPr dirty="0"/>
          </a:p>
          <a:p>
            <a:pPr algn="l" indent="-285750" lvl="1" marL="68580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dirty="0" lang="en-US"/>
              <a:t>Avoiding Approach (no way) - ignore conflict</a:t>
            </a:r>
            <a:endParaRPr dirty="0"/>
          </a:p>
          <a:p>
            <a:pPr algn="l" indent="-285750" lvl="1" marL="68580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dirty="0" lang="en-US"/>
              <a:t>Dominating (my way)- take charge of conflict</a:t>
            </a:r>
            <a:endParaRPr dirty="0"/>
          </a:p>
          <a:p>
            <a:pPr algn="l" indent="-285750" lvl="1" marL="68580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dirty="0" lang="en-US"/>
              <a:t>Compromising (half way) - when arguments are equally rationale, when people are equal in status, when both sides or willing, factor of time</a:t>
            </a:r>
            <a:endParaRPr dirty="0"/>
          </a:p>
          <a:p>
            <a:pPr algn="l" indent="-285750" lvl="1" marL="68580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dirty="0" lang="en-US"/>
              <a:t>Accommodating (your way) - when you agree team member is, in fact, right</a:t>
            </a:r>
            <a:endParaRPr dirty="0"/>
          </a:p>
          <a:p>
            <a:pPr algn="l" indent="-285750" lvl="1" marL="685800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dirty="0" lang="en-US"/>
              <a:t>Collaborating (our way) - negotiation and mediation</a:t>
            </a:r>
            <a:endParaRPr dirty="0"/>
          </a:p>
        </p:txBody>
      </p:sp>
      <p:pic>
        <p:nvPicPr>
          <p:cNvPr descr="Photograph of four individuals holding hands in a square configuration" id="228" name="Google Shape;228;p23"/>
          <p:cNvPicPr preferRelativeResize="0"/>
          <p:nvPr/>
        </p:nvPicPr>
        <p:blipFill rotWithShape="1">
          <a:blip r:embed="rId3">
            <a:alphaModFix/>
          </a:blip>
          <a:srcRect l="34" r="11"/>
          <a:stretch/>
        </p:blipFill>
        <p:spPr>
          <a:xfrm>
            <a:off x="6252301" y="1974272"/>
            <a:ext cx="5021397" cy="42026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Quick Review</a:t>
            </a:r>
            <a:endParaRPr/>
          </a:p>
        </p:txBody>
      </p:sp>
      <p:sp>
        <p:nvSpPr>
          <p:cNvPr id="234" name="Google Shape;234;p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Please describe common group behaviors that can help or hurt organization goals.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Can you describe the types of teams found in business organizations?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Are you able to describe common techniques used to build effective teams?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What are the five stages of team development?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Please describe common types and causes of conflict that arise within teams</a:t>
            </a:r>
            <a:endParaRPr/>
          </a:p>
          <a:p>
            <a:pPr marL="342900" marR="0" lvl="0" indent="-127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Common Group Behaviors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Common Group Behaviors</a:t>
            </a:r>
            <a:endParaRPr/>
          </a:p>
        </p:txBody>
      </p: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8.1: Describe common group behaviors that can help or hurt organization goals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8.1.1: Discuss social cohesion, social loafing, and collective efficacy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Understanding Common Group Behaviors</a:t>
            </a:r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Team: Involves two or more people, people on team share goal, and they hold each other mutually accountable for performance of team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Common behaviors: If team is successful, individuals may not be recognized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Social Cohesion: Willingness of members of a society to cooperate with each other to survive and prosper—social and emotional bonds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Social Loafing: When one or more group members fail to do their fair share of work within the group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Collective Efficacy: Belief that it is capable of organizing and working together to reach goals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ffcfd8bfd_0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 dirty="0"/>
              <a:t>Practice Question 1</a:t>
            </a:r>
            <a:endParaRPr dirty="0"/>
          </a:p>
        </p:txBody>
      </p:sp>
      <p:sp>
        <p:nvSpPr>
          <p:cNvPr id="101" name="Google Shape;101;g7ffcfd8bfd_0_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The major difference between a group and a team is: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A group involves over 25+ members while a team usually has less than 10 persons.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A team is a more motivated collection of individuals than a group.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A team has both a common purpose and shared accountability.</a:t>
            </a:r>
            <a:endParaRPr/>
          </a:p>
          <a:p>
            <a:pPr marL="457200" marR="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A group is more diverse in culture and skill set.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entury Gothic"/>
              <a:buNone/>
            </a:pPr>
            <a:r>
              <a:rPr lang="en-US"/>
              <a:t>Types of Teams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Learning Outcomes: Types of Teams</a:t>
            </a:r>
            <a:endParaRPr/>
          </a:p>
        </p:txBody>
      </p:sp>
      <p:sp>
        <p:nvSpPr>
          <p:cNvPr id="112" name="Google Shape;112;p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1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</a:pPr>
            <a:r>
              <a:rPr lang="en-US" sz="2400"/>
              <a:t>8.2: Describe the types of teams found in business organizations	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8.2.1: Describe the advantages of teams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8.2.2: Describe the disadvantages of teams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8.2.3: Differentiate between task forces and cross-functional teams</a:t>
            </a:r>
            <a:endParaRPr/>
          </a:p>
          <a:p>
            <a:pPr marL="58293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None/>
            </a:pPr>
            <a:r>
              <a:rPr lang="en-US" sz="2000"/>
              <a:t>8.2.4: Differentiate between virtual teams and self-managing teams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entury Gothic"/>
              <a:buNone/>
            </a:pPr>
            <a:r>
              <a:rPr lang="en-US"/>
              <a:t>Advantages and Disadvantages of a Team</a:t>
            </a:r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Advantages: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Teams can be trained to deal with specific customer needs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Improve product and service quality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Efficiency in product development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Develop relationships to people from other business areas</a:t>
            </a:r>
            <a:endParaRPr/>
          </a:p>
          <a:p>
            <a:pPr marL="342900" marR="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Disadvantages: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When companies don’t make efforts to build and support strong teams, employees may become discouraged and leave firm</a:t>
            </a:r>
            <a:endParaRPr/>
          </a:p>
          <a:p>
            <a:pPr marL="685800" lvl="1" indent="-2857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Ineffective when they lack leadership, members don’t feel accountable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nagement">
  <a:themeElements>
    <a:clrScheme name="Blue Warm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agement" id="{EDDDA351-5706-A943-B9C5-049DAFBD6A12}" vid="{B5965326-4324-2F48-8F0F-E160D9FADB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management</Template>
  <TotalTime>53</TotalTime>
  <Words>1114</Words>
  <Application>Microsoft Office PowerPoint</Application>
  <PresentationFormat>Widescreen</PresentationFormat>
  <Paragraphs>149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Calibri</vt:lpstr>
      <vt:lpstr>Arial</vt:lpstr>
      <vt:lpstr>Century Gothic</vt:lpstr>
      <vt:lpstr>management</vt:lpstr>
      <vt:lpstr>Principles of Management</vt:lpstr>
      <vt:lpstr>Module Learning Outcomes</vt:lpstr>
      <vt:lpstr>Common Group Behaviors</vt:lpstr>
      <vt:lpstr>Learning Outcomes: Common Group Behaviors</vt:lpstr>
      <vt:lpstr>Understanding Common Group Behaviors</vt:lpstr>
      <vt:lpstr>Practice Question 1</vt:lpstr>
      <vt:lpstr>Types of Teams</vt:lpstr>
      <vt:lpstr>Learning Outcomes: Types of Teams</vt:lpstr>
      <vt:lpstr>Advantages and Disadvantages of a Team</vt:lpstr>
      <vt:lpstr>Different Types of Teams</vt:lpstr>
      <vt:lpstr>Practice Question 2</vt:lpstr>
      <vt:lpstr>Class Activity: Which Type of Team?</vt:lpstr>
      <vt:lpstr>Building Effective Teams</vt:lpstr>
      <vt:lpstr>Learning Outcomes: Building Effective Teams</vt:lpstr>
      <vt:lpstr>Characteristics of Effective Teams</vt:lpstr>
      <vt:lpstr>Common Techniques for Team Building</vt:lpstr>
      <vt:lpstr>The Five Stages of Team Development</vt:lpstr>
      <vt:lpstr>Learning Outcomes: The Five Stages of Team Development</vt:lpstr>
      <vt:lpstr>Understanding the Five Stages of Team Development</vt:lpstr>
      <vt:lpstr>Team Norms and Cohesiveness</vt:lpstr>
      <vt:lpstr>Conflict Within Teams</vt:lpstr>
      <vt:lpstr>Learning Outcomes: Conflict Within Teams</vt:lpstr>
      <vt:lpstr>Common Types of Conflict Within Teams</vt:lpstr>
      <vt:lpstr>Benefits of Conflict</vt:lpstr>
      <vt:lpstr>Common Causes of Conflict</vt:lpstr>
      <vt:lpstr>Common Approaches to Conflict Resolution </vt:lpstr>
      <vt:lpstr>Quick 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Management</dc:title>
  <dc:creator>Emily Hyland</dc:creator>
  <cp:lastModifiedBy>Provjera</cp:lastModifiedBy>
  <cp:revision>4</cp:revision>
  <dcterms:created xsi:type="dcterms:W3CDTF">2017-07-18T21:48:02Z</dcterms:created>
  <dcterms:modified xsi:type="dcterms:W3CDTF">2022-11-02T19:58:44Z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754308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