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322" r:id="rId7"/>
    <p:sldId id="262" r:id="rId8"/>
    <p:sldId id="263" r:id="rId9"/>
    <p:sldId id="264" r:id="rId10"/>
    <p:sldId id="265" r:id="rId11"/>
    <p:sldId id="266" r:id="rId12"/>
    <p:sldId id="321" r:id="rId13"/>
    <p:sldId id="320" r:id="rId14"/>
    <p:sldId id="319" r:id="rId15"/>
    <p:sldId id="326" r:id="rId16"/>
    <p:sldId id="272" r:id="rId17"/>
    <p:sldId id="273" r:id="rId18"/>
    <p:sldId id="318" r:id="rId19"/>
    <p:sldId id="317" r:id="rId20"/>
    <p:sldId id="316" r:id="rId21"/>
    <p:sldId id="315" r:id="rId22"/>
    <p:sldId id="325" r:id="rId23"/>
    <p:sldId id="279" r:id="rId24"/>
    <p:sldId id="280" r:id="rId25"/>
    <p:sldId id="281" r:id="rId26"/>
    <p:sldId id="314" r:id="rId27"/>
    <p:sldId id="313" r:id="rId28"/>
    <p:sldId id="312" r:id="rId29"/>
    <p:sldId id="311" r:id="rId30"/>
    <p:sldId id="310" r:id="rId31"/>
    <p:sldId id="309" r:id="rId32"/>
    <p:sldId id="324" r:id="rId33"/>
    <p:sldId id="289" r:id="rId34"/>
    <p:sldId id="290" r:id="rId35"/>
    <p:sldId id="308" r:id="rId36"/>
    <p:sldId id="292" r:id="rId37"/>
    <p:sldId id="307" r:id="rId38"/>
    <p:sldId id="327" r:id="rId39"/>
    <p:sldId id="323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15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8610600" y="0"/>
            <a:ext cx="533400" cy="6858000"/>
          </a:xfrm>
          <a:prstGeom prst="rect">
            <a:avLst/>
          </a:prstGeom>
          <a:solidFill>
            <a:srgbClr val="411D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Oval 3"/>
          <p:cNvSpPr>
            <a:spLocks noChangeArrowheads="1"/>
          </p:cNvSpPr>
          <p:nvPr/>
        </p:nvSpPr>
        <p:spPr bwMode="auto">
          <a:xfrm>
            <a:off x="7696200" y="2514600"/>
            <a:ext cx="1066800" cy="18288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5000" y="2895600"/>
            <a:ext cx="3124200" cy="1143000"/>
          </a:xfrm>
        </p:spPr>
        <p:txBody>
          <a:bodyPr anchorCtr="1"/>
          <a:lstStyle>
            <a:lvl1pPr>
              <a:defRPr sz="15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altLang="en-US"/>
              <a:t>Click to editaster title style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5334000" cy="2590800"/>
          </a:xfrm>
        </p:spPr>
        <p:txBody>
          <a:bodyPr/>
          <a:lstStyle>
            <a:lvl1pPr marL="0" indent="0" algn="ctr">
              <a:buFontTx/>
              <a:buNone/>
              <a:defRPr sz="4000" b="1">
                <a:solidFill>
                  <a:srgbClr val="0094B9"/>
                </a:solidFill>
                <a:latin typeface="Arial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304800"/>
            <a:ext cx="5257800" cy="312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0955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1341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114800" cy="519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 lttan.gif                                                      00000010 Galadrial                      ABA78158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5613" y="1455738"/>
            <a:ext cx="8389937" cy="5195887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82000" cy="5194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build="p" bldLvl="2" autoUpdateAnimBg="0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192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192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192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192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9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19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7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Application: International Trade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World Price and Comparative Advantage 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 country has a comparative advantage, then the domestic price will be below the world price, and the country will be an </a:t>
            </a:r>
            <a:r>
              <a:rPr lang="en-US" i="1"/>
              <a:t>exporter</a:t>
            </a:r>
            <a:r>
              <a:rPr lang="en-US"/>
              <a:t> of the good.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World Price and Comparative Advantage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 country does not have a comparative advantage, then the domestic price will be higher than the world price, and the country will be an </a:t>
            </a:r>
            <a:r>
              <a:rPr lang="en-US" i="1"/>
              <a:t>importer</a:t>
            </a:r>
            <a:r>
              <a:rPr lang="en-US"/>
              <a:t> of the good.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2 International Trade in an Exporting Country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F3F6F9"/>
          </a:solidFill>
          <a:ln w="258763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F2F4F8"/>
          </a:solidFill>
          <a:ln w="2349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F1F4F7"/>
          </a:solidFill>
          <a:ln w="2111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F0F2F5"/>
          </a:solidFill>
          <a:ln w="18732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EF1F4"/>
          </a:solidFill>
          <a:ln w="1651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DEFF3"/>
          </a:solidFill>
          <a:ln w="1412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BEEF2"/>
          </a:solidFill>
          <a:ln w="1174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AECF1"/>
          </a:solidFill>
          <a:ln w="9366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9EBF0"/>
          </a:solidFill>
          <a:ln w="698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7EAEF"/>
          </a:solidFill>
          <a:ln w="476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297113" y="1350963"/>
            <a:ext cx="5518150" cy="4351337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8" name="Rectangle 16"/>
          <p:cNvSpPr>
            <a:spLocks noChangeArrowheads="1"/>
          </p:cNvSpPr>
          <p:nvPr/>
        </p:nvSpPr>
        <p:spPr bwMode="auto">
          <a:xfrm>
            <a:off x="2179638" y="1233488"/>
            <a:ext cx="5565775" cy="4351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9" name="Freeform 17"/>
          <p:cNvSpPr>
            <a:spLocks/>
          </p:cNvSpPr>
          <p:nvPr/>
        </p:nvSpPr>
        <p:spPr bwMode="auto">
          <a:xfrm>
            <a:off x="2179638" y="1233488"/>
            <a:ext cx="5565775" cy="4351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741"/>
              </a:cxn>
              <a:cxn ang="0">
                <a:pos x="3506" y="2741"/>
              </a:cxn>
            </a:cxnLst>
            <a:rect l="0" t="0" r="r" b="b"/>
            <a:pathLst>
              <a:path w="3506" h="2741">
                <a:moveTo>
                  <a:pt x="0" y="0"/>
                </a:moveTo>
                <a:lnTo>
                  <a:pt x="0" y="2741"/>
                </a:lnTo>
                <a:lnTo>
                  <a:pt x="3506" y="2741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1447800" y="1165225"/>
            <a:ext cx="620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1150938" y="14779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1914525" y="5495925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6584950" y="5675313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6694488" y="59864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100375" name="Group 23"/>
          <p:cNvGrpSpPr>
            <a:grpSpLocks/>
          </p:cNvGrpSpPr>
          <p:nvPr/>
        </p:nvGrpSpPr>
        <p:grpSpPr bwMode="auto">
          <a:xfrm>
            <a:off x="2179638" y="2179638"/>
            <a:ext cx="4826000" cy="3171825"/>
            <a:chOff x="1373" y="1373"/>
            <a:chExt cx="3040" cy="1998"/>
          </a:xfrm>
        </p:grpSpPr>
        <p:sp>
          <p:nvSpPr>
            <p:cNvPr id="100376" name="Line 24"/>
            <p:cNvSpPr>
              <a:spLocks noChangeShapeType="1"/>
            </p:cNvSpPr>
            <p:nvPr/>
          </p:nvSpPr>
          <p:spPr bwMode="auto">
            <a:xfrm flipV="1">
              <a:off x="1373" y="1617"/>
              <a:ext cx="2426" cy="1754"/>
            </a:xfrm>
            <a:prstGeom prst="line">
              <a:avLst/>
            </a:prstGeom>
            <a:noFill/>
            <a:ln w="69850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77" name="Rectangle 25"/>
            <p:cNvSpPr>
              <a:spLocks noChangeArrowheads="1"/>
            </p:cNvSpPr>
            <p:nvPr/>
          </p:nvSpPr>
          <p:spPr bwMode="auto">
            <a:xfrm>
              <a:off x="3746" y="1373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100378" name="Rectangle 26"/>
            <p:cNvSpPr>
              <a:spLocks noChangeArrowheads="1"/>
            </p:cNvSpPr>
            <p:nvPr/>
          </p:nvSpPr>
          <p:spPr bwMode="auto">
            <a:xfrm>
              <a:off x="3849" y="1570"/>
              <a:ext cx="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100379" name="Group 27"/>
          <p:cNvGrpSpPr>
            <a:grpSpLocks/>
          </p:cNvGrpSpPr>
          <p:nvPr/>
        </p:nvGrpSpPr>
        <p:grpSpPr bwMode="auto">
          <a:xfrm>
            <a:off x="1485900" y="2305050"/>
            <a:ext cx="6027738" cy="1319213"/>
            <a:chOff x="936" y="1452"/>
            <a:chExt cx="3797" cy="831"/>
          </a:xfrm>
        </p:grpSpPr>
        <p:grpSp>
          <p:nvGrpSpPr>
            <p:cNvPr id="100380" name="Group 28"/>
            <p:cNvGrpSpPr>
              <a:grpSpLocks/>
            </p:cNvGrpSpPr>
            <p:nvPr/>
          </p:nvGrpSpPr>
          <p:grpSpPr bwMode="auto">
            <a:xfrm>
              <a:off x="936" y="1452"/>
              <a:ext cx="365" cy="585"/>
              <a:chOff x="936" y="1452"/>
              <a:chExt cx="365" cy="585"/>
            </a:xfrm>
          </p:grpSpPr>
          <p:sp>
            <p:nvSpPr>
              <p:cNvPr id="100381" name="Rectangle 29"/>
              <p:cNvSpPr>
                <a:spLocks noChangeArrowheads="1"/>
              </p:cNvSpPr>
              <p:nvPr/>
            </p:nvSpPr>
            <p:spPr bwMode="auto">
              <a:xfrm>
                <a:off x="936" y="1452"/>
                <a:ext cx="3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100382" name="Rectangle 30"/>
              <p:cNvSpPr>
                <a:spLocks noChangeArrowheads="1"/>
              </p:cNvSpPr>
              <p:nvPr/>
            </p:nvSpPr>
            <p:spPr bwMode="auto">
              <a:xfrm>
                <a:off x="980" y="1648"/>
                <a:ext cx="31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after</a:t>
                </a:r>
                <a:endParaRPr lang="en-US" b="0"/>
              </a:p>
            </p:txBody>
          </p:sp>
          <p:sp>
            <p:nvSpPr>
              <p:cNvPr id="100383" name="Rectangle 31"/>
              <p:cNvSpPr>
                <a:spLocks noChangeArrowheads="1"/>
              </p:cNvSpPr>
              <p:nvPr/>
            </p:nvSpPr>
            <p:spPr bwMode="auto">
              <a:xfrm>
                <a:off x="936" y="1845"/>
                <a:ext cx="3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trade</a:t>
                </a:r>
                <a:endParaRPr lang="en-US" b="0"/>
              </a:p>
            </p:txBody>
          </p:sp>
        </p:grpSp>
        <p:grpSp>
          <p:nvGrpSpPr>
            <p:cNvPr id="100384" name="Group 32"/>
            <p:cNvGrpSpPr>
              <a:grpSpLocks/>
            </p:cNvGrpSpPr>
            <p:nvPr/>
          </p:nvGrpSpPr>
          <p:grpSpPr bwMode="auto">
            <a:xfrm>
              <a:off x="1373" y="1894"/>
              <a:ext cx="3360" cy="389"/>
              <a:chOff x="1373" y="1894"/>
              <a:chExt cx="3360" cy="389"/>
            </a:xfrm>
          </p:grpSpPr>
          <p:sp>
            <p:nvSpPr>
              <p:cNvPr id="100385" name="Line 33"/>
              <p:cNvSpPr>
                <a:spLocks noChangeShapeType="1"/>
              </p:cNvSpPr>
              <p:nvPr/>
            </p:nvSpPr>
            <p:spPr bwMode="auto">
              <a:xfrm>
                <a:off x="1373" y="1971"/>
                <a:ext cx="2914" cy="1"/>
              </a:xfrm>
              <a:prstGeom prst="line">
                <a:avLst/>
              </a:prstGeom>
              <a:noFill/>
              <a:ln w="69850">
                <a:solidFill>
                  <a:srgbClr val="AD0D1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6" name="Rectangle 34"/>
              <p:cNvSpPr>
                <a:spLocks noChangeArrowheads="1"/>
              </p:cNvSpPr>
              <p:nvPr/>
            </p:nvSpPr>
            <p:spPr bwMode="auto">
              <a:xfrm>
                <a:off x="4315" y="1894"/>
                <a:ext cx="41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World</a:t>
                </a:r>
                <a:endParaRPr lang="en-US" b="0"/>
              </a:p>
            </p:txBody>
          </p:sp>
          <p:sp>
            <p:nvSpPr>
              <p:cNvPr id="100387" name="Rectangle 35"/>
              <p:cNvSpPr>
                <a:spLocks noChangeArrowheads="1"/>
              </p:cNvSpPr>
              <p:nvPr/>
            </p:nvSpPr>
            <p:spPr bwMode="auto">
              <a:xfrm>
                <a:off x="4350" y="2091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</p:grpSp>
      </p:grpSp>
      <p:grpSp>
        <p:nvGrpSpPr>
          <p:cNvPr id="100388" name="Group 36"/>
          <p:cNvGrpSpPr>
            <a:grpSpLocks/>
          </p:cNvGrpSpPr>
          <p:nvPr/>
        </p:nvGrpSpPr>
        <p:grpSpPr bwMode="auto">
          <a:xfrm>
            <a:off x="2179638" y="1444625"/>
            <a:ext cx="4708525" cy="3989388"/>
            <a:chOff x="1373" y="910"/>
            <a:chExt cx="2966" cy="2513"/>
          </a:xfrm>
        </p:grpSpPr>
        <p:sp>
          <p:nvSpPr>
            <p:cNvPr id="100389" name="Line 37"/>
            <p:cNvSpPr>
              <a:spLocks noChangeShapeType="1"/>
            </p:cNvSpPr>
            <p:nvPr/>
          </p:nvSpPr>
          <p:spPr bwMode="auto">
            <a:xfrm>
              <a:off x="1373" y="910"/>
              <a:ext cx="2308" cy="2358"/>
            </a:xfrm>
            <a:prstGeom prst="line">
              <a:avLst/>
            </a:prstGeom>
            <a:noFill/>
            <a:ln w="69850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0" name="Rectangle 38"/>
            <p:cNvSpPr>
              <a:spLocks noChangeArrowheads="1"/>
            </p:cNvSpPr>
            <p:nvPr/>
          </p:nvSpPr>
          <p:spPr bwMode="auto">
            <a:xfrm>
              <a:off x="3672" y="3034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100391" name="Rectangle 39"/>
            <p:cNvSpPr>
              <a:spLocks noChangeArrowheads="1"/>
            </p:cNvSpPr>
            <p:nvPr/>
          </p:nvSpPr>
          <p:spPr bwMode="auto">
            <a:xfrm>
              <a:off x="3716" y="3231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100392" name="Group 40"/>
          <p:cNvGrpSpPr>
            <a:grpSpLocks/>
          </p:cNvGrpSpPr>
          <p:nvPr/>
        </p:nvGrpSpPr>
        <p:grpSpPr bwMode="auto">
          <a:xfrm>
            <a:off x="3846513" y="5113338"/>
            <a:ext cx="1409700" cy="447675"/>
            <a:chOff x="2423" y="3221"/>
            <a:chExt cx="888" cy="282"/>
          </a:xfrm>
        </p:grpSpPr>
        <p:sp>
          <p:nvSpPr>
            <p:cNvPr id="100393" name="Freeform 41"/>
            <p:cNvSpPr>
              <a:spLocks/>
            </p:cNvSpPr>
            <p:nvPr/>
          </p:nvSpPr>
          <p:spPr bwMode="auto">
            <a:xfrm>
              <a:off x="2423" y="3415"/>
              <a:ext cx="888" cy="88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56" y="3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7" y="3"/>
                </a:cxn>
                <a:cxn ang="0">
                  <a:pos x="4" y="3"/>
                </a:cxn>
                <a:cxn ang="0">
                  <a:pos x="0" y="6"/>
                </a:cxn>
              </a:cxnLst>
              <a:rect l="0" t="0" r="r" b="b"/>
              <a:pathLst>
                <a:path w="60" h="6">
                  <a:moveTo>
                    <a:pt x="60" y="6"/>
                  </a:moveTo>
                  <a:cubicBezTo>
                    <a:pt x="60" y="4"/>
                    <a:pt x="58" y="3"/>
                    <a:pt x="56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0" y="2"/>
                    <a:pt x="30" y="0"/>
                  </a:cubicBezTo>
                  <a:cubicBezTo>
                    <a:pt x="30" y="2"/>
                    <a:pt x="29" y="3"/>
                    <a:pt x="2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4"/>
                    <a:pt x="0" y="6"/>
                  </a:cubicBezTo>
                </a:path>
              </a:pathLst>
            </a:custGeom>
            <a:noFill/>
            <a:ln w="23813">
              <a:solidFill>
                <a:srgbClr val="AD0D1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4" name="Rectangle 42"/>
            <p:cNvSpPr>
              <a:spLocks noChangeArrowheads="1"/>
            </p:cNvSpPr>
            <p:nvPr/>
          </p:nvSpPr>
          <p:spPr bwMode="auto">
            <a:xfrm>
              <a:off x="2596" y="3221"/>
              <a:ext cx="5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Exports</a:t>
              </a:r>
              <a:endParaRPr lang="en-US" b="0"/>
            </a:p>
          </p:txBody>
        </p:sp>
      </p:grpSp>
      <p:grpSp>
        <p:nvGrpSpPr>
          <p:cNvPr id="100395" name="Group 43"/>
          <p:cNvGrpSpPr>
            <a:grpSpLocks/>
          </p:cNvGrpSpPr>
          <p:nvPr/>
        </p:nvGrpSpPr>
        <p:grpSpPr bwMode="auto">
          <a:xfrm>
            <a:off x="1346200" y="3638550"/>
            <a:ext cx="3149600" cy="928688"/>
            <a:chOff x="848" y="2292"/>
            <a:chExt cx="1984" cy="585"/>
          </a:xfrm>
        </p:grpSpPr>
        <p:sp>
          <p:nvSpPr>
            <p:cNvPr id="100396" name="Line 44"/>
            <p:cNvSpPr>
              <a:spLocks noChangeShapeType="1"/>
            </p:cNvSpPr>
            <p:nvPr/>
          </p:nvSpPr>
          <p:spPr bwMode="auto">
            <a:xfrm>
              <a:off x="1373" y="2354"/>
              <a:ext cx="1405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97" name="Oval 45"/>
            <p:cNvSpPr>
              <a:spLocks noChangeArrowheads="1"/>
            </p:cNvSpPr>
            <p:nvPr/>
          </p:nvSpPr>
          <p:spPr bwMode="auto">
            <a:xfrm>
              <a:off x="2734" y="2310"/>
              <a:ext cx="98" cy="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0398" name="Group 46"/>
            <p:cNvGrpSpPr>
              <a:grpSpLocks/>
            </p:cNvGrpSpPr>
            <p:nvPr/>
          </p:nvGrpSpPr>
          <p:grpSpPr bwMode="auto">
            <a:xfrm>
              <a:off x="848" y="2292"/>
              <a:ext cx="453" cy="585"/>
              <a:chOff x="848" y="2292"/>
              <a:chExt cx="453" cy="585"/>
            </a:xfrm>
          </p:grpSpPr>
          <p:sp>
            <p:nvSpPr>
              <p:cNvPr id="100399" name="Rectangle 47"/>
              <p:cNvSpPr>
                <a:spLocks noChangeArrowheads="1"/>
              </p:cNvSpPr>
              <p:nvPr/>
            </p:nvSpPr>
            <p:spPr bwMode="auto">
              <a:xfrm>
                <a:off x="936" y="2292"/>
                <a:ext cx="3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100400" name="Rectangle 48"/>
              <p:cNvSpPr>
                <a:spLocks noChangeArrowheads="1"/>
              </p:cNvSpPr>
              <p:nvPr/>
            </p:nvSpPr>
            <p:spPr bwMode="auto">
              <a:xfrm>
                <a:off x="848" y="2489"/>
                <a:ext cx="4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before</a:t>
                </a:r>
                <a:endParaRPr lang="en-US" b="0"/>
              </a:p>
            </p:txBody>
          </p:sp>
          <p:sp>
            <p:nvSpPr>
              <p:cNvPr id="100401" name="Rectangle 49"/>
              <p:cNvSpPr>
                <a:spLocks noChangeArrowheads="1"/>
              </p:cNvSpPr>
              <p:nvPr/>
            </p:nvSpPr>
            <p:spPr bwMode="auto">
              <a:xfrm>
                <a:off x="936" y="2685"/>
                <a:ext cx="3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trade</a:t>
                </a:r>
                <a:endParaRPr lang="en-US" b="0"/>
              </a:p>
            </p:txBody>
          </p:sp>
        </p:grpSp>
      </p:grpSp>
      <p:grpSp>
        <p:nvGrpSpPr>
          <p:cNvPr id="100402" name="Group 50"/>
          <p:cNvGrpSpPr>
            <a:grpSpLocks/>
          </p:cNvGrpSpPr>
          <p:nvPr/>
        </p:nvGrpSpPr>
        <p:grpSpPr bwMode="auto">
          <a:xfrm>
            <a:off x="3146425" y="3059113"/>
            <a:ext cx="1200150" cy="3552825"/>
            <a:chOff x="1982" y="1927"/>
            <a:chExt cx="756" cy="2238"/>
          </a:xfrm>
        </p:grpSpPr>
        <p:sp>
          <p:nvSpPr>
            <p:cNvPr id="100403" name="Line 51"/>
            <p:cNvSpPr>
              <a:spLocks noChangeShapeType="1"/>
            </p:cNvSpPr>
            <p:nvPr/>
          </p:nvSpPr>
          <p:spPr bwMode="auto">
            <a:xfrm>
              <a:off x="2409" y="1971"/>
              <a:ext cx="1" cy="1547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4" name="Oval 52"/>
            <p:cNvSpPr>
              <a:spLocks noChangeArrowheads="1"/>
            </p:cNvSpPr>
            <p:nvPr/>
          </p:nvSpPr>
          <p:spPr bwMode="auto">
            <a:xfrm>
              <a:off x="2364" y="1927"/>
              <a:ext cx="98" cy="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5" name="Rectangle 53"/>
            <p:cNvSpPr>
              <a:spLocks noChangeArrowheads="1"/>
            </p:cNvSpPr>
            <p:nvPr/>
          </p:nvSpPr>
          <p:spPr bwMode="auto">
            <a:xfrm>
              <a:off x="2027" y="3580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100406" name="Rectangle 54"/>
            <p:cNvSpPr>
              <a:spLocks noChangeArrowheads="1"/>
            </p:cNvSpPr>
            <p:nvPr/>
          </p:nvSpPr>
          <p:spPr bwMode="auto">
            <a:xfrm>
              <a:off x="2081" y="3776"/>
              <a:ext cx="5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quantity</a:t>
              </a:r>
              <a:endParaRPr lang="en-US" b="0"/>
            </a:p>
          </p:txBody>
        </p:sp>
        <p:sp>
          <p:nvSpPr>
            <p:cNvPr id="100407" name="Rectangle 55"/>
            <p:cNvSpPr>
              <a:spLocks noChangeArrowheads="1"/>
            </p:cNvSpPr>
            <p:nvPr/>
          </p:nvSpPr>
          <p:spPr bwMode="auto">
            <a:xfrm>
              <a:off x="1982" y="3973"/>
              <a:ext cx="7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demanded</a:t>
              </a:r>
              <a:endParaRPr lang="en-US" b="0"/>
            </a:p>
          </p:txBody>
        </p:sp>
      </p:grpSp>
      <p:grpSp>
        <p:nvGrpSpPr>
          <p:cNvPr id="100408" name="Group 56"/>
          <p:cNvGrpSpPr>
            <a:grpSpLocks/>
          </p:cNvGrpSpPr>
          <p:nvPr/>
        </p:nvGrpSpPr>
        <p:grpSpPr bwMode="auto">
          <a:xfrm>
            <a:off x="4870450" y="3059113"/>
            <a:ext cx="1058863" cy="3552825"/>
            <a:chOff x="3068" y="1927"/>
            <a:chExt cx="667" cy="2238"/>
          </a:xfrm>
        </p:grpSpPr>
        <p:sp>
          <p:nvSpPr>
            <p:cNvPr id="100409" name="Line 57"/>
            <p:cNvSpPr>
              <a:spLocks noChangeShapeType="1"/>
            </p:cNvSpPr>
            <p:nvPr/>
          </p:nvSpPr>
          <p:spPr bwMode="auto">
            <a:xfrm>
              <a:off x="3326" y="1971"/>
              <a:ext cx="1" cy="1547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0" name="Oval 58"/>
            <p:cNvSpPr>
              <a:spLocks noChangeArrowheads="1"/>
            </p:cNvSpPr>
            <p:nvPr/>
          </p:nvSpPr>
          <p:spPr bwMode="auto">
            <a:xfrm>
              <a:off x="3267" y="1927"/>
              <a:ext cx="98" cy="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1" name="Rectangle 59"/>
            <p:cNvSpPr>
              <a:spLocks noChangeArrowheads="1"/>
            </p:cNvSpPr>
            <p:nvPr/>
          </p:nvSpPr>
          <p:spPr bwMode="auto">
            <a:xfrm>
              <a:off x="3068" y="3580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100412" name="Rectangle 60"/>
            <p:cNvSpPr>
              <a:spLocks noChangeArrowheads="1"/>
            </p:cNvSpPr>
            <p:nvPr/>
          </p:nvSpPr>
          <p:spPr bwMode="auto">
            <a:xfrm>
              <a:off x="3122" y="3776"/>
              <a:ext cx="5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quantity</a:t>
              </a:r>
              <a:endParaRPr lang="en-US" b="0"/>
            </a:p>
          </p:txBody>
        </p:sp>
        <p:sp>
          <p:nvSpPr>
            <p:cNvPr id="100413" name="Rectangle 61"/>
            <p:cNvSpPr>
              <a:spLocks noChangeArrowheads="1"/>
            </p:cNvSpPr>
            <p:nvPr/>
          </p:nvSpPr>
          <p:spPr bwMode="auto">
            <a:xfrm>
              <a:off x="3102" y="3973"/>
              <a:ext cx="5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supplied</a:t>
              </a:r>
              <a:endParaRPr 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3 How Free Trade Affects Welfare in an Exporting Country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3F6F9"/>
          </a:solidFill>
          <a:ln w="2667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2F4F8"/>
          </a:solidFill>
          <a:ln w="2428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1F4F7"/>
          </a:solidFill>
          <a:ln w="2174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0F2F5"/>
          </a:solidFill>
          <a:ln w="1936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EF1F4"/>
          </a:solidFill>
          <a:ln w="1698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DEFF3"/>
          </a:solidFill>
          <a:ln w="1460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BEEF2"/>
          </a:solidFill>
          <a:ln w="1206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AECF1"/>
          </a:solidFill>
          <a:ln w="968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9EBF0"/>
          </a:solidFill>
          <a:ln w="730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7EAEF"/>
          </a:solidFill>
          <a:ln w="492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1771650" y="1212850"/>
            <a:ext cx="5938838" cy="4684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5" name="Freeform 17"/>
          <p:cNvSpPr>
            <a:spLocks/>
          </p:cNvSpPr>
          <p:nvPr/>
        </p:nvSpPr>
        <p:spPr bwMode="auto">
          <a:xfrm>
            <a:off x="3565525" y="3275013"/>
            <a:ext cx="1501775" cy="631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6" y="0"/>
              </a:cxn>
              <a:cxn ang="0">
                <a:pos x="381" y="398"/>
              </a:cxn>
              <a:cxn ang="0">
                <a:pos x="0" y="0"/>
              </a:cxn>
            </a:cxnLst>
            <a:rect l="0" t="0" r="r" b="b"/>
            <a:pathLst>
              <a:path w="946" h="398">
                <a:moveTo>
                  <a:pt x="0" y="0"/>
                </a:moveTo>
                <a:lnTo>
                  <a:pt x="946" y="0"/>
                </a:lnTo>
                <a:lnTo>
                  <a:pt x="381" y="398"/>
                </a:lnTo>
                <a:lnTo>
                  <a:pt x="0" y="0"/>
                </a:lnTo>
                <a:close/>
              </a:path>
            </a:pathLst>
          </a:custGeom>
          <a:solidFill>
            <a:srgbClr val="E9A5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6" name="Freeform 18"/>
          <p:cNvSpPr>
            <a:spLocks/>
          </p:cNvSpPr>
          <p:nvPr/>
        </p:nvSpPr>
        <p:spPr bwMode="auto">
          <a:xfrm>
            <a:off x="1771650" y="3930650"/>
            <a:ext cx="2398713" cy="1724025"/>
          </a:xfrm>
          <a:custGeom>
            <a:avLst/>
            <a:gdLst/>
            <a:ahLst/>
            <a:cxnLst>
              <a:cxn ang="0">
                <a:pos x="1511" y="0"/>
              </a:cxn>
              <a:cxn ang="0">
                <a:pos x="0" y="0"/>
              </a:cxn>
              <a:cxn ang="0">
                <a:pos x="0" y="1086"/>
              </a:cxn>
              <a:cxn ang="0">
                <a:pos x="1511" y="0"/>
              </a:cxn>
            </a:cxnLst>
            <a:rect l="0" t="0" r="r" b="b"/>
            <a:pathLst>
              <a:path w="1511" h="1086">
                <a:moveTo>
                  <a:pt x="1511" y="0"/>
                </a:moveTo>
                <a:lnTo>
                  <a:pt x="0" y="0"/>
                </a:lnTo>
                <a:lnTo>
                  <a:pt x="0" y="1086"/>
                </a:lnTo>
                <a:lnTo>
                  <a:pt x="1511" y="0"/>
                </a:lnTo>
                <a:close/>
              </a:path>
            </a:pathLst>
          </a:custGeom>
          <a:solidFill>
            <a:srgbClr val="DDE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7" name="Freeform 19"/>
          <p:cNvSpPr>
            <a:spLocks/>
          </p:cNvSpPr>
          <p:nvPr/>
        </p:nvSpPr>
        <p:spPr bwMode="auto">
          <a:xfrm>
            <a:off x="1771650" y="1455738"/>
            <a:ext cx="2374900" cy="2474912"/>
          </a:xfrm>
          <a:custGeom>
            <a:avLst/>
            <a:gdLst/>
            <a:ahLst/>
            <a:cxnLst>
              <a:cxn ang="0">
                <a:pos x="1496" y="1559"/>
              </a:cxn>
              <a:cxn ang="0">
                <a:pos x="0" y="1559"/>
              </a:cxn>
              <a:cxn ang="0">
                <a:pos x="0" y="0"/>
              </a:cxn>
              <a:cxn ang="0">
                <a:pos x="1496" y="1559"/>
              </a:cxn>
            </a:cxnLst>
            <a:rect l="0" t="0" r="r" b="b"/>
            <a:pathLst>
              <a:path w="1496" h="1559">
                <a:moveTo>
                  <a:pt x="1496" y="1559"/>
                </a:moveTo>
                <a:lnTo>
                  <a:pt x="0" y="1559"/>
                </a:lnTo>
                <a:lnTo>
                  <a:pt x="0" y="0"/>
                </a:lnTo>
                <a:lnTo>
                  <a:pt x="1496" y="1559"/>
                </a:lnTo>
                <a:close/>
              </a:path>
            </a:pathLst>
          </a:custGeom>
          <a:solidFill>
            <a:srgbClr val="DDE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48" name="Freeform 20"/>
          <p:cNvSpPr>
            <a:spLocks/>
          </p:cNvSpPr>
          <p:nvPr/>
        </p:nvSpPr>
        <p:spPr bwMode="auto">
          <a:xfrm>
            <a:off x="1771650" y="1212850"/>
            <a:ext cx="5938838" cy="4684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51"/>
              </a:cxn>
              <a:cxn ang="0">
                <a:pos x="3741" y="2951"/>
              </a:cxn>
            </a:cxnLst>
            <a:rect l="0" t="0" r="r" b="b"/>
            <a:pathLst>
              <a:path w="3741" h="2951">
                <a:moveTo>
                  <a:pt x="0" y="0"/>
                </a:moveTo>
                <a:lnTo>
                  <a:pt x="0" y="2951"/>
                </a:lnTo>
                <a:lnTo>
                  <a:pt x="3741" y="2951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9349" name="Group 21"/>
          <p:cNvGrpSpPr>
            <a:grpSpLocks/>
          </p:cNvGrpSpPr>
          <p:nvPr/>
        </p:nvGrpSpPr>
        <p:grpSpPr bwMode="auto">
          <a:xfrm>
            <a:off x="2481263" y="2757488"/>
            <a:ext cx="1835150" cy="1778000"/>
            <a:chOff x="1563" y="1737"/>
            <a:chExt cx="1156" cy="1120"/>
          </a:xfrm>
        </p:grpSpPr>
        <p:sp>
          <p:nvSpPr>
            <p:cNvPr id="99350" name="Rectangle 22"/>
            <p:cNvSpPr>
              <a:spLocks noChangeArrowheads="1"/>
            </p:cNvSpPr>
            <p:nvPr/>
          </p:nvSpPr>
          <p:spPr bwMode="auto">
            <a:xfrm>
              <a:off x="2603" y="2135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  <p:grpSp>
          <p:nvGrpSpPr>
            <p:cNvPr id="99351" name="Group 23"/>
            <p:cNvGrpSpPr>
              <a:grpSpLocks/>
            </p:cNvGrpSpPr>
            <p:nvPr/>
          </p:nvGrpSpPr>
          <p:grpSpPr bwMode="auto">
            <a:xfrm>
              <a:off x="1563" y="1737"/>
              <a:ext cx="367" cy="1120"/>
              <a:chOff x="1563" y="1737"/>
              <a:chExt cx="367" cy="1120"/>
            </a:xfrm>
          </p:grpSpPr>
          <p:sp>
            <p:nvSpPr>
              <p:cNvPr id="99352" name="Rectangle 24"/>
              <p:cNvSpPr>
                <a:spLocks noChangeArrowheads="1"/>
              </p:cNvSpPr>
              <p:nvPr/>
            </p:nvSpPr>
            <p:spPr bwMode="auto">
              <a:xfrm>
                <a:off x="1650" y="2665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 b="0"/>
              </a:p>
            </p:txBody>
          </p:sp>
          <p:sp>
            <p:nvSpPr>
              <p:cNvPr id="99353" name="Rectangle 25"/>
              <p:cNvSpPr>
                <a:spLocks noChangeArrowheads="1"/>
              </p:cNvSpPr>
              <p:nvPr/>
            </p:nvSpPr>
            <p:spPr bwMode="auto">
              <a:xfrm>
                <a:off x="1823" y="2155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endParaRPr lang="en-US" b="0"/>
              </a:p>
            </p:txBody>
          </p:sp>
          <p:sp>
            <p:nvSpPr>
              <p:cNvPr id="99354" name="Rectangle 26"/>
              <p:cNvSpPr>
                <a:spLocks noChangeArrowheads="1"/>
              </p:cNvSpPr>
              <p:nvPr/>
            </p:nvSpPr>
            <p:spPr bwMode="auto">
              <a:xfrm>
                <a:off x="1563" y="1737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US" b="0"/>
              </a:p>
            </p:txBody>
          </p:sp>
        </p:grpSp>
      </p:grp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1009650" y="1130300"/>
            <a:ext cx="620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701675" y="1454150"/>
            <a:ext cx="91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1495425" y="5954713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6616700" y="5954713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99359" name="Rectangle 31"/>
          <p:cNvSpPr>
            <a:spLocks noChangeArrowheads="1"/>
          </p:cNvSpPr>
          <p:nvPr/>
        </p:nvSpPr>
        <p:spPr bwMode="auto">
          <a:xfrm>
            <a:off x="6738938" y="62785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99360" name="Group 32"/>
          <p:cNvGrpSpPr>
            <a:grpSpLocks/>
          </p:cNvGrpSpPr>
          <p:nvPr/>
        </p:nvGrpSpPr>
        <p:grpSpPr bwMode="auto">
          <a:xfrm>
            <a:off x="1771650" y="2093913"/>
            <a:ext cx="5054600" cy="3560762"/>
            <a:chOff x="1116" y="1319"/>
            <a:chExt cx="3184" cy="2243"/>
          </a:xfrm>
        </p:grpSpPr>
        <p:sp>
          <p:nvSpPr>
            <p:cNvPr id="99361" name="Line 33"/>
            <p:cNvSpPr>
              <a:spLocks noChangeShapeType="1"/>
            </p:cNvSpPr>
            <p:nvPr/>
          </p:nvSpPr>
          <p:spPr bwMode="auto">
            <a:xfrm flipV="1">
              <a:off x="1116" y="1681"/>
              <a:ext cx="2596" cy="1881"/>
            </a:xfrm>
            <a:prstGeom prst="line">
              <a:avLst/>
            </a:prstGeom>
            <a:noFill/>
            <a:ln w="730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2" name="Rectangle 34"/>
            <p:cNvSpPr>
              <a:spLocks noChangeArrowheads="1"/>
            </p:cNvSpPr>
            <p:nvPr/>
          </p:nvSpPr>
          <p:spPr bwMode="auto">
            <a:xfrm>
              <a:off x="3633" y="1319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9363" name="Rectangle 35"/>
            <p:cNvSpPr>
              <a:spLocks noChangeArrowheads="1"/>
            </p:cNvSpPr>
            <p:nvPr/>
          </p:nvSpPr>
          <p:spPr bwMode="auto">
            <a:xfrm>
              <a:off x="3735" y="1523"/>
              <a:ext cx="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99364" name="Group 36"/>
          <p:cNvGrpSpPr>
            <a:grpSpLocks/>
          </p:cNvGrpSpPr>
          <p:nvPr/>
        </p:nvGrpSpPr>
        <p:grpSpPr bwMode="auto">
          <a:xfrm>
            <a:off x="1049338" y="2425700"/>
            <a:ext cx="6369050" cy="1300163"/>
            <a:chOff x="661" y="1528"/>
            <a:chExt cx="4012" cy="819"/>
          </a:xfrm>
        </p:grpSpPr>
        <p:sp>
          <p:nvSpPr>
            <p:cNvPr id="99365" name="Line 37"/>
            <p:cNvSpPr>
              <a:spLocks noChangeShapeType="1"/>
            </p:cNvSpPr>
            <p:nvPr/>
          </p:nvSpPr>
          <p:spPr bwMode="auto">
            <a:xfrm>
              <a:off x="1116" y="2048"/>
              <a:ext cx="3115" cy="1"/>
            </a:xfrm>
            <a:prstGeom prst="line">
              <a:avLst/>
            </a:prstGeom>
            <a:noFill/>
            <a:ln w="730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6" name="Rectangle 38"/>
            <p:cNvSpPr>
              <a:spLocks noChangeArrowheads="1"/>
            </p:cNvSpPr>
            <p:nvPr/>
          </p:nvSpPr>
          <p:spPr bwMode="auto">
            <a:xfrm>
              <a:off x="661" y="1528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9367" name="Rectangle 39"/>
            <p:cNvSpPr>
              <a:spLocks noChangeArrowheads="1"/>
            </p:cNvSpPr>
            <p:nvPr/>
          </p:nvSpPr>
          <p:spPr bwMode="auto">
            <a:xfrm>
              <a:off x="707" y="1732"/>
              <a:ext cx="3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after</a:t>
              </a:r>
              <a:endParaRPr lang="en-US" b="0"/>
            </a:p>
          </p:txBody>
        </p:sp>
        <p:sp>
          <p:nvSpPr>
            <p:cNvPr id="99368" name="Rectangle 40"/>
            <p:cNvSpPr>
              <a:spLocks noChangeArrowheads="1"/>
            </p:cNvSpPr>
            <p:nvPr/>
          </p:nvSpPr>
          <p:spPr bwMode="auto">
            <a:xfrm>
              <a:off x="661" y="1936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trade</a:t>
              </a:r>
              <a:endParaRPr lang="en-US" b="0"/>
            </a:p>
          </p:txBody>
        </p:sp>
        <p:sp>
          <p:nvSpPr>
            <p:cNvPr id="99369" name="Rectangle 41"/>
            <p:cNvSpPr>
              <a:spLocks noChangeArrowheads="1"/>
            </p:cNvSpPr>
            <p:nvPr/>
          </p:nvSpPr>
          <p:spPr bwMode="auto">
            <a:xfrm>
              <a:off x="4255" y="1951"/>
              <a:ext cx="4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99370" name="Rectangle 42"/>
            <p:cNvSpPr>
              <a:spLocks noChangeArrowheads="1"/>
            </p:cNvSpPr>
            <p:nvPr/>
          </p:nvSpPr>
          <p:spPr bwMode="auto">
            <a:xfrm>
              <a:off x="4291" y="2155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</p:grpSp>
      <p:grpSp>
        <p:nvGrpSpPr>
          <p:cNvPr id="99371" name="Group 43"/>
          <p:cNvGrpSpPr>
            <a:grpSpLocks/>
          </p:cNvGrpSpPr>
          <p:nvPr/>
        </p:nvGrpSpPr>
        <p:grpSpPr bwMode="auto">
          <a:xfrm>
            <a:off x="1771650" y="1455738"/>
            <a:ext cx="4965700" cy="4221162"/>
            <a:chOff x="1116" y="917"/>
            <a:chExt cx="3128" cy="2659"/>
          </a:xfrm>
        </p:grpSpPr>
        <p:sp>
          <p:nvSpPr>
            <p:cNvPr id="99372" name="Line 44"/>
            <p:cNvSpPr>
              <a:spLocks noChangeShapeType="1"/>
            </p:cNvSpPr>
            <p:nvPr/>
          </p:nvSpPr>
          <p:spPr bwMode="auto">
            <a:xfrm>
              <a:off x="1116" y="917"/>
              <a:ext cx="2458" cy="2538"/>
            </a:xfrm>
            <a:prstGeom prst="line">
              <a:avLst/>
            </a:prstGeom>
            <a:noFill/>
            <a:ln w="730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3" name="Rectangle 45"/>
            <p:cNvSpPr>
              <a:spLocks noChangeArrowheads="1"/>
            </p:cNvSpPr>
            <p:nvPr/>
          </p:nvSpPr>
          <p:spPr bwMode="auto">
            <a:xfrm>
              <a:off x="3577" y="3180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9374" name="Rectangle 46"/>
            <p:cNvSpPr>
              <a:spLocks noChangeArrowheads="1"/>
            </p:cNvSpPr>
            <p:nvPr/>
          </p:nvSpPr>
          <p:spPr bwMode="auto">
            <a:xfrm>
              <a:off x="3618" y="3384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99375" name="Group 47"/>
          <p:cNvGrpSpPr>
            <a:grpSpLocks/>
          </p:cNvGrpSpPr>
          <p:nvPr/>
        </p:nvGrpSpPr>
        <p:grpSpPr bwMode="auto">
          <a:xfrm>
            <a:off x="3467100" y="2668588"/>
            <a:ext cx="1700213" cy="679450"/>
            <a:chOff x="2184" y="1681"/>
            <a:chExt cx="1071" cy="428"/>
          </a:xfrm>
        </p:grpSpPr>
        <p:sp>
          <p:nvSpPr>
            <p:cNvPr id="99376" name="Oval 48"/>
            <p:cNvSpPr>
              <a:spLocks noChangeArrowheads="1"/>
            </p:cNvSpPr>
            <p:nvPr/>
          </p:nvSpPr>
          <p:spPr bwMode="auto">
            <a:xfrm>
              <a:off x="2184" y="2002"/>
              <a:ext cx="109" cy="10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7" name="Oval 49"/>
            <p:cNvSpPr>
              <a:spLocks noChangeArrowheads="1"/>
            </p:cNvSpPr>
            <p:nvPr/>
          </p:nvSpPr>
          <p:spPr bwMode="auto">
            <a:xfrm>
              <a:off x="3146" y="2002"/>
              <a:ext cx="109" cy="10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378" name="Group 50"/>
            <p:cNvGrpSpPr>
              <a:grpSpLocks/>
            </p:cNvGrpSpPr>
            <p:nvPr/>
          </p:nvGrpSpPr>
          <p:grpSpPr bwMode="auto">
            <a:xfrm>
              <a:off x="2230" y="1681"/>
              <a:ext cx="962" cy="306"/>
              <a:chOff x="2230" y="1681"/>
              <a:chExt cx="962" cy="306"/>
            </a:xfrm>
          </p:grpSpPr>
          <p:sp>
            <p:nvSpPr>
              <p:cNvPr id="99379" name="Freeform 51"/>
              <p:cNvSpPr>
                <a:spLocks/>
              </p:cNvSpPr>
              <p:nvPr/>
            </p:nvSpPr>
            <p:spPr bwMode="auto">
              <a:xfrm>
                <a:off x="2230" y="1895"/>
                <a:ext cx="962" cy="92"/>
              </a:xfrm>
              <a:custGeom>
                <a:avLst/>
                <a:gdLst/>
                <a:ahLst/>
                <a:cxnLst>
                  <a:cxn ang="0">
                    <a:pos x="63" y="6"/>
                  </a:cxn>
                  <a:cxn ang="0">
                    <a:pos x="59" y="3"/>
                  </a:cxn>
                  <a:cxn ang="0">
                    <a:pos x="34" y="3"/>
                  </a:cxn>
                  <a:cxn ang="0">
                    <a:pos x="31" y="0"/>
                  </a:cxn>
                  <a:cxn ang="0">
                    <a:pos x="28" y="3"/>
                  </a:cxn>
                  <a:cxn ang="0">
                    <a:pos x="4" y="3"/>
                  </a:cxn>
                  <a:cxn ang="0">
                    <a:pos x="0" y="6"/>
                  </a:cxn>
                </a:cxnLst>
                <a:rect l="0" t="0" r="r" b="b"/>
                <a:pathLst>
                  <a:path w="63" h="6">
                    <a:moveTo>
                      <a:pt x="63" y="6"/>
                    </a:moveTo>
                    <a:cubicBezTo>
                      <a:pt x="63" y="4"/>
                      <a:pt x="60" y="3"/>
                      <a:pt x="59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3" y="3"/>
                      <a:pt x="31" y="2"/>
                      <a:pt x="31" y="0"/>
                    </a:cubicBezTo>
                    <a:cubicBezTo>
                      <a:pt x="31" y="2"/>
                      <a:pt x="30" y="3"/>
                      <a:pt x="28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0" y="4"/>
                      <a:pt x="0" y="6"/>
                    </a:cubicBez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80" name="Rectangle 52"/>
              <p:cNvSpPr>
                <a:spLocks noChangeArrowheads="1"/>
              </p:cNvSpPr>
              <p:nvPr/>
            </p:nvSpPr>
            <p:spPr bwMode="auto">
              <a:xfrm>
                <a:off x="2425" y="1681"/>
                <a:ext cx="5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Exports</a:t>
                </a:r>
                <a:endParaRPr lang="en-US" b="0"/>
              </a:p>
            </p:txBody>
          </p:sp>
        </p:grpSp>
      </p:grpSp>
      <p:grpSp>
        <p:nvGrpSpPr>
          <p:cNvPr id="99381" name="Group 53"/>
          <p:cNvGrpSpPr>
            <a:grpSpLocks/>
          </p:cNvGrpSpPr>
          <p:nvPr/>
        </p:nvGrpSpPr>
        <p:grpSpPr bwMode="auto">
          <a:xfrm>
            <a:off x="903288" y="3752850"/>
            <a:ext cx="3343275" cy="952500"/>
            <a:chOff x="569" y="2364"/>
            <a:chExt cx="2106" cy="600"/>
          </a:xfrm>
        </p:grpSpPr>
        <p:sp>
          <p:nvSpPr>
            <p:cNvPr id="99382" name="Line 54"/>
            <p:cNvSpPr>
              <a:spLocks noChangeShapeType="1"/>
            </p:cNvSpPr>
            <p:nvPr/>
          </p:nvSpPr>
          <p:spPr bwMode="auto">
            <a:xfrm>
              <a:off x="1116" y="2476"/>
              <a:ext cx="1511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383" name="Group 55"/>
            <p:cNvGrpSpPr>
              <a:grpSpLocks/>
            </p:cNvGrpSpPr>
            <p:nvPr/>
          </p:nvGrpSpPr>
          <p:grpSpPr bwMode="auto">
            <a:xfrm>
              <a:off x="569" y="2364"/>
              <a:ext cx="2106" cy="600"/>
              <a:chOff x="569" y="2364"/>
              <a:chExt cx="2106" cy="600"/>
            </a:xfrm>
          </p:grpSpPr>
          <p:sp>
            <p:nvSpPr>
              <p:cNvPr id="99384" name="Oval 56"/>
              <p:cNvSpPr>
                <a:spLocks noChangeArrowheads="1"/>
              </p:cNvSpPr>
              <p:nvPr/>
            </p:nvSpPr>
            <p:spPr bwMode="auto">
              <a:xfrm>
                <a:off x="2566" y="2415"/>
                <a:ext cx="109" cy="10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85" name="Rectangle 57"/>
              <p:cNvSpPr>
                <a:spLocks noChangeArrowheads="1"/>
              </p:cNvSpPr>
              <p:nvPr/>
            </p:nvSpPr>
            <p:spPr bwMode="auto">
              <a:xfrm>
                <a:off x="661" y="2364"/>
                <a:ext cx="3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99386" name="Rectangle 58"/>
              <p:cNvSpPr>
                <a:spLocks noChangeArrowheads="1"/>
              </p:cNvSpPr>
              <p:nvPr/>
            </p:nvSpPr>
            <p:spPr bwMode="auto">
              <a:xfrm>
                <a:off x="569" y="2568"/>
                <a:ext cx="4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before</a:t>
                </a:r>
                <a:endParaRPr lang="en-US" b="0"/>
              </a:p>
            </p:txBody>
          </p:sp>
          <p:sp>
            <p:nvSpPr>
              <p:cNvPr id="99387" name="Rectangle 59"/>
              <p:cNvSpPr>
                <a:spLocks noChangeArrowheads="1"/>
              </p:cNvSpPr>
              <p:nvPr/>
            </p:nvSpPr>
            <p:spPr bwMode="auto">
              <a:xfrm>
                <a:off x="661" y="2772"/>
                <a:ext cx="3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trade</a:t>
                </a:r>
                <a:endParaRPr lang="en-US" b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5" grpId="0" animBg="1"/>
      <p:bldP spid="99346" grpId="0" animBg="1"/>
      <p:bldP spid="993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3 How Free Trade Affects Welfare in an Exporting Country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3F6F9"/>
          </a:solidFill>
          <a:ln w="26670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2F4F8"/>
          </a:solidFill>
          <a:ln w="24288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1F4F7"/>
          </a:solidFill>
          <a:ln w="2174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F0F2F5"/>
          </a:solidFill>
          <a:ln w="193675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EF1F4"/>
          </a:solidFill>
          <a:ln w="1698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DEFF3"/>
          </a:solidFill>
          <a:ln w="146050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BEEF2"/>
          </a:solidFill>
          <a:ln w="1206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AECF1"/>
          </a:solidFill>
          <a:ln w="9683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9EBF0"/>
          </a:solidFill>
          <a:ln w="730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7EAEF"/>
          </a:solidFill>
          <a:ln w="492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1939925" y="1358900"/>
            <a:ext cx="5770563" cy="4586288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1771650" y="1212850"/>
            <a:ext cx="5938838" cy="4684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1" name="Freeform 17"/>
          <p:cNvSpPr>
            <a:spLocks/>
          </p:cNvSpPr>
          <p:nvPr/>
        </p:nvSpPr>
        <p:spPr bwMode="auto">
          <a:xfrm>
            <a:off x="3565525" y="3275013"/>
            <a:ext cx="1501775" cy="631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6" y="0"/>
              </a:cxn>
              <a:cxn ang="0">
                <a:pos x="381" y="398"/>
              </a:cxn>
              <a:cxn ang="0">
                <a:pos x="0" y="0"/>
              </a:cxn>
            </a:cxnLst>
            <a:rect l="0" t="0" r="r" b="b"/>
            <a:pathLst>
              <a:path w="946" h="398">
                <a:moveTo>
                  <a:pt x="0" y="0"/>
                </a:moveTo>
                <a:lnTo>
                  <a:pt x="946" y="0"/>
                </a:lnTo>
                <a:lnTo>
                  <a:pt x="381" y="398"/>
                </a:lnTo>
                <a:lnTo>
                  <a:pt x="0" y="0"/>
                </a:lnTo>
                <a:close/>
              </a:path>
            </a:pathLst>
          </a:custGeom>
          <a:solidFill>
            <a:srgbClr val="E9A5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2" name="Freeform 18"/>
          <p:cNvSpPr>
            <a:spLocks/>
          </p:cNvSpPr>
          <p:nvPr/>
        </p:nvSpPr>
        <p:spPr bwMode="auto">
          <a:xfrm>
            <a:off x="1771650" y="1455738"/>
            <a:ext cx="2374900" cy="2474912"/>
          </a:xfrm>
          <a:custGeom>
            <a:avLst/>
            <a:gdLst/>
            <a:ahLst/>
            <a:cxnLst>
              <a:cxn ang="0">
                <a:pos x="1496" y="1559"/>
              </a:cxn>
              <a:cxn ang="0">
                <a:pos x="0" y="1559"/>
              </a:cxn>
              <a:cxn ang="0">
                <a:pos x="0" y="0"/>
              </a:cxn>
              <a:cxn ang="0">
                <a:pos x="1496" y="1559"/>
              </a:cxn>
            </a:cxnLst>
            <a:rect l="0" t="0" r="r" b="b"/>
            <a:pathLst>
              <a:path w="1496" h="1559">
                <a:moveTo>
                  <a:pt x="1496" y="1559"/>
                </a:moveTo>
                <a:lnTo>
                  <a:pt x="0" y="1559"/>
                </a:lnTo>
                <a:lnTo>
                  <a:pt x="0" y="0"/>
                </a:lnTo>
                <a:lnTo>
                  <a:pt x="1496" y="1559"/>
                </a:lnTo>
                <a:close/>
              </a:path>
            </a:pathLst>
          </a:custGeom>
          <a:solidFill>
            <a:srgbClr val="DDE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23" name="Freeform 19"/>
          <p:cNvSpPr>
            <a:spLocks/>
          </p:cNvSpPr>
          <p:nvPr/>
        </p:nvSpPr>
        <p:spPr bwMode="auto">
          <a:xfrm>
            <a:off x="1771650" y="1212850"/>
            <a:ext cx="5938838" cy="4684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51"/>
              </a:cxn>
              <a:cxn ang="0">
                <a:pos x="3741" y="2951"/>
              </a:cxn>
            </a:cxnLst>
            <a:rect l="0" t="0" r="r" b="b"/>
            <a:pathLst>
              <a:path w="3741" h="2951">
                <a:moveTo>
                  <a:pt x="0" y="0"/>
                </a:moveTo>
                <a:lnTo>
                  <a:pt x="0" y="2951"/>
                </a:lnTo>
                <a:lnTo>
                  <a:pt x="3741" y="2951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8324" name="Group 20"/>
          <p:cNvGrpSpPr>
            <a:grpSpLocks/>
          </p:cNvGrpSpPr>
          <p:nvPr/>
        </p:nvGrpSpPr>
        <p:grpSpPr bwMode="auto">
          <a:xfrm>
            <a:off x="2481263" y="2757488"/>
            <a:ext cx="1835150" cy="1778000"/>
            <a:chOff x="1563" y="1737"/>
            <a:chExt cx="1156" cy="1120"/>
          </a:xfrm>
        </p:grpSpPr>
        <p:sp>
          <p:nvSpPr>
            <p:cNvPr id="98325" name="Rectangle 21"/>
            <p:cNvSpPr>
              <a:spLocks noChangeArrowheads="1"/>
            </p:cNvSpPr>
            <p:nvPr/>
          </p:nvSpPr>
          <p:spPr bwMode="auto">
            <a:xfrm>
              <a:off x="2603" y="2135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  <p:grpSp>
          <p:nvGrpSpPr>
            <p:cNvPr id="98326" name="Group 22"/>
            <p:cNvGrpSpPr>
              <a:grpSpLocks/>
            </p:cNvGrpSpPr>
            <p:nvPr/>
          </p:nvGrpSpPr>
          <p:grpSpPr bwMode="auto">
            <a:xfrm>
              <a:off x="1563" y="1737"/>
              <a:ext cx="367" cy="1120"/>
              <a:chOff x="1563" y="1737"/>
              <a:chExt cx="367" cy="1120"/>
            </a:xfrm>
          </p:grpSpPr>
          <p:sp>
            <p:nvSpPr>
              <p:cNvPr id="98327" name="Rectangle 23"/>
              <p:cNvSpPr>
                <a:spLocks noChangeArrowheads="1"/>
              </p:cNvSpPr>
              <p:nvPr/>
            </p:nvSpPr>
            <p:spPr bwMode="auto">
              <a:xfrm>
                <a:off x="1650" y="2665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 b="0"/>
              </a:p>
            </p:txBody>
          </p:sp>
          <p:sp>
            <p:nvSpPr>
              <p:cNvPr id="98328" name="Rectangle 24"/>
              <p:cNvSpPr>
                <a:spLocks noChangeArrowheads="1"/>
              </p:cNvSpPr>
              <p:nvPr/>
            </p:nvSpPr>
            <p:spPr bwMode="auto">
              <a:xfrm>
                <a:off x="1823" y="2155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endParaRPr lang="en-US" b="0"/>
              </a:p>
            </p:txBody>
          </p:sp>
          <p:sp>
            <p:nvSpPr>
              <p:cNvPr id="98329" name="Rectangle 25"/>
              <p:cNvSpPr>
                <a:spLocks noChangeArrowheads="1"/>
              </p:cNvSpPr>
              <p:nvPr/>
            </p:nvSpPr>
            <p:spPr bwMode="auto">
              <a:xfrm>
                <a:off x="1563" y="1737"/>
                <a:ext cx="10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US" b="0"/>
              </a:p>
            </p:txBody>
          </p:sp>
        </p:grpSp>
      </p:grp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1009650" y="1130300"/>
            <a:ext cx="620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98331" name="Rectangle 27"/>
          <p:cNvSpPr>
            <a:spLocks noChangeArrowheads="1"/>
          </p:cNvSpPr>
          <p:nvPr/>
        </p:nvSpPr>
        <p:spPr bwMode="auto">
          <a:xfrm>
            <a:off x="701675" y="1454150"/>
            <a:ext cx="91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98332" name="Rectangle 28"/>
          <p:cNvSpPr>
            <a:spLocks noChangeArrowheads="1"/>
          </p:cNvSpPr>
          <p:nvPr/>
        </p:nvSpPr>
        <p:spPr bwMode="auto">
          <a:xfrm>
            <a:off x="1495425" y="5954713"/>
            <a:ext cx="14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98333" name="Rectangle 29"/>
          <p:cNvSpPr>
            <a:spLocks noChangeArrowheads="1"/>
          </p:cNvSpPr>
          <p:nvPr/>
        </p:nvSpPr>
        <p:spPr bwMode="auto">
          <a:xfrm>
            <a:off x="6616700" y="5954713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6738938" y="6278563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98335" name="Group 31"/>
          <p:cNvGrpSpPr>
            <a:grpSpLocks/>
          </p:cNvGrpSpPr>
          <p:nvPr/>
        </p:nvGrpSpPr>
        <p:grpSpPr bwMode="auto">
          <a:xfrm>
            <a:off x="1771650" y="2093913"/>
            <a:ext cx="5054600" cy="3560762"/>
            <a:chOff x="1116" y="1319"/>
            <a:chExt cx="3184" cy="2243"/>
          </a:xfrm>
        </p:grpSpPr>
        <p:sp>
          <p:nvSpPr>
            <p:cNvPr id="98336" name="Line 32"/>
            <p:cNvSpPr>
              <a:spLocks noChangeShapeType="1"/>
            </p:cNvSpPr>
            <p:nvPr/>
          </p:nvSpPr>
          <p:spPr bwMode="auto">
            <a:xfrm flipV="1">
              <a:off x="1116" y="1681"/>
              <a:ext cx="2596" cy="1881"/>
            </a:xfrm>
            <a:prstGeom prst="line">
              <a:avLst/>
            </a:prstGeom>
            <a:noFill/>
            <a:ln w="730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37" name="Rectangle 33"/>
            <p:cNvSpPr>
              <a:spLocks noChangeArrowheads="1"/>
            </p:cNvSpPr>
            <p:nvPr/>
          </p:nvSpPr>
          <p:spPr bwMode="auto">
            <a:xfrm>
              <a:off x="3633" y="1319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8338" name="Rectangle 34"/>
            <p:cNvSpPr>
              <a:spLocks noChangeArrowheads="1"/>
            </p:cNvSpPr>
            <p:nvPr/>
          </p:nvSpPr>
          <p:spPr bwMode="auto">
            <a:xfrm>
              <a:off x="3735" y="1523"/>
              <a:ext cx="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98339" name="Group 35"/>
          <p:cNvGrpSpPr>
            <a:grpSpLocks/>
          </p:cNvGrpSpPr>
          <p:nvPr/>
        </p:nvGrpSpPr>
        <p:grpSpPr bwMode="auto">
          <a:xfrm>
            <a:off x="1049338" y="2425700"/>
            <a:ext cx="6369050" cy="1300163"/>
            <a:chOff x="661" y="1528"/>
            <a:chExt cx="4012" cy="819"/>
          </a:xfrm>
        </p:grpSpPr>
        <p:sp>
          <p:nvSpPr>
            <p:cNvPr id="98340" name="Line 36"/>
            <p:cNvSpPr>
              <a:spLocks noChangeShapeType="1"/>
            </p:cNvSpPr>
            <p:nvPr/>
          </p:nvSpPr>
          <p:spPr bwMode="auto">
            <a:xfrm>
              <a:off x="1116" y="2048"/>
              <a:ext cx="3115" cy="1"/>
            </a:xfrm>
            <a:prstGeom prst="line">
              <a:avLst/>
            </a:prstGeom>
            <a:noFill/>
            <a:ln w="73025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1" name="Rectangle 37"/>
            <p:cNvSpPr>
              <a:spLocks noChangeArrowheads="1"/>
            </p:cNvSpPr>
            <p:nvPr/>
          </p:nvSpPr>
          <p:spPr bwMode="auto">
            <a:xfrm>
              <a:off x="661" y="1528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8342" name="Rectangle 38"/>
            <p:cNvSpPr>
              <a:spLocks noChangeArrowheads="1"/>
            </p:cNvSpPr>
            <p:nvPr/>
          </p:nvSpPr>
          <p:spPr bwMode="auto">
            <a:xfrm>
              <a:off x="707" y="1732"/>
              <a:ext cx="3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after</a:t>
              </a:r>
              <a:endParaRPr lang="en-US" b="0"/>
            </a:p>
          </p:txBody>
        </p: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661" y="1936"/>
              <a:ext cx="3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trade</a:t>
              </a:r>
              <a:endParaRPr lang="en-US" b="0"/>
            </a:p>
          </p:txBody>
        </p:sp>
        <p:sp>
          <p:nvSpPr>
            <p:cNvPr id="98344" name="Rectangle 40"/>
            <p:cNvSpPr>
              <a:spLocks noChangeArrowheads="1"/>
            </p:cNvSpPr>
            <p:nvPr/>
          </p:nvSpPr>
          <p:spPr bwMode="auto">
            <a:xfrm>
              <a:off x="4255" y="1951"/>
              <a:ext cx="4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98345" name="Rectangle 41"/>
            <p:cNvSpPr>
              <a:spLocks noChangeArrowheads="1"/>
            </p:cNvSpPr>
            <p:nvPr/>
          </p:nvSpPr>
          <p:spPr bwMode="auto">
            <a:xfrm>
              <a:off x="4291" y="2155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</p:grpSp>
      <p:grpSp>
        <p:nvGrpSpPr>
          <p:cNvPr id="98346" name="Group 42"/>
          <p:cNvGrpSpPr>
            <a:grpSpLocks/>
          </p:cNvGrpSpPr>
          <p:nvPr/>
        </p:nvGrpSpPr>
        <p:grpSpPr bwMode="auto">
          <a:xfrm>
            <a:off x="1771650" y="1455738"/>
            <a:ext cx="4965700" cy="4221162"/>
            <a:chOff x="1116" y="917"/>
            <a:chExt cx="3128" cy="2659"/>
          </a:xfrm>
        </p:grpSpPr>
        <p:sp>
          <p:nvSpPr>
            <p:cNvPr id="98347" name="Line 43"/>
            <p:cNvSpPr>
              <a:spLocks noChangeShapeType="1"/>
            </p:cNvSpPr>
            <p:nvPr/>
          </p:nvSpPr>
          <p:spPr bwMode="auto">
            <a:xfrm>
              <a:off x="1116" y="917"/>
              <a:ext cx="2458" cy="2538"/>
            </a:xfrm>
            <a:prstGeom prst="line">
              <a:avLst/>
            </a:prstGeom>
            <a:noFill/>
            <a:ln w="73025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48" name="Rectangle 44"/>
            <p:cNvSpPr>
              <a:spLocks noChangeArrowheads="1"/>
            </p:cNvSpPr>
            <p:nvPr/>
          </p:nvSpPr>
          <p:spPr bwMode="auto">
            <a:xfrm>
              <a:off x="3577" y="3180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8349" name="Rectangle 45"/>
            <p:cNvSpPr>
              <a:spLocks noChangeArrowheads="1"/>
            </p:cNvSpPr>
            <p:nvPr/>
          </p:nvSpPr>
          <p:spPr bwMode="auto">
            <a:xfrm>
              <a:off x="3618" y="3384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98350" name="Group 46"/>
          <p:cNvGrpSpPr>
            <a:grpSpLocks/>
          </p:cNvGrpSpPr>
          <p:nvPr/>
        </p:nvGrpSpPr>
        <p:grpSpPr bwMode="auto">
          <a:xfrm>
            <a:off x="3467100" y="2668588"/>
            <a:ext cx="1700213" cy="679450"/>
            <a:chOff x="2184" y="1681"/>
            <a:chExt cx="1071" cy="428"/>
          </a:xfrm>
        </p:grpSpPr>
        <p:sp>
          <p:nvSpPr>
            <p:cNvPr id="98351" name="Oval 47"/>
            <p:cNvSpPr>
              <a:spLocks noChangeArrowheads="1"/>
            </p:cNvSpPr>
            <p:nvPr/>
          </p:nvSpPr>
          <p:spPr bwMode="auto">
            <a:xfrm>
              <a:off x="2184" y="2002"/>
              <a:ext cx="109" cy="10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52" name="Oval 48"/>
            <p:cNvSpPr>
              <a:spLocks noChangeArrowheads="1"/>
            </p:cNvSpPr>
            <p:nvPr/>
          </p:nvSpPr>
          <p:spPr bwMode="auto">
            <a:xfrm>
              <a:off x="3146" y="2002"/>
              <a:ext cx="109" cy="10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53" name="Group 49"/>
            <p:cNvGrpSpPr>
              <a:grpSpLocks/>
            </p:cNvGrpSpPr>
            <p:nvPr/>
          </p:nvGrpSpPr>
          <p:grpSpPr bwMode="auto">
            <a:xfrm>
              <a:off x="2230" y="1681"/>
              <a:ext cx="962" cy="306"/>
              <a:chOff x="2230" y="1681"/>
              <a:chExt cx="962" cy="306"/>
            </a:xfrm>
          </p:grpSpPr>
          <p:sp>
            <p:nvSpPr>
              <p:cNvPr id="98354" name="Freeform 50"/>
              <p:cNvSpPr>
                <a:spLocks/>
              </p:cNvSpPr>
              <p:nvPr/>
            </p:nvSpPr>
            <p:spPr bwMode="auto">
              <a:xfrm>
                <a:off x="2230" y="1895"/>
                <a:ext cx="962" cy="92"/>
              </a:xfrm>
              <a:custGeom>
                <a:avLst/>
                <a:gdLst/>
                <a:ahLst/>
                <a:cxnLst>
                  <a:cxn ang="0">
                    <a:pos x="63" y="6"/>
                  </a:cxn>
                  <a:cxn ang="0">
                    <a:pos x="59" y="3"/>
                  </a:cxn>
                  <a:cxn ang="0">
                    <a:pos x="34" y="3"/>
                  </a:cxn>
                  <a:cxn ang="0">
                    <a:pos x="31" y="0"/>
                  </a:cxn>
                  <a:cxn ang="0">
                    <a:pos x="28" y="3"/>
                  </a:cxn>
                  <a:cxn ang="0">
                    <a:pos x="4" y="3"/>
                  </a:cxn>
                  <a:cxn ang="0">
                    <a:pos x="0" y="6"/>
                  </a:cxn>
                </a:cxnLst>
                <a:rect l="0" t="0" r="r" b="b"/>
                <a:pathLst>
                  <a:path w="63" h="6">
                    <a:moveTo>
                      <a:pt x="63" y="6"/>
                    </a:moveTo>
                    <a:cubicBezTo>
                      <a:pt x="63" y="4"/>
                      <a:pt x="60" y="3"/>
                      <a:pt x="59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3" y="3"/>
                      <a:pt x="31" y="2"/>
                      <a:pt x="31" y="0"/>
                    </a:cubicBezTo>
                    <a:cubicBezTo>
                      <a:pt x="31" y="2"/>
                      <a:pt x="30" y="3"/>
                      <a:pt x="28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0" y="4"/>
                      <a:pt x="0" y="6"/>
                    </a:cubicBez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5" name="Rectangle 51"/>
              <p:cNvSpPr>
                <a:spLocks noChangeArrowheads="1"/>
              </p:cNvSpPr>
              <p:nvPr/>
            </p:nvSpPr>
            <p:spPr bwMode="auto">
              <a:xfrm>
                <a:off x="2425" y="1681"/>
                <a:ext cx="54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Exports</a:t>
                </a:r>
                <a:endParaRPr lang="en-US" b="0"/>
              </a:p>
            </p:txBody>
          </p:sp>
        </p:grpSp>
      </p:grpSp>
      <p:grpSp>
        <p:nvGrpSpPr>
          <p:cNvPr id="98356" name="Group 52"/>
          <p:cNvGrpSpPr>
            <a:grpSpLocks/>
          </p:cNvGrpSpPr>
          <p:nvPr/>
        </p:nvGrpSpPr>
        <p:grpSpPr bwMode="auto">
          <a:xfrm>
            <a:off x="903288" y="3752850"/>
            <a:ext cx="3343275" cy="952500"/>
            <a:chOff x="569" y="2364"/>
            <a:chExt cx="2106" cy="600"/>
          </a:xfrm>
        </p:grpSpPr>
        <p:sp>
          <p:nvSpPr>
            <p:cNvPr id="98357" name="Line 53"/>
            <p:cNvSpPr>
              <a:spLocks noChangeShapeType="1"/>
            </p:cNvSpPr>
            <p:nvPr/>
          </p:nvSpPr>
          <p:spPr bwMode="auto">
            <a:xfrm>
              <a:off x="1116" y="2476"/>
              <a:ext cx="1511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8358" name="Group 54"/>
            <p:cNvGrpSpPr>
              <a:grpSpLocks/>
            </p:cNvGrpSpPr>
            <p:nvPr/>
          </p:nvGrpSpPr>
          <p:grpSpPr bwMode="auto">
            <a:xfrm>
              <a:off x="569" y="2364"/>
              <a:ext cx="2106" cy="600"/>
              <a:chOff x="569" y="2364"/>
              <a:chExt cx="2106" cy="600"/>
            </a:xfrm>
          </p:grpSpPr>
          <p:sp>
            <p:nvSpPr>
              <p:cNvPr id="98359" name="Oval 55"/>
              <p:cNvSpPr>
                <a:spLocks noChangeArrowheads="1"/>
              </p:cNvSpPr>
              <p:nvPr/>
            </p:nvSpPr>
            <p:spPr bwMode="auto">
              <a:xfrm>
                <a:off x="2566" y="2415"/>
                <a:ext cx="109" cy="107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0" name="Rectangle 56"/>
              <p:cNvSpPr>
                <a:spLocks noChangeArrowheads="1"/>
              </p:cNvSpPr>
              <p:nvPr/>
            </p:nvSpPr>
            <p:spPr bwMode="auto">
              <a:xfrm>
                <a:off x="661" y="2364"/>
                <a:ext cx="3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98361" name="Rectangle 57"/>
              <p:cNvSpPr>
                <a:spLocks noChangeArrowheads="1"/>
              </p:cNvSpPr>
              <p:nvPr/>
            </p:nvSpPr>
            <p:spPr bwMode="auto">
              <a:xfrm>
                <a:off x="569" y="2568"/>
                <a:ext cx="45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before</a:t>
                </a:r>
                <a:endParaRPr lang="en-US" b="0"/>
              </a:p>
            </p:txBody>
          </p:sp>
          <p:sp>
            <p:nvSpPr>
              <p:cNvPr id="98362" name="Rectangle 58"/>
              <p:cNvSpPr>
                <a:spLocks noChangeArrowheads="1"/>
              </p:cNvSpPr>
              <p:nvPr/>
            </p:nvSpPr>
            <p:spPr bwMode="auto">
              <a:xfrm>
                <a:off x="661" y="2772"/>
                <a:ext cx="3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trade</a:t>
                </a:r>
                <a:endParaRPr lang="en-US" b="0"/>
              </a:p>
            </p:txBody>
          </p:sp>
        </p:grpSp>
      </p:grpSp>
      <p:grpSp>
        <p:nvGrpSpPr>
          <p:cNvPr id="98363" name="Group 59"/>
          <p:cNvGrpSpPr>
            <a:grpSpLocks/>
          </p:cNvGrpSpPr>
          <p:nvPr/>
        </p:nvGrpSpPr>
        <p:grpSpPr bwMode="auto">
          <a:xfrm>
            <a:off x="2500313" y="4664075"/>
            <a:ext cx="2740025" cy="863600"/>
            <a:chOff x="1939" y="2741"/>
            <a:chExt cx="1726" cy="544"/>
          </a:xfrm>
        </p:grpSpPr>
        <p:sp>
          <p:nvSpPr>
            <p:cNvPr id="98364" name="Line 60"/>
            <p:cNvSpPr>
              <a:spLocks noChangeShapeType="1"/>
            </p:cNvSpPr>
            <p:nvPr/>
          </p:nvSpPr>
          <p:spPr bwMode="auto">
            <a:xfrm flipH="1" flipV="1">
              <a:off x="1939" y="2741"/>
              <a:ext cx="418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5" name="Rectangle 61"/>
            <p:cNvSpPr>
              <a:spLocks noChangeArrowheads="1"/>
            </p:cNvSpPr>
            <p:nvPr/>
          </p:nvSpPr>
          <p:spPr bwMode="auto">
            <a:xfrm>
              <a:off x="2334" y="2837"/>
              <a:ext cx="1331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Producer surplus</a:t>
              </a:r>
            </a:p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before trade</a:t>
              </a:r>
            </a:p>
          </p:txBody>
        </p:sp>
      </p:grpSp>
      <p:grpSp>
        <p:nvGrpSpPr>
          <p:cNvPr id="98366" name="Group 62"/>
          <p:cNvGrpSpPr>
            <a:grpSpLocks/>
          </p:cNvGrpSpPr>
          <p:nvPr/>
        </p:nvGrpSpPr>
        <p:grpSpPr bwMode="auto">
          <a:xfrm>
            <a:off x="2463800" y="1682750"/>
            <a:ext cx="2917825" cy="1868488"/>
            <a:chOff x="1552" y="1060"/>
            <a:chExt cx="1838" cy="1177"/>
          </a:xfrm>
        </p:grpSpPr>
        <p:sp>
          <p:nvSpPr>
            <p:cNvPr id="98367" name="Line 63"/>
            <p:cNvSpPr>
              <a:spLocks noChangeShapeType="1"/>
            </p:cNvSpPr>
            <p:nvPr/>
          </p:nvSpPr>
          <p:spPr bwMode="auto">
            <a:xfrm flipH="1">
              <a:off x="1552" y="1242"/>
              <a:ext cx="441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8" name="Line 64"/>
            <p:cNvSpPr>
              <a:spLocks noChangeShapeType="1"/>
            </p:cNvSpPr>
            <p:nvPr/>
          </p:nvSpPr>
          <p:spPr bwMode="auto">
            <a:xfrm flipH="1">
              <a:off x="1680" y="1257"/>
              <a:ext cx="316" cy="9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69" name="Rectangle 65"/>
            <p:cNvSpPr>
              <a:spLocks noChangeArrowheads="1"/>
            </p:cNvSpPr>
            <p:nvPr/>
          </p:nvSpPr>
          <p:spPr bwMode="auto">
            <a:xfrm>
              <a:off x="1970" y="1060"/>
              <a:ext cx="1420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Consumer surplus</a:t>
              </a:r>
            </a:p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before trade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1" grpId="0" animBg="1"/>
      <p:bldP spid="983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 b="66763"/>
          <a:stretch>
            <a:fillRect/>
          </a:stretch>
        </p:blipFill>
        <p:spPr bwMode="auto">
          <a:xfrm>
            <a:off x="685800" y="2057400"/>
            <a:ext cx="8001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Free Trade Affects Welfare in an Exporting Country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WINNERS AND LOSERS FROM TRADE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analysis of an exporting country yields two conclusions:</a:t>
            </a:r>
          </a:p>
          <a:p>
            <a:pPr lvl="1"/>
            <a:r>
              <a:rPr lang="en-US"/>
              <a:t> Domestic producers of the good are better off, and domestic consumers of the good are worse off.</a:t>
            </a:r>
          </a:p>
          <a:p>
            <a:pPr lvl="1"/>
            <a:r>
              <a:rPr lang="en-US"/>
              <a:t>Trade raises the economic well-being of the nation as a whole.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Gains and Losses of an Importing Country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International Trade in an Importing Country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If the world price of steel is lower than the domestic price, the country will be an importer of steel when trade is permitted.</a:t>
            </a:r>
          </a:p>
          <a:p>
            <a:pPr lvl="1"/>
            <a:r>
              <a:rPr lang="en-US"/>
              <a:t>Domestic consumers will want to buy steel at the lower world price.</a:t>
            </a:r>
          </a:p>
          <a:p>
            <a:pPr lvl="1"/>
            <a:r>
              <a:rPr lang="en-US"/>
              <a:t>Domestic producers of steel will have to lower their output because the domestic price moves to the world price.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4 International Trade in an Importing Country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F3F6F9"/>
          </a:solidFill>
          <a:ln w="273050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F2F4F8"/>
          </a:solidFill>
          <a:ln w="24765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F1F4F7"/>
          </a:solidFill>
          <a:ln w="2238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F0F2F5"/>
          </a:solidFill>
          <a:ln w="19843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EF1F4"/>
          </a:solidFill>
          <a:ln w="1730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DEFF3"/>
          </a:solidFill>
          <a:ln w="1492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BEEF2"/>
          </a:solidFill>
          <a:ln w="12382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AECF1"/>
          </a:solidFill>
          <a:ln w="1000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9EBF0"/>
          </a:solidFill>
          <a:ln w="7461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7EAEF"/>
          </a:solidFill>
          <a:ln w="49213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2011363" y="1285875"/>
            <a:ext cx="5903912" cy="4537075"/>
          </a:xfrm>
          <a:prstGeom prst="rect">
            <a:avLst/>
          </a:prstGeom>
          <a:solidFill>
            <a:srgbClr val="E6E9EF"/>
          </a:solidFill>
          <a:ln w="2540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1862138" y="1036638"/>
            <a:ext cx="5978525" cy="4737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1149350" y="979488"/>
            <a:ext cx="650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846138" y="1306513"/>
            <a:ext cx="963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1638300" y="5780088"/>
            <a:ext cx="1476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6764338" y="5770563"/>
            <a:ext cx="1082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grpSp>
        <p:nvGrpSpPr>
          <p:cNvPr id="97301" name="Group 21"/>
          <p:cNvGrpSpPr>
            <a:grpSpLocks/>
          </p:cNvGrpSpPr>
          <p:nvPr/>
        </p:nvGrpSpPr>
        <p:grpSpPr bwMode="auto">
          <a:xfrm>
            <a:off x="1189038" y="4217988"/>
            <a:ext cx="6376987" cy="974725"/>
            <a:chOff x="749" y="2657"/>
            <a:chExt cx="4017" cy="614"/>
          </a:xfrm>
        </p:grpSpPr>
        <p:sp>
          <p:nvSpPr>
            <p:cNvPr id="97302" name="Line 22"/>
            <p:cNvSpPr>
              <a:spLocks noChangeShapeType="1"/>
            </p:cNvSpPr>
            <p:nvPr/>
          </p:nvSpPr>
          <p:spPr bwMode="auto">
            <a:xfrm>
              <a:off x="1173" y="2789"/>
              <a:ext cx="3141" cy="1"/>
            </a:xfrm>
            <a:prstGeom prst="line">
              <a:avLst/>
            </a:prstGeom>
            <a:noFill/>
            <a:ln w="74613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3" name="Rectangle 23"/>
            <p:cNvSpPr>
              <a:spLocks noChangeArrowheads="1"/>
            </p:cNvSpPr>
            <p:nvPr/>
          </p:nvSpPr>
          <p:spPr bwMode="auto">
            <a:xfrm>
              <a:off x="749" y="2657"/>
              <a:ext cx="38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7304" name="Rectangle 24"/>
            <p:cNvSpPr>
              <a:spLocks noChangeArrowheads="1"/>
            </p:cNvSpPr>
            <p:nvPr/>
          </p:nvSpPr>
          <p:spPr bwMode="auto">
            <a:xfrm>
              <a:off x="796" y="2863"/>
              <a:ext cx="3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after</a:t>
              </a:r>
              <a:endParaRPr lang="en-US" b="0"/>
            </a:p>
          </p:txBody>
        </p:sp>
        <p:sp>
          <p:nvSpPr>
            <p:cNvPr id="97305" name="Rectangle 25"/>
            <p:cNvSpPr>
              <a:spLocks noChangeArrowheads="1"/>
            </p:cNvSpPr>
            <p:nvPr/>
          </p:nvSpPr>
          <p:spPr bwMode="auto">
            <a:xfrm>
              <a:off x="749" y="3069"/>
              <a:ext cx="38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trade</a:t>
              </a:r>
              <a:endParaRPr lang="en-US" b="0"/>
            </a:p>
          </p:txBody>
        </p:sp>
        <p:sp>
          <p:nvSpPr>
            <p:cNvPr id="97306" name="Rectangle 26"/>
            <p:cNvSpPr>
              <a:spLocks noChangeArrowheads="1"/>
            </p:cNvSpPr>
            <p:nvPr/>
          </p:nvSpPr>
          <p:spPr bwMode="auto">
            <a:xfrm>
              <a:off x="4328" y="2667"/>
              <a:ext cx="43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97307" name="Rectangle 27"/>
            <p:cNvSpPr>
              <a:spLocks noChangeArrowheads="1"/>
            </p:cNvSpPr>
            <p:nvPr/>
          </p:nvSpPr>
          <p:spPr bwMode="auto">
            <a:xfrm>
              <a:off x="4364" y="2873"/>
              <a:ext cx="36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</p:grp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6878638" y="6097588"/>
            <a:ext cx="963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97309" name="Group 29"/>
          <p:cNvGrpSpPr>
            <a:grpSpLocks/>
          </p:cNvGrpSpPr>
          <p:nvPr/>
        </p:nvGrpSpPr>
        <p:grpSpPr bwMode="auto">
          <a:xfrm>
            <a:off x="1862138" y="2255838"/>
            <a:ext cx="5300662" cy="3243262"/>
            <a:chOff x="1173" y="1421"/>
            <a:chExt cx="3339" cy="2043"/>
          </a:xfrm>
        </p:grpSpPr>
        <p:sp>
          <p:nvSpPr>
            <p:cNvPr id="97310" name="Line 30"/>
            <p:cNvSpPr>
              <a:spLocks noChangeShapeType="1"/>
            </p:cNvSpPr>
            <p:nvPr/>
          </p:nvSpPr>
          <p:spPr bwMode="auto">
            <a:xfrm flipV="1">
              <a:off x="1173" y="1579"/>
              <a:ext cx="2625" cy="1885"/>
            </a:xfrm>
            <a:prstGeom prst="line">
              <a:avLst/>
            </a:prstGeom>
            <a:noFill/>
            <a:ln w="74613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Rectangle 31"/>
            <p:cNvSpPr>
              <a:spLocks noChangeArrowheads="1"/>
            </p:cNvSpPr>
            <p:nvPr/>
          </p:nvSpPr>
          <p:spPr bwMode="auto">
            <a:xfrm>
              <a:off x="3813" y="1421"/>
              <a:ext cx="6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7312" name="Rectangle 32"/>
            <p:cNvSpPr>
              <a:spLocks noChangeArrowheads="1"/>
            </p:cNvSpPr>
            <p:nvPr/>
          </p:nvSpPr>
          <p:spPr bwMode="auto">
            <a:xfrm>
              <a:off x="3916" y="1627"/>
              <a:ext cx="4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97313" name="Group 33"/>
          <p:cNvGrpSpPr>
            <a:grpSpLocks/>
          </p:cNvGrpSpPr>
          <p:nvPr/>
        </p:nvGrpSpPr>
        <p:grpSpPr bwMode="auto">
          <a:xfrm>
            <a:off x="1862138" y="1285875"/>
            <a:ext cx="5103812" cy="4422775"/>
            <a:chOff x="1173" y="810"/>
            <a:chExt cx="3215" cy="2786"/>
          </a:xfrm>
        </p:grpSpPr>
        <p:sp>
          <p:nvSpPr>
            <p:cNvPr id="97314" name="Line 34"/>
            <p:cNvSpPr>
              <a:spLocks noChangeShapeType="1"/>
            </p:cNvSpPr>
            <p:nvPr/>
          </p:nvSpPr>
          <p:spPr bwMode="auto">
            <a:xfrm>
              <a:off x="1173" y="810"/>
              <a:ext cx="2485" cy="2544"/>
            </a:xfrm>
            <a:prstGeom prst="line">
              <a:avLst/>
            </a:prstGeom>
            <a:noFill/>
            <a:ln w="74613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5" name="Rectangle 35"/>
            <p:cNvSpPr>
              <a:spLocks noChangeArrowheads="1"/>
            </p:cNvSpPr>
            <p:nvPr/>
          </p:nvSpPr>
          <p:spPr bwMode="auto">
            <a:xfrm>
              <a:off x="3689" y="3188"/>
              <a:ext cx="6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7316" name="Rectangle 36"/>
            <p:cNvSpPr>
              <a:spLocks noChangeArrowheads="1"/>
            </p:cNvSpPr>
            <p:nvPr/>
          </p:nvSpPr>
          <p:spPr bwMode="auto">
            <a:xfrm>
              <a:off x="3730" y="3394"/>
              <a:ext cx="6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97317" name="Group 37"/>
          <p:cNvGrpSpPr>
            <a:grpSpLocks/>
          </p:cNvGrpSpPr>
          <p:nvPr/>
        </p:nvGrpSpPr>
        <p:grpSpPr bwMode="auto">
          <a:xfrm>
            <a:off x="3400425" y="5232400"/>
            <a:ext cx="1512888" cy="515938"/>
            <a:chOff x="2142" y="3296"/>
            <a:chExt cx="953" cy="325"/>
          </a:xfrm>
        </p:grpSpPr>
        <p:sp>
          <p:nvSpPr>
            <p:cNvPr id="97318" name="Freeform 38"/>
            <p:cNvSpPr>
              <a:spLocks/>
            </p:cNvSpPr>
            <p:nvPr/>
          </p:nvSpPr>
          <p:spPr bwMode="auto">
            <a:xfrm>
              <a:off x="2142" y="3527"/>
              <a:ext cx="953" cy="94"/>
            </a:xfrm>
            <a:custGeom>
              <a:avLst/>
              <a:gdLst/>
              <a:ahLst/>
              <a:cxnLst>
                <a:cxn ang="0">
                  <a:pos x="61" y="6"/>
                </a:cxn>
                <a:cxn ang="0">
                  <a:pos x="57" y="3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7" y="3"/>
                </a:cxn>
                <a:cxn ang="0">
                  <a:pos x="3" y="3"/>
                </a:cxn>
                <a:cxn ang="0">
                  <a:pos x="0" y="6"/>
                </a:cxn>
              </a:cxnLst>
              <a:rect l="0" t="0" r="r" b="b"/>
              <a:pathLst>
                <a:path w="61" h="6">
                  <a:moveTo>
                    <a:pt x="61" y="6"/>
                  </a:moveTo>
                  <a:cubicBezTo>
                    <a:pt x="61" y="4"/>
                    <a:pt x="59" y="3"/>
                    <a:pt x="57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0" y="2"/>
                    <a:pt x="30" y="0"/>
                  </a:cubicBezTo>
                  <a:cubicBezTo>
                    <a:pt x="30" y="2"/>
                    <a:pt x="29" y="3"/>
                    <a:pt x="27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0" y="4"/>
                    <a:pt x="0" y="6"/>
                  </a:cubicBezTo>
                </a:path>
              </a:pathLst>
            </a:custGeom>
            <a:noFill/>
            <a:ln w="25400">
              <a:solidFill>
                <a:srgbClr val="5F161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9" name="Rectangle 39"/>
            <p:cNvSpPr>
              <a:spLocks noChangeArrowheads="1"/>
            </p:cNvSpPr>
            <p:nvPr/>
          </p:nvSpPr>
          <p:spPr bwMode="auto">
            <a:xfrm>
              <a:off x="2361" y="3296"/>
              <a:ext cx="56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</p:grpSp>
      <p:sp>
        <p:nvSpPr>
          <p:cNvPr id="97320" name="Freeform 40"/>
          <p:cNvSpPr>
            <a:spLocks/>
          </p:cNvSpPr>
          <p:nvPr/>
        </p:nvSpPr>
        <p:spPr bwMode="auto">
          <a:xfrm>
            <a:off x="1862138" y="1036638"/>
            <a:ext cx="5978525" cy="4737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84"/>
              </a:cxn>
              <a:cxn ang="0">
                <a:pos x="3766" y="2984"/>
              </a:cxn>
            </a:cxnLst>
            <a:rect l="0" t="0" r="r" b="b"/>
            <a:pathLst>
              <a:path w="3766" h="2984">
                <a:moveTo>
                  <a:pt x="0" y="0"/>
                </a:moveTo>
                <a:lnTo>
                  <a:pt x="0" y="2984"/>
                </a:lnTo>
                <a:lnTo>
                  <a:pt x="3766" y="2984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7321" name="Group 41"/>
          <p:cNvGrpSpPr>
            <a:grpSpLocks/>
          </p:cNvGrpSpPr>
          <p:nvPr/>
        </p:nvGrpSpPr>
        <p:grpSpPr bwMode="auto">
          <a:xfrm>
            <a:off x="2803525" y="4352925"/>
            <a:ext cx="1109663" cy="2409825"/>
            <a:chOff x="1766" y="2742"/>
            <a:chExt cx="699" cy="1518"/>
          </a:xfrm>
        </p:grpSpPr>
        <p:sp>
          <p:nvSpPr>
            <p:cNvPr id="97322" name="Line 42"/>
            <p:cNvSpPr>
              <a:spLocks noChangeShapeType="1"/>
            </p:cNvSpPr>
            <p:nvPr/>
          </p:nvSpPr>
          <p:spPr bwMode="auto">
            <a:xfrm>
              <a:off x="2111" y="2789"/>
              <a:ext cx="1" cy="8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3" name="Oval 43"/>
            <p:cNvSpPr>
              <a:spLocks noChangeArrowheads="1"/>
            </p:cNvSpPr>
            <p:nvPr/>
          </p:nvSpPr>
          <p:spPr bwMode="auto">
            <a:xfrm>
              <a:off x="2064" y="2742"/>
              <a:ext cx="98" cy="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4" name="Rectangle 44"/>
            <p:cNvSpPr>
              <a:spLocks noChangeArrowheads="1"/>
            </p:cNvSpPr>
            <p:nvPr/>
          </p:nvSpPr>
          <p:spPr bwMode="auto">
            <a:xfrm>
              <a:off x="1766" y="3646"/>
              <a:ext cx="6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7325" name="Rectangle 45"/>
            <p:cNvSpPr>
              <a:spLocks noChangeArrowheads="1"/>
            </p:cNvSpPr>
            <p:nvPr/>
          </p:nvSpPr>
          <p:spPr bwMode="auto">
            <a:xfrm>
              <a:off x="1822" y="3852"/>
              <a:ext cx="5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quantity</a:t>
              </a:r>
              <a:endParaRPr lang="en-US" b="0"/>
            </a:p>
          </p:txBody>
        </p:sp>
        <p:sp>
          <p:nvSpPr>
            <p:cNvPr id="97326" name="Rectangle 46"/>
            <p:cNvSpPr>
              <a:spLocks noChangeArrowheads="1"/>
            </p:cNvSpPr>
            <p:nvPr/>
          </p:nvSpPr>
          <p:spPr bwMode="auto">
            <a:xfrm>
              <a:off x="1804" y="4058"/>
              <a:ext cx="62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supplied</a:t>
              </a:r>
              <a:endParaRPr lang="en-US" b="0"/>
            </a:p>
          </p:txBody>
        </p:sp>
      </p:grpSp>
      <p:grpSp>
        <p:nvGrpSpPr>
          <p:cNvPr id="97327" name="Group 47"/>
          <p:cNvGrpSpPr>
            <a:grpSpLocks/>
          </p:cNvGrpSpPr>
          <p:nvPr/>
        </p:nvGrpSpPr>
        <p:grpSpPr bwMode="auto">
          <a:xfrm>
            <a:off x="4311650" y="4352925"/>
            <a:ext cx="1255713" cy="2409825"/>
            <a:chOff x="2716" y="2742"/>
            <a:chExt cx="791" cy="1518"/>
          </a:xfrm>
        </p:grpSpPr>
        <p:sp>
          <p:nvSpPr>
            <p:cNvPr id="97328" name="Line 48"/>
            <p:cNvSpPr>
              <a:spLocks noChangeShapeType="1"/>
            </p:cNvSpPr>
            <p:nvPr/>
          </p:nvSpPr>
          <p:spPr bwMode="auto">
            <a:xfrm>
              <a:off x="3111" y="2789"/>
              <a:ext cx="1" cy="8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9" name="Oval 49"/>
            <p:cNvSpPr>
              <a:spLocks noChangeArrowheads="1"/>
            </p:cNvSpPr>
            <p:nvPr/>
          </p:nvSpPr>
          <p:spPr bwMode="auto">
            <a:xfrm>
              <a:off x="3062" y="2742"/>
              <a:ext cx="98" cy="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0" name="Rectangle 50"/>
            <p:cNvSpPr>
              <a:spLocks noChangeArrowheads="1"/>
            </p:cNvSpPr>
            <p:nvPr/>
          </p:nvSpPr>
          <p:spPr bwMode="auto">
            <a:xfrm>
              <a:off x="2762" y="3646"/>
              <a:ext cx="6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7331" name="Rectangle 51"/>
            <p:cNvSpPr>
              <a:spLocks noChangeArrowheads="1"/>
            </p:cNvSpPr>
            <p:nvPr/>
          </p:nvSpPr>
          <p:spPr bwMode="auto">
            <a:xfrm>
              <a:off x="2818" y="3852"/>
              <a:ext cx="5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quantity</a:t>
              </a:r>
              <a:endParaRPr lang="en-US" b="0"/>
            </a:p>
          </p:txBody>
        </p:sp>
        <p:sp>
          <p:nvSpPr>
            <p:cNvPr id="97332" name="Rectangle 52"/>
            <p:cNvSpPr>
              <a:spLocks noChangeArrowheads="1"/>
            </p:cNvSpPr>
            <p:nvPr/>
          </p:nvSpPr>
          <p:spPr bwMode="auto">
            <a:xfrm>
              <a:off x="2716" y="4058"/>
              <a:ext cx="79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demanded</a:t>
              </a:r>
              <a:endParaRPr lang="en-US" b="0"/>
            </a:p>
          </p:txBody>
        </p:sp>
      </p:grpSp>
      <p:grpSp>
        <p:nvGrpSpPr>
          <p:cNvPr id="97333" name="Group 53"/>
          <p:cNvGrpSpPr>
            <a:grpSpLocks/>
          </p:cNvGrpSpPr>
          <p:nvPr/>
        </p:nvGrpSpPr>
        <p:grpSpPr bwMode="auto">
          <a:xfrm>
            <a:off x="1042988" y="2909888"/>
            <a:ext cx="3306762" cy="974725"/>
            <a:chOff x="657" y="1833"/>
            <a:chExt cx="2083" cy="614"/>
          </a:xfrm>
        </p:grpSpPr>
        <p:sp>
          <p:nvSpPr>
            <p:cNvPr id="97334" name="Line 54"/>
            <p:cNvSpPr>
              <a:spLocks noChangeShapeType="1"/>
            </p:cNvSpPr>
            <p:nvPr/>
          </p:nvSpPr>
          <p:spPr bwMode="auto">
            <a:xfrm>
              <a:off x="1173" y="2365"/>
              <a:ext cx="151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5" name="Oval 55"/>
            <p:cNvSpPr>
              <a:spLocks noChangeArrowheads="1"/>
            </p:cNvSpPr>
            <p:nvPr/>
          </p:nvSpPr>
          <p:spPr bwMode="auto">
            <a:xfrm>
              <a:off x="2642" y="2318"/>
              <a:ext cx="98" cy="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6" name="Rectangle 56"/>
            <p:cNvSpPr>
              <a:spLocks noChangeArrowheads="1"/>
            </p:cNvSpPr>
            <p:nvPr/>
          </p:nvSpPr>
          <p:spPr bwMode="auto">
            <a:xfrm>
              <a:off x="749" y="1833"/>
              <a:ext cx="38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7337" name="Rectangle 57"/>
            <p:cNvSpPr>
              <a:spLocks noChangeArrowheads="1"/>
            </p:cNvSpPr>
            <p:nvPr/>
          </p:nvSpPr>
          <p:spPr bwMode="auto">
            <a:xfrm>
              <a:off x="657" y="2039"/>
              <a:ext cx="47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before</a:t>
              </a:r>
              <a:endParaRPr lang="en-US" b="0"/>
            </a:p>
          </p:txBody>
        </p:sp>
        <p:sp>
          <p:nvSpPr>
            <p:cNvPr id="97338" name="Rectangle 58"/>
            <p:cNvSpPr>
              <a:spLocks noChangeArrowheads="1"/>
            </p:cNvSpPr>
            <p:nvPr/>
          </p:nvSpPr>
          <p:spPr bwMode="auto">
            <a:xfrm>
              <a:off x="749" y="2245"/>
              <a:ext cx="38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trade</a:t>
              </a:r>
              <a:endParaRPr 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5 How Free Trade Affects Welfare in an Importing Country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3F6F9"/>
          </a:solidFill>
          <a:ln w="2635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2F4F8"/>
          </a:solidFill>
          <a:ln w="2397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1F4F7"/>
          </a:solidFill>
          <a:ln w="2159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0F2F5"/>
          </a:solidFill>
          <a:ln w="1920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EF1F4"/>
          </a:solidFill>
          <a:ln w="1682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DEFF3"/>
          </a:solidFill>
          <a:ln w="1444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BEEF2"/>
          </a:solidFill>
          <a:ln w="1206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AECF1"/>
          </a:solidFill>
          <a:ln w="952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9EBF0"/>
          </a:solidFill>
          <a:ln w="714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7EAEF"/>
          </a:solidFill>
          <a:ln w="476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1820863" y="1079500"/>
            <a:ext cx="5808662" cy="4897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3" name="Freeform 17"/>
          <p:cNvSpPr>
            <a:spLocks/>
          </p:cNvSpPr>
          <p:nvPr/>
        </p:nvSpPr>
        <p:spPr bwMode="auto">
          <a:xfrm>
            <a:off x="3309938" y="3781425"/>
            <a:ext cx="1560512" cy="652463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983" y="411"/>
              </a:cxn>
              <a:cxn ang="0">
                <a:pos x="559" y="0"/>
              </a:cxn>
              <a:cxn ang="0">
                <a:pos x="0" y="411"/>
              </a:cxn>
            </a:cxnLst>
            <a:rect l="0" t="0" r="r" b="b"/>
            <a:pathLst>
              <a:path w="983" h="411">
                <a:moveTo>
                  <a:pt x="0" y="411"/>
                </a:moveTo>
                <a:lnTo>
                  <a:pt x="983" y="411"/>
                </a:lnTo>
                <a:lnTo>
                  <a:pt x="559" y="0"/>
                </a:lnTo>
                <a:lnTo>
                  <a:pt x="0" y="411"/>
                </a:lnTo>
                <a:close/>
              </a:path>
            </a:pathLst>
          </a:custGeom>
          <a:solidFill>
            <a:srgbClr val="E9A5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4" name="Freeform 18"/>
          <p:cNvSpPr>
            <a:spLocks/>
          </p:cNvSpPr>
          <p:nvPr/>
        </p:nvSpPr>
        <p:spPr bwMode="auto">
          <a:xfrm>
            <a:off x="1820863" y="3757613"/>
            <a:ext cx="2400300" cy="1736725"/>
          </a:xfrm>
          <a:custGeom>
            <a:avLst/>
            <a:gdLst/>
            <a:ahLst/>
            <a:cxnLst>
              <a:cxn ang="0">
                <a:pos x="1512" y="0"/>
              </a:cxn>
              <a:cxn ang="0">
                <a:pos x="0" y="0"/>
              </a:cxn>
              <a:cxn ang="0">
                <a:pos x="0" y="1094"/>
              </a:cxn>
              <a:cxn ang="0">
                <a:pos x="1512" y="0"/>
              </a:cxn>
            </a:cxnLst>
            <a:rect l="0" t="0" r="r" b="b"/>
            <a:pathLst>
              <a:path w="1512" h="1094">
                <a:moveTo>
                  <a:pt x="1512" y="0"/>
                </a:moveTo>
                <a:lnTo>
                  <a:pt x="0" y="0"/>
                </a:lnTo>
                <a:lnTo>
                  <a:pt x="0" y="1094"/>
                </a:lnTo>
                <a:lnTo>
                  <a:pt x="1512" y="0"/>
                </a:lnTo>
                <a:close/>
              </a:path>
            </a:pathLst>
          </a:custGeom>
          <a:solidFill>
            <a:srgbClr val="BBD8F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5" name="Freeform 19"/>
          <p:cNvSpPr>
            <a:spLocks/>
          </p:cNvSpPr>
          <p:nvPr/>
        </p:nvSpPr>
        <p:spPr bwMode="auto">
          <a:xfrm>
            <a:off x="1820863" y="1273175"/>
            <a:ext cx="2400300" cy="2484438"/>
          </a:xfrm>
          <a:custGeom>
            <a:avLst/>
            <a:gdLst/>
            <a:ahLst/>
            <a:cxnLst>
              <a:cxn ang="0">
                <a:pos x="1512" y="1565"/>
              </a:cxn>
              <a:cxn ang="0">
                <a:pos x="0" y="1565"/>
              </a:cxn>
              <a:cxn ang="0">
                <a:pos x="0" y="0"/>
              </a:cxn>
              <a:cxn ang="0">
                <a:pos x="1512" y="1565"/>
              </a:cxn>
            </a:cxnLst>
            <a:rect l="0" t="0" r="r" b="b"/>
            <a:pathLst>
              <a:path w="1512" h="1565">
                <a:moveTo>
                  <a:pt x="1512" y="1565"/>
                </a:moveTo>
                <a:lnTo>
                  <a:pt x="0" y="1565"/>
                </a:lnTo>
                <a:lnTo>
                  <a:pt x="0" y="0"/>
                </a:lnTo>
                <a:lnTo>
                  <a:pt x="1512" y="1565"/>
                </a:lnTo>
                <a:close/>
              </a:path>
            </a:pathLst>
          </a:custGeom>
          <a:solidFill>
            <a:srgbClr val="BBD8F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276" name="Group 20"/>
          <p:cNvGrpSpPr>
            <a:grpSpLocks/>
          </p:cNvGrpSpPr>
          <p:nvPr/>
        </p:nvGrpSpPr>
        <p:grpSpPr bwMode="auto">
          <a:xfrm>
            <a:off x="2193925" y="3175000"/>
            <a:ext cx="2108200" cy="1776413"/>
            <a:chOff x="1382" y="2000"/>
            <a:chExt cx="1328" cy="1119"/>
          </a:xfrm>
        </p:grpSpPr>
        <p:sp>
          <p:nvSpPr>
            <p:cNvPr id="96277" name="Rectangle 21"/>
            <p:cNvSpPr>
              <a:spLocks noChangeArrowheads="1"/>
            </p:cNvSpPr>
            <p:nvPr/>
          </p:nvSpPr>
          <p:spPr bwMode="auto">
            <a:xfrm>
              <a:off x="1382" y="2927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b="0"/>
            </a:p>
          </p:txBody>
        </p:sp>
        <p:sp>
          <p:nvSpPr>
            <p:cNvPr id="96278" name="Rectangle 22"/>
            <p:cNvSpPr>
              <a:spLocks noChangeArrowheads="1"/>
            </p:cNvSpPr>
            <p:nvPr/>
          </p:nvSpPr>
          <p:spPr bwMode="auto">
            <a:xfrm>
              <a:off x="1878" y="2466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b="0"/>
            </a:p>
          </p:txBody>
        </p:sp>
        <p:sp>
          <p:nvSpPr>
            <p:cNvPr id="96279" name="Rectangle 23"/>
            <p:cNvSpPr>
              <a:spLocks noChangeArrowheads="1"/>
            </p:cNvSpPr>
            <p:nvPr/>
          </p:nvSpPr>
          <p:spPr bwMode="auto">
            <a:xfrm>
              <a:off x="2594" y="2511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  <p:sp>
          <p:nvSpPr>
            <p:cNvPr id="96280" name="Rectangle 24"/>
            <p:cNvSpPr>
              <a:spLocks noChangeArrowheads="1"/>
            </p:cNvSpPr>
            <p:nvPr/>
          </p:nvSpPr>
          <p:spPr bwMode="auto">
            <a:xfrm>
              <a:off x="1847" y="2000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b="0"/>
            </a:p>
          </p:txBody>
        </p:sp>
      </p:grp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1144588" y="1011238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849313" y="1330325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1684338" y="5981700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6589713" y="6007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6700838" y="6324600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96286" name="Group 30"/>
          <p:cNvGrpSpPr>
            <a:grpSpLocks/>
          </p:cNvGrpSpPr>
          <p:nvPr/>
        </p:nvGrpSpPr>
        <p:grpSpPr bwMode="auto">
          <a:xfrm>
            <a:off x="1820863" y="2109788"/>
            <a:ext cx="5270500" cy="3384550"/>
            <a:chOff x="1147" y="1329"/>
            <a:chExt cx="3320" cy="2132"/>
          </a:xfrm>
        </p:grpSpPr>
        <p:sp>
          <p:nvSpPr>
            <p:cNvPr id="96287" name="Line 31"/>
            <p:cNvSpPr>
              <a:spLocks noChangeShapeType="1"/>
            </p:cNvSpPr>
            <p:nvPr/>
          </p:nvSpPr>
          <p:spPr bwMode="auto">
            <a:xfrm flipV="1">
              <a:off x="1147" y="1577"/>
              <a:ext cx="2616" cy="1884"/>
            </a:xfrm>
            <a:prstGeom prst="line">
              <a:avLst/>
            </a:prstGeom>
            <a:noFill/>
            <a:ln w="7143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8" name="Rectangle 32"/>
            <p:cNvSpPr>
              <a:spLocks noChangeArrowheads="1"/>
            </p:cNvSpPr>
            <p:nvPr/>
          </p:nvSpPr>
          <p:spPr bwMode="auto">
            <a:xfrm>
              <a:off x="3800" y="1329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6289" name="Rectangle 33"/>
            <p:cNvSpPr>
              <a:spLocks noChangeArrowheads="1"/>
            </p:cNvSpPr>
            <p:nvPr/>
          </p:nvSpPr>
          <p:spPr bwMode="auto">
            <a:xfrm>
              <a:off x="3901" y="1529"/>
              <a:ext cx="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96290" name="Group 34"/>
          <p:cNvGrpSpPr>
            <a:grpSpLocks/>
          </p:cNvGrpSpPr>
          <p:nvPr/>
        </p:nvGrpSpPr>
        <p:grpSpPr bwMode="auto">
          <a:xfrm>
            <a:off x="1820863" y="1273175"/>
            <a:ext cx="5087937" cy="4560888"/>
            <a:chOff x="1147" y="802"/>
            <a:chExt cx="3205" cy="2873"/>
          </a:xfrm>
        </p:grpSpPr>
        <p:sp>
          <p:nvSpPr>
            <p:cNvPr id="96291" name="Line 35"/>
            <p:cNvSpPr>
              <a:spLocks noChangeShapeType="1"/>
            </p:cNvSpPr>
            <p:nvPr/>
          </p:nvSpPr>
          <p:spPr bwMode="auto">
            <a:xfrm>
              <a:off x="1147" y="802"/>
              <a:ext cx="2480" cy="2553"/>
            </a:xfrm>
            <a:prstGeom prst="line">
              <a:avLst/>
            </a:prstGeom>
            <a:noFill/>
            <a:ln w="7143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2" name="Rectangle 36"/>
            <p:cNvSpPr>
              <a:spLocks noChangeArrowheads="1"/>
            </p:cNvSpPr>
            <p:nvPr/>
          </p:nvSpPr>
          <p:spPr bwMode="auto">
            <a:xfrm>
              <a:off x="3685" y="3283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6293" name="Rectangle 37"/>
            <p:cNvSpPr>
              <a:spLocks noChangeArrowheads="1"/>
            </p:cNvSpPr>
            <p:nvPr/>
          </p:nvSpPr>
          <p:spPr bwMode="auto">
            <a:xfrm>
              <a:off x="3730" y="3483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96294" name="Group 38"/>
          <p:cNvGrpSpPr>
            <a:grpSpLocks/>
          </p:cNvGrpSpPr>
          <p:nvPr/>
        </p:nvGrpSpPr>
        <p:grpSpPr bwMode="auto">
          <a:xfrm>
            <a:off x="603250" y="4271963"/>
            <a:ext cx="6951663" cy="623887"/>
            <a:chOff x="380" y="2691"/>
            <a:chExt cx="4379" cy="393"/>
          </a:xfrm>
        </p:grpSpPr>
        <p:sp>
          <p:nvSpPr>
            <p:cNvPr id="96295" name="Line 39"/>
            <p:cNvSpPr>
              <a:spLocks noChangeShapeType="1"/>
            </p:cNvSpPr>
            <p:nvPr/>
          </p:nvSpPr>
          <p:spPr bwMode="auto">
            <a:xfrm>
              <a:off x="1147" y="2778"/>
              <a:ext cx="3145" cy="1"/>
            </a:xfrm>
            <a:prstGeom prst="line">
              <a:avLst/>
            </a:prstGeom>
            <a:noFill/>
            <a:ln w="7143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6" name="Rectangle 40"/>
            <p:cNvSpPr>
              <a:spLocks noChangeArrowheads="1"/>
            </p:cNvSpPr>
            <p:nvPr/>
          </p:nvSpPr>
          <p:spPr bwMode="auto">
            <a:xfrm>
              <a:off x="746" y="2691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6297" name="Rectangle 41"/>
            <p:cNvSpPr>
              <a:spLocks noChangeArrowheads="1"/>
            </p:cNvSpPr>
            <p:nvPr/>
          </p:nvSpPr>
          <p:spPr bwMode="auto">
            <a:xfrm>
              <a:off x="380" y="2892"/>
              <a:ext cx="7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after trade</a:t>
              </a:r>
              <a:endParaRPr lang="en-US" b="0"/>
            </a:p>
          </p:txBody>
        </p:sp>
        <p:sp>
          <p:nvSpPr>
            <p:cNvPr id="96298" name="Rectangle 42"/>
            <p:cNvSpPr>
              <a:spLocks noChangeArrowheads="1"/>
            </p:cNvSpPr>
            <p:nvPr/>
          </p:nvSpPr>
          <p:spPr bwMode="auto">
            <a:xfrm>
              <a:off x="4341" y="2691"/>
              <a:ext cx="4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96299" name="Rectangle 43"/>
            <p:cNvSpPr>
              <a:spLocks noChangeArrowheads="1"/>
            </p:cNvSpPr>
            <p:nvPr/>
          </p:nvSpPr>
          <p:spPr bwMode="auto">
            <a:xfrm>
              <a:off x="4376" y="2892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</p:grpSp>
      <p:grpSp>
        <p:nvGrpSpPr>
          <p:cNvPr id="96300" name="Group 44"/>
          <p:cNvGrpSpPr>
            <a:grpSpLocks/>
          </p:cNvGrpSpPr>
          <p:nvPr/>
        </p:nvGrpSpPr>
        <p:grpSpPr bwMode="auto">
          <a:xfrm>
            <a:off x="3238500" y="4337050"/>
            <a:ext cx="1724025" cy="788988"/>
            <a:chOff x="2040" y="2732"/>
            <a:chExt cx="1086" cy="497"/>
          </a:xfrm>
        </p:grpSpPr>
        <p:sp>
          <p:nvSpPr>
            <p:cNvPr id="96301" name="Freeform 45"/>
            <p:cNvSpPr>
              <a:spLocks/>
            </p:cNvSpPr>
            <p:nvPr/>
          </p:nvSpPr>
          <p:spPr bwMode="auto">
            <a:xfrm>
              <a:off x="2115" y="2884"/>
              <a:ext cx="938" cy="12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6" y="4"/>
                </a:cxn>
                <a:cxn ang="0">
                  <a:pos x="34" y="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62" h="8">
                  <a:moveTo>
                    <a:pt x="62" y="0"/>
                  </a:moveTo>
                  <a:cubicBezTo>
                    <a:pt x="62" y="2"/>
                    <a:pt x="58" y="4"/>
                    <a:pt x="56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2" y="4"/>
                    <a:pt x="30" y="6"/>
                    <a:pt x="30" y="8"/>
                  </a:cubicBezTo>
                  <a:cubicBezTo>
                    <a:pt x="30" y="6"/>
                    <a:pt x="28" y="4"/>
                    <a:pt x="2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2" name="Oval 46"/>
            <p:cNvSpPr>
              <a:spLocks noChangeArrowheads="1"/>
            </p:cNvSpPr>
            <p:nvPr/>
          </p:nvSpPr>
          <p:spPr bwMode="auto">
            <a:xfrm>
              <a:off x="2040" y="2732"/>
              <a:ext cx="104" cy="10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3" name="Oval 47"/>
            <p:cNvSpPr>
              <a:spLocks noChangeArrowheads="1"/>
            </p:cNvSpPr>
            <p:nvPr/>
          </p:nvSpPr>
          <p:spPr bwMode="auto">
            <a:xfrm>
              <a:off x="3022" y="2732"/>
              <a:ext cx="104" cy="10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4" name="Rectangle 48"/>
            <p:cNvSpPr>
              <a:spLocks noChangeArrowheads="1"/>
            </p:cNvSpPr>
            <p:nvPr/>
          </p:nvSpPr>
          <p:spPr bwMode="auto">
            <a:xfrm>
              <a:off x="2318" y="3037"/>
              <a:ext cx="5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</p:grpSp>
      <p:grpSp>
        <p:nvGrpSpPr>
          <p:cNvPr id="96305" name="Group 49"/>
          <p:cNvGrpSpPr>
            <a:grpSpLocks/>
          </p:cNvGrpSpPr>
          <p:nvPr/>
        </p:nvGrpSpPr>
        <p:grpSpPr bwMode="auto">
          <a:xfrm>
            <a:off x="396875" y="3540125"/>
            <a:ext cx="3917950" cy="623888"/>
            <a:chOff x="250" y="2230"/>
            <a:chExt cx="2468" cy="393"/>
          </a:xfrm>
        </p:grpSpPr>
        <p:sp>
          <p:nvSpPr>
            <p:cNvPr id="96306" name="Line 50"/>
            <p:cNvSpPr>
              <a:spLocks noChangeShapeType="1"/>
            </p:cNvSpPr>
            <p:nvPr/>
          </p:nvSpPr>
          <p:spPr bwMode="auto">
            <a:xfrm>
              <a:off x="1163" y="2367"/>
              <a:ext cx="1496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7" name="Oval 51"/>
            <p:cNvSpPr>
              <a:spLocks noChangeArrowheads="1"/>
            </p:cNvSpPr>
            <p:nvPr/>
          </p:nvSpPr>
          <p:spPr bwMode="auto">
            <a:xfrm>
              <a:off x="2614" y="2322"/>
              <a:ext cx="104" cy="10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8" name="Rectangle 52"/>
            <p:cNvSpPr>
              <a:spLocks noChangeArrowheads="1"/>
            </p:cNvSpPr>
            <p:nvPr/>
          </p:nvSpPr>
          <p:spPr bwMode="auto">
            <a:xfrm>
              <a:off x="746" y="2230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6309" name="Rectangle 53"/>
            <p:cNvSpPr>
              <a:spLocks noChangeArrowheads="1"/>
            </p:cNvSpPr>
            <p:nvPr/>
          </p:nvSpPr>
          <p:spPr bwMode="auto">
            <a:xfrm>
              <a:off x="250" y="2431"/>
              <a:ext cx="8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before trade</a:t>
              </a:r>
              <a:endParaRPr lang="en-US" b="0"/>
            </a:p>
          </p:txBody>
        </p:sp>
      </p:grpSp>
      <p:sp>
        <p:nvSpPr>
          <p:cNvPr id="96310" name="Freeform 54"/>
          <p:cNvSpPr>
            <a:spLocks/>
          </p:cNvSpPr>
          <p:nvPr/>
        </p:nvSpPr>
        <p:spPr bwMode="auto">
          <a:xfrm>
            <a:off x="1820863" y="1079500"/>
            <a:ext cx="5832475" cy="4897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85"/>
              </a:cxn>
              <a:cxn ang="0">
                <a:pos x="3674" y="3085"/>
              </a:cxn>
            </a:cxnLst>
            <a:rect l="0" t="0" r="r" b="b"/>
            <a:pathLst>
              <a:path w="3674" h="3085">
                <a:moveTo>
                  <a:pt x="0" y="0"/>
                </a:moveTo>
                <a:lnTo>
                  <a:pt x="0" y="3085"/>
                </a:lnTo>
                <a:lnTo>
                  <a:pt x="3674" y="3085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 animBg="1"/>
      <p:bldP spid="96274" grpId="0" animBg="1"/>
      <p:bldP spid="962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determines whether a country imports or exports a good?</a:t>
            </a:r>
          </a:p>
        </p:txBody>
      </p:sp>
      <p:pic>
        <p:nvPicPr>
          <p:cNvPr id="410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362200"/>
            <a:ext cx="338137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5 How Free Trade Affects Welfare in an Importing Country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3F6F9"/>
          </a:solidFill>
          <a:ln w="2635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2F4F8"/>
          </a:solidFill>
          <a:ln w="2397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1F4F7"/>
          </a:solidFill>
          <a:ln w="2159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0F2F5"/>
          </a:solidFill>
          <a:ln w="1920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EF1F4"/>
          </a:solidFill>
          <a:ln w="1682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DEFF3"/>
          </a:solidFill>
          <a:ln w="1444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BEEF2"/>
          </a:solidFill>
          <a:ln w="1206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AECF1"/>
          </a:solidFill>
          <a:ln w="952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9EBF0"/>
          </a:solidFill>
          <a:ln w="714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7EAEF"/>
          </a:solidFill>
          <a:ln w="476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48" name="Rectangle 16"/>
          <p:cNvSpPr>
            <a:spLocks noChangeArrowheads="1"/>
          </p:cNvSpPr>
          <p:nvPr/>
        </p:nvSpPr>
        <p:spPr bwMode="auto">
          <a:xfrm>
            <a:off x="1820863" y="1079500"/>
            <a:ext cx="5808662" cy="4897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49" name="Group 17"/>
          <p:cNvGrpSpPr>
            <a:grpSpLocks/>
          </p:cNvGrpSpPr>
          <p:nvPr/>
        </p:nvGrpSpPr>
        <p:grpSpPr bwMode="auto">
          <a:xfrm>
            <a:off x="1820863" y="3757613"/>
            <a:ext cx="2400300" cy="1736725"/>
            <a:chOff x="1147" y="2367"/>
            <a:chExt cx="1512" cy="1094"/>
          </a:xfrm>
        </p:grpSpPr>
        <p:sp>
          <p:nvSpPr>
            <p:cNvPr id="95250" name="Freeform 18"/>
            <p:cNvSpPr>
              <a:spLocks/>
            </p:cNvSpPr>
            <p:nvPr/>
          </p:nvSpPr>
          <p:spPr bwMode="auto">
            <a:xfrm>
              <a:off x="1147" y="2367"/>
              <a:ext cx="1512" cy="1094"/>
            </a:xfrm>
            <a:custGeom>
              <a:avLst/>
              <a:gdLst/>
              <a:ahLst/>
              <a:cxnLst>
                <a:cxn ang="0">
                  <a:pos x="1512" y="0"/>
                </a:cxn>
                <a:cxn ang="0">
                  <a:pos x="0" y="0"/>
                </a:cxn>
                <a:cxn ang="0">
                  <a:pos x="0" y="1094"/>
                </a:cxn>
                <a:cxn ang="0">
                  <a:pos x="1512" y="0"/>
                </a:cxn>
              </a:cxnLst>
              <a:rect l="0" t="0" r="r" b="b"/>
              <a:pathLst>
                <a:path w="1512" h="1094">
                  <a:moveTo>
                    <a:pt x="1512" y="0"/>
                  </a:moveTo>
                  <a:lnTo>
                    <a:pt x="0" y="0"/>
                  </a:lnTo>
                  <a:lnTo>
                    <a:pt x="0" y="1094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rgbClr val="BBD8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1" name="Rectangle 19"/>
            <p:cNvSpPr>
              <a:spLocks noChangeArrowheads="1"/>
            </p:cNvSpPr>
            <p:nvPr/>
          </p:nvSpPr>
          <p:spPr bwMode="auto">
            <a:xfrm>
              <a:off x="1382" y="2927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b="0"/>
            </a:p>
          </p:txBody>
        </p:sp>
        <p:sp>
          <p:nvSpPr>
            <p:cNvPr id="95252" name="Rectangle 20"/>
            <p:cNvSpPr>
              <a:spLocks noChangeArrowheads="1"/>
            </p:cNvSpPr>
            <p:nvPr/>
          </p:nvSpPr>
          <p:spPr bwMode="auto">
            <a:xfrm>
              <a:off x="1878" y="2466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b="0"/>
            </a:p>
          </p:txBody>
        </p:sp>
      </p:grpSp>
      <p:grpSp>
        <p:nvGrpSpPr>
          <p:cNvPr id="95253" name="Group 21"/>
          <p:cNvGrpSpPr>
            <a:grpSpLocks/>
          </p:cNvGrpSpPr>
          <p:nvPr/>
        </p:nvGrpSpPr>
        <p:grpSpPr bwMode="auto">
          <a:xfrm>
            <a:off x="1820863" y="1273175"/>
            <a:ext cx="2400300" cy="2484438"/>
            <a:chOff x="1147" y="802"/>
            <a:chExt cx="1512" cy="1565"/>
          </a:xfrm>
        </p:grpSpPr>
        <p:sp>
          <p:nvSpPr>
            <p:cNvPr id="95254" name="Freeform 22"/>
            <p:cNvSpPr>
              <a:spLocks/>
            </p:cNvSpPr>
            <p:nvPr/>
          </p:nvSpPr>
          <p:spPr bwMode="auto">
            <a:xfrm>
              <a:off x="1147" y="802"/>
              <a:ext cx="1512" cy="1565"/>
            </a:xfrm>
            <a:custGeom>
              <a:avLst/>
              <a:gdLst/>
              <a:ahLst/>
              <a:cxnLst>
                <a:cxn ang="0">
                  <a:pos x="1512" y="1565"/>
                </a:cxn>
                <a:cxn ang="0">
                  <a:pos x="0" y="1565"/>
                </a:cxn>
                <a:cxn ang="0">
                  <a:pos x="0" y="0"/>
                </a:cxn>
                <a:cxn ang="0">
                  <a:pos x="1512" y="1565"/>
                </a:cxn>
              </a:cxnLst>
              <a:rect l="0" t="0" r="r" b="b"/>
              <a:pathLst>
                <a:path w="1512" h="1565">
                  <a:moveTo>
                    <a:pt x="1512" y="1565"/>
                  </a:moveTo>
                  <a:lnTo>
                    <a:pt x="0" y="1565"/>
                  </a:lnTo>
                  <a:lnTo>
                    <a:pt x="0" y="0"/>
                  </a:lnTo>
                  <a:lnTo>
                    <a:pt x="1512" y="1565"/>
                  </a:lnTo>
                  <a:close/>
                </a:path>
              </a:pathLst>
            </a:custGeom>
            <a:solidFill>
              <a:srgbClr val="BBD8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5" name="Rectangle 23"/>
            <p:cNvSpPr>
              <a:spLocks noChangeArrowheads="1"/>
            </p:cNvSpPr>
            <p:nvPr/>
          </p:nvSpPr>
          <p:spPr bwMode="auto">
            <a:xfrm>
              <a:off x="1847" y="2000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b="0"/>
            </a:p>
          </p:txBody>
        </p:sp>
      </p:grp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1144588" y="1011238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849313" y="1330325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1684338" y="5981700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95259" name="Rectangle 27"/>
          <p:cNvSpPr>
            <a:spLocks noChangeArrowheads="1"/>
          </p:cNvSpPr>
          <p:nvPr/>
        </p:nvSpPr>
        <p:spPr bwMode="auto">
          <a:xfrm>
            <a:off x="6589713" y="6007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95260" name="Rectangle 28"/>
          <p:cNvSpPr>
            <a:spLocks noChangeArrowheads="1"/>
          </p:cNvSpPr>
          <p:nvPr/>
        </p:nvSpPr>
        <p:spPr bwMode="auto">
          <a:xfrm>
            <a:off x="6700838" y="6324600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1820863" y="2109788"/>
            <a:ext cx="5270500" cy="3384550"/>
            <a:chOff x="1147" y="1329"/>
            <a:chExt cx="3320" cy="2132"/>
          </a:xfrm>
        </p:grpSpPr>
        <p:sp>
          <p:nvSpPr>
            <p:cNvPr id="95262" name="Line 30"/>
            <p:cNvSpPr>
              <a:spLocks noChangeShapeType="1"/>
            </p:cNvSpPr>
            <p:nvPr/>
          </p:nvSpPr>
          <p:spPr bwMode="auto">
            <a:xfrm flipV="1">
              <a:off x="1147" y="1577"/>
              <a:ext cx="2616" cy="1884"/>
            </a:xfrm>
            <a:prstGeom prst="line">
              <a:avLst/>
            </a:prstGeom>
            <a:noFill/>
            <a:ln w="7143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3" name="Rectangle 31"/>
            <p:cNvSpPr>
              <a:spLocks noChangeArrowheads="1"/>
            </p:cNvSpPr>
            <p:nvPr/>
          </p:nvSpPr>
          <p:spPr bwMode="auto">
            <a:xfrm>
              <a:off x="3800" y="1329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5264" name="Rectangle 32"/>
            <p:cNvSpPr>
              <a:spLocks noChangeArrowheads="1"/>
            </p:cNvSpPr>
            <p:nvPr/>
          </p:nvSpPr>
          <p:spPr bwMode="auto">
            <a:xfrm>
              <a:off x="3901" y="1529"/>
              <a:ext cx="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95265" name="Group 33"/>
          <p:cNvGrpSpPr>
            <a:grpSpLocks/>
          </p:cNvGrpSpPr>
          <p:nvPr/>
        </p:nvGrpSpPr>
        <p:grpSpPr bwMode="auto">
          <a:xfrm>
            <a:off x="1820863" y="1273175"/>
            <a:ext cx="5087937" cy="4560888"/>
            <a:chOff x="1147" y="802"/>
            <a:chExt cx="3205" cy="2873"/>
          </a:xfrm>
        </p:grpSpPr>
        <p:sp>
          <p:nvSpPr>
            <p:cNvPr id="95266" name="Line 34"/>
            <p:cNvSpPr>
              <a:spLocks noChangeShapeType="1"/>
            </p:cNvSpPr>
            <p:nvPr/>
          </p:nvSpPr>
          <p:spPr bwMode="auto">
            <a:xfrm>
              <a:off x="1147" y="802"/>
              <a:ext cx="2480" cy="2553"/>
            </a:xfrm>
            <a:prstGeom prst="line">
              <a:avLst/>
            </a:prstGeom>
            <a:noFill/>
            <a:ln w="7143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7" name="Rectangle 35"/>
            <p:cNvSpPr>
              <a:spLocks noChangeArrowheads="1"/>
            </p:cNvSpPr>
            <p:nvPr/>
          </p:nvSpPr>
          <p:spPr bwMode="auto">
            <a:xfrm>
              <a:off x="3685" y="3283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5268" name="Rectangle 36"/>
            <p:cNvSpPr>
              <a:spLocks noChangeArrowheads="1"/>
            </p:cNvSpPr>
            <p:nvPr/>
          </p:nvSpPr>
          <p:spPr bwMode="auto">
            <a:xfrm>
              <a:off x="3730" y="3483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95269" name="Group 37"/>
          <p:cNvGrpSpPr>
            <a:grpSpLocks/>
          </p:cNvGrpSpPr>
          <p:nvPr/>
        </p:nvGrpSpPr>
        <p:grpSpPr bwMode="auto">
          <a:xfrm>
            <a:off x="603250" y="4271963"/>
            <a:ext cx="6951663" cy="623887"/>
            <a:chOff x="380" y="2691"/>
            <a:chExt cx="4379" cy="393"/>
          </a:xfrm>
        </p:grpSpPr>
        <p:sp>
          <p:nvSpPr>
            <p:cNvPr id="95270" name="Line 38"/>
            <p:cNvSpPr>
              <a:spLocks noChangeShapeType="1"/>
            </p:cNvSpPr>
            <p:nvPr/>
          </p:nvSpPr>
          <p:spPr bwMode="auto">
            <a:xfrm>
              <a:off x="1147" y="2778"/>
              <a:ext cx="3145" cy="1"/>
            </a:xfrm>
            <a:prstGeom prst="line">
              <a:avLst/>
            </a:prstGeom>
            <a:noFill/>
            <a:ln w="7143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1" name="Rectangle 39"/>
            <p:cNvSpPr>
              <a:spLocks noChangeArrowheads="1"/>
            </p:cNvSpPr>
            <p:nvPr/>
          </p:nvSpPr>
          <p:spPr bwMode="auto">
            <a:xfrm>
              <a:off x="746" y="2691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5272" name="Rectangle 40"/>
            <p:cNvSpPr>
              <a:spLocks noChangeArrowheads="1"/>
            </p:cNvSpPr>
            <p:nvPr/>
          </p:nvSpPr>
          <p:spPr bwMode="auto">
            <a:xfrm>
              <a:off x="380" y="2892"/>
              <a:ext cx="7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after trade</a:t>
              </a:r>
              <a:endParaRPr lang="en-US" b="0"/>
            </a:p>
          </p:txBody>
        </p:sp>
        <p:sp>
          <p:nvSpPr>
            <p:cNvPr id="95273" name="Rectangle 41"/>
            <p:cNvSpPr>
              <a:spLocks noChangeArrowheads="1"/>
            </p:cNvSpPr>
            <p:nvPr/>
          </p:nvSpPr>
          <p:spPr bwMode="auto">
            <a:xfrm>
              <a:off x="4341" y="2691"/>
              <a:ext cx="4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95274" name="Rectangle 42"/>
            <p:cNvSpPr>
              <a:spLocks noChangeArrowheads="1"/>
            </p:cNvSpPr>
            <p:nvPr/>
          </p:nvSpPr>
          <p:spPr bwMode="auto">
            <a:xfrm>
              <a:off x="4376" y="2892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</p:grpSp>
      <p:sp>
        <p:nvSpPr>
          <p:cNvPr id="95275" name="Oval 43"/>
          <p:cNvSpPr>
            <a:spLocks noChangeArrowheads="1"/>
          </p:cNvSpPr>
          <p:nvPr/>
        </p:nvSpPr>
        <p:spPr bwMode="auto">
          <a:xfrm>
            <a:off x="3238500" y="4337050"/>
            <a:ext cx="165100" cy="1682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276" name="Oval 44"/>
          <p:cNvSpPr>
            <a:spLocks noChangeArrowheads="1"/>
          </p:cNvSpPr>
          <p:nvPr/>
        </p:nvSpPr>
        <p:spPr bwMode="auto">
          <a:xfrm>
            <a:off x="4797425" y="4337050"/>
            <a:ext cx="165100" cy="1682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77" name="Group 45"/>
          <p:cNvGrpSpPr>
            <a:grpSpLocks/>
          </p:cNvGrpSpPr>
          <p:nvPr/>
        </p:nvGrpSpPr>
        <p:grpSpPr bwMode="auto">
          <a:xfrm>
            <a:off x="396875" y="3540125"/>
            <a:ext cx="3917950" cy="623888"/>
            <a:chOff x="250" y="2230"/>
            <a:chExt cx="2468" cy="393"/>
          </a:xfrm>
        </p:grpSpPr>
        <p:sp>
          <p:nvSpPr>
            <p:cNvPr id="95278" name="Line 46"/>
            <p:cNvSpPr>
              <a:spLocks noChangeShapeType="1"/>
            </p:cNvSpPr>
            <p:nvPr/>
          </p:nvSpPr>
          <p:spPr bwMode="auto">
            <a:xfrm>
              <a:off x="1163" y="2367"/>
              <a:ext cx="1496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9" name="Oval 47"/>
            <p:cNvSpPr>
              <a:spLocks noChangeArrowheads="1"/>
            </p:cNvSpPr>
            <p:nvPr/>
          </p:nvSpPr>
          <p:spPr bwMode="auto">
            <a:xfrm>
              <a:off x="2614" y="2322"/>
              <a:ext cx="104" cy="10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0" name="Rectangle 48"/>
            <p:cNvSpPr>
              <a:spLocks noChangeArrowheads="1"/>
            </p:cNvSpPr>
            <p:nvPr/>
          </p:nvSpPr>
          <p:spPr bwMode="auto">
            <a:xfrm>
              <a:off x="746" y="2230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5281" name="Rectangle 49"/>
            <p:cNvSpPr>
              <a:spLocks noChangeArrowheads="1"/>
            </p:cNvSpPr>
            <p:nvPr/>
          </p:nvSpPr>
          <p:spPr bwMode="auto">
            <a:xfrm>
              <a:off x="250" y="2431"/>
              <a:ext cx="8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before trade</a:t>
              </a:r>
              <a:endParaRPr lang="en-US" b="0"/>
            </a:p>
          </p:txBody>
        </p:sp>
      </p:grpSp>
      <p:sp>
        <p:nvSpPr>
          <p:cNvPr id="95282" name="Freeform 50"/>
          <p:cNvSpPr>
            <a:spLocks/>
          </p:cNvSpPr>
          <p:nvPr/>
        </p:nvSpPr>
        <p:spPr bwMode="auto">
          <a:xfrm>
            <a:off x="1820863" y="1079500"/>
            <a:ext cx="5832475" cy="4897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85"/>
              </a:cxn>
              <a:cxn ang="0">
                <a:pos x="3674" y="3085"/>
              </a:cxn>
            </a:cxnLst>
            <a:rect l="0" t="0" r="r" b="b"/>
            <a:pathLst>
              <a:path w="3674" h="3085">
                <a:moveTo>
                  <a:pt x="0" y="0"/>
                </a:moveTo>
                <a:lnTo>
                  <a:pt x="0" y="3085"/>
                </a:lnTo>
                <a:lnTo>
                  <a:pt x="3674" y="3085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5283" name="Group 51"/>
          <p:cNvGrpSpPr>
            <a:grpSpLocks/>
          </p:cNvGrpSpPr>
          <p:nvPr/>
        </p:nvGrpSpPr>
        <p:grpSpPr bwMode="auto">
          <a:xfrm>
            <a:off x="2463800" y="1682750"/>
            <a:ext cx="2917825" cy="1014413"/>
            <a:chOff x="1552" y="1060"/>
            <a:chExt cx="1838" cy="639"/>
          </a:xfrm>
        </p:grpSpPr>
        <p:sp>
          <p:nvSpPr>
            <p:cNvPr id="95284" name="Line 52"/>
            <p:cNvSpPr>
              <a:spLocks noChangeShapeType="1"/>
            </p:cNvSpPr>
            <p:nvPr/>
          </p:nvSpPr>
          <p:spPr bwMode="auto">
            <a:xfrm flipH="1">
              <a:off x="1552" y="1242"/>
              <a:ext cx="441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5" name="Rectangle 53"/>
            <p:cNvSpPr>
              <a:spLocks noChangeArrowheads="1"/>
            </p:cNvSpPr>
            <p:nvPr/>
          </p:nvSpPr>
          <p:spPr bwMode="auto">
            <a:xfrm>
              <a:off x="1970" y="1060"/>
              <a:ext cx="1420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Consumer surplus</a:t>
              </a:r>
            </a:p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before trade</a:t>
              </a:r>
            </a:p>
          </p:txBody>
        </p:sp>
      </p:grpSp>
      <p:grpSp>
        <p:nvGrpSpPr>
          <p:cNvPr id="95286" name="Group 54"/>
          <p:cNvGrpSpPr>
            <a:grpSpLocks/>
          </p:cNvGrpSpPr>
          <p:nvPr/>
        </p:nvGrpSpPr>
        <p:grpSpPr bwMode="auto">
          <a:xfrm>
            <a:off x="2211388" y="4098925"/>
            <a:ext cx="2740025" cy="1779588"/>
            <a:chOff x="1393" y="2582"/>
            <a:chExt cx="1726" cy="1121"/>
          </a:xfrm>
        </p:grpSpPr>
        <p:sp>
          <p:nvSpPr>
            <p:cNvPr id="95287" name="Line 55"/>
            <p:cNvSpPr>
              <a:spLocks noChangeShapeType="1"/>
            </p:cNvSpPr>
            <p:nvPr/>
          </p:nvSpPr>
          <p:spPr bwMode="auto">
            <a:xfrm flipH="1" flipV="1">
              <a:off x="1393" y="3159"/>
              <a:ext cx="418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8" name="Line 56"/>
            <p:cNvSpPr>
              <a:spLocks noChangeShapeType="1"/>
            </p:cNvSpPr>
            <p:nvPr/>
          </p:nvSpPr>
          <p:spPr bwMode="auto">
            <a:xfrm flipH="1" flipV="1">
              <a:off x="1691" y="2582"/>
              <a:ext cx="236" cy="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9" name="Rectangle 57"/>
            <p:cNvSpPr>
              <a:spLocks noChangeArrowheads="1"/>
            </p:cNvSpPr>
            <p:nvPr/>
          </p:nvSpPr>
          <p:spPr bwMode="auto">
            <a:xfrm>
              <a:off x="1788" y="3255"/>
              <a:ext cx="1331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Producer surplus</a:t>
              </a:r>
            </a:p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before trade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5 How Free Trade Affects Welfare in an Importing Country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3F6F9"/>
          </a:solidFill>
          <a:ln w="2635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2F4F8"/>
          </a:solidFill>
          <a:ln w="2397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1F4F7"/>
          </a:solidFill>
          <a:ln w="21590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F0F2F5"/>
          </a:solidFill>
          <a:ln w="1920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EF1F4"/>
          </a:solidFill>
          <a:ln w="168275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DEFF3"/>
          </a:solidFill>
          <a:ln w="1444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BEEF2"/>
          </a:solidFill>
          <a:ln w="12065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AECF1"/>
          </a:solidFill>
          <a:ln w="952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9EBF0"/>
          </a:solidFill>
          <a:ln w="7143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7EAEF"/>
          </a:solidFill>
          <a:ln w="476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2012950" y="1223963"/>
            <a:ext cx="5808663" cy="4873625"/>
          </a:xfrm>
          <a:prstGeom prst="rect">
            <a:avLst/>
          </a:prstGeom>
          <a:solidFill>
            <a:srgbClr val="E6E9EF"/>
          </a:solidFill>
          <a:ln w="2381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1820863" y="1079500"/>
            <a:ext cx="5808662" cy="4897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5" name="Freeform 17"/>
          <p:cNvSpPr>
            <a:spLocks/>
          </p:cNvSpPr>
          <p:nvPr/>
        </p:nvSpPr>
        <p:spPr bwMode="auto">
          <a:xfrm>
            <a:off x="3309938" y="3781425"/>
            <a:ext cx="1560512" cy="652463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983" y="411"/>
              </a:cxn>
              <a:cxn ang="0">
                <a:pos x="559" y="0"/>
              </a:cxn>
              <a:cxn ang="0">
                <a:pos x="0" y="411"/>
              </a:cxn>
            </a:cxnLst>
            <a:rect l="0" t="0" r="r" b="b"/>
            <a:pathLst>
              <a:path w="983" h="411">
                <a:moveTo>
                  <a:pt x="0" y="411"/>
                </a:moveTo>
                <a:lnTo>
                  <a:pt x="983" y="411"/>
                </a:lnTo>
                <a:lnTo>
                  <a:pt x="559" y="0"/>
                </a:lnTo>
                <a:lnTo>
                  <a:pt x="0" y="411"/>
                </a:lnTo>
                <a:close/>
              </a:path>
            </a:pathLst>
          </a:custGeom>
          <a:solidFill>
            <a:srgbClr val="E9A5B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6" name="Freeform 18"/>
          <p:cNvSpPr>
            <a:spLocks/>
          </p:cNvSpPr>
          <p:nvPr/>
        </p:nvSpPr>
        <p:spPr bwMode="auto">
          <a:xfrm>
            <a:off x="1820863" y="3757613"/>
            <a:ext cx="2400300" cy="1736725"/>
          </a:xfrm>
          <a:custGeom>
            <a:avLst/>
            <a:gdLst/>
            <a:ahLst/>
            <a:cxnLst>
              <a:cxn ang="0">
                <a:pos x="1512" y="0"/>
              </a:cxn>
              <a:cxn ang="0">
                <a:pos x="0" y="0"/>
              </a:cxn>
              <a:cxn ang="0">
                <a:pos x="0" y="1094"/>
              </a:cxn>
              <a:cxn ang="0">
                <a:pos x="1512" y="0"/>
              </a:cxn>
            </a:cxnLst>
            <a:rect l="0" t="0" r="r" b="b"/>
            <a:pathLst>
              <a:path w="1512" h="1094">
                <a:moveTo>
                  <a:pt x="1512" y="0"/>
                </a:moveTo>
                <a:lnTo>
                  <a:pt x="0" y="0"/>
                </a:lnTo>
                <a:lnTo>
                  <a:pt x="0" y="1094"/>
                </a:lnTo>
                <a:lnTo>
                  <a:pt x="1512" y="0"/>
                </a:lnTo>
                <a:close/>
              </a:path>
            </a:pathLst>
          </a:custGeom>
          <a:solidFill>
            <a:srgbClr val="BBD8F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27" name="Freeform 19"/>
          <p:cNvSpPr>
            <a:spLocks/>
          </p:cNvSpPr>
          <p:nvPr/>
        </p:nvSpPr>
        <p:spPr bwMode="auto">
          <a:xfrm>
            <a:off x="1820863" y="1273175"/>
            <a:ext cx="2400300" cy="2484438"/>
          </a:xfrm>
          <a:custGeom>
            <a:avLst/>
            <a:gdLst/>
            <a:ahLst/>
            <a:cxnLst>
              <a:cxn ang="0">
                <a:pos x="1512" y="1565"/>
              </a:cxn>
              <a:cxn ang="0">
                <a:pos x="0" y="1565"/>
              </a:cxn>
              <a:cxn ang="0">
                <a:pos x="0" y="0"/>
              </a:cxn>
              <a:cxn ang="0">
                <a:pos x="1512" y="1565"/>
              </a:cxn>
            </a:cxnLst>
            <a:rect l="0" t="0" r="r" b="b"/>
            <a:pathLst>
              <a:path w="1512" h="1565">
                <a:moveTo>
                  <a:pt x="1512" y="1565"/>
                </a:moveTo>
                <a:lnTo>
                  <a:pt x="0" y="1565"/>
                </a:lnTo>
                <a:lnTo>
                  <a:pt x="0" y="0"/>
                </a:lnTo>
                <a:lnTo>
                  <a:pt x="1512" y="1565"/>
                </a:lnTo>
                <a:close/>
              </a:path>
            </a:pathLst>
          </a:custGeom>
          <a:solidFill>
            <a:srgbClr val="BBD8F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4228" name="Group 20"/>
          <p:cNvGrpSpPr>
            <a:grpSpLocks/>
          </p:cNvGrpSpPr>
          <p:nvPr/>
        </p:nvGrpSpPr>
        <p:grpSpPr bwMode="auto">
          <a:xfrm>
            <a:off x="2193925" y="3175000"/>
            <a:ext cx="2108200" cy="1776413"/>
            <a:chOff x="1382" y="2000"/>
            <a:chExt cx="1328" cy="1119"/>
          </a:xfrm>
        </p:grpSpPr>
        <p:sp>
          <p:nvSpPr>
            <p:cNvPr id="94229" name="Rectangle 21"/>
            <p:cNvSpPr>
              <a:spLocks noChangeArrowheads="1"/>
            </p:cNvSpPr>
            <p:nvPr/>
          </p:nvSpPr>
          <p:spPr bwMode="auto">
            <a:xfrm>
              <a:off x="1382" y="2927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b="0"/>
            </a:p>
          </p:txBody>
        </p:sp>
        <p:sp>
          <p:nvSpPr>
            <p:cNvPr id="94230" name="Rectangle 22"/>
            <p:cNvSpPr>
              <a:spLocks noChangeArrowheads="1"/>
            </p:cNvSpPr>
            <p:nvPr/>
          </p:nvSpPr>
          <p:spPr bwMode="auto">
            <a:xfrm>
              <a:off x="1878" y="2466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b="0"/>
            </a:p>
          </p:txBody>
        </p:sp>
        <p:sp>
          <p:nvSpPr>
            <p:cNvPr id="94231" name="Rectangle 23"/>
            <p:cNvSpPr>
              <a:spLocks noChangeArrowheads="1"/>
            </p:cNvSpPr>
            <p:nvPr/>
          </p:nvSpPr>
          <p:spPr bwMode="auto">
            <a:xfrm>
              <a:off x="2594" y="2511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  <p:sp>
          <p:nvSpPr>
            <p:cNvPr id="94232" name="Rectangle 24"/>
            <p:cNvSpPr>
              <a:spLocks noChangeArrowheads="1"/>
            </p:cNvSpPr>
            <p:nvPr/>
          </p:nvSpPr>
          <p:spPr bwMode="auto">
            <a:xfrm>
              <a:off x="1847" y="2000"/>
              <a:ext cx="1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b="0"/>
            </a:p>
          </p:txBody>
        </p:sp>
      </p:grp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1144588" y="1011238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849313" y="1330325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94235" name="Rectangle 27"/>
          <p:cNvSpPr>
            <a:spLocks noChangeArrowheads="1"/>
          </p:cNvSpPr>
          <p:nvPr/>
        </p:nvSpPr>
        <p:spPr bwMode="auto">
          <a:xfrm>
            <a:off x="1684338" y="5981700"/>
            <a:ext cx="141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6589713" y="60071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6700838" y="6324600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94238" name="Group 30"/>
          <p:cNvGrpSpPr>
            <a:grpSpLocks/>
          </p:cNvGrpSpPr>
          <p:nvPr/>
        </p:nvGrpSpPr>
        <p:grpSpPr bwMode="auto">
          <a:xfrm>
            <a:off x="1820863" y="2109788"/>
            <a:ext cx="5270500" cy="3384550"/>
            <a:chOff x="1147" y="1329"/>
            <a:chExt cx="3320" cy="2132"/>
          </a:xfrm>
        </p:grpSpPr>
        <p:sp>
          <p:nvSpPr>
            <p:cNvPr id="94239" name="Line 31"/>
            <p:cNvSpPr>
              <a:spLocks noChangeShapeType="1"/>
            </p:cNvSpPr>
            <p:nvPr/>
          </p:nvSpPr>
          <p:spPr bwMode="auto">
            <a:xfrm flipV="1">
              <a:off x="1147" y="1577"/>
              <a:ext cx="2616" cy="1884"/>
            </a:xfrm>
            <a:prstGeom prst="line">
              <a:avLst/>
            </a:prstGeom>
            <a:noFill/>
            <a:ln w="7143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0" name="Rectangle 32"/>
            <p:cNvSpPr>
              <a:spLocks noChangeArrowheads="1"/>
            </p:cNvSpPr>
            <p:nvPr/>
          </p:nvSpPr>
          <p:spPr bwMode="auto">
            <a:xfrm>
              <a:off x="3800" y="1329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4241" name="Rectangle 33"/>
            <p:cNvSpPr>
              <a:spLocks noChangeArrowheads="1"/>
            </p:cNvSpPr>
            <p:nvPr/>
          </p:nvSpPr>
          <p:spPr bwMode="auto">
            <a:xfrm>
              <a:off x="3901" y="1529"/>
              <a:ext cx="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94242" name="Group 34"/>
          <p:cNvGrpSpPr>
            <a:grpSpLocks/>
          </p:cNvGrpSpPr>
          <p:nvPr/>
        </p:nvGrpSpPr>
        <p:grpSpPr bwMode="auto">
          <a:xfrm>
            <a:off x="1820863" y="1273175"/>
            <a:ext cx="5087937" cy="4560888"/>
            <a:chOff x="1147" y="802"/>
            <a:chExt cx="3205" cy="2873"/>
          </a:xfrm>
        </p:grpSpPr>
        <p:sp>
          <p:nvSpPr>
            <p:cNvPr id="94243" name="Line 35"/>
            <p:cNvSpPr>
              <a:spLocks noChangeShapeType="1"/>
            </p:cNvSpPr>
            <p:nvPr/>
          </p:nvSpPr>
          <p:spPr bwMode="auto">
            <a:xfrm>
              <a:off x="1147" y="802"/>
              <a:ext cx="2480" cy="2553"/>
            </a:xfrm>
            <a:prstGeom prst="line">
              <a:avLst/>
            </a:prstGeom>
            <a:noFill/>
            <a:ln w="7143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Rectangle 36"/>
            <p:cNvSpPr>
              <a:spLocks noChangeArrowheads="1"/>
            </p:cNvSpPr>
            <p:nvPr/>
          </p:nvSpPr>
          <p:spPr bwMode="auto">
            <a:xfrm>
              <a:off x="3685" y="3283"/>
              <a:ext cx="6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4245" name="Rectangle 37"/>
            <p:cNvSpPr>
              <a:spLocks noChangeArrowheads="1"/>
            </p:cNvSpPr>
            <p:nvPr/>
          </p:nvSpPr>
          <p:spPr bwMode="auto">
            <a:xfrm>
              <a:off x="3730" y="3483"/>
              <a:ext cx="5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94246" name="Group 38"/>
          <p:cNvGrpSpPr>
            <a:grpSpLocks/>
          </p:cNvGrpSpPr>
          <p:nvPr/>
        </p:nvGrpSpPr>
        <p:grpSpPr bwMode="auto">
          <a:xfrm>
            <a:off x="603250" y="4271963"/>
            <a:ext cx="6951663" cy="623887"/>
            <a:chOff x="380" y="2691"/>
            <a:chExt cx="4379" cy="393"/>
          </a:xfrm>
        </p:grpSpPr>
        <p:sp>
          <p:nvSpPr>
            <p:cNvPr id="94247" name="Line 39"/>
            <p:cNvSpPr>
              <a:spLocks noChangeShapeType="1"/>
            </p:cNvSpPr>
            <p:nvPr/>
          </p:nvSpPr>
          <p:spPr bwMode="auto">
            <a:xfrm>
              <a:off x="1147" y="2778"/>
              <a:ext cx="3145" cy="1"/>
            </a:xfrm>
            <a:prstGeom prst="line">
              <a:avLst/>
            </a:prstGeom>
            <a:noFill/>
            <a:ln w="7143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8" name="Rectangle 40"/>
            <p:cNvSpPr>
              <a:spLocks noChangeArrowheads="1"/>
            </p:cNvSpPr>
            <p:nvPr/>
          </p:nvSpPr>
          <p:spPr bwMode="auto">
            <a:xfrm>
              <a:off x="746" y="2691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4249" name="Rectangle 41"/>
            <p:cNvSpPr>
              <a:spLocks noChangeArrowheads="1"/>
            </p:cNvSpPr>
            <p:nvPr/>
          </p:nvSpPr>
          <p:spPr bwMode="auto">
            <a:xfrm>
              <a:off x="380" y="2892"/>
              <a:ext cx="7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after trade</a:t>
              </a:r>
              <a:endParaRPr lang="en-US" b="0"/>
            </a:p>
          </p:txBody>
        </p:sp>
        <p:sp>
          <p:nvSpPr>
            <p:cNvPr id="94250" name="Rectangle 42"/>
            <p:cNvSpPr>
              <a:spLocks noChangeArrowheads="1"/>
            </p:cNvSpPr>
            <p:nvPr/>
          </p:nvSpPr>
          <p:spPr bwMode="auto">
            <a:xfrm>
              <a:off x="4341" y="2691"/>
              <a:ext cx="4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94251" name="Rectangle 43"/>
            <p:cNvSpPr>
              <a:spLocks noChangeArrowheads="1"/>
            </p:cNvSpPr>
            <p:nvPr/>
          </p:nvSpPr>
          <p:spPr bwMode="auto">
            <a:xfrm>
              <a:off x="4376" y="2892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</p:grpSp>
      <p:grpSp>
        <p:nvGrpSpPr>
          <p:cNvPr id="94252" name="Group 44"/>
          <p:cNvGrpSpPr>
            <a:grpSpLocks/>
          </p:cNvGrpSpPr>
          <p:nvPr/>
        </p:nvGrpSpPr>
        <p:grpSpPr bwMode="auto">
          <a:xfrm>
            <a:off x="3238500" y="4337050"/>
            <a:ext cx="1724025" cy="788988"/>
            <a:chOff x="2040" y="2732"/>
            <a:chExt cx="1086" cy="497"/>
          </a:xfrm>
        </p:grpSpPr>
        <p:sp>
          <p:nvSpPr>
            <p:cNvPr id="94253" name="Freeform 45"/>
            <p:cNvSpPr>
              <a:spLocks/>
            </p:cNvSpPr>
            <p:nvPr/>
          </p:nvSpPr>
          <p:spPr bwMode="auto">
            <a:xfrm>
              <a:off x="2115" y="2884"/>
              <a:ext cx="938" cy="12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6" y="4"/>
                </a:cxn>
                <a:cxn ang="0">
                  <a:pos x="34" y="4"/>
                </a:cxn>
                <a:cxn ang="0">
                  <a:pos x="30" y="8"/>
                </a:cxn>
                <a:cxn ang="0">
                  <a:pos x="26" y="4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62" h="8">
                  <a:moveTo>
                    <a:pt x="62" y="0"/>
                  </a:moveTo>
                  <a:cubicBezTo>
                    <a:pt x="62" y="2"/>
                    <a:pt x="58" y="4"/>
                    <a:pt x="56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2" y="4"/>
                    <a:pt x="30" y="6"/>
                    <a:pt x="30" y="8"/>
                  </a:cubicBezTo>
                  <a:cubicBezTo>
                    <a:pt x="30" y="6"/>
                    <a:pt x="28" y="4"/>
                    <a:pt x="2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4" name="Oval 46"/>
            <p:cNvSpPr>
              <a:spLocks noChangeArrowheads="1"/>
            </p:cNvSpPr>
            <p:nvPr/>
          </p:nvSpPr>
          <p:spPr bwMode="auto">
            <a:xfrm>
              <a:off x="2040" y="2732"/>
              <a:ext cx="104" cy="10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5" name="Oval 47"/>
            <p:cNvSpPr>
              <a:spLocks noChangeArrowheads="1"/>
            </p:cNvSpPr>
            <p:nvPr/>
          </p:nvSpPr>
          <p:spPr bwMode="auto">
            <a:xfrm>
              <a:off x="3022" y="2732"/>
              <a:ext cx="104" cy="10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6" name="Rectangle 48"/>
            <p:cNvSpPr>
              <a:spLocks noChangeArrowheads="1"/>
            </p:cNvSpPr>
            <p:nvPr/>
          </p:nvSpPr>
          <p:spPr bwMode="auto">
            <a:xfrm>
              <a:off x="2318" y="3037"/>
              <a:ext cx="5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</p:grpSp>
      <p:grpSp>
        <p:nvGrpSpPr>
          <p:cNvPr id="94257" name="Group 49"/>
          <p:cNvGrpSpPr>
            <a:grpSpLocks/>
          </p:cNvGrpSpPr>
          <p:nvPr/>
        </p:nvGrpSpPr>
        <p:grpSpPr bwMode="auto">
          <a:xfrm>
            <a:off x="396875" y="3540125"/>
            <a:ext cx="3917950" cy="623888"/>
            <a:chOff x="250" y="2230"/>
            <a:chExt cx="2468" cy="393"/>
          </a:xfrm>
        </p:grpSpPr>
        <p:sp>
          <p:nvSpPr>
            <p:cNvPr id="94258" name="Line 50"/>
            <p:cNvSpPr>
              <a:spLocks noChangeShapeType="1"/>
            </p:cNvSpPr>
            <p:nvPr/>
          </p:nvSpPr>
          <p:spPr bwMode="auto">
            <a:xfrm>
              <a:off x="1163" y="2367"/>
              <a:ext cx="1496" cy="1"/>
            </a:xfrm>
            <a:prstGeom prst="line">
              <a:avLst/>
            </a:prstGeom>
            <a:noFill/>
            <a:ln w="2381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Oval 51"/>
            <p:cNvSpPr>
              <a:spLocks noChangeArrowheads="1"/>
            </p:cNvSpPr>
            <p:nvPr/>
          </p:nvSpPr>
          <p:spPr bwMode="auto">
            <a:xfrm>
              <a:off x="2614" y="2322"/>
              <a:ext cx="104" cy="10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Rectangle 52"/>
            <p:cNvSpPr>
              <a:spLocks noChangeArrowheads="1"/>
            </p:cNvSpPr>
            <p:nvPr/>
          </p:nvSpPr>
          <p:spPr bwMode="auto">
            <a:xfrm>
              <a:off x="746" y="2230"/>
              <a:ext cx="3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4261" name="Rectangle 53"/>
            <p:cNvSpPr>
              <a:spLocks noChangeArrowheads="1"/>
            </p:cNvSpPr>
            <p:nvPr/>
          </p:nvSpPr>
          <p:spPr bwMode="auto">
            <a:xfrm>
              <a:off x="250" y="2431"/>
              <a:ext cx="86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before trade</a:t>
              </a:r>
              <a:endParaRPr lang="en-US" b="0"/>
            </a:p>
          </p:txBody>
        </p:sp>
      </p:grpSp>
      <p:sp>
        <p:nvSpPr>
          <p:cNvPr id="94262" name="Freeform 54"/>
          <p:cNvSpPr>
            <a:spLocks/>
          </p:cNvSpPr>
          <p:nvPr/>
        </p:nvSpPr>
        <p:spPr bwMode="auto">
          <a:xfrm>
            <a:off x="1820863" y="1079500"/>
            <a:ext cx="5832475" cy="4897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85"/>
              </a:cxn>
              <a:cxn ang="0">
                <a:pos x="3674" y="3085"/>
              </a:cxn>
            </a:cxnLst>
            <a:rect l="0" t="0" r="r" b="b"/>
            <a:pathLst>
              <a:path w="3674" h="3085">
                <a:moveTo>
                  <a:pt x="0" y="0"/>
                </a:moveTo>
                <a:lnTo>
                  <a:pt x="0" y="3085"/>
                </a:lnTo>
                <a:lnTo>
                  <a:pt x="3674" y="3085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4263" name="Group 55"/>
          <p:cNvGrpSpPr>
            <a:grpSpLocks/>
          </p:cNvGrpSpPr>
          <p:nvPr/>
        </p:nvGrpSpPr>
        <p:grpSpPr bwMode="auto">
          <a:xfrm>
            <a:off x="2089150" y="4983163"/>
            <a:ext cx="2740025" cy="863600"/>
            <a:chOff x="1316" y="3139"/>
            <a:chExt cx="1726" cy="544"/>
          </a:xfrm>
        </p:grpSpPr>
        <p:sp>
          <p:nvSpPr>
            <p:cNvPr id="94264" name="Line 56"/>
            <p:cNvSpPr>
              <a:spLocks noChangeShapeType="1"/>
            </p:cNvSpPr>
            <p:nvPr/>
          </p:nvSpPr>
          <p:spPr bwMode="auto">
            <a:xfrm flipH="1" flipV="1">
              <a:off x="1316" y="3139"/>
              <a:ext cx="418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5" name="Rectangle 57"/>
            <p:cNvSpPr>
              <a:spLocks noChangeArrowheads="1"/>
            </p:cNvSpPr>
            <p:nvPr/>
          </p:nvSpPr>
          <p:spPr bwMode="auto">
            <a:xfrm>
              <a:off x="1711" y="3235"/>
              <a:ext cx="1331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Producer surplus</a:t>
              </a:r>
            </a:p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after trade</a:t>
              </a:r>
            </a:p>
          </p:txBody>
        </p:sp>
      </p:grpSp>
      <p:grpSp>
        <p:nvGrpSpPr>
          <p:cNvPr id="94266" name="Group 58"/>
          <p:cNvGrpSpPr>
            <a:grpSpLocks/>
          </p:cNvGrpSpPr>
          <p:nvPr/>
        </p:nvGrpSpPr>
        <p:grpSpPr bwMode="auto">
          <a:xfrm>
            <a:off x="2339975" y="1682750"/>
            <a:ext cx="3041650" cy="2424113"/>
            <a:chOff x="1474" y="1060"/>
            <a:chExt cx="1916" cy="1527"/>
          </a:xfrm>
        </p:grpSpPr>
        <p:sp>
          <p:nvSpPr>
            <p:cNvPr id="94267" name="Line 59"/>
            <p:cNvSpPr>
              <a:spLocks noChangeShapeType="1"/>
            </p:cNvSpPr>
            <p:nvPr/>
          </p:nvSpPr>
          <p:spPr bwMode="auto">
            <a:xfrm flipH="1">
              <a:off x="1552" y="1242"/>
              <a:ext cx="441" cy="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8" name="Line 60"/>
            <p:cNvSpPr>
              <a:spLocks noChangeShapeType="1"/>
            </p:cNvSpPr>
            <p:nvPr/>
          </p:nvSpPr>
          <p:spPr bwMode="auto">
            <a:xfrm flipH="1">
              <a:off x="1474" y="1428"/>
              <a:ext cx="627" cy="10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69" name="Line 61"/>
            <p:cNvSpPr>
              <a:spLocks noChangeShapeType="1"/>
            </p:cNvSpPr>
            <p:nvPr/>
          </p:nvSpPr>
          <p:spPr bwMode="auto">
            <a:xfrm>
              <a:off x="2481" y="1467"/>
              <a:ext cx="57" cy="1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70" name="Rectangle 62"/>
            <p:cNvSpPr>
              <a:spLocks noChangeArrowheads="1"/>
            </p:cNvSpPr>
            <p:nvPr/>
          </p:nvSpPr>
          <p:spPr bwMode="auto">
            <a:xfrm>
              <a:off x="1970" y="1060"/>
              <a:ext cx="1420" cy="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Consumer surplus</a:t>
              </a:r>
            </a:p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after trade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5" grpId="0" animBg="1"/>
      <p:bldP spid="94226" grpId="0" animBg="1"/>
      <p:bldP spid="942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 b="67642"/>
          <a:stretch>
            <a:fillRect/>
          </a:stretch>
        </p:blipFill>
        <p:spPr bwMode="auto">
          <a:xfrm>
            <a:off x="609600" y="2286000"/>
            <a:ext cx="81534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Free Trade Affects Welfare in an Importing Country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WINNERS AND LOSERS FROM TRADE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Free Trade Affects Welfare in an Importing Country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The analysis of an importing country yields two conclusions:</a:t>
            </a:r>
          </a:p>
          <a:p>
            <a:pPr lvl="2"/>
            <a:r>
              <a:rPr lang="en-US"/>
              <a:t> Domestic producers of the good are worse off, and domestic consumers of the good are better off.</a:t>
            </a:r>
          </a:p>
          <a:p>
            <a:pPr lvl="2"/>
            <a:r>
              <a:rPr lang="en-US"/>
              <a:t> Trade raises the economic well-being of the nation as a whole because the gains of consumers exceed the losses of producers.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WINNERS AND LOSERS FROM TRADE</a:t>
            </a:r>
            <a:endParaRPr lang="en-US"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gains of the winners exceed the losses of the losers.</a:t>
            </a:r>
          </a:p>
          <a:p>
            <a:r>
              <a:rPr lang="en-US"/>
              <a:t>The net change in total </a:t>
            </a:r>
            <a:br>
              <a:rPr lang="en-US"/>
            </a:br>
            <a:r>
              <a:rPr lang="en-US"/>
              <a:t>surplus is positive.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362200"/>
            <a:ext cx="338137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Effects of a Tariff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/>
              <a:t>A </a:t>
            </a:r>
            <a:r>
              <a:rPr lang="en-US" i="1">
                <a:solidFill>
                  <a:srgbClr val="25A9A6"/>
                </a:solidFill>
              </a:rPr>
              <a:t>tariff </a:t>
            </a:r>
            <a:r>
              <a:rPr lang="en-US"/>
              <a:t>is a tax on goods produced abroad and sold domestically.</a:t>
            </a:r>
          </a:p>
          <a:p>
            <a:r>
              <a:rPr lang="en-US"/>
              <a:t>Tariffs raise the price of imported goods above the world price by the amount of the tariff.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6 The Effects of a Tariff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1849438" y="1120775"/>
            <a:ext cx="6042025" cy="474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1" name="Freeform 17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92"/>
              </a:cxn>
              <a:cxn ang="0">
                <a:pos x="3806" y="2992"/>
              </a:cxn>
            </a:cxnLst>
            <a:rect l="0" t="0" r="r" b="b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6434138" y="4598988"/>
            <a:ext cx="1587" cy="3952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1333500" y="1104900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1117600" y="1336675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1681163" y="59166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93206" name="Rectangle 22"/>
          <p:cNvSpPr>
            <a:spLocks noChangeArrowheads="1"/>
          </p:cNvSpPr>
          <p:nvPr/>
        </p:nvSpPr>
        <p:spPr bwMode="auto">
          <a:xfrm>
            <a:off x="7110413" y="5910263"/>
            <a:ext cx="771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93207" name="Rectangle 23"/>
          <p:cNvSpPr>
            <a:spLocks noChangeArrowheads="1"/>
          </p:cNvSpPr>
          <p:nvPr/>
        </p:nvSpPr>
        <p:spPr bwMode="auto">
          <a:xfrm>
            <a:off x="7191375" y="6142038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93208" name="Group 24"/>
          <p:cNvGrpSpPr>
            <a:grpSpLocks/>
          </p:cNvGrpSpPr>
          <p:nvPr/>
        </p:nvGrpSpPr>
        <p:grpSpPr bwMode="auto">
          <a:xfrm>
            <a:off x="1901825" y="2120900"/>
            <a:ext cx="4540250" cy="3451225"/>
            <a:chOff x="1198" y="1336"/>
            <a:chExt cx="2860" cy="2174"/>
          </a:xfrm>
        </p:grpSpPr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0" name="Rectangle 26"/>
            <p:cNvSpPr>
              <a:spLocks noChangeArrowheads="1"/>
            </p:cNvSpPr>
            <p:nvPr/>
          </p:nvSpPr>
          <p:spPr bwMode="auto">
            <a:xfrm>
              <a:off x="3557" y="1336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3211" name="Rectangle 27"/>
            <p:cNvSpPr>
              <a:spLocks noChangeArrowheads="1"/>
            </p:cNvSpPr>
            <p:nvPr/>
          </p:nvSpPr>
          <p:spPr bwMode="auto">
            <a:xfrm>
              <a:off x="3630" y="1482"/>
              <a:ext cx="3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901825" y="1400175"/>
            <a:ext cx="4767263" cy="4368800"/>
            <a:chOff x="1198" y="882"/>
            <a:chExt cx="3003" cy="2752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4" name="Rectangle 30"/>
            <p:cNvSpPr>
              <a:spLocks noChangeArrowheads="1"/>
            </p:cNvSpPr>
            <p:nvPr/>
          </p:nvSpPr>
          <p:spPr bwMode="auto">
            <a:xfrm>
              <a:off x="3700" y="3343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3215" name="Rectangle 31"/>
            <p:cNvSpPr>
              <a:spLocks noChangeArrowheads="1"/>
            </p:cNvSpPr>
            <p:nvPr/>
          </p:nvSpPr>
          <p:spPr bwMode="auto">
            <a:xfrm>
              <a:off x="3733" y="3490"/>
              <a:ext cx="4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93216" name="Group 32"/>
          <p:cNvGrpSpPr>
            <a:grpSpLocks/>
          </p:cNvGrpSpPr>
          <p:nvPr/>
        </p:nvGrpSpPr>
        <p:grpSpPr bwMode="auto">
          <a:xfrm>
            <a:off x="1042988" y="4402138"/>
            <a:ext cx="5846762" cy="460375"/>
            <a:chOff x="657" y="2773"/>
            <a:chExt cx="3683" cy="290"/>
          </a:xfrm>
        </p:grpSpPr>
        <p:sp>
          <p:nvSpPr>
            <p:cNvPr id="93217" name="Line 33"/>
            <p:cNvSpPr>
              <a:spLocks noChangeShapeType="1"/>
            </p:cNvSpPr>
            <p:nvPr/>
          </p:nvSpPr>
          <p:spPr bwMode="auto">
            <a:xfrm>
              <a:off x="1176" y="2848"/>
              <a:ext cx="3164" cy="1"/>
            </a:xfrm>
            <a:prstGeom prst="line">
              <a:avLst/>
            </a:prstGeom>
            <a:noFill/>
            <a:ln w="523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8" name="Rectangle 34"/>
            <p:cNvSpPr>
              <a:spLocks noChangeArrowheads="1"/>
            </p:cNvSpPr>
            <p:nvPr/>
          </p:nvSpPr>
          <p:spPr bwMode="auto">
            <a:xfrm>
              <a:off x="858" y="2773"/>
              <a:ext cx="2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3219" name="Rectangle 35"/>
            <p:cNvSpPr>
              <a:spLocks noChangeArrowheads="1"/>
            </p:cNvSpPr>
            <p:nvPr/>
          </p:nvSpPr>
          <p:spPr bwMode="auto">
            <a:xfrm>
              <a:off x="657" y="2919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tariff</a:t>
              </a:r>
              <a:endParaRPr lang="en-US" b="0"/>
            </a:p>
          </p:txBody>
        </p:sp>
      </p:grpSp>
      <p:sp>
        <p:nvSpPr>
          <p:cNvPr id="93220" name="Rectangle 36"/>
          <p:cNvSpPr>
            <a:spLocks noChangeArrowheads="1"/>
          </p:cNvSpPr>
          <p:nvPr/>
        </p:nvSpPr>
        <p:spPr bwMode="auto">
          <a:xfrm>
            <a:off x="6523038" y="461645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Tariff</a:t>
            </a:r>
            <a:endParaRPr lang="en-US" b="0"/>
          </a:p>
        </p:txBody>
      </p:sp>
      <p:grpSp>
        <p:nvGrpSpPr>
          <p:cNvPr id="93221" name="Group 37"/>
          <p:cNvGrpSpPr>
            <a:grpSpLocks/>
          </p:cNvGrpSpPr>
          <p:nvPr/>
        </p:nvGrpSpPr>
        <p:grpSpPr bwMode="auto">
          <a:xfrm>
            <a:off x="2622550" y="6186488"/>
            <a:ext cx="2827338" cy="596900"/>
            <a:chOff x="1652" y="3897"/>
            <a:chExt cx="1781" cy="376"/>
          </a:xfrm>
        </p:grpSpPr>
        <p:sp>
          <p:nvSpPr>
            <p:cNvPr id="93222" name="Freeform 38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56" y="4"/>
                </a:cxn>
                <a:cxn ang="0">
                  <a:pos x="84" y="4"/>
                </a:cxn>
                <a:cxn ang="0">
                  <a:pos x="80" y="8"/>
                </a:cxn>
                <a:cxn ang="0">
                  <a:pos x="76" y="4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3" name="Rectangle 39"/>
            <p:cNvSpPr>
              <a:spLocks noChangeArrowheads="1"/>
            </p:cNvSpPr>
            <p:nvPr/>
          </p:nvSpPr>
          <p:spPr bwMode="auto">
            <a:xfrm>
              <a:off x="2346" y="3983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93224" name="Rectangle 40"/>
            <p:cNvSpPr>
              <a:spLocks noChangeArrowheads="1"/>
            </p:cNvSpPr>
            <p:nvPr/>
          </p:nvSpPr>
          <p:spPr bwMode="auto">
            <a:xfrm>
              <a:off x="2226" y="4129"/>
              <a:ext cx="6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tariff</a:t>
              </a:r>
              <a:endParaRPr lang="en-US" b="0"/>
            </a:p>
          </p:txBody>
        </p:sp>
      </p:grpSp>
      <p:grpSp>
        <p:nvGrpSpPr>
          <p:cNvPr id="93225" name="Group 41"/>
          <p:cNvGrpSpPr>
            <a:grpSpLocks/>
          </p:cNvGrpSpPr>
          <p:nvPr/>
        </p:nvGrpSpPr>
        <p:grpSpPr bwMode="auto">
          <a:xfrm>
            <a:off x="4221163" y="3630613"/>
            <a:ext cx="2152650" cy="460375"/>
            <a:chOff x="2659" y="2287"/>
            <a:chExt cx="1356" cy="290"/>
          </a:xfrm>
        </p:grpSpPr>
        <p:sp>
          <p:nvSpPr>
            <p:cNvPr id="93226" name="Oval 42"/>
            <p:cNvSpPr>
              <a:spLocks noChangeArrowheads="1"/>
            </p:cNvSpPr>
            <p:nvPr/>
          </p:nvSpPr>
          <p:spPr bwMode="auto">
            <a:xfrm>
              <a:off x="2659" y="2395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7" name="Line 43"/>
            <p:cNvSpPr>
              <a:spLocks noChangeShapeType="1"/>
            </p:cNvSpPr>
            <p:nvPr/>
          </p:nvSpPr>
          <p:spPr bwMode="auto">
            <a:xfrm flipV="1">
              <a:off x="2769" y="2362"/>
              <a:ext cx="576" cy="7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8" name="Rectangle 44"/>
            <p:cNvSpPr>
              <a:spLocks noChangeArrowheads="1"/>
            </p:cNvSpPr>
            <p:nvPr/>
          </p:nvSpPr>
          <p:spPr bwMode="auto">
            <a:xfrm>
              <a:off x="3374" y="2287"/>
              <a:ext cx="5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Equilibrium</a:t>
              </a:r>
              <a:endParaRPr lang="en-US" b="0"/>
            </a:p>
          </p:txBody>
        </p:sp>
        <p:sp>
          <p:nvSpPr>
            <p:cNvPr id="93229" name="Rectangle 45"/>
            <p:cNvSpPr>
              <a:spLocks noChangeArrowheads="1"/>
            </p:cNvSpPr>
            <p:nvPr/>
          </p:nvSpPr>
          <p:spPr bwMode="auto">
            <a:xfrm>
              <a:off x="3327" y="2433"/>
              <a:ext cx="6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trade</a:t>
              </a:r>
              <a:endParaRPr lang="en-US" b="0"/>
            </a:p>
          </p:txBody>
        </p:sp>
      </p:grpSp>
      <p:grpSp>
        <p:nvGrpSpPr>
          <p:cNvPr id="93230" name="Group 46"/>
          <p:cNvGrpSpPr>
            <a:grpSpLocks/>
          </p:cNvGrpSpPr>
          <p:nvPr/>
        </p:nvGrpSpPr>
        <p:grpSpPr bwMode="auto">
          <a:xfrm>
            <a:off x="787400" y="4935538"/>
            <a:ext cx="6664325" cy="466725"/>
            <a:chOff x="496" y="3109"/>
            <a:chExt cx="4198" cy="294"/>
          </a:xfrm>
        </p:grpSpPr>
        <p:grpSp>
          <p:nvGrpSpPr>
            <p:cNvPr id="93231" name="Group 47"/>
            <p:cNvGrpSpPr>
              <a:grpSpLocks/>
            </p:cNvGrpSpPr>
            <p:nvPr/>
          </p:nvGrpSpPr>
          <p:grpSpPr bwMode="auto">
            <a:xfrm>
              <a:off x="496" y="3109"/>
              <a:ext cx="3844" cy="291"/>
              <a:chOff x="496" y="3109"/>
              <a:chExt cx="3844" cy="291"/>
            </a:xfrm>
          </p:grpSpPr>
          <p:sp>
            <p:nvSpPr>
              <p:cNvPr id="93232" name="Line 48"/>
              <p:cNvSpPr>
                <a:spLocks noChangeShapeType="1"/>
              </p:cNvSpPr>
              <p:nvPr/>
            </p:nvSpPr>
            <p:spPr bwMode="auto">
              <a:xfrm>
                <a:off x="1176" y="3190"/>
                <a:ext cx="3164" cy="1"/>
              </a:xfrm>
              <a:prstGeom prst="line">
                <a:avLst/>
              </a:prstGeom>
              <a:noFill/>
              <a:ln w="52388">
                <a:solidFill>
                  <a:srgbClr val="0063B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33" name="Rectangle 49"/>
              <p:cNvSpPr>
                <a:spLocks noChangeArrowheads="1"/>
              </p:cNvSpPr>
              <p:nvPr/>
            </p:nvSpPr>
            <p:spPr bwMode="auto">
              <a:xfrm>
                <a:off x="858" y="3109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93234" name="Rectangle 50"/>
              <p:cNvSpPr>
                <a:spLocks noChangeArrowheads="1"/>
              </p:cNvSpPr>
              <p:nvPr/>
            </p:nvSpPr>
            <p:spPr bwMode="auto">
              <a:xfrm>
                <a:off x="496" y="3256"/>
                <a:ext cx="6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without tariff</a:t>
                </a:r>
                <a:endParaRPr lang="en-US" b="0"/>
              </a:p>
            </p:txBody>
          </p:sp>
        </p:grpSp>
        <p:sp>
          <p:nvSpPr>
            <p:cNvPr id="93235" name="Rectangle 51"/>
            <p:cNvSpPr>
              <a:spLocks noChangeArrowheads="1"/>
            </p:cNvSpPr>
            <p:nvPr/>
          </p:nvSpPr>
          <p:spPr bwMode="auto">
            <a:xfrm>
              <a:off x="4380" y="3113"/>
              <a:ext cx="3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93236" name="Rectangle 52"/>
            <p:cNvSpPr>
              <a:spLocks noChangeArrowheads="1"/>
            </p:cNvSpPr>
            <p:nvPr/>
          </p:nvSpPr>
          <p:spPr bwMode="auto">
            <a:xfrm>
              <a:off x="4405" y="3259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</p:grpSp>
      <p:grpSp>
        <p:nvGrpSpPr>
          <p:cNvPr id="93237" name="Group 53"/>
          <p:cNvGrpSpPr>
            <a:grpSpLocks/>
          </p:cNvGrpSpPr>
          <p:nvPr/>
        </p:nvGrpSpPr>
        <p:grpSpPr bwMode="auto">
          <a:xfrm>
            <a:off x="3378200" y="5203825"/>
            <a:ext cx="1527175" cy="631825"/>
            <a:chOff x="2128" y="3278"/>
            <a:chExt cx="962" cy="398"/>
          </a:xfrm>
        </p:grpSpPr>
        <p:sp>
          <p:nvSpPr>
            <p:cNvPr id="93238" name="Freeform 54"/>
            <p:cNvSpPr>
              <a:spLocks/>
            </p:cNvSpPr>
            <p:nvPr/>
          </p:nvSpPr>
          <p:spPr bwMode="auto">
            <a:xfrm>
              <a:off x="2128" y="3588"/>
              <a:ext cx="962" cy="88"/>
            </a:xfrm>
            <a:custGeom>
              <a:avLst/>
              <a:gdLst/>
              <a:ahLst/>
              <a:cxnLst>
                <a:cxn ang="0">
                  <a:pos x="87" y="8"/>
                </a:cxn>
                <a:cxn ang="0">
                  <a:pos x="82" y="4"/>
                </a:cxn>
                <a:cxn ang="0">
                  <a:pos x="47" y="4"/>
                </a:cxn>
                <a:cxn ang="0">
                  <a:pos x="43" y="0"/>
                </a:cxn>
                <a:cxn ang="0">
                  <a:pos x="39" y="4"/>
                </a:cxn>
                <a:cxn ang="0">
                  <a:pos x="5" y="4"/>
                </a:cxn>
                <a:cxn ang="0">
                  <a:pos x="0" y="8"/>
                </a:cxn>
              </a:cxnLst>
              <a:rect l="0" t="0" r="r" b="b"/>
              <a:pathLst>
                <a:path w="87" h="8">
                  <a:moveTo>
                    <a:pt x="87" y="8"/>
                  </a:moveTo>
                  <a:cubicBezTo>
                    <a:pt x="87" y="6"/>
                    <a:pt x="84" y="4"/>
                    <a:pt x="82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4"/>
                    <a:pt x="43" y="2"/>
                    <a:pt x="43" y="0"/>
                  </a:cubicBezTo>
                  <a:cubicBezTo>
                    <a:pt x="43" y="2"/>
                    <a:pt x="42" y="4"/>
                    <a:pt x="3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9" name="Rectangle 55"/>
            <p:cNvSpPr>
              <a:spLocks noChangeArrowheads="1"/>
            </p:cNvSpPr>
            <p:nvPr/>
          </p:nvSpPr>
          <p:spPr bwMode="auto">
            <a:xfrm>
              <a:off x="2416" y="3278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93240" name="Rectangle 56"/>
            <p:cNvSpPr>
              <a:spLocks noChangeArrowheads="1"/>
            </p:cNvSpPr>
            <p:nvPr/>
          </p:nvSpPr>
          <p:spPr bwMode="auto">
            <a:xfrm>
              <a:off x="2376" y="3424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tariff</a:t>
              </a:r>
              <a:endParaRPr lang="en-US" b="0"/>
            </a:p>
          </p:txBody>
        </p:sp>
      </p:grpSp>
      <p:grpSp>
        <p:nvGrpSpPr>
          <p:cNvPr id="93241" name="Group 57"/>
          <p:cNvGrpSpPr>
            <a:grpSpLocks/>
          </p:cNvGrpSpPr>
          <p:nvPr/>
        </p:nvGrpSpPr>
        <p:grpSpPr bwMode="auto">
          <a:xfrm>
            <a:off x="3260725" y="4468813"/>
            <a:ext cx="220663" cy="1676400"/>
            <a:chOff x="2054" y="2815"/>
            <a:chExt cx="139" cy="1056"/>
          </a:xfrm>
        </p:grpSpPr>
        <p:sp>
          <p:nvSpPr>
            <p:cNvPr id="93242" name="Oval 58"/>
            <p:cNvSpPr>
              <a:spLocks noChangeArrowheads="1"/>
            </p:cNvSpPr>
            <p:nvPr/>
          </p:nvSpPr>
          <p:spPr bwMode="auto">
            <a:xfrm>
              <a:off x="2083" y="2815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3" name="Line 59"/>
            <p:cNvSpPr>
              <a:spLocks noChangeShapeType="1"/>
            </p:cNvSpPr>
            <p:nvPr/>
          </p:nvSpPr>
          <p:spPr bwMode="auto">
            <a:xfrm>
              <a:off x="2116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4" name="Freeform 60"/>
            <p:cNvSpPr>
              <a:spLocks/>
            </p:cNvSpPr>
            <p:nvPr/>
          </p:nvSpPr>
          <p:spPr bwMode="auto">
            <a:xfrm>
              <a:off x="2149" y="3804"/>
              <a:ext cx="37" cy="51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11" y="40"/>
                </a:cxn>
                <a:cxn ang="0">
                  <a:pos x="18" y="33"/>
                </a:cxn>
                <a:cxn ang="0">
                  <a:pos x="33" y="26"/>
                </a:cxn>
                <a:cxn ang="0">
                  <a:pos x="37" y="18"/>
                </a:cxn>
                <a:cxn ang="0">
                  <a:pos x="37" y="15"/>
                </a:cxn>
                <a:cxn ang="0">
                  <a:pos x="37" y="7"/>
                </a:cxn>
                <a:cxn ang="0">
                  <a:pos x="33" y="4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1" y="7"/>
                </a:cxn>
                <a:cxn ang="0">
                  <a:pos x="18" y="4"/>
                </a:cxn>
                <a:cxn ang="0">
                  <a:pos x="26" y="7"/>
                </a:cxn>
                <a:cxn ang="0">
                  <a:pos x="29" y="15"/>
                </a:cxn>
                <a:cxn ang="0">
                  <a:pos x="26" y="22"/>
                </a:cxn>
                <a:cxn ang="0">
                  <a:pos x="15" y="33"/>
                </a:cxn>
                <a:cxn ang="0">
                  <a:pos x="4" y="40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37" y="51"/>
                </a:cxn>
                <a:cxn ang="0">
                  <a:pos x="37" y="44"/>
                </a:cxn>
                <a:cxn ang="0">
                  <a:pos x="11" y="44"/>
                </a:cxn>
                <a:cxn ang="0">
                  <a:pos x="7" y="44"/>
                </a:cxn>
              </a:cxnLst>
              <a:rect l="0" t="0" r="r" b="b"/>
              <a:pathLst>
                <a:path w="37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7" y="7"/>
                  </a:lnTo>
                  <a:lnTo>
                    <a:pt x="33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7"/>
                  </a:lnTo>
                  <a:lnTo>
                    <a:pt x="29" y="15"/>
                  </a:lnTo>
                  <a:lnTo>
                    <a:pt x="26" y="22"/>
                  </a:lnTo>
                  <a:lnTo>
                    <a:pt x="15" y="33"/>
                  </a:lnTo>
                  <a:lnTo>
                    <a:pt x="4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7" y="51"/>
                  </a:lnTo>
                  <a:lnTo>
                    <a:pt x="37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5" name="Rectangle 61"/>
            <p:cNvSpPr>
              <a:spLocks noChangeArrowheads="1"/>
            </p:cNvSpPr>
            <p:nvPr/>
          </p:nvSpPr>
          <p:spPr bwMode="auto">
            <a:xfrm>
              <a:off x="2054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93246" name="Rectangle 62"/>
            <p:cNvSpPr>
              <a:spLocks noChangeArrowheads="1"/>
            </p:cNvSpPr>
            <p:nvPr/>
          </p:nvSpPr>
          <p:spPr bwMode="auto">
            <a:xfrm>
              <a:off x="2145" y="3713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</p:grpSp>
      <p:grpSp>
        <p:nvGrpSpPr>
          <p:cNvPr id="93247" name="Group 63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93248" name="Freeform 64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4" y="11"/>
                </a:cxn>
                <a:cxn ang="0">
                  <a:pos x="14" y="51"/>
                </a:cxn>
                <a:cxn ang="0">
                  <a:pos x="21" y="51"/>
                </a:cxn>
                <a:cxn ang="0">
                  <a:pos x="21" y="4"/>
                </a:cxn>
                <a:cxn ang="0">
                  <a:pos x="21" y="0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3249" name="Group 65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93250" name="Line 66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51" name="Oval 67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52" name="Rectangle 68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 b="0"/>
              </a:p>
            </p:txBody>
          </p:sp>
        </p:grpSp>
        <p:sp>
          <p:nvSpPr>
            <p:cNvPr id="93253" name="Rectangle 69"/>
            <p:cNvSpPr>
              <a:spLocks noChangeArrowheads="1"/>
            </p:cNvSpPr>
            <p:nvPr/>
          </p:nvSpPr>
          <p:spPr bwMode="auto">
            <a:xfrm>
              <a:off x="1677" y="3713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</p:grpSp>
      <p:grpSp>
        <p:nvGrpSpPr>
          <p:cNvPr id="93254" name="Group 70"/>
          <p:cNvGrpSpPr>
            <a:grpSpLocks/>
          </p:cNvGrpSpPr>
          <p:nvPr/>
        </p:nvGrpSpPr>
        <p:grpSpPr bwMode="auto">
          <a:xfrm>
            <a:off x="4816475" y="4468813"/>
            <a:ext cx="227013" cy="1676400"/>
            <a:chOff x="3034" y="2815"/>
            <a:chExt cx="143" cy="1056"/>
          </a:xfrm>
        </p:grpSpPr>
        <p:sp>
          <p:nvSpPr>
            <p:cNvPr id="93255" name="Oval 71"/>
            <p:cNvSpPr>
              <a:spLocks noChangeArrowheads="1"/>
            </p:cNvSpPr>
            <p:nvPr/>
          </p:nvSpPr>
          <p:spPr bwMode="auto">
            <a:xfrm>
              <a:off x="3068" y="2815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6" name="Line 72"/>
            <p:cNvSpPr>
              <a:spLocks noChangeShapeType="1"/>
            </p:cNvSpPr>
            <p:nvPr/>
          </p:nvSpPr>
          <p:spPr bwMode="auto">
            <a:xfrm>
              <a:off x="3101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7" name="Freeform 73"/>
            <p:cNvSpPr>
              <a:spLocks/>
            </p:cNvSpPr>
            <p:nvPr/>
          </p:nvSpPr>
          <p:spPr bwMode="auto">
            <a:xfrm>
              <a:off x="3133" y="3804"/>
              <a:ext cx="36" cy="51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11" y="40"/>
                </a:cxn>
                <a:cxn ang="0">
                  <a:pos x="18" y="33"/>
                </a:cxn>
                <a:cxn ang="0">
                  <a:pos x="33" y="26"/>
                </a:cxn>
                <a:cxn ang="0">
                  <a:pos x="36" y="18"/>
                </a:cxn>
                <a:cxn ang="0">
                  <a:pos x="36" y="15"/>
                </a:cxn>
                <a:cxn ang="0">
                  <a:pos x="36" y="7"/>
                </a:cxn>
                <a:cxn ang="0">
                  <a:pos x="33" y="4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1" y="7"/>
                </a:cxn>
                <a:cxn ang="0">
                  <a:pos x="18" y="4"/>
                </a:cxn>
                <a:cxn ang="0">
                  <a:pos x="25" y="7"/>
                </a:cxn>
                <a:cxn ang="0">
                  <a:pos x="29" y="15"/>
                </a:cxn>
                <a:cxn ang="0">
                  <a:pos x="25" y="22"/>
                </a:cxn>
                <a:cxn ang="0">
                  <a:pos x="14" y="33"/>
                </a:cxn>
                <a:cxn ang="0">
                  <a:pos x="3" y="40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36" y="51"/>
                </a:cxn>
                <a:cxn ang="0">
                  <a:pos x="36" y="44"/>
                </a:cxn>
                <a:cxn ang="0">
                  <a:pos x="11" y="44"/>
                </a:cxn>
                <a:cxn ang="0">
                  <a:pos x="7" y="44"/>
                </a:cxn>
              </a:cxnLst>
              <a:rect l="0" t="0" r="r" b="b"/>
              <a:pathLst>
                <a:path w="36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3" y="4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5" y="7"/>
                  </a:lnTo>
                  <a:lnTo>
                    <a:pt x="29" y="15"/>
                  </a:lnTo>
                  <a:lnTo>
                    <a:pt x="25" y="22"/>
                  </a:lnTo>
                  <a:lnTo>
                    <a:pt x="14" y="33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6" y="51"/>
                  </a:lnTo>
                  <a:lnTo>
                    <a:pt x="36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8" name="Rectangle 74"/>
            <p:cNvSpPr>
              <a:spLocks noChangeArrowheads="1"/>
            </p:cNvSpPr>
            <p:nvPr/>
          </p:nvSpPr>
          <p:spPr bwMode="auto">
            <a:xfrm>
              <a:off x="3034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93259" name="Rectangle 75"/>
            <p:cNvSpPr>
              <a:spLocks noChangeArrowheads="1"/>
            </p:cNvSpPr>
            <p:nvPr/>
          </p:nvSpPr>
          <p:spPr bwMode="auto">
            <a:xfrm>
              <a:off x="3125" y="3713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  <p:grpSp>
        <p:nvGrpSpPr>
          <p:cNvPr id="93260" name="Group 76"/>
          <p:cNvGrpSpPr>
            <a:grpSpLocks/>
          </p:cNvGrpSpPr>
          <p:nvPr/>
        </p:nvGrpSpPr>
        <p:grpSpPr bwMode="auto">
          <a:xfrm>
            <a:off x="5334000" y="5011738"/>
            <a:ext cx="227013" cy="1133475"/>
            <a:chOff x="3360" y="3157"/>
            <a:chExt cx="143" cy="714"/>
          </a:xfrm>
        </p:grpSpPr>
        <p:sp>
          <p:nvSpPr>
            <p:cNvPr id="93261" name="Line 77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2" name="Oval 78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3" name="Freeform 79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5" y="11"/>
                </a:cxn>
                <a:cxn ang="0">
                  <a:pos x="15" y="51"/>
                </a:cxn>
                <a:cxn ang="0">
                  <a:pos x="22" y="51"/>
                </a:cxn>
                <a:cxn ang="0">
                  <a:pos x="22" y="4"/>
                </a:cxn>
                <a:cxn ang="0">
                  <a:pos x="22" y="0"/>
                </a:cxn>
              </a:cxnLst>
              <a:rect l="0" t="0" r="r" b="b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4" name="Rectangle 80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93265" name="Rectangle 81"/>
            <p:cNvSpPr>
              <a:spLocks noChangeArrowheads="1"/>
            </p:cNvSpPr>
            <p:nvPr/>
          </p:nvSpPr>
          <p:spPr bwMode="auto">
            <a:xfrm>
              <a:off x="3451" y="3713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2" grpId="0" animBg="1"/>
      <p:bldP spid="9322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6 The Effects of a Tariff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1849438" y="1120775"/>
            <a:ext cx="6042025" cy="474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7" name="Freeform 17"/>
          <p:cNvSpPr>
            <a:spLocks/>
          </p:cNvSpPr>
          <p:nvPr/>
        </p:nvSpPr>
        <p:spPr bwMode="auto">
          <a:xfrm>
            <a:off x="1849438" y="5060950"/>
            <a:ext cx="806450" cy="547688"/>
          </a:xfrm>
          <a:custGeom>
            <a:avLst/>
            <a:gdLst/>
            <a:ahLst/>
            <a:cxnLst>
              <a:cxn ang="0">
                <a:pos x="1538" y="0"/>
              </a:cxn>
              <a:cxn ang="0">
                <a:pos x="0" y="0"/>
              </a:cxn>
              <a:cxn ang="0">
                <a:pos x="0" y="1094"/>
              </a:cxn>
              <a:cxn ang="0">
                <a:pos x="1538" y="0"/>
              </a:cxn>
            </a:cxnLst>
            <a:rect l="0" t="0" r="r" b="b"/>
            <a:pathLst>
              <a:path w="1538" h="1094">
                <a:moveTo>
                  <a:pt x="1538" y="0"/>
                </a:moveTo>
                <a:lnTo>
                  <a:pt x="0" y="0"/>
                </a:lnTo>
                <a:lnTo>
                  <a:pt x="0" y="1094"/>
                </a:lnTo>
                <a:lnTo>
                  <a:pt x="1538" y="0"/>
                </a:lnTo>
                <a:close/>
              </a:path>
            </a:pathLst>
          </a:custGeom>
          <a:solidFill>
            <a:srgbClr val="BBD8F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8" name="Freeform 18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92"/>
              </a:cxn>
              <a:cxn ang="0">
                <a:pos x="3806" y="2992"/>
              </a:cxn>
            </a:cxnLst>
            <a:rect l="0" t="0" r="r" b="b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1333500" y="1104900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1117600" y="1336675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1681163" y="59166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92182" name="Rectangle 22"/>
          <p:cNvSpPr>
            <a:spLocks noChangeArrowheads="1"/>
          </p:cNvSpPr>
          <p:nvPr/>
        </p:nvSpPr>
        <p:spPr bwMode="auto">
          <a:xfrm>
            <a:off x="7110413" y="5910263"/>
            <a:ext cx="771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92183" name="Rectangle 23"/>
          <p:cNvSpPr>
            <a:spLocks noChangeArrowheads="1"/>
          </p:cNvSpPr>
          <p:nvPr/>
        </p:nvSpPr>
        <p:spPr bwMode="auto">
          <a:xfrm>
            <a:off x="7191375" y="6142038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92184" name="Group 24"/>
          <p:cNvGrpSpPr>
            <a:grpSpLocks/>
          </p:cNvGrpSpPr>
          <p:nvPr/>
        </p:nvGrpSpPr>
        <p:grpSpPr bwMode="auto">
          <a:xfrm>
            <a:off x="1849438" y="1382713"/>
            <a:ext cx="3606800" cy="3687762"/>
            <a:chOff x="1165" y="871"/>
            <a:chExt cx="2272" cy="2323"/>
          </a:xfrm>
        </p:grpSpPr>
        <p:sp>
          <p:nvSpPr>
            <p:cNvPr id="92185" name="Freeform 25"/>
            <p:cNvSpPr>
              <a:spLocks/>
            </p:cNvSpPr>
            <p:nvPr/>
          </p:nvSpPr>
          <p:spPr bwMode="auto">
            <a:xfrm>
              <a:off x="1165" y="871"/>
              <a:ext cx="1538" cy="2323"/>
            </a:xfrm>
            <a:custGeom>
              <a:avLst/>
              <a:gdLst/>
              <a:ahLst/>
              <a:cxnLst>
                <a:cxn ang="0">
                  <a:pos x="1538" y="1568"/>
                </a:cxn>
                <a:cxn ang="0">
                  <a:pos x="472" y="2323"/>
                </a:cxn>
                <a:cxn ang="0">
                  <a:pos x="4" y="2323"/>
                </a:cxn>
                <a:cxn ang="0">
                  <a:pos x="0" y="0"/>
                </a:cxn>
                <a:cxn ang="0">
                  <a:pos x="1538" y="1568"/>
                </a:cxn>
              </a:cxnLst>
              <a:rect l="0" t="0" r="r" b="b"/>
              <a:pathLst>
                <a:path w="1538" h="2323">
                  <a:moveTo>
                    <a:pt x="1538" y="1568"/>
                  </a:moveTo>
                  <a:lnTo>
                    <a:pt x="472" y="2323"/>
                  </a:lnTo>
                  <a:lnTo>
                    <a:pt x="4" y="2323"/>
                  </a:lnTo>
                  <a:lnTo>
                    <a:pt x="0" y="0"/>
                  </a:lnTo>
                  <a:lnTo>
                    <a:pt x="1538" y="1568"/>
                  </a:lnTo>
                  <a:close/>
                </a:path>
              </a:pathLst>
            </a:custGeom>
            <a:solidFill>
              <a:srgbClr val="BBD8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6" name="Freeform 26"/>
            <p:cNvSpPr>
              <a:spLocks/>
            </p:cNvSpPr>
            <p:nvPr/>
          </p:nvSpPr>
          <p:spPr bwMode="auto">
            <a:xfrm>
              <a:off x="1637" y="2427"/>
              <a:ext cx="1800" cy="767"/>
            </a:xfrm>
            <a:custGeom>
              <a:avLst/>
              <a:gdLst/>
              <a:ahLst/>
              <a:cxnLst>
                <a:cxn ang="0">
                  <a:pos x="1057" y="0"/>
                </a:cxn>
                <a:cxn ang="0">
                  <a:pos x="1800" y="767"/>
                </a:cxn>
                <a:cxn ang="0">
                  <a:pos x="0" y="767"/>
                </a:cxn>
                <a:cxn ang="0">
                  <a:pos x="1057" y="0"/>
                </a:cxn>
              </a:cxnLst>
              <a:rect l="0" t="0" r="r" b="b"/>
              <a:pathLst>
                <a:path w="1800" h="767">
                  <a:moveTo>
                    <a:pt x="1057" y="0"/>
                  </a:moveTo>
                  <a:lnTo>
                    <a:pt x="1800" y="767"/>
                  </a:lnTo>
                  <a:lnTo>
                    <a:pt x="0" y="767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BBD8F9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87" name="Group 27"/>
          <p:cNvGrpSpPr>
            <a:grpSpLocks/>
          </p:cNvGrpSpPr>
          <p:nvPr/>
        </p:nvGrpSpPr>
        <p:grpSpPr bwMode="auto">
          <a:xfrm>
            <a:off x="1901825" y="2120900"/>
            <a:ext cx="4540250" cy="3451225"/>
            <a:chOff x="1198" y="1336"/>
            <a:chExt cx="2860" cy="2174"/>
          </a:xfrm>
        </p:grpSpPr>
        <p:sp>
          <p:nvSpPr>
            <p:cNvPr id="92188" name="Line 28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9" name="Rectangle 29"/>
            <p:cNvSpPr>
              <a:spLocks noChangeArrowheads="1"/>
            </p:cNvSpPr>
            <p:nvPr/>
          </p:nvSpPr>
          <p:spPr bwMode="auto">
            <a:xfrm>
              <a:off x="3557" y="1336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2190" name="Rectangle 30"/>
            <p:cNvSpPr>
              <a:spLocks noChangeArrowheads="1"/>
            </p:cNvSpPr>
            <p:nvPr/>
          </p:nvSpPr>
          <p:spPr bwMode="auto">
            <a:xfrm>
              <a:off x="3630" y="1482"/>
              <a:ext cx="3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92191" name="Group 31"/>
          <p:cNvGrpSpPr>
            <a:grpSpLocks/>
          </p:cNvGrpSpPr>
          <p:nvPr/>
        </p:nvGrpSpPr>
        <p:grpSpPr bwMode="auto">
          <a:xfrm>
            <a:off x="1901825" y="1400175"/>
            <a:ext cx="4767263" cy="4368800"/>
            <a:chOff x="1198" y="882"/>
            <a:chExt cx="3003" cy="2752"/>
          </a:xfrm>
        </p:grpSpPr>
        <p:sp>
          <p:nvSpPr>
            <p:cNvPr id="92192" name="Line 32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3" name="Rectangle 33"/>
            <p:cNvSpPr>
              <a:spLocks noChangeArrowheads="1"/>
            </p:cNvSpPr>
            <p:nvPr/>
          </p:nvSpPr>
          <p:spPr bwMode="auto">
            <a:xfrm>
              <a:off x="3700" y="3343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2194" name="Rectangle 34"/>
            <p:cNvSpPr>
              <a:spLocks noChangeArrowheads="1"/>
            </p:cNvSpPr>
            <p:nvPr/>
          </p:nvSpPr>
          <p:spPr bwMode="auto">
            <a:xfrm>
              <a:off x="3733" y="3490"/>
              <a:ext cx="4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92195" name="Group 35"/>
          <p:cNvGrpSpPr>
            <a:grpSpLocks/>
          </p:cNvGrpSpPr>
          <p:nvPr/>
        </p:nvGrpSpPr>
        <p:grpSpPr bwMode="auto">
          <a:xfrm>
            <a:off x="2622550" y="6186488"/>
            <a:ext cx="2827338" cy="596900"/>
            <a:chOff x="1652" y="3897"/>
            <a:chExt cx="1781" cy="376"/>
          </a:xfrm>
        </p:grpSpPr>
        <p:sp>
          <p:nvSpPr>
            <p:cNvPr id="92196" name="Freeform 36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56" y="4"/>
                </a:cxn>
                <a:cxn ang="0">
                  <a:pos x="84" y="4"/>
                </a:cxn>
                <a:cxn ang="0">
                  <a:pos x="80" y="8"/>
                </a:cxn>
                <a:cxn ang="0">
                  <a:pos x="76" y="4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7" name="Rectangle 37"/>
            <p:cNvSpPr>
              <a:spLocks noChangeArrowheads="1"/>
            </p:cNvSpPr>
            <p:nvPr/>
          </p:nvSpPr>
          <p:spPr bwMode="auto">
            <a:xfrm>
              <a:off x="2346" y="3983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92198" name="Rectangle 38"/>
            <p:cNvSpPr>
              <a:spLocks noChangeArrowheads="1"/>
            </p:cNvSpPr>
            <p:nvPr/>
          </p:nvSpPr>
          <p:spPr bwMode="auto">
            <a:xfrm>
              <a:off x="2226" y="4129"/>
              <a:ext cx="6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tariff</a:t>
              </a:r>
              <a:endParaRPr lang="en-US" b="0"/>
            </a:p>
          </p:txBody>
        </p:sp>
      </p:grpSp>
      <p:grpSp>
        <p:nvGrpSpPr>
          <p:cNvPr id="92199" name="Group 39"/>
          <p:cNvGrpSpPr>
            <a:grpSpLocks/>
          </p:cNvGrpSpPr>
          <p:nvPr/>
        </p:nvGrpSpPr>
        <p:grpSpPr bwMode="auto">
          <a:xfrm>
            <a:off x="4221163" y="3630613"/>
            <a:ext cx="2152650" cy="460375"/>
            <a:chOff x="2659" y="2287"/>
            <a:chExt cx="1356" cy="290"/>
          </a:xfrm>
        </p:grpSpPr>
        <p:sp>
          <p:nvSpPr>
            <p:cNvPr id="92200" name="Oval 40"/>
            <p:cNvSpPr>
              <a:spLocks noChangeArrowheads="1"/>
            </p:cNvSpPr>
            <p:nvPr/>
          </p:nvSpPr>
          <p:spPr bwMode="auto">
            <a:xfrm>
              <a:off x="2659" y="2395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1" name="Line 41"/>
            <p:cNvSpPr>
              <a:spLocks noChangeShapeType="1"/>
            </p:cNvSpPr>
            <p:nvPr/>
          </p:nvSpPr>
          <p:spPr bwMode="auto">
            <a:xfrm flipV="1">
              <a:off x="2769" y="2362"/>
              <a:ext cx="576" cy="7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2" name="Rectangle 42"/>
            <p:cNvSpPr>
              <a:spLocks noChangeArrowheads="1"/>
            </p:cNvSpPr>
            <p:nvPr/>
          </p:nvSpPr>
          <p:spPr bwMode="auto">
            <a:xfrm>
              <a:off x="3374" y="2287"/>
              <a:ext cx="5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Equilibrium</a:t>
              </a:r>
              <a:endParaRPr lang="en-US" b="0"/>
            </a:p>
          </p:txBody>
        </p:sp>
        <p:sp>
          <p:nvSpPr>
            <p:cNvPr id="92203" name="Rectangle 43"/>
            <p:cNvSpPr>
              <a:spLocks noChangeArrowheads="1"/>
            </p:cNvSpPr>
            <p:nvPr/>
          </p:nvSpPr>
          <p:spPr bwMode="auto">
            <a:xfrm>
              <a:off x="3327" y="2433"/>
              <a:ext cx="6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trade</a:t>
              </a:r>
              <a:endParaRPr lang="en-US" b="0"/>
            </a:p>
          </p:txBody>
        </p:sp>
      </p:grpSp>
      <p:grpSp>
        <p:nvGrpSpPr>
          <p:cNvPr id="92204" name="Group 44"/>
          <p:cNvGrpSpPr>
            <a:grpSpLocks/>
          </p:cNvGrpSpPr>
          <p:nvPr/>
        </p:nvGrpSpPr>
        <p:grpSpPr bwMode="auto">
          <a:xfrm>
            <a:off x="787400" y="4935538"/>
            <a:ext cx="6664325" cy="466725"/>
            <a:chOff x="496" y="3109"/>
            <a:chExt cx="4198" cy="294"/>
          </a:xfrm>
        </p:grpSpPr>
        <p:grpSp>
          <p:nvGrpSpPr>
            <p:cNvPr id="92205" name="Group 45"/>
            <p:cNvGrpSpPr>
              <a:grpSpLocks/>
            </p:cNvGrpSpPr>
            <p:nvPr/>
          </p:nvGrpSpPr>
          <p:grpSpPr bwMode="auto">
            <a:xfrm>
              <a:off x="496" y="3109"/>
              <a:ext cx="3844" cy="291"/>
              <a:chOff x="496" y="3109"/>
              <a:chExt cx="3844" cy="291"/>
            </a:xfrm>
          </p:grpSpPr>
          <p:sp>
            <p:nvSpPr>
              <p:cNvPr id="92206" name="Line 46"/>
              <p:cNvSpPr>
                <a:spLocks noChangeShapeType="1"/>
              </p:cNvSpPr>
              <p:nvPr/>
            </p:nvSpPr>
            <p:spPr bwMode="auto">
              <a:xfrm>
                <a:off x="1176" y="3190"/>
                <a:ext cx="3164" cy="1"/>
              </a:xfrm>
              <a:prstGeom prst="line">
                <a:avLst/>
              </a:prstGeom>
              <a:noFill/>
              <a:ln w="52388">
                <a:solidFill>
                  <a:srgbClr val="0063B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7" name="Rectangle 47"/>
              <p:cNvSpPr>
                <a:spLocks noChangeArrowheads="1"/>
              </p:cNvSpPr>
              <p:nvPr/>
            </p:nvSpPr>
            <p:spPr bwMode="auto">
              <a:xfrm>
                <a:off x="858" y="3109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92208" name="Rectangle 48"/>
              <p:cNvSpPr>
                <a:spLocks noChangeArrowheads="1"/>
              </p:cNvSpPr>
              <p:nvPr/>
            </p:nvSpPr>
            <p:spPr bwMode="auto">
              <a:xfrm>
                <a:off x="496" y="3256"/>
                <a:ext cx="6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without tariff</a:t>
                </a:r>
                <a:endParaRPr lang="en-US" b="0"/>
              </a:p>
            </p:txBody>
          </p:sp>
        </p:grpSp>
        <p:sp>
          <p:nvSpPr>
            <p:cNvPr id="92209" name="Rectangle 49"/>
            <p:cNvSpPr>
              <a:spLocks noChangeArrowheads="1"/>
            </p:cNvSpPr>
            <p:nvPr/>
          </p:nvSpPr>
          <p:spPr bwMode="auto">
            <a:xfrm>
              <a:off x="4380" y="3113"/>
              <a:ext cx="3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92210" name="Rectangle 50"/>
            <p:cNvSpPr>
              <a:spLocks noChangeArrowheads="1"/>
            </p:cNvSpPr>
            <p:nvPr/>
          </p:nvSpPr>
          <p:spPr bwMode="auto">
            <a:xfrm>
              <a:off x="4405" y="3259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</p:grpSp>
      <p:grpSp>
        <p:nvGrpSpPr>
          <p:cNvPr id="92211" name="Group 51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92212" name="Freeform 52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4" y="11"/>
                </a:cxn>
                <a:cxn ang="0">
                  <a:pos x="14" y="51"/>
                </a:cxn>
                <a:cxn ang="0">
                  <a:pos x="21" y="51"/>
                </a:cxn>
                <a:cxn ang="0">
                  <a:pos x="21" y="4"/>
                </a:cxn>
                <a:cxn ang="0">
                  <a:pos x="21" y="0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13" name="Group 53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92214" name="Line 54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5" name="Oval 55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6" name="Rectangle 56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 b="0"/>
              </a:p>
            </p:txBody>
          </p:sp>
        </p:grpSp>
        <p:sp>
          <p:nvSpPr>
            <p:cNvPr id="92217" name="Rectangle 57"/>
            <p:cNvSpPr>
              <a:spLocks noChangeArrowheads="1"/>
            </p:cNvSpPr>
            <p:nvPr/>
          </p:nvSpPr>
          <p:spPr bwMode="auto">
            <a:xfrm>
              <a:off x="1677" y="3713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</p:grpSp>
      <p:grpSp>
        <p:nvGrpSpPr>
          <p:cNvPr id="92218" name="Group 58"/>
          <p:cNvGrpSpPr>
            <a:grpSpLocks/>
          </p:cNvGrpSpPr>
          <p:nvPr/>
        </p:nvGrpSpPr>
        <p:grpSpPr bwMode="auto">
          <a:xfrm>
            <a:off x="5334000" y="5011738"/>
            <a:ext cx="227013" cy="1133475"/>
            <a:chOff x="3360" y="3157"/>
            <a:chExt cx="143" cy="714"/>
          </a:xfrm>
        </p:grpSpPr>
        <p:sp>
          <p:nvSpPr>
            <p:cNvPr id="92219" name="Line 59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0" name="Oval 60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1" name="Freeform 61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5" y="11"/>
                </a:cxn>
                <a:cxn ang="0">
                  <a:pos x="15" y="51"/>
                </a:cxn>
                <a:cxn ang="0">
                  <a:pos x="22" y="51"/>
                </a:cxn>
                <a:cxn ang="0">
                  <a:pos x="22" y="4"/>
                </a:cxn>
                <a:cxn ang="0">
                  <a:pos x="22" y="0"/>
                </a:cxn>
              </a:cxnLst>
              <a:rect l="0" t="0" r="r" b="b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2" name="Rectangle 62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92223" name="Rectangle 63"/>
            <p:cNvSpPr>
              <a:spLocks noChangeArrowheads="1"/>
            </p:cNvSpPr>
            <p:nvPr/>
          </p:nvSpPr>
          <p:spPr bwMode="auto">
            <a:xfrm>
              <a:off x="3451" y="3713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  <p:grpSp>
        <p:nvGrpSpPr>
          <p:cNvPr id="92224" name="Group 64"/>
          <p:cNvGrpSpPr>
            <a:grpSpLocks/>
          </p:cNvGrpSpPr>
          <p:nvPr/>
        </p:nvGrpSpPr>
        <p:grpSpPr bwMode="auto">
          <a:xfrm>
            <a:off x="109538" y="3125788"/>
            <a:ext cx="1935162" cy="2101850"/>
            <a:chOff x="69" y="1969"/>
            <a:chExt cx="1219" cy="1324"/>
          </a:xfrm>
        </p:grpSpPr>
        <p:sp>
          <p:nvSpPr>
            <p:cNvPr id="92225" name="Line 65"/>
            <p:cNvSpPr>
              <a:spLocks noChangeShapeType="1"/>
            </p:cNvSpPr>
            <p:nvPr/>
          </p:nvSpPr>
          <p:spPr bwMode="auto">
            <a:xfrm flipH="1" flipV="1">
              <a:off x="793" y="2493"/>
              <a:ext cx="495" cy="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6" name="Rectangle 66"/>
            <p:cNvSpPr>
              <a:spLocks noChangeArrowheads="1"/>
            </p:cNvSpPr>
            <p:nvPr/>
          </p:nvSpPr>
          <p:spPr bwMode="auto">
            <a:xfrm>
              <a:off x="69" y="1969"/>
              <a:ext cx="955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Producer surplus</a:t>
              </a:r>
            </a:p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before tariff</a:t>
              </a:r>
            </a:p>
          </p:txBody>
        </p:sp>
      </p:grpSp>
      <p:grpSp>
        <p:nvGrpSpPr>
          <p:cNvPr id="92227" name="Group 67"/>
          <p:cNvGrpSpPr>
            <a:grpSpLocks/>
          </p:cNvGrpSpPr>
          <p:nvPr/>
        </p:nvGrpSpPr>
        <p:grpSpPr bwMode="auto">
          <a:xfrm>
            <a:off x="2463800" y="1682750"/>
            <a:ext cx="2917825" cy="2855913"/>
            <a:chOff x="1552" y="1060"/>
            <a:chExt cx="1838" cy="1799"/>
          </a:xfrm>
        </p:grpSpPr>
        <p:sp>
          <p:nvSpPr>
            <p:cNvPr id="92228" name="Line 68"/>
            <p:cNvSpPr>
              <a:spLocks noChangeShapeType="1"/>
            </p:cNvSpPr>
            <p:nvPr/>
          </p:nvSpPr>
          <p:spPr bwMode="auto">
            <a:xfrm flipV="1">
              <a:off x="2504" y="1462"/>
              <a:ext cx="109" cy="1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29" name="Group 69"/>
            <p:cNvGrpSpPr>
              <a:grpSpLocks/>
            </p:cNvGrpSpPr>
            <p:nvPr/>
          </p:nvGrpSpPr>
          <p:grpSpPr bwMode="auto">
            <a:xfrm>
              <a:off x="1552" y="1060"/>
              <a:ext cx="1838" cy="639"/>
              <a:chOff x="1552" y="1060"/>
              <a:chExt cx="1838" cy="639"/>
            </a:xfrm>
          </p:grpSpPr>
          <p:sp>
            <p:nvSpPr>
              <p:cNvPr id="92230" name="Line 70"/>
              <p:cNvSpPr>
                <a:spLocks noChangeShapeType="1"/>
              </p:cNvSpPr>
              <p:nvPr/>
            </p:nvSpPr>
            <p:spPr bwMode="auto">
              <a:xfrm flipH="1">
                <a:off x="1552" y="1242"/>
                <a:ext cx="441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31" name="Rectangle 71"/>
              <p:cNvSpPr>
                <a:spLocks noChangeArrowheads="1"/>
              </p:cNvSpPr>
              <p:nvPr/>
            </p:nvSpPr>
            <p:spPr bwMode="auto">
              <a:xfrm>
                <a:off x="1970" y="1060"/>
                <a:ext cx="1420" cy="4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Consumer surplus</a:t>
                </a:r>
              </a:p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before tariff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6 The Effects of a Tariff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1849438" y="1120775"/>
            <a:ext cx="6042025" cy="474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1153" name="Group 17"/>
          <p:cNvGrpSpPr>
            <a:grpSpLocks/>
          </p:cNvGrpSpPr>
          <p:nvPr/>
        </p:nvGrpSpPr>
        <p:grpSpPr bwMode="auto">
          <a:xfrm>
            <a:off x="1849438" y="1382713"/>
            <a:ext cx="3073400" cy="3138487"/>
            <a:chOff x="1165" y="871"/>
            <a:chExt cx="1936" cy="1977"/>
          </a:xfrm>
        </p:grpSpPr>
        <p:grpSp>
          <p:nvGrpSpPr>
            <p:cNvPr id="91154" name="Group 18"/>
            <p:cNvGrpSpPr>
              <a:grpSpLocks/>
            </p:cNvGrpSpPr>
            <p:nvPr/>
          </p:nvGrpSpPr>
          <p:grpSpPr bwMode="auto">
            <a:xfrm>
              <a:off x="1165" y="871"/>
              <a:ext cx="1538" cy="1974"/>
              <a:chOff x="1165" y="871"/>
              <a:chExt cx="1538" cy="1974"/>
            </a:xfrm>
          </p:grpSpPr>
          <p:sp>
            <p:nvSpPr>
              <p:cNvPr id="91155" name="Freeform 19"/>
              <p:cNvSpPr>
                <a:spLocks/>
              </p:cNvSpPr>
              <p:nvPr/>
            </p:nvSpPr>
            <p:spPr bwMode="auto">
              <a:xfrm>
                <a:off x="1165" y="871"/>
                <a:ext cx="1538" cy="1974"/>
              </a:xfrm>
              <a:custGeom>
                <a:avLst/>
                <a:gdLst/>
                <a:ahLst/>
                <a:cxnLst>
                  <a:cxn ang="0">
                    <a:pos x="1538" y="1568"/>
                  </a:cxn>
                  <a:cxn ang="0">
                    <a:pos x="945" y="1974"/>
                  </a:cxn>
                  <a:cxn ang="0">
                    <a:pos x="8" y="1974"/>
                  </a:cxn>
                  <a:cxn ang="0">
                    <a:pos x="0" y="0"/>
                  </a:cxn>
                  <a:cxn ang="0">
                    <a:pos x="1538" y="1568"/>
                  </a:cxn>
                </a:cxnLst>
                <a:rect l="0" t="0" r="r" b="b"/>
                <a:pathLst>
                  <a:path w="1538" h="1974">
                    <a:moveTo>
                      <a:pt x="1538" y="1568"/>
                    </a:moveTo>
                    <a:lnTo>
                      <a:pt x="945" y="1974"/>
                    </a:lnTo>
                    <a:lnTo>
                      <a:pt x="8" y="1974"/>
                    </a:lnTo>
                    <a:lnTo>
                      <a:pt x="0" y="0"/>
                    </a:lnTo>
                    <a:lnTo>
                      <a:pt x="1538" y="1568"/>
                    </a:lnTo>
                    <a:close/>
                  </a:path>
                </a:pathLst>
              </a:custGeom>
              <a:solidFill>
                <a:srgbClr val="BBD8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6" name="Rectangle 20"/>
              <p:cNvSpPr>
                <a:spLocks noChangeArrowheads="1"/>
              </p:cNvSpPr>
              <p:nvPr/>
            </p:nvSpPr>
            <p:spPr bwMode="auto">
              <a:xfrm>
                <a:off x="1714" y="2206"/>
                <a:ext cx="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en-US" b="0"/>
              </a:p>
            </p:txBody>
          </p:sp>
        </p:grpSp>
        <p:grpSp>
          <p:nvGrpSpPr>
            <p:cNvPr id="91157" name="Group 21"/>
            <p:cNvGrpSpPr>
              <a:grpSpLocks/>
            </p:cNvGrpSpPr>
            <p:nvPr/>
          </p:nvGrpSpPr>
          <p:grpSpPr bwMode="auto">
            <a:xfrm>
              <a:off x="2116" y="2439"/>
              <a:ext cx="985" cy="409"/>
              <a:chOff x="2116" y="2439"/>
              <a:chExt cx="985" cy="409"/>
            </a:xfrm>
          </p:grpSpPr>
          <p:sp>
            <p:nvSpPr>
              <p:cNvPr id="91158" name="Freeform 22"/>
              <p:cNvSpPr>
                <a:spLocks/>
              </p:cNvSpPr>
              <p:nvPr/>
            </p:nvSpPr>
            <p:spPr bwMode="auto">
              <a:xfrm>
                <a:off x="2116" y="2439"/>
                <a:ext cx="985" cy="409"/>
              </a:xfrm>
              <a:custGeom>
                <a:avLst/>
                <a:gdLst/>
                <a:ahLst/>
                <a:cxnLst>
                  <a:cxn ang="0">
                    <a:pos x="0" y="409"/>
                  </a:cxn>
                  <a:cxn ang="0">
                    <a:pos x="985" y="409"/>
                  </a:cxn>
                  <a:cxn ang="0">
                    <a:pos x="587" y="0"/>
                  </a:cxn>
                  <a:cxn ang="0">
                    <a:pos x="0" y="409"/>
                  </a:cxn>
                </a:cxnLst>
                <a:rect l="0" t="0" r="r" b="b"/>
                <a:pathLst>
                  <a:path w="985" h="409">
                    <a:moveTo>
                      <a:pt x="0" y="409"/>
                    </a:moveTo>
                    <a:lnTo>
                      <a:pt x="985" y="409"/>
                    </a:lnTo>
                    <a:lnTo>
                      <a:pt x="587" y="0"/>
                    </a:lnTo>
                    <a:lnTo>
                      <a:pt x="0" y="409"/>
                    </a:lnTo>
                    <a:close/>
                  </a:path>
                </a:pathLst>
              </a:custGeom>
              <a:solidFill>
                <a:srgbClr val="BBD8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9" name="Rectangle 23"/>
              <p:cNvSpPr>
                <a:spLocks noChangeArrowheads="1"/>
              </p:cNvSpPr>
              <p:nvPr/>
            </p:nvSpPr>
            <p:spPr bwMode="auto">
              <a:xfrm>
                <a:off x="2606" y="2623"/>
                <a:ext cx="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B</a:t>
                </a:r>
                <a:endParaRPr lang="en-US" b="0"/>
              </a:p>
            </p:txBody>
          </p:sp>
        </p:grpSp>
      </p:grpSp>
      <p:sp>
        <p:nvSpPr>
          <p:cNvPr id="91160" name="Freeform 24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92"/>
              </a:cxn>
              <a:cxn ang="0">
                <a:pos x="3806" y="2992"/>
              </a:cxn>
            </a:cxnLst>
            <a:rect l="0" t="0" r="r" b="b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6434138" y="4598988"/>
            <a:ext cx="1587" cy="3952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62" name="Rectangle 26"/>
          <p:cNvSpPr>
            <a:spLocks noChangeArrowheads="1"/>
          </p:cNvSpPr>
          <p:nvPr/>
        </p:nvSpPr>
        <p:spPr bwMode="auto">
          <a:xfrm>
            <a:off x="1333500" y="1104900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91163" name="Rectangle 27"/>
          <p:cNvSpPr>
            <a:spLocks noChangeArrowheads="1"/>
          </p:cNvSpPr>
          <p:nvPr/>
        </p:nvSpPr>
        <p:spPr bwMode="auto">
          <a:xfrm>
            <a:off x="1117600" y="1336675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91164" name="Rectangle 28"/>
          <p:cNvSpPr>
            <a:spLocks noChangeArrowheads="1"/>
          </p:cNvSpPr>
          <p:nvPr/>
        </p:nvSpPr>
        <p:spPr bwMode="auto">
          <a:xfrm>
            <a:off x="1681163" y="59166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91165" name="Rectangle 29"/>
          <p:cNvSpPr>
            <a:spLocks noChangeArrowheads="1"/>
          </p:cNvSpPr>
          <p:nvPr/>
        </p:nvSpPr>
        <p:spPr bwMode="auto">
          <a:xfrm>
            <a:off x="7110413" y="5910263"/>
            <a:ext cx="771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7191375" y="6142038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91167" name="Group 31"/>
          <p:cNvGrpSpPr>
            <a:grpSpLocks/>
          </p:cNvGrpSpPr>
          <p:nvPr/>
        </p:nvGrpSpPr>
        <p:grpSpPr bwMode="auto">
          <a:xfrm>
            <a:off x="1901825" y="2120900"/>
            <a:ext cx="4540250" cy="3451225"/>
            <a:chOff x="1198" y="1336"/>
            <a:chExt cx="2860" cy="2174"/>
          </a:xfrm>
        </p:grpSpPr>
        <p:sp>
          <p:nvSpPr>
            <p:cNvPr id="91168" name="Line 32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9" name="Rectangle 33"/>
            <p:cNvSpPr>
              <a:spLocks noChangeArrowheads="1"/>
            </p:cNvSpPr>
            <p:nvPr/>
          </p:nvSpPr>
          <p:spPr bwMode="auto">
            <a:xfrm>
              <a:off x="3557" y="1336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1170" name="Rectangle 34"/>
            <p:cNvSpPr>
              <a:spLocks noChangeArrowheads="1"/>
            </p:cNvSpPr>
            <p:nvPr/>
          </p:nvSpPr>
          <p:spPr bwMode="auto">
            <a:xfrm>
              <a:off x="3630" y="1482"/>
              <a:ext cx="3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91171" name="Group 35"/>
          <p:cNvGrpSpPr>
            <a:grpSpLocks/>
          </p:cNvGrpSpPr>
          <p:nvPr/>
        </p:nvGrpSpPr>
        <p:grpSpPr bwMode="auto">
          <a:xfrm>
            <a:off x="1901825" y="1400175"/>
            <a:ext cx="4767263" cy="4368800"/>
            <a:chOff x="1198" y="882"/>
            <a:chExt cx="3003" cy="2752"/>
          </a:xfrm>
        </p:grpSpPr>
        <p:sp>
          <p:nvSpPr>
            <p:cNvPr id="91172" name="Line 36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3" name="Rectangle 37"/>
            <p:cNvSpPr>
              <a:spLocks noChangeArrowheads="1"/>
            </p:cNvSpPr>
            <p:nvPr/>
          </p:nvSpPr>
          <p:spPr bwMode="auto">
            <a:xfrm>
              <a:off x="3700" y="3343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1174" name="Rectangle 38"/>
            <p:cNvSpPr>
              <a:spLocks noChangeArrowheads="1"/>
            </p:cNvSpPr>
            <p:nvPr/>
          </p:nvSpPr>
          <p:spPr bwMode="auto">
            <a:xfrm>
              <a:off x="3733" y="3490"/>
              <a:ext cx="4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91175" name="Group 39"/>
          <p:cNvGrpSpPr>
            <a:grpSpLocks/>
          </p:cNvGrpSpPr>
          <p:nvPr/>
        </p:nvGrpSpPr>
        <p:grpSpPr bwMode="auto">
          <a:xfrm>
            <a:off x="1042988" y="4402138"/>
            <a:ext cx="5846762" cy="460375"/>
            <a:chOff x="657" y="2773"/>
            <a:chExt cx="3683" cy="290"/>
          </a:xfrm>
        </p:grpSpPr>
        <p:sp>
          <p:nvSpPr>
            <p:cNvPr id="91176" name="Line 40"/>
            <p:cNvSpPr>
              <a:spLocks noChangeShapeType="1"/>
            </p:cNvSpPr>
            <p:nvPr/>
          </p:nvSpPr>
          <p:spPr bwMode="auto">
            <a:xfrm>
              <a:off x="1176" y="2848"/>
              <a:ext cx="3164" cy="1"/>
            </a:xfrm>
            <a:prstGeom prst="line">
              <a:avLst/>
            </a:prstGeom>
            <a:noFill/>
            <a:ln w="523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7" name="Rectangle 41"/>
            <p:cNvSpPr>
              <a:spLocks noChangeArrowheads="1"/>
            </p:cNvSpPr>
            <p:nvPr/>
          </p:nvSpPr>
          <p:spPr bwMode="auto">
            <a:xfrm>
              <a:off x="858" y="2773"/>
              <a:ext cx="2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1178" name="Rectangle 42"/>
            <p:cNvSpPr>
              <a:spLocks noChangeArrowheads="1"/>
            </p:cNvSpPr>
            <p:nvPr/>
          </p:nvSpPr>
          <p:spPr bwMode="auto">
            <a:xfrm>
              <a:off x="657" y="2919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tariff</a:t>
              </a:r>
              <a:endParaRPr lang="en-US" b="0"/>
            </a:p>
          </p:txBody>
        </p:sp>
      </p:grpSp>
      <p:sp>
        <p:nvSpPr>
          <p:cNvPr id="91179" name="Rectangle 43"/>
          <p:cNvSpPr>
            <a:spLocks noChangeArrowheads="1"/>
          </p:cNvSpPr>
          <p:nvPr/>
        </p:nvSpPr>
        <p:spPr bwMode="auto">
          <a:xfrm>
            <a:off x="6523038" y="461645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Tariff</a:t>
            </a:r>
            <a:endParaRPr lang="en-US" b="0"/>
          </a:p>
        </p:txBody>
      </p:sp>
      <p:grpSp>
        <p:nvGrpSpPr>
          <p:cNvPr id="91180" name="Group 44"/>
          <p:cNvGrpSpPr>
            <a:grpSpLocks/>
          </p:cNvGrpSpPr>
          <p:nvPr/>
        </p:nvGrpSpPr>
        <p:grpSpPr bwMode="auto">
          <a:xfrm>
            <a:off x="2622550" y="6186488"/>
            <a:ext cx="2827338" cy="596900"/>
            <a:chOff x="1652" y="3897"/>
            <a:chExt cx="1781" cy="376"/>
          </a:xfrm>
        </p:grpSpPr>
        <p:sp>
          <p:nvSpPr>
            <p:cNvPr id="91181" name="Freeform 45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56" y="4"/>
                </a:cxn>
                <a:cxn ang="0">
                  <a:pos x="84" y="4"/>
                </a:cxn>
                <a:cxn ang="0">
                  <a:pos x="80" y="8"/>
                </a:cxn>
                <a:cxn ang="0">
                  <a:pos x="76" y="4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2" name="Rectangle 46"/>
            <p:cNvSpPr>
              <a:spLocks noChangeArrowheads="1"/>
            </p:cNvSpPr>
            <p:nvPr/>
          </p:nvSpPr>
          <p:spPr bwMode="auto">
            <a:xfrm>
              <a:off x="2346" y="3983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91183" name="Rectangle 47"/>
            <p:cNvSpPr>
              <a:spLocks noChangeArrowheads="1"/>
            </p:cNvSpPr>
            <p:nvPr/>
          </p:nvSpPr>
          <p:spPr bwMode="auto">
            <a:xfrm>
              <a:off x="2226" y="4129"/>
              <a:ext cx="6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tariff</a:t>
              </a:r>
              <a:endParaRPr lang="en-US" b="0"/>
            </a:p>
          </p:txBody>
        </p:sp>
      </p:grpSp>
      <p:grpSp>
        <p:nvGrpSpPr>
          <p:cNvPr id="91184" name="Group 48"/>
          <p:cNvGrpSpPr>
            <a:grpSpLocks/>
          </p:cNvGrpSpPr>
          <p:nvPr/>
        </p:nvGrpSpPr>
        <p:grpSpPr bwMode="auto">
          <a:xfrm>
            <a:off x="4221163" y="3630613"/>
            <a:ext cx="2152650" cy="460375"/>
            <a:chOff x="2659" y="2287"/>
            <a:chExt cx="1356" cy="290"/>
          </a:xfrm>
        </p:grpSpPr>
        <p:sp>
          <p:nvSpPr>
            <p:cNvPr id="91185" name="Oval 49"/>
            <p:cNvSpPr>
              <a:spLocks noChangeArrowheads="1"/>
            </p:cNvSpPr>
            <p:nvPr/>
          </p:nvSpPr>
          <p:spPr bwMode="auto">
            <a:xfrm>
              <a:off x="2659" y="2395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6" name="Line 50"/>
            <p:cNvSpPr>
              <a:spLocks noChangeShapeType="1"/>
            </p:cNvSpPr>
            <p:nvPr/>
          </p:nvSpPr>
          <p:spPr bwMode="auto">
            <a:xfrm flipV="1">
              <a:off x="2769" y="2362"/>
              <a:ext cx="576" cy="7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7" name="Rectangle 51"/>
            <p:cNvSpPr>
              <a:spLocks noChangeArrowheads="1"/>
            </p:cNvSpPr>
            <p:nvPr/>
          </p:nvSpPr>
          <p:spPr bwMode="auto">
            <a:xfrm>
              <a:off x="3374" y="2287"/>
              <a:ext cx="5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Equilibrium</a:t>
              </a:r>
              <a:endParaRPr lang="en-US" b="0"/>
            </a:p>
          </p:txBody>
        </p:sp>
        <p:sp>
          <p:nvSpPr>
            <p:cNvPr id="91188" name="Rectangle 52"/>
            <p:cNvSpPr>
              <a:spLocks noChangeArrowheads="1"/>
            </p:cNvSpPr>
            <p:nvPr/>
          </p:nvSpPr>
          <p:spPr bwMode="auto">
            <a:xfrm>
              <a:off x="3327" y="2433"/>
              <a:ext cx="6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trade</a:t>
              </a:r>
              <a:endParaRPr lang="en-US" b="0"/>
            </a:p>
          </p:txBody>
        </p:sp>
      </p:grpSp>
      <p:grpSp>
        <p:nvGrpSpPr>
          <p:cNvPr id="91189" name="Group 53"/>
          <p:cNvGrpSpPr>
            <a:grpSpLocks/>
          </p:cNvGrpSpPr>
          <p:nvPr/>
        </p:nvGrpSpPr>
        <p:grpSpPr bwMode="auto">
          <a:xfrm>
            <a:off x="787400" y="4935538"/>
            <a:ext cx="6664325" cy="466725"/>
            <a:chOff x="496" y="3109"/>
            <a:chExt cx="4198" cy="294"/>
          </a:xfrm>
        </p:grpSpPr>
        <p:grpSp>
          <p:nvGrpSpPr>
            <p:cNvPr id="91190" name="Group 54"/>
            <p:cNvGrpSpPr>
              <a:grpSpLocks/>
            </p:cNvGrpSpPr>
            <p:nvPr/>
          </p:nvGrpSpPr>
          <p:grpSpPr bwMode="auto">
            <a:xfrm>
              <a:off x="496" y="3109"/>
              <a:ext cx="3844" cy="291"/>
              <a:chOff x="496" y="3109"/>
              <a:chExt cx="3844" cy="291"/>
            </a:xfrm>
          </p:grpSpPr>
          <p:sp>
            <p:nvSpPr>
              <p:cNvPr id="91191" name="Line 55"/>
              <p:cNvSpPr>
                <a:spLocks noChangeShapeType="1"/>
              </p:cNvSpPr>
              <p:nvPr/>
            </p:nvSpPr>
            <p:spPr bwMode="auto">
              <a:xfrm>
                <a:off x="1176" y="3190"/>
                <a:ext cx="3164" cy="1"/>
              </a:xfrm>
              <a:prstGeom prst="line">
                <a:avLst/>
              </a:prstGeom>
              <a:noFill/>
              <a:ln w="52388">
                <a:solidFill>
                  <a:srgbClr val="0063B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2" name="Rectangle 56"/>
              <p:cNvSpPr>
                <a:spLocks noChangeArrowheads="1"/>
              </p:cNvSpPr>
              <p:nvPr/>
            </p:nvSpPr>
            <p:spPr bwMode="auto">
              <a:xfrm>
                <a:off x="858" y="3109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91193" name="Rectangle 57"/>
              <p:cNvSpPr>
                <a:spLocks noChangeArrowheads="1"/>
              </p:cNvSpPr>
              <p:nvPr/>
            </p:nvSpPr>
            <p:spPr bwMode="auto">
              <a:xfrm>
                <a:off x="496" y="3256"/>
                <a:ext cx="6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without tariff</a:t>
                </a:r>
                <a:endParaRPr lang="en-US" b="0"/>
              </a:p>
            </p:txBody>
          </p:sp>
        </p:grpSp>
        <p:sp>
          <p:nvSpPr>
            <p:cNvPr id="91194" name="Rectangle 58"/>
            <p:cNvSpPr>
              <a:spLocks noChangeArrowheads="1"/>
            </p:cNvSpPr>
            <p:nvPr/>
          </p:nvSpPr>
          <p:spPr bwMode="auto">
            <a:xfrm>
              <a:off x="4380" y="3113"/>
              <a:ext cx="3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91195" name="Rectangle 59"/>
            <p:cNvSpPr>
              <a:spLocks noChangeArrowheads="1"/>
            </p:cNvSpPr>
            <p:nvPr/>
          </p:nvSpPr>
          <p:spPr bwMode="auto">
            <a:xfrm>
              <a:off x="4405" y="3259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</p:grpSp>
      <p:grpSp>
        <p:nvGrpSpPr>
          <p:cNvPr id="91196" name="Group 60"/>
          <p:cNvGrpSpPr>
            <a:grpSpLocks/>
          </p:cNvGrpSpPr>
          <p:nvPr/>
        </p:nvGrpSpPr>
        <p:grpSpPr bwMode="auto">
          <a:xfrm>
            <a:off x="3378200" y="5203825"/>
            <a:ext cx="1527175" cy="631825"/>
            <a:chOff x="2128" y="3278"/>
            <a:chExt cx="962" cy="398"/>
          </a:xfrm>
        </p:grpSpPr>
        <p:sp>
          <p:nvSpPr>
            <p:cNvPr id="91197" name="Freeform 61"/>
            <p:cNvSpPr>
              <a:spLocks/>
            </p:cNvSpPr>
            <p:nvPr/>
          </p:nvSpPr>
          <p:spPr bwMode="auto">
            <a:xfrm>
              <a:off x="2128" y="3588"/>
              <a:ext cx="962" cy="88"/>
            </a:xfrm>
            <a:custGeom>
              <a:avLst/>
              <a:gdLst/>
              <a:ahLst/>
              <a:cxnLst>
                <a:cxn ang="0">
                  <a:pos x="87" y="8"/>
                </a:cxn>
                <a:cxn ang="0">
                  <a:pos x="82" y="4"/>
                </a:cxn>
                <a:cxn ang="0">
                  <a:pos x="47" y="4"/>
                </a:cxn>
                <a:cxn ang="0">
                  <a:pos x="43" y="0"/>
                </a:cxn>
                <a:cxn ang="0">
                  <a:pos x="39" y="4"/>
                </a:cxn>
                <a:cxn ang="0">
                  <a:pos x="5" y="4"/>
                </a:cxn>
                <a:cxn ang="0">
                  <a:pos x="0" y="8"/>
                </a:cxn>
              </a:cxnLst>
              <a:rect l="0" t="0" r="r" b="b"/>
              <a:pathLst>
                <a:path w="87" h="8">
                  <a:moveTo>
                    <a:pt x="87" y="8"/>
                  </a:moveTo>
                  <a:cubicBezTo>
                    <a:pt x="87" y="6"/>
                    <a:pt x="84" y="4"/>
                    <a:pt x="82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4"/>
                    <a:pt x="43" y="2"/>
                    <a:pt x="43" y="0"/>
                  </a:cubicBezTo>
                  <a:cubicBezTo>
                    <a:pt x="43" y="2"/>
                    <a:pt x="42" y="4"/>
                    <a:pt x="3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8" name="Rectangle 62"/>
            <p:cNvSpPr>
              <a:spLocks noChangeArrowheads="1"/>
            </p:cNvSpPr>
            <p:nvPr/>
          </p:nvSpPr>
          <p:spPr bwMode="auto">
            <a:xfrm>
              <a:off x="2416" y="3278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91199" name="Rectangle 63"/>
            <p:cNvSpPr>
              <a:spLocks noChangeArrowheads="1"/>
            </p:cNvSpPr>
            <p:nvPr/>
          </p:nvSpPr>
          <p:spPr bwMode="auto">
            <a:xfrm>
              <a:off x="2376" y="3424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tariff</a:t>
              </a:r>
              <a:endParaRPr lang="en-US" b="0"/>
            </a:p>
          </p:txBody>
        </p:sp>
      </p:grpSp>
      <p:grpSp>
        <p:nvGrpSpPr>
          <p:cNvPr id="91200" name="Group 64"/>
          <p:cNvGrpSpPr>
            <a:grpSpLocks/>
          </p:cNvGrpSpPr>
          <p:nvPr/>
        </p:nvGrpSpPr>
        <p:grpSpPr bwMode="auto">
          <a:xfrm>
            <a:off x="3260725" y="4468813"/>
            <a:ext cx="220663" cy="1676400"/>
            <a:chOff x="2054" y="2815"/>
            <a:chExt cx="139" cy="1056"/>
          </a:xfrm>
        </p:grpSpPr>
        <p:sp>
          <p:nvSpPr>
            <p:cNvPr id="91201" name="Oval 65"/>
            <p:cNvSpPr>
              <a:spLocks noChangeArrowheads="1"/>
            </p:cNvSpPr>
            <p:nvPr/>
          </p:nvSpPr>
          <p:spPr bwMode="auto">
            <a:xfrm>
              <a:off x="2083" y="2815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2" name="Line 66"/>
            <p:cNvSpPr>
              <a:spLocks noChangeShapeType="1"/>
            </p:cNvSpPr>
            <p:nvPr/>
          </p:nvSpPr>
          <p:spPr bwMode="auto">
            <a:xfrm>
              <a:off x="2116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3" name="Freeform 67"/>
            <p:cNvSpPr>
              <a:spLocks/>
            </p:cNvSpPr>
            <p:nvPr/>
          </p:nvSpPr>
          <p:spPr bwMode="auto">
            <a:xfrm>
              <a:off x="2149" y="3804"/>
              <a:ext cx="37" cy="51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11" y="40"/>
                </a:cxn>
                <a:cxn ang="0">
                  <a:pos x="18" y="33"/>
                </a:cxn>
                <a:cxn ang="0">
                  <a:pos x="33" y="26"/>
                </a:cxn>
                <a:cxn ang="0">
                  <a:pos x="37" y="18"/>
                </a:cxn>
                <a:cxn ang="0">
                  <a:pos x="37" y="15"/>
                </a:cxn>
                <a:cxn ang="0">
                  <a:pos x="37" y="7"/>
                </a:cxn>
                <a:cxn ang="0">
                  <a:pos x="33" y="4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1" y="7"/>
                </a:cxn>
                <a:cxn ang="0">
                  <a:pos x="18" y="4"/>
                </a:cxn>
                <a:cxn ang="0">
                  <a:pos x="26" y="7"/>
                </a:cxn>
                <a:cxn ang="0">
                  <a:pos x="29" y="15"/>
                </a:cxn>
                <a:cxn ang="0">
                  <a:pos x="26" y="22"/>
                </a:cxn>
                <a:cxn ang="0">
                  <a:pos x="15" y="33"/>
                </a:cxn>
                <a:cxn ang="0">
                  <a:pos x="4" y="40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37" y="51"/>
                </a:cxn>
                <a:cxn ang="0">
                  <a:pos x="37" y="44"/>
                </a:cxn>
                <a:cxn ang="0">
                  <a:pos x="11" y="44"/>
                </a:cxn>
                <a:cxn ang="0">
                  <a:pos x="7" y="44"/>
                </a:cxn>
              </a:cxnLst>
              <a:rect l="0" t="0" r="r" b="b"/>
              <a:pathLst>
                <a:path w="37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7" y="7"/>
                  </a:lnTo>
                  <a:lnTo>
                    <a:pt x="33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7"/>
                  </a:lnTo>
                  <a:lnTo>
                    <a:pt x="29" y="15"/>
                  </a:lnTo>
                  <a:lnTo>
                    <a:pt x="26" y="22"/>
                  </a:lnTo>
                  <a:lnTo>
                    <a:pt x="15" y="33"/>
                  </a:lnTo>
                  <a:lnTo>
                    <a:pt x="4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7" y="51"/>
                  </a:lnTo>
                  <a:lnTo>
                    <a:pt x="37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4" name="Rectangle 68"/>
            <p:cNvSpPr>
              <a:spLocks noChangeArrowheads="1"/>
            </p:cNvSpPr>
            <p:nvPr/>
          </p:nvSpPr>
          <p:spPr bwMode="auto">
            <a:xfrm>
              <a:off x="2054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91205" name="Rectangle 69"/>
            <p:cNvSpPr>
              <a:spLocks noChangeArrowheads="1"/>
            </p:cNvSpPr>
            <p:nvPr/>
          </p:nvSpPr>
          <p:spPr bwMode="auto">
            <a:xfrm>
              <a:off x="2145" y="3713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</p:grpSp>
      <p:grpSp>
        <p:nvGrpSpPr>
          <p:cNvPr id="91206" name="Group 70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91207" name="Freeform 71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4" y="11"/>
                </a:cxn>
                <a:cxn ang="0">
                  <a:pos x="14" y="51"/>
                </a:cxn>
                <a:cxn ang="0">
                  <a:pos x="21" y="51"/>
                </a:cxn>
                <a:cxn ang="0">
                  <a:pos x="21" y="4"/>
                </a:cxn>
                <a:cxn ang="0">
                  <a:pos x="21" y="0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208" name="Group 72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91209" name="Line 73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10" name="Oval 74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11" name="Rectangle 75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 b="0"/>
              </a:p>
            </p:txBody>
          </p:sp>
        </p:grpSp>
        <p:sp>
          <p:nvSpPr>
            <p:cNvPr id="91212" name="Rectangle 76"/>
            <p:cNvSpPr>
              <a:spLocks noChangeArrowheads="1"/>
            </p:cNvSpPr>
            <p:nvPr/>
          </p:nvSpPr>
          <p:spPr bwMode="auto">
            <a:xfrm>
              <a:off x="1677" y="3713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</p:grpSp>
      <p:grpSp>
        <p:nvGrpSpPr>
          <p:cNvPr id="91213" name="Group 77"/>
          <p:cNvGrpSpPr>
            <a:grpSpLocks/>
          </p:cNvGrpSpPr>
          <p:nvPr/>
        </p:nvGrpSpPr>
        <p:grpSpPr bwMode="auto">
          <a:xfrm>
            <a:off x="4816475" y="4468813"/>
            <a:ext cx="227013" cy="1676400"/>
            <a:chOff x="3034" y="2815"/>
            <a:chExt cx="143" cy="1056"/>
          </a:xfrm>
        </p:grpSpPr>
        <p:sp>
          <p:nvSpPr>
            <p:cNvPr id="91214" name="Oval 78"/>
            <p:cNvSpPr>
              <a:spLocks noChangeArrowheads="1"/>
            </p:cNvSpPr>
            <p:nvPr/>
          </p:nvSpPr>
          <p:spPr bwMode="auto">
            <a:xfrm>
              <a:off x="3068" y="2815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5" name="Line 79"/>
            <p:cNvSpPr>
              <a:spLocks noChangeShapeType="1"/>
            </p:cNvSpPr>
            <p:nvPr/>
          </p:nvSpPr>
          <p:spPr bwMode="auto">
            <a:xfrm>
              <a:off x="3101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6" name="Freeform 80"/>
            <p:cNvSpPr>
              <a:spLocks/>
            </p:cNvSpPr>
            <p:nvPr/>
          </p:nvSpPr>
          <p:spPr bwMode="auto">
            <a:xfrm>
              <a:off x="3133" y="3804"/>
              <a:ext cx="36" cy="51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11" y="40"/>
                </a:cxn>
                <a:cxn ang="0">
                  <a:pos x="18" y="33"/>
                </a:cxn>
                <a:cxn ang="0">
                  <a:pos x="33" y="26"/>
                </a:cxn>
                <a:cxn ang="0">
                  <a:pos x="36" y="18"/>
                </a:cxn>
                <a:cxn ang="0">
                  <a:pos x="36" y="15"/>
                </a:cxn>
                <a:cxn ang="0">
                  <a:pos x="36" y="7"/>
                </a:cxn>
                <a:cxn ang="0">
                  <a:pos x="33" y="4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1" y="7"/>
                </a:cxn>
                <a:cxn ang="0">
                  <a:pos x="18" y="4"/>
                </a:cxn>
                <a:cxn ang="0">
                  <a:pos x="25" y="7"/>
                </a:cxn>
                <a:cxn ang="0">
                  <a:pos x="29" y="15"/>
                </a:cxn>
                <a:cxn ang="0">
                  <a:pos x="25" y="22"/>
                </a:cxn>
                <a:cxn ang="0">
                  <a:pos x="14" y="33"/>
                </a:cxn>
                <a:cxn ang="0">
                  <a:pos x="3" y="40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36" y="51"/>
                </a:cxn>
                <a:cxn ang="0">
                  <a:pos x="36" y="44"/>
                </a:cxn>
                <a:cxn ang="0">
                  <a:pos x="11" y="44"/>
                </a:cxn>
                <a:cxn ang="0">
                  <a:pos x="7" y="44"/>
                </a:cxn>
              </a:cxnLst>
              <a:rect l="0" t="0" r="r" b="b"/>
              <a:pathLst>
                <a:path w="36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3" y="4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5" y="7"/>
                  </a:lnTo>
                  <a:lnTo>
                    <a:pt x="29" y="15"/>
                  </a:lnTo>
                  <a:lnTo>
                    <a:pt x="25" y="22"/>
                  </a:lnTo>
                  <a:lnTo>
                    <a:pt x="14" y="33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6" y="51"/>
                  </a:lnTo>
                  <a:lnTo>
                    <a:pt x="36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7" name="Rectangle 81"/>
            <p:cNvSpPr>
              <a:spLocks noChangeArrowheads="1"/>
            </p:cNvSpPr>
            <p:nvPr/>
          </p:nvSpPr>
          <p:spPr bwMode="auto">
            <a:xfrm>
              <a:off x="3034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91218" name="Rectangle 82"/>
            <p:cNvSpPr>
              <a:spLocks noChangeArrowheads="1"/>
            </p:cNvSpPr>
            <p:nvPr/>
          </p:nvSpPr>
          <p:spPr bwMode="auto">
            <a:xfrm>
              <a:off x="3125" y="3713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  <p:grpSp>
        <p:nvGrpSpPr>
          <p:cNvPr id="91219" name="Group 83"/>
          <p:cNvGrpSpPr>
            <a:grpSpLocks/>
          </p:cNvGrpSpPr>
          <p:nvPr/>
        </p:nvGrpSpPr>
        <p:grpSpPr bwMode="auto">
          <a:xfrm>
            <a:off x="5334000" y="5011738"/>
            <a:ext cx="227013" cy="1133475"/>
            <a:chOff x="3360" y="3157"/>
            <a:chExt cx="143" cy="714"/>
          </a:xfrm>
        </p:grpSpPr>
        <p:sp>
          <p:nvSpPr>
            <p:cNvPr id="91220" name="Line 84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1" name="Oval 85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2" name="Freeform 86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5" y="11"/>
                </a:cxn>
                <a:cxn ang="0">
                  <a:pos x="15" y="51"/>
                </a:cxn>
                <a:cxn ang="0">
                  <a:pos x="22" y="51"/>
                </a:cxn>
                <a:cxn ang="0">
                  <a:pos x="22" y="4"/>
                </a:cxn>
                <a:cxn ang="0">
                  <a:pos x="22" y="0"/>
                </a:cxn>
              </a:cxnLst>
              <a:rect l="0" t="0" r="r" b="b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3" name="Rectangle 87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91224" name="Rectangle 88"/>
            <p:cNvSpPr>
              <a:spLocks noChangeArrowheads="1"/>
            </p:cNvSpPr>
            <p:nvPr/>
          </p:nvSpPr>
          <p:spPr bwMode="auto">
            <a:xfrm>
              <a:off x="3451" y="3713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  <p:grpSp>
        <p:nvGrpSpPr>
          <p:cNvPr id="91225" name="Group 89"/>
          <p:cNvGrpSpPr>
            <a:grpSpLocks/>
          </p:cNvGrpSpPr>
          <p:nvPr/>
        </p:nvGrpSpPr>
        <p:grpSpPr bwMode="auto">
          <a:xfrm>
            <a:off x="2463800" y="1682750"/>
            <a:ext cx="2917825" cy="2646363"/>
            <a:chOff x="1552" y="1060"/>
            <a:chExt cx="1838" cy="1667"/>
          </a:xfrm>
        </p:grpSpPr>
        <p:sp>
          <p:nvSpPr>
            <p:cNvPr id="91226" name="Line 90"/>
            <p:cNvSpPr>
              <a:spLocks noChangeShapeType="1"/>
            </p:cNvSpPr>
            <p:nvPr/>
          </p:nvSpPr>
          <p:spPr bwMode="auto">
            <a:xfrm flipV="1">
              <a:off x="2542" y="1462"/>
              <a:ext cx="71" cy="12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227" name="Group 91"/>
            <p:cNvGrpSpPr>
              <a:grpSpLocks/>
            </p:cNvGrpSpPr>
            <p:nvPr/>
          </p:nvGrpSpPr>
          <p:grpSpPr bwMode="auto">
            <a:xfrm>
              <a:off x="1552" y="1060"/>
              <a:ext cx="1838" cy="639"/>
              <a:chOff x="1552" y="1060"/>
              <a:chExt cx="1838" cy="639"/>
            </a:xfrm>
          </p:grpSpPr>
          <p:sp>
            <p:nvSpPr>
              <p:cNvPr id="91228" name="Line 92"/>
              <p:cNvSpPr>
                <a:spLocks noChangeShapeType="1"/>
              </p:cNvSpPr>
              <p:nvPr/>
            </p:nvSpPr>
            <p:spPr bwMode="auto">
              <a:xfrm flipH="1">
                <a:off x="1552" y="1242"/>
                <a:ext cx="441" cy="4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229" name="Rectangle 93"/>
              <p:cNvSpPr>
                <a:spLocks noChangeArrowheads="1"/>
              </p:cNvSpPr>
              <p:nvPr/>
            </p:nvSpPr>
            <p:spPr bwMode="auto">
              <a:xfrm>
                <a:off x="1970" y="1060"/>
                <a:ext cx="1420" cy="4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Consumer surplus</a:t>
                </a:r>
              </a:p>
              <a:p>
                <a:r>
                  <a:rPr lang="en-US" sz="2000" b="0">
                    <a:solidFill>
                      <a:srgbClr val="000000"/>
                    </a:solidFill>
                    <a:latin typeface="Arial" charset="0"/>
                  </a:rPr>
                  <a:t>with tariff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9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61" grpId="0" animBg="1"/>
      <p:bldP spid="9117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6 The Effects of a Tariff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>
            <a:off x="1849438" y="1120775"/>
            <a:ext cx="6042025" cy="474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0129" name="Group 17"/>
          <p:cNvGrpSpPr>
            <a:grpSpLocks/>
          </p:cNvGrpSpPr>
          <p:nvPr/>
        </p:nvGrpSpPr>
        <p:grpSpPr bwMode="auto">
          <a:xfrm>
            <a:off x="1849438" y="4519613"/>
            <a:ext cx="1531937" cy="1089025"/>
            <a:chOff x="1165" y="2847"/>
            <a:chExt cx="965" cy="686"/>
          </a:xfrm>
        </p:grpSpPr>
        <p:grpSp>
          <p:nvGrpSpPr>
            <p:cNvPr id="90130" name="Group 18"/>
            <p:cNvGrpSpPr>
              <a:grpSpLocks/>
            </p:cNvGrpSpPr>
            <p:nvPr/>
          </p:nvGrpSpPr>
          <p:grpSpPr bwMode="auto">
            <a:xfrm>
              <a:off x="1165" y="2847"/>
              <a:ext cx="965" cy="686"/>
              <a:chOff x="1165" y="2847"/>
              <a:chExt cx="965" cy="686"/>
            </a:xfrm>
          </p:grpSpPr>
          <p:sp>
            <p:nvSpPr>
              <p:cNvPr id="90131" name="Freeform 19"/>
              <p:cNvSpPr>
                <a:spLocks/>
              </p:cNvSpPr>
              <p:nvPr/>
            </p:nvSpPr>
            <p:spPr bwMode="auto">
              <a:xfrm>
                <a:off x="1165" y="2847"/>
                <a:ext cx="965" cy="686"/>
              </a:xfrm>
              <a:custGeom>
                <a:avLst/>
                <a:gdLst/>
                <a:ahLst/>
                <a:cxnLst>
                  <a:cxn ang="0">
                    <a:pos x="1538" y="0"/>
                  </a:cxn>
                  <a:cxn ang="0">
                    <a:pos x="0" y="0"/>
                  </a:cxn>
                  <a:cxn ang="0">
                    <a:pos x="0" y="1094"/>
                  </a:cxn>
                  <a:cxn ang="0">
                    <a:pos x="1538" y="0"/>
                  </a:cxn>
                </a:cxnLst>
                <a:rect l="0" t="0" r="r" b="b"/>
                <a:pathLst>
                  <a:path w="1538" h="1094">
                    <a:moveTo>
                      <a:pt x="1538" y="0"/>
                    </a:moveTo>
                    <a:lnTo>
                      <a:pt x="0" y="0"/>
                    </a:lnTo>
                    <a:lnTo>
                      <a:pt x="0" y="1094"/>
                    </a:lnTo>
                    <a:lnTo>
                      <a:pt x="1538" y="0"/>
                    </a:lnTo>
                    <a:close/>
                  </a:path>
                </a:pathLst>
              </a:custGeom>
              <a:solidFill>
                <a:srgbClr val="BBD8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2" name="Rectangle 20"/>
              <p:cNvSpPr>
                <a:spLocks noChangeArrowheads="1"/>
              </p:cNvSpPr>
              <p:nvPr/>
            </p:nvSpPr>
            <p:spPr bwMode="auto">
              <a:xfrm>
                <a:off x="1432" y="2952"/>
                <a:ext cx="8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 b="0"/>
              </a:p>
            </p:txBody>
          </p:sp>
        </p:grpSp>
        <p:sp>
          <p:nvSpPr>
            <p:cNvPr id="90133" name="Rectangle 21"/>
            <p:cNvSpPr>
              <a:spLocks noChangeArrowheads="1"/>
            </p:cNvSpPr>
            <p:nvPr/>
          </p:nvSpPr>
          <p:spPr bwMode="auto">
            <a:xfrm>
              <a:off x="1257" y="3230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G</a:t>
              </a:r>
              <a:endParaRPr lang="en-US" b="0"/>
            </a:p>
          </p:txBody>
        </p:sp>
      </p:grpSp>
      <p:sp>
        <p:nvSpPr>
          <p:cNvPr id="90134" name="Freeform 22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92"/>
              </a:cxn>
              <a:cxn ang="0">
                <a:pos x="3806" y="2992"/>
              </a:cxn>
            </a:cxnLst>
            <a:rect l="0" t="0" r="r" b="b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>
            <a:off x="6434138" y="4598988"/>
            <a:ext cx="1587" cy="3952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1333500" y="1104900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90137" name="Rectangle 25"/>
          <p:cNvSpPr>
            <a:spLocks noChangeArrowheads="1"/>
          </p:cNvSpPr>
          <p:nvPr/>
        </p:nvSpPr>
        <p:spPr bwMode="auto">
          <a:xfrm>
            <a:off x="1117600" y="1336675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1681163" y="59166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90139" name="Rectangle 27"/>
          <p:cNvSpPr>
            <a:spLocks noChangeArrowheads="1"/>
          </p:cNvSpPr>
          <p:nvPr/>
        </p:nvSpPr>
        <p:spPr bwMode="auto">
          <a:xfrm>
            <a:off x="7110413" y="5910263"/>
            <a:ext cx="771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90140" name="Rectangle 28"/>
          <p:cNvSpPr>
            <a:spLocks noChangeArrowheads="1"/>
          </p:cNvSpPr>
          <p:nvPr/>
        </p:nvSpPr>
        <p:spPr bwMode="auto">
          <a:xfrm>
            <a:off x="7191375" y="6142038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90141" name="Group 29"/>
          <p:cNvGrpSpPr>
            <a:grpSpLocks/>
          </p:cNvGrpSpPr>
          <p:nvPr/>
        </p:nvGrpSpPr>
        <p:grpSpPr bwMode="auto">
          <a:xfrm>
            <a:off x="1901825" y="2120900"/>
            <a:ext cx="4540250" cy="3451225"/>
            <a:chOff x="1198" y="1336"/>
            <a:chExt cx="2860" cy="2174"/>
          </a:xfrm>
        </p:grpSpPr>
        <p:sp>
          <p:nvSpPr>
            <p:cNvPr id="90142" name="Line 30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Rectangle 31"/>
            <p:cNvSpPr>
              <a:spLocks noChangeArrowheads="1"/>
            </p:cNvSpPr>
            <p:nvPr/>
          </p:nvSpPr>
          <p:spPr bwMode="auto">
            <a:xfrm>
              <a:off x="3557" y="1336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0144" name="Rectangle 32"/>
            <p:cNvSpPr>
              <a:spLocks noChangeArrowheads="1"/>
            </p:cNvSpPr>
            <p:nvPr/>
          </p:nvSpPr>
          <p:spPr bwMode="auto">
            <a:xfrm>
              <a:off x="3630" y="1482"/>
              <a:ext cx="3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90145" name="Group 33"/>
          <p:cNvGrpSpPr>
            <a:grpSpLocks/>
          </p:cNvGrpSpPr>
          <p:nvPr/>
        </p:nvGrpSpPr>
        <p:grpSpPr bwMode="auto">
          <a:xfrm>
            <a:off x="1901825" y="1400175"/>
            <a:ext cx="4767263" cy="4368800"/>
            <a:chOff x="1198" y="882"/>
            <a:chExt cx="3003" cy="2752"/>
          </a:xfrm>
        </p:grpSpPr>
        <p:sp>
          <p:nvSpPr>
            <p:cNvPr id="90146" name="Line 34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7" name="Rectangle 35"/>
            <p:cNvSpPr>
              <a:spLocks noChangeArrowheads="1"/>
            </p:cNvSpPr>
            <p:nvPr/>
          </p:nvSpPr>
          <p:spPr bwMode="auto">
            <a:xfrm>
              <a:off x="3700" y="3343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90148" name="Rectangle 36"/>
            <p:cNvSpPr>
              <a:spLocks noChangeArrowheads="1"/>
            </p:cNvSpPr>
            <p:nvPr/>
          </p:nvSpPr>
          <p:spPr bwMode="auto">
            <a:xfrm>
              <a:off x="3733" y="3490"/>
              <a:ext cx="4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90149" name="Group 37"/>
          <p:cNvGrpSpPr>
            <a:grpSpLocks/>
          </p:cNvGrpSpPr>
          <p:nvPr/>
        </p:nvGrpSpPr>
        <p:grpSpPr bwMode="auto">
          <a:xfrm>
            <a:off x="1042988" y="4402138"/>
            <a:ext cx="5846762" cy="460375"/>
            <a:chOff x="657" y="2773"/>
            <a:chExt cx="3683" cy="290"/>
          </a:xfrm>
        </p:grpSpPr>
        <p:sp>
          <p:nvSpPr>
            <p:cNvPr id="90150" name="Line 38"/>
            <p:cNvSpPr>
              <a:spLocks noChangeShapeType="1"/>
            </p:cNvSpPr>
            <p:nvPr/>
          </p:nvSpPr>
          <p:spPr bwMode="auto">
            <a:xfrm>
              <a:off x="1176" y="2848"/>
              <a:ext cx="3164" cy="1"/>
            </a:xfrm>
            <a:prstGeom prst="line">
              <a:avLst/>
            </a:prstGeom>
            <a:noFill/>
            <a:ln w="523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1" name="Rectangle 39"/>
            <p:cNvSpPr>
              <a:spLocks noChangeArrowheads="1"/>
            </p:cNvSpPr>
            <p:nvPr/>
          </p:nvSpPr>
          <p:spPr bwMode="auto">
            <a:xfrm>
              <a:off x="858" y="2773"/>
              <a:ext cx="2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90152" name="Rectangle 40"/>
            <p:cNvSpPr>
              <a:spLocks noChangeArrowheads="1"/>
            </p:cNvSpPr>
            <p:nvPr/>
          </p:nvSpPr>
          <p:spPr bwMode="auto">
            <a:xfrm>
              <a:off x="657" y="2919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tariff</a:t>
              </a:r>
              <a:endParaRPr lang="en-US" b="0"/>
            </a:p>
          </p:txBody>
        </p:sp>
      </p:grpSp>
      <p:sp>
        <p:nvSpPr>
          <p:cNvPr id="90153" name="Rectangle 41"/>
          <p:cNvSpPr>
            <a:spLocks noChangeArrowheads="1"/>
          </p:cNvSpPr>
          <p:nvPr/>
        </p:nvSpPr>
        <p:spPr bwMode="auto">
          <a:xfrm>
            <a:off x="6523038" y="461645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Tariff</a:t>
            </a:r>
            <a:endParaRPr lang="en-US" b="0"/>
          </a:p>
        </p:txBody>
      </p:sp>
      <p:grpSp>
        <p:nvGrpSpPr>
          <p:cNvPr id="90154" name="Group 42"/>
          <p:cNvGrpSpPr>
            <a:grpSpLocks/>
          </p:cNvGrpSpPr>
          <p:nvPr/>
        </p:nvGrpSpPr>
        <p:grpSpPr bwMode="auto">
          <a:xfrm>
            <a:off x="2622550" y="6186488"/>
            <a:ext cx="2827338" cy="596900"/>
            <a:chOff x="1652" y="3897"/>
            <a:chExt cx="1781" cy="376"/>
          </a:xfrm>
        </p:grpSpPr>
        <p:sp>
          <p:nvSpPr>
            <p:cNvPr id="90155" name="Freeform 43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56" y="4"/>
                </a:cxn>
                <a:cxn ang="0">
                  <a:pos x="84" y="4"/>
                </a:cxn>
                <a:cxn ang="0">
                  <a:pos x="80" y="8"/>
                </a:cxn>
                <a:cxn ang="0">
                  <a:pos x="76" y="4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6" name="Rectangle 44"/>
            <p:cNvSpPr>
              <a:spLocks noChangeArrowheads="1"/>
            </p:cNvSpPr>
            <p:nvPr/>
          </p:nvSpPr>
          <p:spPr bwMode="auto">
            <a:xfrm>
              <a:off x="2346" y="3983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90157" name="Rectangle 45"/>
            <p:cNvSpPr>
              <a:spLocks noChangeArrowheads="1"/>
            </p:cNvSpPr>
            <p:nvPr/>
          </p:nvSpPr>
          <p:spPr bwMode="auto">
            <a:xfrm>
              <a:off x="2226" y="4129"/>
              <a:ext cx="6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tariff</a:t>
              </a:r>
              <a:endParaRPr lang="en-US" b="0"/>
            </a:p>
          </p:txBody>
        </p:sp>
      </p:grpSp>
      <p:grpSp>
        <p:nvGrpSpPr>
          <p:cNvPr id="90158" name="Group 46"/>
          <p:cNvGrpSpPr>
            <a:grpSpLocks/>
          </p:cNvGrpSpPr>
          <p:nvPr/>
        </p:nvGrpSpPr>
        <p:grpSpPr bwMode="auto">
          <a:xfrm>
            <a:off x="4221163" y="3630613"/>
            <a:ext cx="2152650" cy="460375"/>
            <a:chOff x="2659" y="2287"/>
            <a:chExt cx="1356" cy="290"/>
          </a:xfrm>
        </p:grpSpPr>
        <p:sp>
          <p:nvSpPr>
            <p:cNvPr id="90159" name="Oval 47"/>
            <p:cNvSpPr>
              <a:spLocks noChangeArrowheads="1"/>
            </p:cNvSpPr>
            <p:nvPr/>
          </p:nvSpPr>
          <p:spPr bwMode="auto">
            <a:xfrm>
              <a:off x="2659" y="2395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0" name="Line 48"/>
            <p:cNvSpPr>
              <a:spLocks noChangeShapeType="1"/>
            </p:cNvSpPr>
            <p:nvPr/>
          </p:nvSpPr>
          <p:spPr bwMode="auto">
            <a:xfrm flipV="1">
              <a:off x="2769" y="2362"/>
              <a:ext cx="576" cy="7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1" name="Rectangle 49"/>
            <p:cNvSpPr>
              <a:spLocks noChangeArrowheads="1"/>
            </p:cNvSpPr>
            <p:nvPr/>
          </p:nvSpPr>
          <p:spPr bwMode="auto">
            <a:xfrm>
              <a:off x="3374" y="2287"/>
              <a:ext cx="5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Equilibrium</a:t>
              </a:r>
              <a:endParaRPr lang="en-US" b="0"/>
            </a:p>
          </p:txBody>
        </p:sp>
        <p:sp>
          <p:nvSpPr>
            <p:cNvPr id="90162" name="Rectangle 50"/>
            <p:cNvSpPr>
              <a:spLocks noChangeArrowheads="1"/>
            </p:cNvSpPr>
            <p:nvPr/>
          </p:nvSpPr>
          <p:spPr bwMode="auto">
            <a:xfrm>
              <a:off x="3327" y="2433"/>
              <a:ext cx="6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trade</a:t>
              </a:r>
              <a:endParaRPr lang="en-US" b="0"/>
            </a:p>
          </p:txBody>
        </p:sp>
      </p:grpSp>
      <p:grpSp>
        <p:nvGrpSpPr>
          <p:cNvPr id="90163" name="Group 51"/>
          <p:cNvGrpSpPr>
            <a:grpSpLocks/>
          </p:cNvGrpSpPr>
          <p:nvPr/>
        </p:nvGrpSpPr>
        <p:grpSpPr bwMode="auto">
          <a:xfrm>
            <a:off x="787400" y="4935538"/>
            <a:ext cx="6664325" cy="466725"/>
            <a:chOff x="496" y="3109"/>
            <a:chExt cx="4198" cy="294"/>
          </a:xfrm>
        </p:grpSpPr>
        <p:grpSp>
          <p:nvGrpSpPr>
            <p:cNvPr id="90164" name="Group 52"/>
            <p:cNvGrpSpPr>
              <a:grpSpLocks/>
            </p:cNvGrpSpPr>
            <p:nvPr/>
          </p:nvGrpSpPr>
          <p:grpSpPr bwMode="auto">
            <a:xfrm>
              <a:off x="496" y="3109"/>
              <a:ext cx="3844" cy="291"/>
              <a:chOff x="496" y="3109"/>
              <a:chExt cx="3844" cy="291"/>
            </a:xfrm>
          </p:grpSpPr>
          <p:sp>
            <p:nvSpPr>
              <p:cNvPr id="90165" name="Line 53"/>
              <p:cNvSpPr>
                <a:spLocks noChangeShapeType="1"/>
              </p:cNvSpPr>
              <p:nvPr/>
            </p:nvSpPr>
            <p:spPr bwMode="auto">
              <a:xfrm>
                <a:off x="1176" y="3190"/>
                <a:ext cx="3164" cy="1"/>
              </a:xfrm>
              <a:prstGeom prst="line">
                <a:avLst/>
              </a:prstGeom>
              <a:noFill/>
              <a:ln w="52388">
                <a:solidFill>
                  <a:srgbClr val="0063B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66" name="Rectangle 54"/>
              <p:cNvSpPr>
                <a:spLocks noChangeArrowheads="1"/>
              </p:cNvSpPr>
              <p:nvPr/>
            </p:nvSpPr>
            <p:spPr bwMode="auto">
              <a:xfrm>
                <a:off x="858" y="3109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90167" name="Rectangle 55"/>
              <p:cNvSpPr>
                <a:spLocks noChangeArrowheads="1"/>
              </p:cNvSpPr>
              <p:nvPr/>
            </p:nvSpPr>
            <p:spPr bwMode="auto">
              <a:xfrm>
                <a:off x="496" y="3256"/>
                <a:ext cx="64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without tariff</a:t>
                </a:r>
                <a:endParaRPr lang="en-US" b="0"/>
              </a:p>
            </p:txBody>
          </p:sp>
        </p:grpSp>
        <p:sp>
          <p:nvSpPr>
            <p:cNvPr id="90168" name="Rectangle 56"/>
            <p:cNvSpPr>
              <a:spLocks noChangeArrowheads="1"/>
            </p:cNvSpPr>
            <p:nvPr/>
          </p:nvSpPr>
          <p:spPr bwMode="auto">
            <a:xfrm>
              <a:off x="4380" y="3113"/>
              <a:ext cx="3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90169" name="Rectangle 57"/>
            <p:cNvSpPr>
              <a:spLocks noChangeArrowheads="1"/>
            </p:cNvSpPr>
            <p:nvPr/>
          </p:nvSpPr>
          <p:spPr bwMode="auto">
            <a:xfrm>
              <a:off x="4405" y="3259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</p:grpSp>
      <p:grpSp>
        <p:nvGrpSpPr>
          <p:cNvPr id="90170" name="Group 58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90171" name="Freeform 59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4" y="11"/>
                </a:cxn>
                <a:cxn ang="0">
                  <a:pos x="14" y="51"/>
                </a:cxn>
                <a:cxn ang="0">
                  <a:pos x="21" y="51"/>
                </a:cxn>
                <a:cxn ang="0">
                  <a:pos x="21" y="4"/>
                </a:cxn>
                <a:cxn ang="0">
                  <a:pos x="21" y="0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72" name="Group 60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90173" name="Line 61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4" name="Oval 62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75" name="Rectangle 63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 b="0"/>
              </a:p>
            </p:txBody>
          </p:sp>
        </p:grpSp>
        <p:sp>
          <p:nvSpPr>
            <p:cNvPr id="90176" name="Rectangle 64"/>
            <p:cNvSpPr>
              <a:spLocks noChangeArrowheads="1"/>
            </p:cNvSpPr>
            <p:nvPr/>
          </p:nvSpPr>
          <p:spPr bwMode="auto">
            <a:xfrm>
              <a:off x="1677" y="3713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</p:grpSp>
      <p:grpSp>
        <p:nvGrpSpPr>
          <p:cNvPr id="90177" name="Group 65"/>
          <p:cNvGrpSpPr>
            <a:grpSpLocks/>
          </p:cNvGrpSpPr>
          <p:nvPr/>
        </p:nvGrpSpPr>
        <p:grpSpPr bwMode="auto">
          <a:xfrm>
            <a:off x="3260725" y="4468813"/>
            <a:ext cx="1782763" cy="1676400"/>
            <a:chOff x="2054" y="2815"/>
            <a:chExt cx="1123" cy="1056"/>
          </a:xfrm>
        </p:grpSpPr>
        <p:grpSp>
          <p:nvGrpSpPr>
            <p:cNvPr id="90178" name="Group 66"/>
            <p:cNvGrpSpPr>
              <a:grpSpLocks/>
            </p:cNvGrpSpPr>
            <p:nvPr/>
          </p:nvGrpSpPr>
          <p:grpSpPr bwMode="auto">
            <a:xfrm>
              <a:off x="2128" y="3278"/>
              <a:ext cx="962" cy="398"/>
              <a:chOff x="2128" y="3278"/>
              <a:chExt cx="962" cy="398"/>
            </a:xfrm>
          </p:grpSpPr>
          <p:sp>
            <p:nvSpPr>
              <p:cNvPr id="90179" name="Freeform 67"/>
              <p:cNvSpPr>
                <a:spLocks/>
              </p:cNvSpPr>
              <p:nvPr/>
            </p:nvSpPr>
            <p:spPr bwMode="auto">
              <a:xfrm>
                <a:off x="2128" y="3588"/>
                <a:ext cx="962" cy="88"/>
              </a:xfrm>
              <a:custGeom>
                <a:avLst/>
                <a:gdLst/>
                <a:ahLst/>
                <a:cxnLst>
                  <a:cxn ang="0">
                    <a:pos x="87" y="8"/>
                  </a:cxn>
                  <a:cxn ang="0">
                    <a:pos x="82" y="4"/>
                  </a:cxn>
                  <a:cxn ang="0">
                    <a:pos x="47" y="4"/>
                  </a:cxn>
                  <a:cxn ang="0">
                    <a:pos x="43" y="0"/>
                  </a:cxn>
                  <a:cxn ang="0">
                    <a:pos x="39" y="4"/>
                  </a:cxn>
                  <a:cxn ang="0">
                    <a:pos x="5" y="4"/>
                  </a:cxn>
                  <a:cxn ang="0">
                    <a:pos x="0" y="8"/>
                  </a:cxn>
                </a:cxnLst>
                <a:rect l="0" t="0" r="r" b="b"/>
                <a:pathLst>
                  <a:path w="87" h="8">
                    <a:moveTo>
                      <a:pt x="87" y="8"/>
                    </a:moveTo>
                    <a:cubicBezTo>
                      <a:pt x="87" y="6"/>
                      <a:pt x="84" y="4"/>
                      <a:pt x="82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5" y="4"/>
                      <a:pt x="43" y="2"/>
                      <a:pt x="43" y="0"/>
                    </a:cubicBezTo>
                    <a:cubicBezTo>
                      <a:pt x="43" y="2"/>
                      <a:pt x="42" y="4"/>
                      <a:pt x="3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0" y="6"/>
                      <a:pt x="0" y="8"/>
                    </a:cubicBez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0" name="Rectangle 68"/>
              <p:cNvSpPr>
                <a:spLocks noChangeArrowheads="1"/>
              </p:cNvSpPr>
              <p:nvPr/>
            </p:nvSpPr>
            <p:spPr bwMode="auto">
              <a:xfrm>
                <a:off x="2416" y="3278"/>
                <a:ext cx="40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Imports</a:t>
                </a:r>
                <a:endParaRPr lang="en-US" b="0"/>
              </a:p>
            </p:txBody>
          </p:sp>
          <p:sp>
            <p:nvSpPr>
              <p:cNvPr id="90181" name="Rectangle 69"/>
              <p:cNvSpPr>
                <a:spLocks noChangeArrowheads="1"/>
              </p:cNvSpPr>
              <p:nvPr/>
            </p:nvSpPr>
            <p:spPr bwMode="auto">
              <a:xfrm>
                <a:off x="2376" y="3424"/>
                <a:ext cx="4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with tariff</a:t>
                </a:r>
                <a:endParaRPr lang="en-US" b="0"/>
              </a:p>
            </p:txBody>
          </p:sp>
        </p:grpSp>
        <p:grpSp>
          <p:nvGrpSpPr>
            <p:cNvPr id="90182" name="Group 70"/>
            <p:cNvGrpSpPr>
              <a:grpSpLocks/>
            </p:cNvGrpSpPr>
            <p:nvPr/>
          </p:nvGrpSpPr>
          <p:grpSpPr bwMode="auto">
            <a:xfrm>
              <a:off x="2054" y="2815"/>
              <a:ext cx="139" cy="1056"/>
              <a:chOff x="2054" y="2815"/>
              <a:chExt cx="139" cy="1056"/>
            </a:xfrm>
          </p:grpSpPr>
          <p:sp>
            <p:nvSpPr>
              <p:cNvPr id="90183" name="Oval 71"/>
              <p:cNvSpPr>
                <a:spLocks noChangeArrowheads="1"/>
              </p:cNvSpPr>
              <p:nvPr/>
            </p:nvSpPr>
            <p:spPr bwMode="auto">
              <a:xfrm>
                <a:off x="2083" y="2815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4" name="Line 72"/>
              <p:cNvSpPr>
                <a:spLocks noChangeShapeType="1"/>
              </p:cNvSpPr>
              <p:nvPr/>
            </p:nvSpPr>
            <p:spPr bwMode="auto">
              <a:xfrm>
                <a:off x="2116" y="2848"/>
                <a:ext cx="1" cy="850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5" name="Freeform 73"/>
              <p:cNvSpPr>
                <a:spLocks/>
              </p:cNvSpPr>
              <p:nvPr/>
            </p:nvSpPr>
            <p:spPr bwMode="auto">
              <a:xfrm>
                <a:off x="2149" y="3804"/>
                <a:ext cx="37" cy="51"/>
              </a:xfrm>
              <a:custGeom>
                <a:avLst/>
                <a:gdLst/>
                <a:ahLst/>
                <a:cxnLst>
                  <a:cxn ang="0">
                    <a:pos x="7" y="44"/>
                  </a:cxn>
                  <a:cxn ang="0">
                    <a:pos x="11" y="40"/>
                  </a:cxn>
                  <a:cxn ang="0">
                    <a:pos x="18" y="33"/>
                  </a:cxn>
                  <a:cxn ang="0">
                    <a:pos x="33" y="26"/>
                  </a:cxn>
                  <a:cxn ang="0">
                    <a:pos x="37" y="18"/>
                  </a:cxn>
                  <a:cxn ang="0">
                    <a:pos x="37" y="15"/>
                  </a:cxn>
                  <a:cxn ang="0">
                    <a:pos x="37" y="7"/>
                  </a:cxn>
                  <a:cxn ang="0">
                    <a:pos x="33" y="4"/>
                  </a:cxn>
                  <a:cxn ang="0">
                    <a:pos x="26" y="0"/>
                  </a:cxn>
                  <a:cxn ang="0">
                    <a:pos x="18" y="0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1" y="7"/>
                  </a:cxn>
                  <a:cxn ang="0">
                    <a:pos x="18" y="4"/>
                  </a:cxn>
                  <a:cxn ang="0">
                    <a:pos x="26" y="7"/>
                  </a:cxn>
                  <a:cxn ang="0">
                    <a:pos x="29" y="15"/>
                  </a:cxn>
                  <a:cxn ang="0">
                    <a:pos x="26" y="22"/>
                  </a:cxn>
                  <a:cxn ang="0">
                    <a:pos x="15" y="33"/>
                  </a:cxn>
                  <a:cxn ang="0">
                    <a:pos x="4" y="40"/>
                  </a:cxn>
                  <a:cxn ang="0">
                    <a:pos x="0" y="48"/>
                  </a:cxn>
                  <a:cxn ang="0">
                    <a:pos x="0" y="51"/>
                  </a:cxn>
                  <a:cxn ang="0">
                    <a:pos x="37" y="51"/>
                  </a:cxn>
                  <a:cxn ang="0">
                    <a:pos x="37" y="44"/>
                  </a:cxn>
                  <a:cxn ang="0">
                    <a:pos x="11" y="44"/>
                  </a:cxn>
                  <a:cxn ang="0">
                    <a:pos x="7" y="44"/>
                  </a:cxn>
                </a:cxnLst>
                <a:rect l="0" t="0" r="r" b="b"/>
                <a:pathLst>
                  <a:path w="37" h="51">
                    <a:moveTo>
                      <a:pt x="7" y="44"/>
                    </a:moveTo>
                    <a:lnTo>
                      <a:pt x="11" y="40"/>
                    </a:lnTo>
                    <a:lnTo>
                      <a:pt x="18" y="33"/>
                    </a:lnTo>
                    <a:lnTo>
                      <a:pt x="33" y="26"/>
                    </a:lnTo>
                    <a:lnTo>
                      <a:pt x="37" y="18"/>
                    </a:lnTo>
                    <a:lnTo>
                      <a:pt x="37" y="15"/>
                    </a:lnTo>
                    <a:lnTo>
                      <a:pt x="37" y="7"/>
                    </a:lnTo>
                    <a:lnTo>
                      <a:pt x="33" y="4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1" y="7"/>
                    </a:lnTo>
                    <a:lnTo>
                      <a:pt x="18" y="4"/>
                    </a:lnTo>
                    <a:lnTo>
                      <a:pt x="26" y="7"/>
                    </a:lnTo>
                    <a:lnTo>
                      <a:pt x="29" y="15"/>
                    </a:lnTo>
                    <a:lnTo>
                      <a:pt x="26" y="22"/>
                    </a:lnTo>
                    <a:lnTo>
                      <a:pt x="15" y="33"/>
                    </a:lnTo>
                    <a:lnTo>
                      <a:pt x="4" y="40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37" y="51"/>
                    </a:lnTo>
                    <a:lnTo>
                      <a:pt x="37" y="44"/>
                    </a:lnTo>
                    <a:lnTo>
                      <a:pt x="11" y="44"/>
                    </a:lnTo>
                    <a:lnTo>
                      <a:pt x="7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86" name="Rectangle 74"/>
              <p:cNvSpPr>
                <a:spLocks noChangeArrowheads="1"/>
              </p:cNvSpPr>
              <p:nvPr/>
            </p:nvSpPr>
            <p:spPr bwMode="auto">
              <a:xfrm>
                <a:off x="2054" y="3727"/>
                <a:ext cx="9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 b="0"/>
              </a:p>
            </p:txBody>
          </p:sp>
          <p:sp>
            <p:nvSpPr>
              <p:cNvPr id="90187" name="Rectangle 75"/>
              <p:cNvSpPr>
                <a:spLocks noChangeArrowheads="1"/>
              </p:cNvSpPr>
              <p:nvPr/>
            </p:nvSpPr>
            <p:spPr bwMode="auto">
              <a:xfrm>
                <a:off x="2145" y="371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 i="1">
                    <a:solidFill>
                      <a:srgbClr val="000000"/>
                    </a:solidFill>
                    <a:latin typeface="Arial" charset="0"/>
                  </a:rPr>
                  <a:t>S</a:t>
                </a:r>
                <a:endParaRPr lang="en-US" b="0"/>
              </a:p>
            </p:txBody>
          </p:sp>
        </p:grpSp>
        <p:grpSp>
          <p:nvGrpSpPr>
            <p:cNvPr id="90188" name="Group 76"/>
            <p:cNvGrpSpPr>
              <a:grpSpLocks/>
            </p:cNvGrpSpPr>
            <p:nvPr/>
          </p:nvGrpSpPr>
          <p:grpSpPr bwMode="auto">
            <a:xfrm>
              <a:off x="3034" y="2815"/>
              <a:ext cx="143" cy="1056"/>
              <a:chOff x="3034" y="2815"/>
              <a:chExt cx="143" cy="1056"/>
            </a:xfrm>
          </p:grpSpPr>
          <p:sp>
            <p:nvSpPr>
              <p:cNvPr id="90189" name="Oval 77"/>
              <p:cNvSpPr>
                <a:spLocks noChangeArrowheads="1"/>
              </p:cNvSpPr>
              <p:nvPr/>
            </p:nvSpPr>
            <p:spPr bwMode="auto">
              <a:xfrm>
                <a:off x="3068" y="2815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0" name="Line 78"/>
              <p:cNvSpPr>
                <a:spLocks noChangeShapeType="1"/>
              </p:cNvSpPr>
              <p:nvPr/>
            </p:nvSpPr>
            <p:spPr bwMode="auto">
              <a:xfrm>
                <a:off x="3101" y="2848"/>
                <a:ext cx="1" cy="850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1" name="Freeform 79"/>
              <p:cNvSpPr>
                <a:spLocks/>
              </p:cNvSpPr>
              <p:nvPr/>
            </p:nvSpPr>
            <p:spPr bwMode="auto">
              <a:xfrm>
                <a:off x="3133" y="3804"/>
                <a:ext cx="36" cy="51"/>
              </a:xfrm>
              <a:custGeom>
                <a:avLst/>
                <a:gdLst/>
                <a:ahLst/>
                <a:cxnLst>
                  <a:cxn ang="0">
                    <a:pos x="7" y="44"/>
                  </a:cxn>
                  <a:cxn ang="0">
                    <a:pos x="11" y="40"/>
                  </a:cxn>
                  <a:cxn ang="0">
                    <a:pos x="18" y="33"/>
                  </a:cxn>
                  <a:cxn ang="0">
                    <a:pos x="33" y="26"/>
                  </a:cxn>
                  <a:cxn ang="0">
                    <a:pos x="36" y="18"/>
                  </a:cxn>
                  <a:cxn ang="0">
                    <a:pos x="36" y="15"/>
                  </a:cxn>
                  <a:cxn ang="0">
                    <a:pos x="36" y="7"/>
                  </a:cxn>
                  <a:cxn ang="0">
                    <a:pos x="33" y="4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1" y="0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1" y="7"/>
                  </a:cxn>
                  <a:cxn ang="0">
                    <a:pos x="18" y="4"/>
                  </a:cxn>
                  <a:cxn ang="0">
                    <a:pos x="25" y="7"/>
                  </a:cxn>
                  <a:cxn ang="0">
                    <a:pos x="29" y="15"/>
                  </a:cxn>
                  <a:cxn ang="0">
                    <a:pos x="25" y="22"/>
                  </a:cxn>
                  <a:cxn ang="0">
                    <a:pos x="14" y="33"/>
                  </a:cxn>
                  <a:cxn ang="0">
                    <a:pos x="3" y="40"/>
                  </a:cxn>
                  <a:cxn ang="0">
                    <a:pos x="0" y="48"/>
                  </a:cxn>
                  <a:cxn ang="0">
                    <a:pos x="0" y="51"/>
                  </a:cxn>
                  <a:cxn ang="0">
                    <a:pos x="36" y="51"/>
                  </a:cxn>
                  <a:cxn ang="0">
                    <a:pos x="36" y="44"/>
                  </a:cxn>
                  <a:cxn ang="0">
                    <a:pos x="11" y="44"/>
                  </a:cxn>
                  <a:cxn ang="0">
                    <a:pos x="7" y="44"/>
                  </a:cxn>
                </a:cxnLst>
                <a:rect l="0" t="0" r="r" b="b"/>
                <a:pathLst>
                  <a:path w="36" h="51">
                    <a:moveTo>
                      <a:pt x="7" y="44"/>
                    </a:moveTo>
                    <a:lnTo>
                      <a:pt x="11" y="40"/>
                    </a:lnTo>
                    <a:lnTo>
                      <a:pt x="18" y="33"/>
                    </a:lnTo>
                    <a:lnTo>
                      <a:pt x="33" y="26"/>
                    </a:lnTo>
                    <a:lnTo>
                      <a:pt x="36" y="18"/>
                    </a:lnTo>
                    <a:lnTo>
                      <a:pt x="36" y="15"/>
                    </a:lnTo>
                    <a:lnTo>
                      <a:pt x="36" y="7"/>
                    </a:lnTo>
                    <a:lnTo>
                      <a:pt x="33" y="4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1" y="7"/>
                    </a:lnTo>
                    <a:lnTo>
                      <a:pt x="18" y="4"/>
                    </a:lnTo>
                    <a:lnTo>
                      <a:pt x="25" y="7"/>
                    </a:lnTo>
                    <a:lnTo>
                      <a:pt x="29" y="15"/>
                    </a:lnTo>
                    <a:lnTo>
                      <a:pt x="25" y="22"/>
                    </a:lnTo>
                    <a:lnTo>
                      <a:pt x="14" y="33"/>
                    </a:lnTo>
                    <a:lnTo>
                      <a:pt x="3" y="40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36" y="51"/>
                    </a:lnTo>
                    <a:lnTo>
                      <a:pt x="36" y="44"/>
                    </a:lnTo>
                    <a:lnTo>
                      <a:pt x="11" y="44"/>
                    </a:lnTo>
                    <a:lnTo>
                      <a:pt x="7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92" name="Rectangle 80"/>
              <p:cNvSpPr>
                <a:spLocks noChangeArrowheads="1"/>
              </p:cNvSpPr>
              <p:nvPr/>
            </p:nvSpPr>
            <p:spPr bwMode="auto">
              <a:xfrm>
                <a:off x="3034" y="3727"/>
                <a:ext cx="9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 b="0"/>
              </a:p>
            </p:txBody>
          </p:sp>
          <p:sp>
            <p:nvSpPr>
              <p:cNvPr id="90193" name="Rectangle 81"/>
              <p:cNvSpPr>
                <a:spLocks noChangeArrowheads="1"/>
              </p:cNvSpPr>
              <p:nvPr/>
            </p:nvSpPr>
            <p:spPr bwMode="auto">
              <a:xfrm>
                <a:off x="3125" y="3713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 i="1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 b="0"/>
              </a:p>
            </p:txBody>
          </p:sp>
        </p:grpSp>
      </p:grpSp>
      <p:grpSp>
        <p:nvGrpSpPr>
          <p:cNvPr id="90194" name="Group 82"/>
          <p:cNvGrpSpPr>
            <a:grpSpLocks/>
          </p:cNvGrpSpPr>
          <p:nvPr/>
        </p:nvGrpSpPr>
        <p:grpSpPr bwMode="auto">
          <a:xfrm>
            <a:off x="5334000" y="5011738"/>
            <a:ext cx="227013" cy="1133475"/>
            <a:chOff x="3360" y="3157"/>
            <a:chExt cx="143" cy="714"/>
          </a:xfrm>
        </p:grpSpPr>
        <p:sp>
          <p:nvSpPr>
            <p:cNvPr id="90195" name="Line 83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6" name="Oval 84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7" name="Freeform 85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5" y="11"/>
                </a:cxn>
                <a:cxn ang="0">
                  <a:pos x="15" y="51"/>
                </a:cxn>
                <a:cxn ang="0">
                  <a:pos x="22" y="51"/>
                </a:cxn>
                <a:cxn ang="0">
                  <a:pos x="22" y="4"/>
                </a:cxn>
                <a:cxn ang="0">
                  <a:pos x="22" y="0"/>
                </a:cxn>
              </a:cxnLst>
              <a:rect l="0" t="0" r="r" b="b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8" name="Rectangle 86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90199" name="Rectangle 87"/>
            <p:cNvSpPr>
              <a:spLocks noChangeArrowheads="1"/>
            </p:cNvSpPr>
            <p:nvPr/>
          </p:nvSpPr>
          <p:spPr bwMode="auto">
            <a:xfrm>
              <a:off x="3451" y="3713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  <p:grpSp>
        <p:nvGrpSpPr>
          <p:cNvPr id="90200" name="Group 88"/>
          <p:cNvGrpSpPr>
            <a:grpSpLocks/>
          </p:cNvGrpSpPr>
          <p:nvPr/>
        </p:nvGrpSpPr>
        <p:grpSpPr bwMode="auto">
          <a:xfrm>
            <a:off x="1928813" y="3106738"/>
            <a:ext cx="1530350" cy="2085975"/>
            <a:chOff x="1215" y="1957"/>
            <a:chExt cx="964" cy="1314"/>
          </a:xfrm>
        </p:grpSpPr>
        <p:sp>
          <p:nvSpPr>
            <p:cNvPr id="90201" name="Line 89"/>
            <p:cNvSpPr>
              <a:spLocks noChangeShapeType="1"/>
            </p:cNvSpPr>
            <p:nvPr/>
          </p:nvSpPr>
          <p:spPr bwMode="auto">
            <a:xfrm flipH="1" flipV="1">
              <a:off x="1694" y="2428"/>
              <a:ext cx="16" cy="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2" name="Line 90"/>
            <p:cNvSpPr>
              <a:spLocks noChangeShapeType="1"/>
            </p:cNvSpPr>
            <p:nvPr/>
          </p:nvSpPr>
          <p:spPr bwMode="auto">
            <a:xfrm flipH="1">
              <a:off x="1215" y="2485"/>
              <a:ext cx="275" cy="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03" name="Rectangle 91"/>
            <p:cNvSpPr>
              <a:spLocks noChangeArrowheads="1"/>
            </p:cNvSpPr>
            <p:nvPr/>
          </p:nvSpPr>
          <p:spPr bwMode="auto">
            <a:xfrm>
              <a:off x="1224" y="1957"/>
              <a:ext cx="955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Producer surplus</a:t>
              </a:r>
            </a:p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after tariff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5" grpId="0" animBg="1"/>
      <p:bldP spid="9015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Who gains and who loses from free trade among countries?</a:t>
            </a:r>
          </a:p>
        </p:txBody>
      </p:sp>
      <p:pic>
        <p:nvPicPr>
          <p:cNvPr id="512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362200"/>
            <a:ext cx="338137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6 The Effects of a Tariff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3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1849438" y="1120775"/>
            <a:ext cx="6042025" cy="474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5" name="Freeform 17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92"/>
              </a:cxn>
              <a:cxn ang="0">
                <a:pos x="3806" y="2992"/>
              </a:cxn>
            </a:cxnLst>
            <a:rect l="0" t="0" r="r" b="b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6434138" y="4598988"/>
            <a:ext cx="1587" cy="3952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9107" name="Group 19"/>
          <p:cNvGrpSpPr>
            <a:grpSpLocks/>
          </p:cNvGrpSpPr>
          <p:nvPr/>
        </p:nvGrpSpPr>
        <p:grpSpPr bwMode="auto">
          <a:xfrm>
            <a:off x="3359150" y="4521200"/>
            <a:ext cx="1563688" cy="542925"/>
            <a:chOff x="2116" y="2848"/>
            <a:chExt cx="985" cy="342"/>
          </a:xfrm>
        </p:grpSpPr>
        <p:sp>
          <p:nvSpPr>
            <p:cNvPr id="89108" name="Rectangle 20"/>
            <p:cNvSpPr>
              <a:spLocks noChangeArrowheads="1"/>
            </p:cNvSpPr>
            <p:nvPr/>
          </p:nvSpPr>
          <p:spPr bwMode="auto">
            <a:xfrm>
              <a:off x="2116" y="2848"/>
              <a:ext cx="985" cy="342"/>
            </a:xfrm>
            <a:prstGeom prst="rect">
              <a:avLst/>
            </a:prstGeom>
            <a:solidFill>
              <a:srgbClr val="A9E2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9" name="Rectangle 21"/>
            <p:cNvSpPr>
              <a:spLocks noChangeArrowheads="1"/>
            </p:cNvSpPr>
            <p:nvPr/>
          </p:nvSpPr>
          <p:spPr bwMode="auto">
            <a:xfrm>
              <a:off x="2570" y="3025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</a:t>
              </a:r>
              <a:endParaRPr lang="en-US" b="0"/>
            </a:p>
          </p:txBody>
        </p:sp>
      </p:grp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1333500" y="1104900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1117600" y="1336675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1681163" y="59166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7110413" y="5910263"/>
            <a:ext cx="771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7191375" y="6142038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89115" name="Group 27"/>
          <p:cNvGrpSpPr>
            <a:grpSpLocks/>
          </p:cNvGrpSpPr>
          <p:nvPr/>
        </p:nvGrpSpPr>
        <p:grpSpPr bwMode="auto">
          <a:xfrm>
            <a:off x="1901825" y="2120900"/>
            <a:ext cx="4540250" cy="3451225"/>
            <a:chOff x="1198" y="1336"/>
            <a:chExt cx="2860" cy="2174"/>
          </a:xfrm>
        </p:grpSpPr>
        <p:sp>
          <p:nvSpPr>
            <p:cNvPr id="89116" name="Line 28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7" name="Rectangle 29"/>
            <p:cNvSpPr>
              <a:spLocks noChangeArrowheads="1"/>
            </p:cNvSpPr>
            <p:nvPr/>
          </p:nvSpPr>
          <p:spPr bwMode="auto">
            <a:xfrm>
              <a:off x="3557" y="1336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89118" name="Rectangle 30"/>
            <p:cNvSpPr>
              <a:spLocks noChangeArrowheads="1"/>
            </p:cNvSpPr>
            <p:nvPr/>
          </p:nvSpPr>
          <p:spPr bwMode="auto">
            <a:xfrm>
              <a:off x="3630" y="1482"/>
              <a:ext cx="3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89119" name="Group 31"/>
          <p:cNvGrpSpPr>
            <a:grpSpLocks/>
          </p:cNvGrpSpPr>
          <p:nvPr/>
        </p:nvGrpSpPr>
        <p:grpSpPr bwMode="auto">
          <a:xfrm>
            <a:off x="1901825" y="1400175"/>
            <a:ext cx="4767263" cy="4368800"/>
            <a:chOff x="1198" y="882"/>
            <a:chExt cx="3003" cy="2752"/>
          </a:xfrm>
        </p:grpSpPr>
        <p:sp>
          <p:nvSpPr>
            <p:cNvPr id="89120" name="Line 32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1" name="Rectangle 33"/>
            <p:cNvSpPr>
              <a:spLocks noChangeArrowheads="1"/>
            </p:cNvSpPr>
            <p:nvPr/>
          </p:nvSpPr>
          <p:spPr bwMode="auto">
            <a:xfrm>
              <a:off x="3700" y="3343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89122" name="Rectangle 34"/>
            <p:cNvSpPr>
              <a:spLocks noChangeArrowheads="1"/>
            </p:cNvSpPr>
            <p:nvPr/>
          </p:nvSpPr>
          <p:spPr bwMode="auto">
            <a:xfrm>
              <a:off x="3733" y="3490"/>
              <a:ext cx="4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89123" name="Group 35"/>
          <p:cNvGrpSpPr>
            <a:grpSpLocks/>
          </p:cNvGrpSpPr>
          <p:nvPr/>
        </p:nvGrpSpPr>
        <p:grpSpPr bwMode="auto">
          <a:xfrm>
            <a:off x="1042988" y="4402138"/>
            <a:ext cx="5846762" cy="460375"/>
            <a:chOff x="657" y="2773"/>
            <a:chExt cx="3683" cy="290"/>
          </a:xfrm>
        </p:grpSpPr>
        <p:sp>
          <p:nvSpPr>
            <p:cNvPr id="89124" name="Line 36"/>
            <p:cNvSpPr>
              <a:spLocks noChangeShapeType="1"/>
            </p:cNvSpPr>
            <p:nvPr/>
          </p:nvSpPr>
          <p:spPr bwMode="auto">
            <a:xfrm>
              <a:off x="1176" y="2848"/>
              <a:ext cx="3164" cy="1"/>
            </a:xfrm>
            <a:prstGeom prst="line">
              <a:avLst/>
            </a:prstGeom>
            <a:noFill/>
            <a:ln w="523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5" name="Rectangle 37"/>
            <p:cNvSpPr>
              <a:spLocks noChangeArrowheads="1"/>
            </p:cNvSpPr>
            <p:nvPr/>
          </p:nvSpPr>
          <p:spPr bwMode="auto">
            <a:xfrm>
              <a:off x="858" y="2773"/>
              <a:ext cx="2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89126" name="Rectangle 38"/>
            <p:cNvSpPr>
              <a:spLocks noChangeArrowheads="1"/>
            </p:cNvSpPr>
            <p:nvPr/>
          </p:nvSpPr>
          <p:spPr bwMode="auto">
            <a:xfrm>
              <a:off x="657" y="2919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tariff</a:t>
              </a:r>
              <a:endParaRPr lang="en-US" b="0"/>
            </a:p>
          </p:txBody>
        </p:sp>
      </p:grpSp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6523038" y="461645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Tariff</a:t>
            </a:r>
            <a:endParaRPr lang="en-US" b="0"/>
          </a:p>
        </p:txBody>
      </p:sp>
      <p:grpSp>
        <p:nvGrpSpPr>
          <p:cNvPr id="89128" name="Group 40"/>
          <p:cNvGrpSpPr>
            <a:grpSpLocks/>
          </p:cNvGrpSpPr>
          <p:nvPr/>
        </p:nvGrpSpPr>
        <p:grpSpPr bwMode="auto">
          <a:xfrm>
            <a:off x="2622550" y="6186488"/>
            <a:ext cx="2827338" cy="596900"/>
            <a:chOff x="1652" y="3897"/>
            <a:chExt cx="1781" cy="376"/>
          </a:xfrm>
        </p:grpSpPr>
        <p:sp>
          <p:nvSpPr>
            <p:cNvPr id="89129" name="Freeform 41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56" y="4"/>
                </a:cxn>
                <a:cxn ang="0">
                  <a:pos x="84" y="4"/>
                </a:cxn>
                <a:cxn ang="0">
                  <a:pos x="80" y="8"/>
                </a:cxn>
                <a:cxn ang="0">
                  <a:pos x="76" y="4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0" name="Rectangle 42"/>
            <p:cNvSpPr>
              <a:spLocks noChangeArrowheads="1"/>
            </p:cNvSpPr>
            <p:nvPr/>
          </p:nvSpPr>
          <p:spPr bwMode="auto">
            <a:xfrm>
              <a:off x="2346" y="3983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89131" name="Rectangle 43"/>
            <p:cNvSpPr>
              <a:spLocks noChangeArrowheads="1"/>
            </p:cNvSpPr>
            <p:nvPr/>
          </p:nvSpPr>
          <p:spPr bwMode="auto">
            <a:xfrm>
              <a:off x="2226" y="4129"/>
              <a:ext cx="6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tariff</a:t>
              </a:r>
              <a:endParaRPr lang="en-US" b="0"/>
            </a:p>
          </p:txBody>
        </p:sp>
      </p:grpSp>
      <p:grpSp>
        <p:nvGrpSpPr>
          <p:cNvPr id="89132" name="Group 44"/>
          <p:cNvGrpSpPr>
            <a:grpSpLocks/>
          </p:cNvGrpSpPr>
          <p:nvPr/>
        </p:nvGrpSpPr>
        <p:grpSpPr bwMode="auto">
          <a:xfrm>
            <a:off x="787400" y="4935538"/>
            <a:ext cx="6102350" cy="461962"/>
            <a:chOff x="496" y="3109"/>
            <a:chExt cx="3844" cy="291"/>
          </a:xfrm>
        </p:grpSpPr>
        <p:sp>
          <p:nvSpPr>
            <p:cNvPr id="89133" name="Line 45"/>
            <p:cNvSpPr>
              <a:spLocks noChangeShapeType="1"/>
            </p:cNvSpPr>
            <p:nvPr/>
          </p:nvSpPr>
          <p:spPr bwMode="auto">
            <a:xfrm>
              <a:off x="1176" y="3190"/>
              <a:ext cx="3164" cy="1"/>
            </a:xfrm>
            <a:prstGeom prst="line">
              <a:avLst/>
            </a:prstGeom>
            <a:noFill/>
            <a:ln w="52388">
              <a:solidFill>
                <a:srgbClr val="0063B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4" name="Rectangle 46"/>
            <p:cNvSpPr>
              <a:spLocks noChangeArrowheads="1"/>
            </p:cNvSpPr>
            <p:nvPr/>
          </p:nvSpPr>
          <p:spPr bwMode="auto">
            <a:xfrm>
              <a:off x="858" y="3109"/>
              <a:ext cx="2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89135" name="Rectangle 47"/>
            <p:cNvSpPr>
              <a:spLocks noChangeArrowheads="1"/>
            </p:cNvSpPr>
            <p:nvPr/>
          </p:nvSpPr>
          <p:spPr bwMode="auto">
            <a:xfrm>
              <a:off x="496" y="3256"/>
              <a:ext cx="6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tariff</a:t>
              </a:r>
              <a:endParaRPr lang="en-US" b="0"/>
            </a:p>
          </p:txBody>
        </p:sp>
      </p:grpSp>
      <p:sp>
        <p:nvSpPr>
          <p:cNvPr id="89136" name="Rectangle 48"/>
          <p:cNvSpPr>
            <a:spLocks noChangeArrowheads="1"/>
          </p:cNvSpPr>
          <p:nvPr/>
        </p:nvSpPr>
        <p:spPr bwMode="auto">
          <a:xfrm>
            <a:off x="6953250" y="4941888"/>
            <a:ext cx="498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World</a:t>
            </a:r>
            <a:endParaRPr lang="en-US" b="0"/>
          </a:p>
        </p:txBody>
      </p:sp>
      <p:sp>
        <p:nvSpPr>
          <p:cNvPr id="89137" name="Rectangle 49"/>
          <p:cNvSpPr>
            <a:spLocks noChangeArrowheads="1"/>
          </p:cNvSpPr>
          <p:nvPr/>
        </p:nvSpPr>
        <p:spPr bwMode="auto">
          <a:xfrm>
            <a:off x="6992938" y="5173663"/>
            <a:ext cx="414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grpSp>
        <p:nvGrpSpPr>
          <p:cNvPr id="89138" name="Group 50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89139" name="Freeform 51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4" y="11"/>
                </a:cxn>
                <a:cxn ang="0">
                  <a:pos x="14" y="51"/>
                </a:cxn>
                <a:cxn ang="0">
                  <a:pos x="21" y="51"/>
                </a:cxn>
                <a:cxn ang="0">
                  <a:pos x="21" y="4"/>
                </a:cxn>
                <a:cxn ang="0">
                  <a:pos x="21" y="0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40" name="Group 52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89141" name="Line 53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2" name="Oval 54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3" name="Rectangle 55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 b="0"/>
              </a:p>
            </p:txBody>
          </p:sp>
        </p:grpSp>
        <p:sp>
          <p:nvSpPr>
            <p:cNvPr id="89144" name="Rectangle 56"/>
            <p:cNvSpPr>
              <a:spLocks noChangeArrowheads="1"/>
            </p:cNvSpPr>
            <p:nvPr/>
          </p:nvSpPr>
          <p:spPr bwMode="auto">
            <a:xfrm>
              <a:off x="1677" y="3713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</p:grpSp>
      <p:grpSp>
        <p:nvGrpSpPr>
          <p:cNvPr id="89145" name="Group 57"/>
          <p:cNvGrpSpPr>
            <a:grpSpLocks/>
          </p:cNvGrpSpPr>
          <p:nvPr/>
        </p:nvGrpSpPr>
        <p:grpSpPr bwMode="auto">
          <a:xfrm>
            <a:off x="3260725" y="4468813"/>
            <a:ext cx="1782763" cy="1676400"/>
            <a:chOff x="2054" y="2815"/>
            <a:chExt cx="1123" cy="1056"/>
          </a:xfrm>
        </p:grpSpPr>
        <p:grpSp>
          <p:nvGrpSpPr>
            <p:cNvPr id="89146" name="Group 58"/>
            <p:cNvGrpSpPr>
              <a:grpSpLocks/>
            </p:cNvGrpSpPr>
            <p:nvPr/>
          </p:nvGrpSpPr>
          <p:grpSpPr bwMode="auto">
            <a:xfrm>
              <a:off x="2128" y="3278"/>
              <a:ext cx="962" cy="398"/>
              <a:chOff x="2128" y="3278"/>
              <a:chExt cx="962" cy="398"/>
            </a:xfrm>
          </p:grpSpPr>
          <p:sp>
            <p:nvSpPr>
              <p:cNvPr id="89147" name="Freeform 59"/>
              <p:cNvSpPr>
                <a:spLocks/>
              </p:cNvSpPr>
              <p:nvPr/>
            </p:nvSpPr>
            <p:spPr bwMode="auto">
              <a:xfrm>
                <a:off x="2128" y="3588"/>
                <a:ext cx="962" cy="88"/>
              </a:xfrm>
              <a:custGeom>
                <a:avLst/>
                <a:gdLst/>
                <a:ahLst/>
                <a:cxnLst>
                  <a:cxn ang="0">
                    <a:pos x="87" y="8"/>
                  </a:cxn>
                  <a:cxn ang="0">
                    <a:pos x="82" y="4"/>
                  </a:cxn>
                  <a:cxn ang="0">
                    <a:pos x="47" y="4"/>
                  </a:cxn>
                  <a:cxn ang="0">
                    <a:pos x="43" y="0"/>
                  </a:cxn>
                  <a:cxn ang="0">
                    <a:pos x="39" y="4"/>
                  </a:cxn>
                  <a:cxn ang="0">
                    <a:pos x="5" y="4"/>
                  </a:cxn>
                  <a:cxn ang="0">
                    <a:pos x="0" y="8"/>
                  </a:cxn>
                </a:cxnLst>
                <a:rect l="0" t="0" r="r" b="b"/>
                <a:pathLst>
                  <a:path w="87" h="8">
                    <a:moveTo>
                      <a:pt x="87" y="8"/>
                    </a:moveTo>
                    <a:cubicBezTo>
                      <a:pt x="87" y="6"/>
                      <a:pt x="84" y="4"/>
                      <a:pt x="82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5" y="4"/>
                      <a:pt x="43" y="2"/>
                      <a:pt x="43" y="0"/>
                    </a:cubicBezTo>
                    <a:cubicBezTo>
                      <a:pt x="43" y="2"/>
                      <a:pt x="42" y="4"/>
                      <a:pt x="3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4"/>
                      <a:pt x="0" y="6"/>
                      <a:pt x="0" y="8"/>
                    </a:cubicBezTo>
                  </a:path>
                </a:pathLst>
              </a:custGeom>
              <a:noFill/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48" name="Rectangle 60"/>
              <p:cNvSpPr>
                <a:spLocks noChangeArrowheads="1"/>
              </p:cNvSpPr>
              <p:nvPr/>
            </p:nvSpPr>
            <p:spPr bwMode="auto">
              <a:xfrm>
                <a:off x="2416" y="3278"/>
                <a:ext cx="40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Imports</a:t>
                </a:r>
                <a:endParaRPr lang="en-US" b="0"/>
              </a:p>
            </p:txBody>
          </p:sp>
          <p:sp>
            <p:nvSpPr>
              <p:cNvPr id="89149" name="Rectangle 61"/>
              <p:cNvSpPr>
                <a:spLocks noChangeArrowheads="1"/>
              </p:cNvSpPr>
              <p:nvPr/>
            </p:nvSpPr>
            <p:spPr bwMode="auto">
              <a:xfrm>
                <a:off x="2376" y="3424"/>
                <a:ext cx="48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with tariff</a:t>
                </a:r>
                <a:endParaRPr lang="en-US" b="0"/>
              </a:p>
            </p:txBody>
          </p:sp>
        </p:grpSp>
        <p:grpSp>
          <p:nvGrpSpPr>
            <p:cNvPr id="89150" name="Group 62"/>
            <p:cNvGrpSpPr>
              <a:grpSpLocks/>
            </p:cNvGrpSpPr>
            <p:nvPr/>
          </p:nvGrpSpPr>
          <p:grpSpPr bwMode="auto">
            <a:xfrm>
              <a:off x="2054" y="2815"/>
              <a:ext cx="139" cy="1056"/>
              <a:chOff x="2054" y="2815"/>
              <a:chExt cx="139" cy="1056"/>
            </a:xfrm>
          </p:grpSpPr>
          <p:sp>
            <p:nvSpPr>
              <p:cNvPr id="89151" name="Oval 63"/>
              <p:cNvSpPr>
                <a:spLocks noChangeArrowheads="1"/>
              </p:cNvSpPr>
              <p:nvPr/>
            </p:nvSpPr>
            <p:spPr bwMode="auto">
              <a:xfrm>
                <a:off x="2083" y="2815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2" name="Line 64"/>
              <p:cNvSpPr>
                <a:spLocks noChangeShapeType="1"/>
              </p:cNvSpPr>
              <p:nvPr/>
            </p:nvSpPr>
            <p:spPr bwMode="auto">
              <a:xfrm>
                <a:off x="2116" y="2848"/>
                <a:ext cx="1" cy="850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3" name="Freeform 65"/>
              <p:cNvSpPr>
                <a:spLocks/>
              </p:cNvSpPr>
              <p:nvPr/>
            </p:nvSpPr>
            <p:spPr bwMode="auto">
              <a:xfrm>
                <a:off x="2149" y="3804"/>
                <a:ext cx="37" cy="51"/>
              </a:xfrm>
              <a:custGeom>
                <a:avLst/>
                <a:gdLst/>
                <a:ahLst/>
                <a:cxnLst>
                  <a:cxn ang="0">
                    <a:pos x="7" y="44"/>
                  </a:cxn>
                  <a:cxn ang="0">
                    <a:pos x="11" y="40"/>
                  </a:cxn>
                  <a:cxn ang="0">
                    <a:pos x="18" y="33"/>
                  </a:cxn>
                  <a:cxn ang="0">
                    <a:pos x="33" y="26"/>
                  </a:cxn>
                  <a:cxn ang="0">
                    <a:pos x="37" y="18"/>
                  </a:cxn>
                  <a:cxn ang="0">
                    <a:pos x="37" y="15"/>
                  </a:cxn>
                  <a:cxn ang="0">
                    <a:pos x="37" y="7"/>
                  </a:cxn>
                  <a:cxn ang="0">
                    <a:pos x="33" y="4"/>
                  </a:cxn>
                  <a:cxn ang="0">
                    <a:pos x="26" y="0"/>
                  </a:cxn>
                  <a:cxn ang="0">
                    <a:pos x="18" y="0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1" y="7"/>
                  </a:cxn>
                  <a:cxn ang="0">
                    <a:pos x="18" y="4"/>
                  </a:cxn>
                  <a:cxn ang="0">
                    <a:pos x="26" y="7"/>
                  </a:cxn>
                  <a:cxn ang="0">
                    <a:pos x="29" y="15"/>
                  </a:cxn>
                  <a:cxn ang="0">
                    <a:pos x="26" y="22"/>
                  </a:cxn>
                  <a:cxn ang="0">
                    <a:pos x="15" y="33"/>
                  </a:cxn>
                  <a:cxn ang="0">
                    <a:pos x="4" y="40"/>
                  </a:cxn>
                  <a:cxn ang="0">
                    <a:pos x="0" y="48"/>
                  </a:cxn>
                  <a:cxn ang="0">
                    <a:pos x="0" y="51"/>
                  </a:cxn>
                  <a:cxn ang="0">
                    <a:pos x="37" y="51"/>
                  </a:cxn>
                  <a:cxn ang="0">
                    <a:pos x="37" y="44"/>
                  </a:cxn>
                  <a:cxn ang="0">
                    <a:pos x="11" y="44"/>
                  </a:cxn>
                  <a:cxn ang="0">
                    <a:pos x="7" y="44"/>
                  </a:cxn>
                </a:cxnLst>
                <a:rect l="0" t="0" r="r" b="b"/>
                <a:pathLst>
                  <a:path w="37" h="51">
                    <a:moveTo>
                      <a:pt x="7" y="44"/>
                    </a:moveTo>
                    <a:lnTo>
                      <a:pt x="11" y="40"/>
                    </a:lnTo>
                    <a:lnTo>
                      <a:pt x="18" y="33"/>
                    </a:lnTo>
                    <a:lnTo>
                      <a:pt x="33" y="26"/>
                    </a:lnTo>
                    <a:lnTo>
                      <a:pt x="37" y="18"/>
                    </a:lnTo>
                    <a:lnTo>
                      <a:pt x="37" y="15"/>
                    </a:lnTo>
                    <a:lnTo>
                      <a:pt x="37" y="7"/>
                    </a:lnTo>
                    <a:lnTo>
                      <a:pt x="33" y="4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1" y="7"/>
                    </a:lnTo>
                    <a:lnTo>
                      <a:pt x="18" y="4"/>
                    </a:lnTo>
                    <a:lnTo>
                      <a:pt x="26" y="7"/>
                    </a:lnTo>
                    <a:lnTo>
                      <a:pt x="29" y="15"/>
                    </a:lnTo>
                    <a:lnTo>
                      <a:pt x="26" y="22"/>
                    </a:lnTo>
                    <a:lnTo>
                      <a:pt x="15" y="33"/>
                    </a:lnTo>
                    <a:lnTo>
                      <a:pt x="4" y="40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37" y="51"/>
                    </a:lnTo>
                    <a:lnTo>
                      <a:pt x="37" y="44"/>
                    </a:lnTo>
                    <a:lnTo>
                      <a:pt x="11" y="44"/>
                    </a:lnTo>
                    <a:lnTo>
                      <a:pt x="7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4" name="Rectangle 66"/>
              <p:cNvSpPr>
                <a:spLocks noChangeArrowheads="1"/>
              </p:cNvSpPr>
              <p:nvPr/>
            </p:nvSpPr>
            <p:spPr bwMode="auto">
              <a:xfrm>
                <a:off x="2054" y="3727"/>
                <a:ext cx="9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 b="0"/>
              </a:p>
            </p:txBody>
          </p:sp>
          <p:sp>
            <p:nvSpPr>
              <p:cNvPr id="89155" name="Rectangle 67"/>
              <p:cNvSpPr>
                <a:spLocks noChangeArrowheads="1"/>
              </p:cNvSpPr>
              <p:nvPr/>
            </p:nvSpPr>
            <p:spPr bwMode="auto">
              <a:xfrm>
                <a:off x="2145" y="371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 i="1">
                    <a:solidFill>
                      <a:srgbClr val="000000"/>
                    </a:solidFill>
                    <a:latin typeface="Arial" charset="0"/>
                  </a:rPr>
                  <a:t>S</a:t>
                </a:r>
                <a:endParaRPr lang="en-US" b="0"/>
              </a:p>
            </p:txBody>
          </p:sp>
        </p:grpSp>
        <p:grpSp>
          <p:nvGrpSpPr>
            <p:cNvPr id="89156" name="Group 68"/>
            <p:cNvGrpSpPr>
              <a:grpSpLocks/>
            </p:cNvGrpSpPr>
            <p:nvPr/>
          </p:nvGrpSpPr>
          <p:grpSpPr bwMode="auto">
            <a:xfrm>
              <a:off x="3034" y="2815"/>
              <a:ext cx="143" cy="1056"/>
              <a:chOff x="3034" y="2815"/>
              <a:chExt cx="143" cy="1056"/>
            </a:xfrm>
          </p:grpSpPr>
          <p:sp>
            <p:nvSpPr>
              <p:cNvPr id="89157" name="Oval 69"/>
              <p:cNvSpPr>
                <a:spLocks noChangeArrowheads="1"/>
              </p:cNvSpPr>
              <p:nvPr/>
            </p:nvSpPr>
            <p:spPr bwMode="auto">
              <a:xfrm>
                <a:off x="3068" y="2815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8" name="Line 70"/>
              <p:cNvSpPr>
                <a:spLocks noChangeShapeType="1"/>
              </p:cNvSpPr>
              <p:nvPr/>
            </p:nvSpPr>
            <p:spPr bwMode="auto">
              <a:xfrm>
                <a:off x="3101" y="2848"/>
                <a:ext cx="1" cy="850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9" name="Freeform 71"/>
              <p:cNvSpPr>
                <a:spLocks/>
              </p:cNvSpPr>
              <p:nvPr/>
            </p:nvSpPr>
            <p:spPr bwMode="auto">
              <a:xfrm>
                <a:off x="3133" y="3804"/>
                <a:ext cx="36" cy="51"/>
              </a:xfrm>
              <a:custGeom>
                <a:avLst/>
                <a:gdLst/>
                <a:ahLst/>
                <a:cxnLst>
                  <a:cxn ang="0">
                    <a:pos x="7" y="44"/>
                  </a:cxn>
                  <a:cxn ang="0">
                    <a:pos x="11" y="40"/>
                  </a:cxn>
                  <a:cxn ang="0">
                    <a:pos x="18" y="33"/>
                  </a:cxn>
                  <a:cxn ang="0">
                    <a:pos x="33" y="26"/>
                  </a:cxn>
                  <a:cxn ang="0">
                    <a:pos x="36" y="18"/>
                  </a:cxn>
                  <a:cxn ang="0">
                    <a:pos x="36" y="15"/>
                  </a:cxn>
                  <a:cxn ang="0">
                    <a:pos x="36" y="7"/>
                  </a:cxn>
                  <a:cxn ang="0">
                    <a:pos x="33" y="4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1" y="0"/>
                  </a:cxn>
                  <a:cxn ang="0">
                    <a:pos x="3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1" y="7"/>
                  </a:cxn>
                  <a:cxn ang="0">
                    <a:pos x="18" y="4"/>
                  </a:cxn>
                  <a:cxn ang="0">
                    <a:pos x="25" y="7"/>
                  </a:cxn>
                  <a:cxn ang="0">
                    <a:pos x="29" y="15"/>
                  </a:cxn>
                  <a:cxn ang="0">
                    <a:pos x="25" y="22"/>
                  </a:cxn>
                  <a:cxn ang="0">
                    <a:pos x="14" y="33"/>
                  </a:cxn>
                  <a:cxn ang="0">
                    <a:pos x="3" y="40"/>
                  </a:cxn>
                  <a:cxn ang="0">
                    <a:pos x="0" y="48"/>
                  </a:cxn>
                  <a:cxn ang="0">
                    <a:pos x="0" y="51"/>
                  </a:cxn>
                  <a:cxn ang="0">
                    <a:pos x="36" y="51"/>
                  </a:cxn>
                  <a:cxn ang="0">
                    <a:pos x="36" y="44"/>
                  </a:cxn>
                  <a:cxn ang="0">
                    <a:pos x="11" y="44"/>
                  </a:cxn>
                  <a:cxn ang="0">
                    <a:pos x="7" y="44"/>
                  </a:cxn>
                </a:cxnLst>
                <a:rect l="0" t="0" r="r" b="b"/>
                <a:pathLst>
                  <a:path w="36" h="51">
                    <a:moveTo>
                      <a:pt x="7" y="44"/>
                    </a:moveTo>
                    <a:lnTo>
                      <a:pt x="11" y="40"/>
                    </a:lnTo>
                    <a:lnTo>
                      <a:pt x="18" y="33"/>
                    </a:lnTo>
                    <a:lnTo>
                      <a:pt x="33" y="26"/>
                    </a:lnTo>
                    <a:lnTo>
                      <a:pt x="36" y="18"/>
                    </a:lnTo>
                    <a:lnTo>
                      <a:pt x="36" y="15"/>
                    </a:lnTo>
                    <a:lnTo>
                      <a:pt x="36" y="7"/>
                    </a:lnTo>
                    <a:lnTo>
                      <a:pt x="33" y="4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1" y="7"/>
                    </a:lnTo>
                    <a:lnTo>
                      <a:pt x="18" y="4"/>
                    </a:lnTo>
                    <a:lnTo>
                      <a:pt x="25" y="7"/>
                    </a:lnTo>
                    <a:lnTo>
                      <a:pt x="29" y="15"/>
                    </a:lnTo>
                    <a:lnTo>
                      <a:pt x="25" y="22"/>
                    </a:lnTo>
                    <a:lnTo>
                      <a:pt x="14" y="33"/>
                    </a:lnTo>
                    <a:lnTo>
                      <a:pt x="3" y="40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36" y="51"/>
                    </a:lnTo>
                    <a:lnTo>
                      <a:pt x="36" y="44"/>
                    </a:lnTo>
                    <a:lnTo>
                      <a:pt x="11" y="44"/>
                    </a:lnTo>
                    <a:lnTo>
                      <a:pt x="7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60" name="Rectangle 72"/>
              <p:cNvSpPr>
                <a:spLocks noChangeArrowheads="1"/>
              </p:cNvSpPr>
              <p:nvPr/>
            </p:nvSpPr>
            <p:spPr bwMode="auto">
              <a:xfrm>
                <a:off x="3034" y="3727"/>
                <a:ext cx="9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 b="0"/>
              </a:p>
            </p:txBody>
          </p:sp>
          <p:sp>
            <p:nvSpPr>
              <p:cNvPr id="89161" name="Rectangle 73"/>
              <p:cNvSpPr>
                <a:spLocks noChangeArrowheads="1"/>
              </p:cNvSpPr>
              <p:nvPr/>
            </p:nvSpPr>
            <p:spPr bwMode="auto">
              <a:xfrm>
                <a:off x="3125" y="3713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 i="1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 b="0"/>
              </a:p>
            </p:txBody>
          </p:sp>
        </p:grpSp>
      </p:grpSp>
      <p:grpSp>
        <p:nvGrpSpPr>
          <p:cNvPr id="89162" name="Group 74"/>
          <p:cNvGrpSpPr>
            <a:grpSpLocks/>
          </p:cNvGrpSpPr>
          <p:nvPr/>
        </p:nvGrpSpPr>
        <p:grpSpPr bwMode="auto">
          <a:xfrm>
            <a:off x="5334000" y="5011738"/>
            <a:ext cx="227013" cy="1133475"/>
            <a:chOff x="3360" y="3157"/>
            <a:chExt cx="143" cy="714"/>
          </a:xfrm>
        </p:grpSpPr>
        <p:sp>
          <p:nvSpPr>
            <p:cNvPr id="89163" name="Line 75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4" name="Oval 76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5" name="Freeform 77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5" y="11"/>
                </a:cxn>
                <a:cxn ang="0">
                  <a:pos x="15" y="51"/>
                </a:cxn>
                <a:cxn ang="0">
                  <a:pos x="22" y="51"/>
                </a:cxn>
                <a:cxn ang="0">
                  <a:pos x="22" y="4"/>
                </a:cxn>
                <a:cxn ang="0">
                  <a:pos x="22" y="0"/>
                </a:cxn>
              </a:cxnLst>
              <a:rect l="0" t="0" r="r" b="b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6" name="Rectangle 78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9167" name="Rectangle 79"/>
            <p:cNvSpPr>
              <a:spLocks noChangeArrowheads="1"/>
            </p:cNvSpPr>
            <p:nvPr/>
          </p:nvSpPr>
          <p:spPr bwMode="auto">
            <a:xfrm>
              <a:off x="3451" y="3713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  <p:grpSp>
        <p:nvGrpSpPr>
          <p:cNvPr id="89168" name="Group 80"/>
          <p:cNvGrpSpPr>
            <a:grpSpLocks/>
          </p:cNvGrpSpPr>
          <p:nvPr/>
        </p:nvGrpSpPr>
        <p:grpSpPr bwMode="auto">
          <a:xfrm>
            <a:off x="4448175" y="3611563"/>
            <a:ext cx="2674938" cy="1112837"/>
            <a:chOff x="2802" y="2275"/>
            <a:chExt cx="1685" cy="701"/>
          </a:xfrm>
        </p:grpSpPr>
        <p:sp>
          <p:nvSpPr>
            <p:cNvPr id="89169" name="Line 81"/>
            <p:cNvSpPr>
              <a:spLocks noChangeShapeType="1"/>
            </p:cNvSpPr>
            <p:nvPr/>
          </p:nvSpPr>
          <p:spPr bwMode="auto">
            <a:xfrm flipV="1">
              <a:off x="2802" y="2496"/>
              <a:ext cx="53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70" name="Rectangle 82"/>
            <p:cNvSpPr>
              <a:spLocks noChangeArrowheads="1"/>
            </p:cNvSpPr>
            <p:nvPr/>
          </p:nvSpPr>
          <p:spPr bwMode="auto">
            <a:xfrm>
              <a:off x="3281" y="2275"/>
              <a:ext cx="1206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0">
                  <a:solidFill>
                    <a:srgbClr val="000000"/>
                  </a:solidFill>
                  <a:latin typeface="Arial" charset="0"/>
                </a:rPr>
                <a:t>Tariff Revenue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 animBg="1"/>
      <p:bldP spid="8912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6 The Effects of a Tariff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3F6F9"/>
          </a:solidFill>
          <a:ln w="1936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2F4F8"/>
          </a:solidFill>
          <a:ln w="176213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1F4F7"/>
          </a:solidFill>
          <a:ln w="1587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F0F2F5"/>
          </a:solidFill>
          <a:ln w="1412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EF1F4"/>
          </a:solidFill>
          <a:ln w="1222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DEFF3"/>
          </a:solidFill>
          <a:ln w="10477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BEEF2"/>
          </a:solidFill>
          <a:ln w="873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AECF1"/>
          </a:solidFill>
          <a:ln w="69850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9EBF0"/>
          </a:solidFill>
          <a:ln w="523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7EAEF"/>
          </a:solidFill>
          <a:ln w="34925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1989138" y="1225550"/>
            <a:ext cx="5989637" cy="4732338"/>
          </a:xfrm>
          <a:prstGeom prst="rect">
            <a:avLst/>
          </a:prstGeom>
          <a:solidFill>
            <a:srgbClr val="E6E9EF"/>
          </a:solidFill>
          <a:ln w="17463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1849438" y="1120775"/>
            <a:ext cx="6042025" cy="474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1849438" y="4519613"/>
            <a:ext cx="1531937" cy="1089025"/>
            <a:chOff x="1165" y="2847"/>
            <a:chExt cx="965" cy="686"/>
          </a:xfrm>
        </p:grpSpPr>
        <p:grpSp>
          <p:nvGrpSpPr>
            <p:cNvPr id="88082" name="Group 18"/>
            <p:cNvGrpSpPr>
              <a:grpSpLocks/>
            </p:cNvGrpSpPr>
            <p:nvPr/>
          </p:nvGrpSpPr>
          <p:grpSpPr bwMode="auto">
            <a:xfrm>
              <a:off x="1165" y="2847"/>
              <a:ext cx="965" cy="686"/>
              <a:chOff x="1165" y="2847"/>
              <a:chExt cx="965" cy="686"/>
            </a:xfrm>
          </p:grpSpPr>
          <p:sp>
            <p:nvSpPr>
              <p:cNvPr id="88083" name="Freeform 19"/>
              <p:cNvSpPr>
                <a:spLocks/>
              </p:cNvSpPr>
              <p:nvPr/>
            </p:nvSpPr>
            <p:spPr bwMode="auto">
              <a:xfrm>
                <a:off x="1165" y="2847"/>
                <a:ext cx="965" cy="686"/>
              </a:xfrm>
              <a:custGeom>
                <a:avLst/>
                <a:gdLst/>
                <a:ahLst/>
                <a:cxnLst>
                  <a:cxn ang="0">
                    <a:pos x="1538" y="0"/>
                  </a:cxn>
                  <a:cxn ang="0">
                    <a:pos x="0" y="0"/>
                  </a:cxn>
                  <a:cxn ang="0">
                    <a:pos x="0" y="1094"/>
                  </a:cxn>
                  <a:cxn ang="0">
                    <a:pos x="1538" y="0"/>
                  </a:cxn>
                </a:cxnLst>
                <a:rect l="0" t="0" r="r" b="b"/>
                <a:pathLst>
                  <a:path w="1538" h="1094">
                    <a:moveTo>
                      <a:pt x="1538" y="0"/>
                    </a:moveTo>
                    <a:lnTo>
                      <a:pt x="0" y="0"/>
                    </a:lnTo>
                    <a:lnTo>
                      <a:pt x="0" y="1094"/>
                    </a:lnTo>
                    <a:lnTo>
                      <a:pt x="1538" y="0"/>
                    </a:lnTo>
                    <a:close/>
                  </a:path>
                </a:pathLst>
              </a:custGeom>
              <a:solidFill>
                <a:srgbClr val="BBD8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4" name="Rectangle 20"/>
              <p:cNvSpPr>
                <a:spLocks noChangeArrowheads="1"/>
              </p:cNvSpPr>
              <p:nvPr/>
            </p:nvSpPr>
            <p:spPr bwMode="auto">
              <a:xfrm>
                <a:off x="1432" y="2952"/>
                <a:ext cx="8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en-US" b="0"/>
              </a:p>
            </p:txBody>
          </p:sp>
        </p:grpSp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1257" y="3230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G</a:t>
              </a:r>
              <a:endParaRPr lang="en-US" b="0"/>
            </a:p>
          </p:txBody>
        </p:sp>
      </p:grpSp>
      <p:grpSp>
        <p:nvGrpSpPr>
          <p:cNvPr id="88086" name="Group 22"/>
          <p:cNvGrpSpPr>
            <a:grpSpLocks/>
          </p:cNvGrpSpPr>
          <p:nvPr/>
        </p:nvGrpSpPr>
        <p:grpSpPr bwMode="auto">
          <a:xfrm>
            <a:off x="1849438" y="1382713"/>
            <a:ext cx="2441575" cy="3133725"/>
            <a:chOff x="1165" y="871"/>
            <a:chExt cx="1538" cy="1974"/>
          </a:xfrm>
        </p:grpSpPr>
        <p:sp>
          <p:nvSpPr>
            <p:cNvPr id="88087" name="Freeform 23"/>
            <p:cNvSpPr>
              <a:spLocks/>
            </p:cNvSpPr>
            <p:nvPr/>
          </p:nvSpPr>
          <p:spPr bwMode="auto">
            <a:xfrm>
              <a:off x="1165" y="871"/>
              <a:ext cx="1538" cy="1974"/>
            </a:xfrm>
            <a:custGeom>
              <a:avLst/>
              <a:gdLst/>
              <a:ahLst/>
              <a:cxnLst>
                <a:cxn ang="0">
                  <a:pos x="1538" y="1568"/>
                </a:cxn>
                <a:cxn ang="0">
                  <a:pos x="945" y="1974"/>
                </a:cxn>
                <a:cxn ang="0">
                  <a:pos x="8" y="1974"/>
                </a:cxn>
                <a:cxn ang="0">
                  <a:pos x="0" y="0"/>
                </a:cxn>
                <a:cxn ang="0">
                  <a:pos x="1538" y="1568"/>
                </a:cxn>
              </a:cxnLst>
              <a:rect l="0" t="0" r="r" b="b"/>
              <a:pathLst>
                <a:path w="1538" h="1974">
                  <a:moveTo>
                    <a:pt x="1538" y="1568"/>
                  </a:moveTo>
                  <a:lnTo>
                    <a:pt x="945" y="1974"/>
                  </a:lnTo>
                  <a:lnTo>
                    <a:pt x="8" y="1974"/>
                  </a:lnTo>
                  <a:lnTo>
                    <a:pt x="0" y="0"/>
                  </a:lnTo>
                  <a:lnTo>
                    <a:pt x="1538" y="1568"/>
                  </a:lnTo>
                  <a:close/>
                </a:path>
              </a:pathLst>
            </a:custGeom>
            <a:solidFill>
              <a:srgbClr val="BBD8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8" name="Rectangle 24"/>
            <p:cNvSpPr>
              <a:spLocks noChangeArrowheads="1"/>
            </p:cNvSpPr>
            <p:nvPr/>
          </p:nvSpPr>
          <p:spPr bwMode="auto">
            <a:xfrm>
              <a:off x="1714" y="2206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b="0"/>
            </a:p>
          </p:txBody>
        </p:sp>
      </p:grpSp>
      <p:sp>
        <p:nvSpPr>
          <p:cNvPr id="88089" name="Freeform 25"/>
          <p:cNvSpPr>
            <a:spLocks/>
          </p:cNvSpPr>
          <p:nvPr/>
        </p:nvSpPr>
        <p:spPr bwMode="auto">
          <a:xfrm>
            <a:off x="1849438" y="1120775"/>
            <a:ext cx="6042025" cy="474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92"/>
              </a:cxn>
              <a:cxn ang="0">
                <a:pos x="3806" y="2992"/>
              </a:cxn>
            </a:cxnLst>
            <a:rect l="0" t="0" r="r" b="b"/>
            <a:pathLst>
              <a:path w="3806" h="2992">
                <a:moveTo>
                  <a:pt x="0" y="0"/>
                </a:moveTo>
                <a:lnTo>
                  <a:pt x="0" y="2992"/>
                </a:lnTo>
                <a:lnTo>
                  <a:pt x="3806" y="2992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6434138" y="4598988"/>
            <a:ext cx="1587" cy="3952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091" name="Group 27"/>
          <p:cNvGrpSpPr>
            <a:grpSpLocks/>
          </p:cNvGrpSpPr>
          <p:nvPr/>
        </p:nvGrpSpPr>
        <p:grpSpPr bwMode="auto">
          <a:xfrm>
            <a:off x="3359150" y="4521200"/>
            <a:ext cx="1563688" cy="542925"/>
            <a:chOff x="2116" y="2848"/>
            <a:chExt cx="985" cy="342"/>
          </a:xfrm>
        </p:grpSpPr>
        <p:sp>
          <p:nvSpPr>
            <p:cNvPr id="88092" name="Rectangle 28"/>
            <p:cNvSpPr>
              <a:spLocks noChangeArrowheads="1"/>
            </p:cNvSpPr>
            <p:nvPr/>
          </p:nvSpPr>
          <p:spPr bwMode="auto">
            <a:xfrm>
              <a:off x="2116" y="2848"/>
              <a:ext cx="985" cy="342"/>
            </a:xfrm>
            <a:prstGeom prst="rect">
              <a:avLst/>
            </a:prstGeom>
            <a:solidFill>
              <a:srgbClr val="A9E2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3" name="Rectangle 29"/>
            <p:cNvSpPr>
              <a:spLocks noChangeArrowheads="1"/>
            </p:cNvSpPr>
            <p:nvPr/>
          </p:nvSpPr>
          <p:spPr bwMode="auto">
            <a:xfrm>
              <a:off x="2570" y="3025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</a:t>
              </a:r>
              <a:endParaRPr lang="en-US" b="0"/>
            </a:p>
          </p:txBody>
        </p:sp>
      </p:grpSp>
      <p:grpSp>
        <p:nvGrpSpPr>
          <p:cNvPr id="88094" name="Group 30"/>
          <p:cNvGrpSpPr>
            <a:grpSpLocks/>
          </p:cNvGrpSpPr>
          <p:nvPr/>
        </p:nvGrpSpPr>
        <p:grpSpPr bwMode="auto">
          <a:xfrm>
            <a:off x="2622550" y="4521200"/>
            <a:ext cx="2827338" cy="542925"/>
            <a:chOff x="1652" y="2848"/>
            <a:chExt cx="1781" cy="342"/>
          </a:xfrm>
        </p:grpSpPr>
        <p:grpSp>
          <p:nvGrpSpPr>
            <p:cNvPr id="88095" name="Group 31"/>
            <p:cNvGrpSpPr>
              <a:grpSpLocks/>
            </p:cNvGrpSpPr>
            <p:nvPr/>
          </p:nvGrpSpPr>
          <p:grpSpPr bwMode="auto">
            <a:xfrm>
              <a:off x="1652" y="2848"/>
              <a:ext cx="464" cy="342"/>
              <a:chOff x="1652" y="2848"/>
              <a:chExt cx="464" cy="342"/>
            </a:xfrm>
          </p:grpSpPr>
          <p:sp>
            <p:nvSpPr>
              <p:cNvPr id="88096" name="Freeform 32"/>
              <p:cNvSpPr>
                <a:spLocks/>
              </p:cNvSpPr>
              <p:nvPr/>
            </p:nvSpPr>
            <p:spPr bwMode="auto">
              <a:xfrm>
                <a:off x="1652" y="2848"/>
                <a:ext cx="464" cy="342"/>
              </a:xfrm>
              <a:custGeom>
                <a:avLst/>
                <a:gdLst/>
                <a:ahLst/>
                <a:cxnLst>
                  <a:cxn ang="0">
                    <a:pos x="464" y="342"/>
                  </a:cxn>
                  <a:cxn ang="0">
                    <a:pos x="464" y="0"/>
                  </a:cxn>
                  <a:cxn ang="0">
                    <a:pos x="0" y="342"/>
                  </a:cxn>
                  <a:cxn ang="0">
                    <a:pos x="464" y="342"/>
                  </a:cxn>
                </a:cxnLst>
                <a:rect l="0" t="0" r="r" b="b"/>
                <a:pathLst>
                  <a:path w="464" h="342">
                    <a:moveTo>
                      <a:pt x="464" y="342"/>
                    </a:moveTo>
                    <a:lnTo>
                      <a:pt x="464" y="0"/>
                    </a:lnTo>
                    <a:lnTo>
                      <a:pt x="0" y="342"/>
                    </a:lnTo>
                    <a:lnTo>
                      <a:pt x="464" y="342"/>
                    </a:lnTo>
                    <a:close/>
                  </a:path>
                </a:pathLst>
              </a:custGeom>
              <a:solidFill>
                <a:srgbClr val="E9A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7" name="Rectangle 33"/>
              <p:cNvSpPr>
                <a:spLocks noChangeArrowheads="1"/>
              </p:cNvSpPr>
              <p:nvPr/>
            </p:nvSpPr>
            <p:spPr bwMode="auto">
              <a:xfrm>
                <a:off x="1922" y="3025"/>
                <a:ext cx="8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D</a:t>
                </a:r>
                <a:endParaRPr lang="en-US" b="0"/>
              </a:p>
            </p:txBody>
          </p:sp>
        </p:grpSp>
        <p:grpSp>
          <p:nvGrpSpPr>
            <p:cNvPr id="88098" name="Group 34"/>
            <p:cNvGrpSpPr>
              <a:grpSpLocks/>
            </p:cNvGrpSpPr>
            <p:nvPr/>
          </p:nvGrpSpPr>
          <p:grpSpPr bwMode="auto">
            <a:xfrm>
              <a:off x="3101" y="2848"/>
              <a:ext cx="332" cy="342"/>
              <a:chOff x="3101" y="2848"/>
              <a:chExt cx="332" cy="342"/>
            </a:xfrm>
          </p:grpSpPr>
          <p:sp>
            <p:nvSpPr>
              <p:cNvPr id="88099" name="Freeform 35"/>
              <p:cNvSpPr>
                <a:spLocks/>
              </p:cNvSpPr>
              <p:nvPr/>
            </p:nvSpPr>
            <p:spPr bwMode="auto">
              <a:xfrm>
                <a:off x="3101" y="2848"/>
                <a:ext cx="332" cy="342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0" y="0"/>
                  </a:cxn>
                  <a:cxn ang="0">
                    <a:pos x="332" y="342"/>
                  </a:cxn>
                  <a:cxn ang="0">
                    <a:pos x="0" y="342"/>
                  </a:cxn>
                </a:cxnLst>
                <a:rect l="0" t="0" r="r" b="b"/>
                <a:pathLst>
                  <a:path w="332" h="342">
                    <a:moveTo>
                      <a:pt x="0" y="342"/>
                    </a:moveTo>
                    <a:lnTo>
                      <a:pt x="0" y="0"/>
                    </a:lnTo>
                    <a:lnTo>
                      <a:pt x="332" y="342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E9A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00" name="Rectangle 36"/>
              <p:cNvSpPr>
                <a:spLocks noChangeArrowheads="1"/>
              </p:cNvSpPr>
              <p:nvPr/>
            </p:nvSpPr>
            <p:spPr bwMode="auto">
              <a:xfrm>
                <a:off x="3166" y="3025"/>
                <a:ext cx="7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F</a:t>
                </a:r>
                <a:endParaRPr lang="en-US" b="0"/>
              </a:p>
            </p:txBody>
          </p:sp>
        </p:grpSp>
      </p:grpSp>
      <p:grpSp>
        <p:nvGrpSpPr>
          <p:cNvPr id="88101" name="Group 37"/>
          <p:cNvGrpSpPr>
            <a:grpSpLocks/>
          </p:cNvGrpSpPr>
          <p:nvPr/>
        </p:nvGrpSpPr>
        <p:grpSpPr bwMode="auto">
          <a:xfrm>
            <a:off x="3359150" y="3871913"/>
            <a:ext cx="1563688" cy="649287"/>
            <a:chOff x="2116" y="2439"/>
            <a:chExt cx="985" cy="409"/>
          </a:xfrm>
        </p:grpSpPr>
        <p:sp>
          <p:nvSpPr>
            <p:cNvPr id="88102" name="Freeform 38"/>
            <p:cNvSpPr>
              <a:spLocks/>
            </p:cNvSpPr>
            <p:nvPr/>
          </p:nvSpPr>
          <p:spPr bwMode="auto">
            <a:xfrm>
              <a:off x="2116" y="2439"/>
              <a:ext cx="985" cy="409"/>
            </a:xfrm>
            <a:custGeom>
              <a:avLst/>
              <a:gdLst/>
              <a:ahLst/>
              <a:cxnLst>
                <a:cxn ang="0">
                  <a:pos x="0" y="409"/>
                </a:cxn>
                <a:cxn ang="0">
                  <a:pos x="985" y="409"/>
                </a:cxn>
                <a:cxn ang="0">
                  <a:pos x="587" y="0"/>
                </a:cxn>
                <a:cxn ang="0">
                  <a:pos x="0" y="409"/>
                </a:cxn>
              </a:cxnLst>
              <a:rect l="0" t="0" r="r" b="b"/>
              <a:pathLst>
                <a:path w="985" h="409">
                  <a:moveTo>
                    <a:pt x="0" y="409"/>
                  </a:moveTo>
                  <a:lnTo>
                    <a:pt x="985" y="409"/>
                  </a:lnTo>
                  <a:lnTo>
                    <a:pt x="587" y="0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BBD8F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3" name="Rectangle 39"/>
            <p:cNvSpPr>
              <a:spLocks noChangeArrowheads="1"/>
            </p:cNvSpPr>
            <p:nvPr/>
          </p:nvSpPr>
          <p:spPr bwMode="auto">
            <a:xfrm>
              <a:off x="2606" y="2623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b="0"/>
            </a:p>
          </p:txBody>
        </p:sp>
      </p:grpSp>
      <p:sp>
        <p:nvSpPr>
          <p:cNvPr id="88104" name="Rectangle 40"/>
          <p:cNvSpPr>
            <a:spLocks noChangeArrowheads="1"/>
          </p:cNvSpPr>
          <p:nvPr/>
        </p:nvSpPr>
        <p:spPr bwMode="auto">
          <a:xfrm>
            <a:off x="1333500" y="1104900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88105" name="Rectangle 41"/>
          <p:cNvSpPr>
            <a:spLocks noChangeArrowheads="1"/>
          </p:cNvSpPr>
          <p:nvPr/>
        </p:nvSpPr>
        <p:spPr bwMode="auto">
          <a:xfrm>
            <a:off x="1117600" y="1336675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1681163" y="5916613"/>
            <a:ext cx="1063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88107" name="Rectangle 43"/>
          <p:cNvSpPr>
            <a:spLocks noChangeArrowheads="1"/>
          </p:cNvSpPr>
          <p:nvPr/>
        </p:nvSpPr>
        <p:spPr bwMode="auto">
          <a:xfrm>
            <a:off x="7110413" y="5910263"/>
            <a:ext cx="771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88108" name="Rectangle 44"/>
          <p:cNvSpPr>
            <a:spLocks noChangeArrowheads="1"/>
          </p:cNvSpPr>
          <p:nvPr/>
        </p:nvSpPr>
        <p:spPr bwMode="auto">
          <a:xfrm>
            <a:off x="7191375" y="6142038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88109" name="Group 45"/>
          <p:cNvGrpSpPr>
            <a:grpSpLocks/>
          </p:cNvGrpSpPr>
          <p:nvPr/>
        </p:nvGrpSpPr>
        <p:grpSpPr bwMode="auto">
          <a:xfrm>
            <a:off x="1901825" y="2120900"/>
            <a:ext cx="4540250" cy="3451225"/>
            <a:chOff x="1198" y="1336"/>
            <a:chExt cx="2860" cy="2174"/>
          </a:xfrm>
        </p:grpSpPr>
        <p:sp>
          <p:nvSpPr>
            <p:cNvPr id="88110" name="Line 46"/>
            <p:cNvSpPr>
              <a:spLocks noChangeShapeType="1"/>
            </p:cNvSpPr>
            <p:nvPr/>
          </p:nvSpPr>
          <p:spPr bwMode="auto">
            <a:xfrm flipV="1">
              <a:off x="1198" y="1633"/>
              <a:ext cx="2611" cy="1877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1" name="Rectangle 47"/>
            <p:cNvSpPr>
              <a:spLocks noChangeArrowheads="1"/>
            </p:cNvSpPr>
            <p:nvPr/>
          </p:nvSpPr>
          <p:spPr bwMode="auto">
            <a:xfrm>
              <a:off x="3557" y="1336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88112" name="Rectangle 48"/>
            <p:cNvSpPr>
              <a:spLocks noChangeArrowheads="1"/>
            </p:cNvSpPr>
            <p:nvPr/>
          </p:nvSpPr>
          <p:spPr bwMode="auto">
            <a:xfrm>
              <a:off x="3630" y="1482"/>
              <a:ext cx="3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88113" name="Group 49"/>
          <p:cNvGrpSpPr>
            <a:grpSpLocks/>
          </p:cNvGrpSpPr>
          <p:nvPr/>
        </p:nvGrpSpPr>
        <p:grpSpPr bwMode="auto">
          <a:xfrm>
            <a:off x="1901825" y="1400175"/>
            <a:ext cx="4767263" cy="4368800"/>
            <a:chOff x="1198" y="882"/>
            <a:chExt cx="3003" cy="2752"/>
          </a:xfrm>
        </p:grpSpPr>
        <p:sp>
          <p:nvSpPr>
            <p:cNvPr id="88114" name="Line 50"/>
            <p:cNvSpPr>
              <a:spLocks noChangeShapeType="1"/>
            </p:cNvSpPr>
            <p:nvPr/>
          </p:nvSpPr>
          <p:spPr bwMode="auto">
            <a:xfrm>
              <a:off x="1198" y="882"/>
              <a:ext cx="2467" cy="2551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5" name="Rectangle 51"/>
            <p:cNvSpPr>
              <a:spLocks noChangeArrowheads="1"/>
            </p:cNvSpPr>
            <p:nvPr/>
          </p:nvSpPr>
          <p:spPr bwMode="auto">
            <a:xfrm>
              <a:off x="3700" y="3343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88116" name="Rectangle 52"/>
            <p:cNvSpPr>
              <a:spLocks noChangeArrowheads="1"/>
            </p:cNvSpPr>
            <p:nvPr/>
          </p:nvSpPr>
          <p:spPr bwMode="auto">
            <a:xfrm>
              <a:off x="3733" y="3490"/>
              <a:ext cx="4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88117" name="Group 53"/>
          <p:cNvGrpSpPr>
            <a:grpSpLocks/>
          </p:cNvGrpSpPr>
          <p:nvPr/>
        </p:nvGrpSpPr>
        <p:grpSpPr bwMode="auto">
          <a:xfrm>
            <a:off x="1042988" y="4402138"/>
            <a:ext cx="5846762" cy="460375"/>
            <a:chOff x="657" y="2773"/>
            <a:chExt cx="3683" cy="290"/>
          </a:xfrm>
        </p:grpSpPr>
        <p:sp>
          <p:nvSpPr>
            <p:cNvPr id="88118" name="Line 54"/>
            <p:cNvSpPr>
              <a:spLocks noChangeShapeType="1"/>
            </p:cNvSpPr>
            <p:nvPr/>
          </p:nvSpPr>
          <p:spPr bwMode="auto">
            <a:xfrm>
              <a:off x="1176" y="2848"/>
              <a:ext cx="3164" cy="1"/>
            </a:xfrm>
            <a:prstGeom prst="line">
              <a:avLst/>
            </a:prstGeom>
            <a:noFill/>
            <a:ln w="52388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Rectangle 55"/>
            <p:cNvSpPr>
              <a:spLocks noChangeArrowheads="1"/>
            </p:cNvSpPr>
            <p:nvPr/>
          </p:nvSpPr>
          <p:spPr bwMode="auto">
            <a:xfrm>
              <a:off x="858" y="2773"/>
              <a:ext cx="2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88120" name="Rectangle 56"/>
            <p:cNvSpPr>
              <a:spLocks noChangeArrowheads="1"/>
            </p:cNvSpPr>
            <p:nvPr/>
          </p:nvSpPr>
          <p:spPr bwMode="auto">
            <a:xfrm>
              <a:off x="657" y="2919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tariff</a:t>
              </a:r>
              <a:endParaRPr lang="en-US" b="0"/>
            </a:p>
          </p:txBody>
        </p:sp>
      </p:grpSp>
      <p:sp>
        <p:nvSpPr>
          <p:cNvPr id="88121" name="Rectangle 57"/>
          <p:cNvSpPr>
            <a:spLocks noChangeArrowheads="1"/>
          </p:cNvSpPr>
          <p:nvPr/>
        </p:nvSpPr>
        <p:spPr bwMode="auto">
          <a:xfrm>
            <a:off x="6523038" y="4616450"/>
            <a:ext cx="433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Tariff</a:t>
            </a:r>
            <a:endParaRPr lang="en-US" b="0"/>
          </a:p>
        </p:txBody>
      </p:sp>
      <p:grpSp>
        <p:nvGrpSpPr>
          <p:cNvPr id="88122" name="Group 58"/>
          <p:cNvGrpSpPr>
            <a:grpSpLocks/>
          </p:cNvGrpSpPr>
          <p:nvPr/>
        </p:nvGrpSpPr>
        <p:grpSpPr bwMode="auto">
          <a:xfrm>
            <a:off x="2622550" y="6186488"/>
            <a:ext cx="2827338" cy="596900"/>
            <a:chOff x="1652" y="3897"/>
            <a:chExt cx="1781" cy="376"/>
          </a:xfrm>
        </p:grpSpPr>
        <p:sp>
          <p:nvSpPr>
            <p:cNvPr id="88123" name="Freeform 59"/>
            <p:cNvSpPr>
              <a:spLocks/>
            </p:cNvSpPr>
            <p:nvPr/>
          </p:nvSpPr>
          <p:spPr bwMode="auto">
            <a:xfrm>
              <a:off x="1652" y="3897"/>
              <a:ext cx="1781" cy="8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56" y="4"/>
                </a:cxn>
                <a:cxn ang="0">
                  <a:pos x="84" y="4"/>
                </a:cxn>
                <a:cxn ang="0">
                  <a:pos x="80" y="8"/>
                </a:cxn>
                <a:cxn ang="0">
                  <a:pos x="76" y="4"/>
                </a:cxn>
                <a:cxn ang="0">
                  <a:pos x="5" y="4"/>
                </a:cxn>
                <a:cxn ang="0">
                  <a:pos x="0" y="0"/>
                </a:cxn>
              </a:cxnLst>
              <a:rect l="0" t="0" r="r" b="b"/>
              <a:pathLst>
                <a:path w="161" h="8">
                  <a:moveTo>
                    <a:pt x="161" y="0"/>
                  </a:moveTo>
                  <a:cubicBezTo>
                    <a:pt x="161" y="2"/>
                    <a:pt x="158" y="4"/>
                    <a:pt x="156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2" y="4"/>
                    <a:pt x="80" y="6"/>
                    <a:pt x="80" y="8"/>
                  </a:cubicBezTo>
                  <a:cubicBezTo>
                    <a:pt x="80" y="6"/>
                    <a:pt x="79" y="4"/>
                    <a:pt x="7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24" name="Rectangle 60"/>
            <p:cNvSpPr>
              <a:spLocks noChangeArrowheads="1"/>
            </p:cNvSpPr>
            <p:nvPr/>
          </p:nvSpPr>
          <p:spPr bwMode="auto">
            <a:xfrm>
              <a:off x="2346" y="3983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88125" name="Rectangle 61"/>
            <p:cNvSpPr>
              <a:spLocks noChangeArrowheads="1"/>
            </p:cNvSpPr>
            <p:nvPr/>
          </p:nvSpPr>
          <p:spPr bwMode="auto">
            <a:xfrm>
              <a:off x="2226" y="4129"/>
              <a:ext cx="6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tariff</a:t>
              </a:r>
              <a:endParaRPr lang="en-US" b="0"/>
            </a:p>
          </p:txBody>
        </p:sp>
      </p:grpSp>
      <p:grpSp>
        <p:nvGrpSpPr>
          <p:cNvPr id="88126" name="Group 62"/>
          <p:cNvGrpSpPr>
            <a:grpSpLocks/>
          </p:cNvGrpSpPr>
          <p:nvPr/>
        </p:nvGrpSpPr>
        <p:grpSpPr bwMode="auto">
          <a:xfrm>
            <a:off x="787400" y="4935538"/>
            <a:ext cx="6102350" cy="461962"/>
            <a:chOff x="496" y="3109"/>
            <a:chExt cx="3844" cy="291"/>
          </a:xfrm>
        </p:grpSpPr>
        <p:sp>
          <p:nvSpPr>
            <p:cNvPr id="88127" name="Line 63"/>
            <p:cNvSpPr>
              <a:spLocks noChangeShapeType="1"/>
            </p:cNvSpPr>
            <p:nvPr/>
          </p:nvSpPr>
          <p:spPr bwMode="auto">
            <a:xfrm>
              <a:off x="1176" y="3190"/>
              <a:ext cx="3164" cy="1"/>
            </a:xfrm>
            <a:prstGeom prst="line">
              <a:avLst/>
            </a:prstGeom>
            <a:noFill/>
            <a:ln w="52388">
              <a:solidFill>
                <a:srgbClr val="0063B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28" name="Rectangle 64"/>
            <p:cNvSpPr>
              <a:spLocks noChangeArrowheads="1"/>
            </p:cNvSpPr>
            <p:nvPr/>
          </p:nvSpPr>
          <p:spPr bwMode="auto">
            <a:xfrm>
              <a:off x="858" y="3109"/>
              <a:ext cx="27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88129" name="Rectangle 65"/>
            <p:cNvSpPr>
              <a:spLocks noChangeArrowheads="1"/>
            </p:cNvSpPr>
            <p:nvPr/>
          </p:nvSpPr>
          <p:spPr bwMode="auto">
            <a:xfrm>
              <a:off x="496" y="3256"/>
              <a:ext cx="64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tariff</a:t>
              </a:r>
              <a:endParaRPr lang="en-US" b="0"/>
            </a:p>
          </p:txBody>
        </p:sp>
      </p:grpSp>
      <p:sp>
        <p:nvSpPr>
          <p:cNvPr id="88130" name="Rectangle 66"/>
          <p:cNvSpPr>
            <a:spLocks noChangeArrowheads="1"/>
          </p:cNvSpPr>
          <p:nvPr/>
        </p:nvSpPr>
        <p:spPr bwMode="auto">
          <a:xfrm>
            <a:off x="6953250" y="4941888"/>
            <a:ext cx="498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World</a:t>
            </a:r>
            <a:endParaRPr lang="en-US" b="0"/>
          </a:p>
        </p:txBody>
      </p:sp>
      <p:sp>
        <p:nvSpPr>
          <p:cNvPr id="88131" name="Rectangle 67"/>
          <p:cNvSpPr>
            <a:spLocks noChangeArrowheads="1"/>
          </p:cNvSpPr>
          <p:nvPr/>
        </p:nvSpPr>
        <p:spPr bwMode="auto">
          <a:xfrm>
            <a:off x="6992938" y="5173663"/>
            <a:ext cx="414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grpSp>
        <p:nvGrpSpPr>
          <p:cNvPr id="88132" name="Group 68"/>
          <p:cNvGrpSpPr>
            <a:grpSpLocks/>
          </p:cNvGrpSpPr>
          <p:nvPr/>
        </p:nvGrpSpPr>
        <p:grpSpPr bwMode="auto">
          <a:xfrm>
            <a:off x="3378200" y="5203825"/>
            <a:ext cx="1527175" cy="631825"/>
            <a:chOff x="2128" y="3278"/>
            <a:chExt cx="962" cy="398"/>
          </a:xfrm>
        </p:grpSpPr>
        <p:sp>
          <p:nvSpPr>
            <p:cNvPr id="88133" name="Freeform 69"/>
            <p:cNvSpPr>
              <a:spLocks/>
            </p:cNvSpPr>
            <p:nvPr/>
          </p:nvSpPr>
          <p:spPr bwMode="auto">
            <a:xfrm>
              <a:off x="2128" y="3588"/>
              <a:ext cx="962" cy="88"/>
            </a:xfrm>
            <a:custGeom>
              <a:avLst/>
              <a:gdLst/>
              <a:ahLst/>
              <a:cxnLst>
                <a:cxn ang="0">
                  <a:pos x="87" y="8"/>
                </a:cxn>
                <a:cxn ang="0">
                  <a:pos x="82" y="4"/>
                </a:cxn>
                <a:cxn ang="0">
                  <a:pos x="47" y="4"/>
                </a:cxn>
                <a:cxn ang="0">
                  <a:pos x="43" y="0"/>
                </a:cxn>
                <a:cxn ang="0">
                  <a:pos x="39" y="4"/>
                </a:cxn>
                <a:cxn ang="0">
                  <a:pos x="5" y="4"/>
                </a:cxn>
                <a:cxn ang="0">
                  <a:pos x="0" y="8"/>
                </a:cxn>
              </a:cxnLst>
              <a:rect l="0" t="0" r="r" b="b"/>
              <a:pathLst>
                <a:path w="87" h="8">
                  <a:moveTo>
                    <a:pt x="87" y="8"/>
                  </a:moveTo>
                  <a:cubicBezTo>
                    <a:pt x="87" y="6"/>
                    <a:pt x="84" y="4"/>
                    <a:pt x="82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4"/>
                    <a:pt x="43" y="2"/>
                    <a:pt x="43" y="0"/>
                  </a:cubicBezTo>
                  <a:cubicBezTo>
                    <a:pt x="43" y="2"/>
                    <a:pt x="42" y="4"/>
                    <a:pt x="3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8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34" name="Rectangle 70"/>
            <p:cNvSpPr>
              <a:spLocks noChangeArrowheads="1"/>
            </p:cNvSpPr>
            <p:nvPr/>
          </p:nvSpPr>
          <p:spPr bwMode="auto">
            <a:xfrm>
              <a:off x="2416" y="3278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88135" name="Rectangle 71"/>
            <p:cNvSpPr>
              <a:spLocks noChangeArrowheads="1"/>
            </p:cNvSpPr>
            <p:nvPr/>
          </p:nvSpPr>
          <p:spPr bwMode="auto">
            <a:xfrm>
              <a:off x="2376" y="3424"/>
              <a:ext cx="4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tariff</a:t>
              </a:r>
              <a:endParaRPr lang="en-US" b="0"/>
            </a:p>
          </p:txBody>
        </p:sp>
      </p:grpSp>
      <p:grpSp>
        <p:nvGrpSpPr>
          <p:cNvPr id="88136" name="Group 72"/>
          <p:cNvGrpSpPr>
            <a:grpSpLocks/>
          </p:cNvGrpSpPr>
          <p:nvPr/>
        </p:nvGrpSpPr>
        <p:grpSpPr bwMode="auto">
          <a:xfrm>
            <a:off x="3260725" y="4468813"/>
            <a:ext cx="220663" cy="1676400"/>
            <a:chOff x="2054" y="2815"/>
            <a:chExt cx="139" cy="1056"/>
          </a:xfrm>
        </p:grpSpPr>
        <p:sp>
          <p:nvSpPr>
            <p:cNvPr id="88137" name="Oval 73"/>
            <p:cNvSpPr>
              <a:spLocks noChangeArrowheads="1"/>
            </p:cNvSpPr>
            <p:nvPr/>
          </p:nvSpPr>
          <p:spPr bwMode="auto">
            <a:xfrm>
              <a:off x="2083" y="2815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38" name="Line 74"/>
            <p:cNvSpPr>
              <a:spLocks noChangeShapeType="1"/>
            </p:cNvSpPr>
            <p:nvPr/>
          </p:nvSpPr>
          <p:spPr bwMode="auto">
            <a:xfrm>
              <a:off x="2116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39" name="Freeform 75"/>
            <p:cNvSpPr>
              <a:spLocks/>
            </p:cNvSpPr>
            <p:nvPr/>
          </p:nvSpPr>
          <p:spPr bwMode="auto">
            <a:xfrm>
              <a:off x="2149" y="3804"/>
              <a:ext cx="37" cy="51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11" y="40"/>
                </a:cxn>
                <a:cxn ang="0">
                  <a:pos x="18" y="33"/>
                </a:cxn>
                <a:cxn ang="0">
                  <a:pos x="33" y="26"/>
                </a:cxn>
                <a:cxn ang="0">
                  <a:pos x="37" y="18"/>
                </a:cxn>
                <a:cxn ang="0">
                  <a:pos x="37" y="15"/>
                </a:cxn>
                <a:cxn ang="0">
                  <a:pos x="37" y="7"/>
                </a:cxn>
                <a:cxn ang="0">
                  <a:pos x="33" y="4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4" y="4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1" y="7"/>
                </a:cxn>
                <a:cxn ang="0">
                  <a:pos x="18" y="4"/>
                </a:cxn>
                <a:cxn ang="0">
                  <a:pos x="26" y="7"/>
                </a:cxn>
                <a:cxn ang="0">
                  <a:pos x="29" y="15"/>
                </a:cxn>
                <a:cxn ang="0">
                  <a:pos x="26" y="22"/>
                </a:cxn>
                <a:cxn ang="0">
                  <a:pos x="15" y="33"/>
                </a:cxn>
                <a:cxn ang="0">
                  <a:pos x="4" y="40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37" y="51"/>
                </a:cxn>
                <a:cxn ang="0">
                  <a:pos x="37" y="44"/>
                </a:cxn>
                <a:cxn ang="0">
                  <a:pos x="11" y="44"/>
                </a:cxn>
                <a:cxn ang="0">
                  <a:pos x="7" y="44"/>
                </a:cxn>
              </a:cxnLst>
              <a:rect l="0" t="0" r="r" b="b"/>
              <a:pathLst>
                <a:path w="37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7" y="7"/>
                  </a:lnTo>
                  <a:lnTo>
                    <a:pt x="33" y="4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6" y="7"/>
                  </a:lnTo>
                  <a:lnTo>
                    <a:pt x="29" y="15"/>
                  </a:lnTo>
                  <a:lnTo>
                    <a:pt x="26" y="22"/>
                  </a:lnTo>
                  <a:lnTo>
                    <a:pt x="15" y="33"/>
                  </a:lnTo>
                  <a:lnTo>
                    <a:pt x="4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7" y="51"/>
                  </a:lnTo>
                  <a:lnTo>
                    <a:pt x="37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0" name="Rectangle 76"/>
            <p:cNvSpPr>
              <a:spLocks noChangeArrowheads="1"/>
            </p:cNvSpPr>
            <p:nvPr/>
          </p:nvSpPr>
          <p:spPr bwMode="auto">
            <a:xfrm>
              <a:off x="2054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8141" name="Rectangle 77"/>
            <p:cNvSpPr>
              <a:spLocks noChangeArrowheads="1"/>
            </p:cNvSpPr>
            <p:nvPr/>
          </p:nvSpPr>
          <p:spPr bwMode="auto">
            <a:xfrm>
              <a:off x="2145" y="3713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</p:grpSp>
      <p:grpSp>
        <p:nvGrpSpPr>
          <p:cNvPr id="88142" name="Group 78"/>
          <p:cNvGrpSpPr>
            <a:grpSpLocks/>
          </p:cNvGrpSpPr>
          <p:nvPr/>
        </p:nvGrpSpPr>
        <p:grpSpPr bwMode="auto">
          <a:xfrm>
            <a:off x="2517775" y="5011738"/>
            <a:ext cx="220663" cy="1133475"/>
            <a:chOff x="1586" y="3157"/>
            <a:chExt cx="139" cy="714"/>
          </a:xfrm>
        </p:grpSpPr>
        <p:sp>
          <p:nvSpPr>
            <p:cNvPr id="88143" name="Freeform 79"/>
            <p:cNvSpPr>
              <a:spLocks/>
            </p:cNvSpPr>
            <p:nvPr/>
          </p:nvSpPr>
          <p:spPr bwMode="auto">
            <a:xfrm>
              <a:off x="1685" y="3804"/>
              <a:ext cx="21" cy="5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4" y="11"/>
                </a:cxn>
                <a:cxn ang="0">
                  <a:pos x="14" y="51"/>
                </a:cxn>
                <a:cxn ang="0">
                  <a:pos x="21" y="51"/>
                </a:cxn>
                <a:cxn ang="0">
                  <a:pos x="21" y="4"/>
                </a:cxn>
                <a:cxn ang="0">
                  <a:pos x="21" y="0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4" y="11"/>
                  </a:lnTo>
                  <a:lnTo>
                    <a:pt x="14" y="51"/>
                  </a:lnTo>
                  <a:lnTo>
                    <a:pt x="21" y="51"/>
                  </a:lnTo>
                  <a:lnTo>
                    <a:pt x="21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8144" name="Group 80"/>
            <p:cNvGrpSpPr>
              <a:grpSpLocks/>
            </p:cNvGrpSpPr>
            <p:nvPr/>
          </p:nvGrpSpPr>
          <p:grpSpPr bwMode="auto">
            <a:xfrm>
              <a:off x="1586" y="3157"/>
              <a:ext cx="99" cy="714"/>
              <a:chOff x="1586" y="3157"/>
              <a:chExt cx="99" cy="714"/>
            </a:xfrm>
          </p:grpSpPr>
          <p:sp>
            <p:nvSpPr>
              <p:cNvPr id="88145" name="Line 81"/>
              <p:cNvSpPr>
                <a:spLocks noChangeShapeType="1"/>
              </p:cNvSpPr>
              <p:nvPr/>
            </p:nvSpPr>
            <p:spPr bwMode="auto">
              <a:xfrm>
                <a:off x="1652" y="3190"/>
                <a:ext cx="1" cy="508"/>
              </a:xfrm>
              <a:prstGeom prst="line">
                <a:avLst/>
              </a:prstGeom>
              <a:noFill/>
              <a:ln w="17463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6" name="Oval 82"/>
              <p:cNvSpPr>
                <a:spLocks noChangeArrowheads="1"/>
              </p:cNvSpPr>
              <p:nvPr/>
            </p:nvSpPr>
            <p:spPr bwMode="auto">
              <a:xfrm>
                <a:off x="1616" y="3157"/>
                <a:ext cx="69" cy="69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47" name="Rectangle 83"/>
              <p:cNvSpPr>
                <a:spLocks noChangeArrowheads="1"/>
              </p:cNvSpPr>
              <p:nvPr/>
            </p:nvSpPr>
            <p:spPr bwMode="auto">
              <a:xfrm>
                <a:off x="1586" y="3727"/>
                <a:ext cx="9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 i="1">
                    <a:solidFill>
                      <a:srgbClr val="000000"/>
                    </a:solidFill>
                    <a:latin typeface="Arial" charset="0"/>
                  </a:rPr>
                  <a:t>Q</a:t>
                </a:r>
                <a:endParaRPr lang="en-US" b="0"/>
              </a:p>
            </p:txBody>
          </p:sp>
        </p:grpSp>
        <p:sp>
          <p:nvSpPr>
            <p:cNvPr id="88148" name="Rectangle 84"/>
            <p:cNvSpPr>
              <a:spLocks noChangeArrowheads="1"/>
            </p:cNvSpPr>
            <p:nvPr/>
          </p:nvSpPr>
          <p:spPr bwMode="auto">
            <a:xfrm>
              <a:off x="1677" y="3713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</p:grpSp>
      <p:grpSp>
        <p:nvGrpSpPr>
          <p:cNvPr id="88149" name="Group 85"/>
          <p:cNvGrpSpPr>
            <a:grpSpLocks/>
          </p:cNvGrpSpPr>
          <p:nvPr/>
        </p:nvGrpSpPr>
        <p:grpSpPr bwMode="auto">
          <a:xfrm>
            <a:off x="4816475" y="4468813"/>
            <a:ext cx="227013" cy="1676400"/>
            <a:chOff x="3034" y="2815"/>
            <a:chExt cx="143" cy="1056"/>
          </a:xfrm>
        </p:grpSpPr>
        <p:sp>
          <p:nvSpPr>
            <p:cNvPr id="88150" name="Oval 86"/>
            <p:cNvSpPr>
              <a:spLocks noChangeArrowheads="1"/>
            </p:cNvSpPr>
            <p:nvPr/>
          </p:nvSpPr>
          <p:spPr bwMode="auto">
            <a:xfrm>
              <a:off x="3068" y="2815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1" name="Line 87"/>
            <p:cNvSpPr>
              <a:spLocks noChangeShapeType="1"/>
            </p:cNvSpPr>
            <p:nvPr/>
          </p:nvSpPr>
          <p:spPr bwMode="auto">
            <a:xfrm>
              <a:off x="3101" y="2848"/>
              <a:ext cx="1" cy="850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2" name="Freeform 88"/>
            <p:cNvSpPr>
              <a:spLocks/>
            </p:cNvSpPr>
            <p:nvPr/>
          </p:nvSpPr>
          <p:spPr bwMode="auto">
            <a:xfrm>
              <a:off x="3133" y="3804"/>
              <a:ext cx="36" cy="51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11" y="40"/>
                </a:cxn>
                <a:cxn ang="0">
                  <a:pos x="18" y="33"/>
                </a:cxn>
                <a:cxn ang="0">
                  <a:pos x="33" y="26"/>
                </a:cxn>
                <a:cxn ang="0">
                  <a:pos x="36" y="18"/>
                </a:cxn>
                <a:cxn ang="0">
                  <a:pos x="36" y="15"/>
                </a:cxn>
                <a:cxn ang="0">
                  <a:pos x="36" y="7"/>
                </a:cxn>
                <a:cxn ang="0">
                  <a:pos x="33" y="4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7" y="15"/>
                </a:cxn>
                <a:cxn ang="0">
                  <a:pos x="11" y="7"/>
                </a:cxn>
                <a:cxn ang="0">
                  <a:pos x="18" y="4"/>
                </a:cxn>
                <a:cxn ang="0">
                  <a:pos x="25" y="7"/>
                </a:cxn>
                <a:cxn ang="0">
                  <a:pos x="29" y="15"/>
                </a:cxn>
                <a:cxn ang="0">
                  <a:pos x="25" y="22"/>
                </a:cxn>
                <a:cxn ang="0">
                  <a:pos x="14" y="33"/>
                </a:cxn>
                <a:cxn ang="0">
                  <a:pos x="3" y="40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36" y="51"/>
                </a:cxn>
                <a:cxn ang="0">
                  <a:pos x="36" y="44"/>
                </a:cxn>
                <a:cxn ang="0">
                  <a:pos x="11" y="44"/>
                </a:cxn>
                <a:cxn ang="0">
                  <a:pos x="7" y="44"/>
                </a:cxn>
              </a:cxnLst>
              <a:rect l="0" t="0" r="r" b="b"/>
              <a:pathLst>
                <a:path w="36" h="51">
                  <a:moveTo>
                    <a:pt x="7" y="44"/>
                  </a:moveTo>
                  <a:lnTo>
                    <a:pt x="11" y="40"/>
                  </a:lnTo>
                  <a:lnTo>
                    <a:pt x="18" y="33"/>
                  </a:lnTo>
                  <a:lnTo>
                    <a:pt x="33" y="26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6" y="7"/>
                  </a:lnTo>
                  <a:lnTo>
                    <a:pt x="33" y="4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18" y="4"/>
                  </a:lnTo>
                  <a:lnTo>
                    <a:pt x="25" y="7"/>
                  </a:lnTo>
                  <a:lnTo>
                    <a:pt x="29" y="15"/>
                  </a:lnTo>
                  <a:lnTo>
                    <a:pt x="25" y="22"/>
                  </a:lnTo>
                  <a:lnTo>
                    <a:pt x="14" y="33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36" y="51"/>
                  </a:lnTo>
                  <a:lnTo>
                    <a:pt x="36" y="44"/>
                  </a:lnTo>
                  <a:lnTo>
                    <a:pt x="11" y="44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3" name="Rectangle 89"/>
            <p:cNvSpPr>
              <a:spLocks noChangeArrowheads="1"/>
            </p:cNvSpPr>
            <p:nvPr/>
          </p:nvSpPr>
          <p:spPr bwMode="auto">
            <a:xfrm>
              <a:off x="3034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8154" name="Rectangle 90"/>
            <p:cNvSpPr>
              <a:spLocks noChangeArrowheads="1"/>
            </p:cNvSpPr>
            <p:nvPr/>
          </p:nvSpPr>
          <p:spPr bwMode="auto">
            <a:xfrm>
              <a:off x="3125" y="3713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  <p:grpSp>
        <p:nvGrpSpPr>
          <p:cNvPr id="88155" name="Group 91"/>
          <p:cNvGrpSpPr>
            <a:grpSpLocks/>
          </p:cNvGrpSpPr>
          <p:nvPr/>
        </p:nvGrpSpPr>
        <p:grpSpPr bwMode="auto">
          <a:xfrm>
            <a:off x="5334000" y="5011738"/>
            <a:ext cx="227013" cy="1133475"/>
            <a:chOff x="3360" y="3157"/>
            <a:chExt cx="143" cy="714"/>
          </a:xfrm>
        </p:grpSpPr>
        <p:sp>
          <p:nvSpPr>
            <p:cNvPr id="88156" name="Line 92"/>
            <p:cNvSpPr>
              <a:spLocks noChangeShapeType="1"/>
            </p:cNvSpPr>
            <p:nvPr/>
          </p:nvSpPr>
          <p:spPr bwMode="auto">
            <a:xfrm>
              <a:off x="3433" y="3190"/>
              <a:ext cx="1" cy="508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7" name="Oval 93"/>
            <p:cNvSpPr>
              <a:spLocks noChangeArrowheads="1"/>
            </p:cNvSpPr>
            <p:nvPr/>
          </p:nvSpPr>
          <p:spPr bwMode="auto">
            <a:xfrm>
              <a:off x="3400" y="3157"/>
              <a:ext cx="69" cy="6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8" name="Freeform 94"/>
            <p:cNvSpPr>
              <a:spLocks/>
            </p:cNvSpPr>
            <p:nvPr/>
          </p:nvSpPr>
          <p:spPr bwMode="auto">
            <a:xfrm>
              <a:off x="3462" y="3804"/>
              <a:ext cx="22" cy="5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8" y="0"/>
                </a:cxn>
                <a:cxn ang="0">
                  <a:pos x="11" y="4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15" y="11"/>
                </a:cxn>
                <a:cxn ang="0">
                  <a:pos x="15" y="51"/>
                </a:cxn>
                <a:cxn ang="0">
                  <a:pos x="22" y="51"/>
                </a:cxn>
                <a:cxn ang="0">
                  <a:pos x="22" y="4"/>
                </a:cxn>
                <a:cxn ang="0">
                  <a:pos x="22" y="0"/>
                </a:cxn>
              </a:cxnLst>
              <a:rect l="0" t="0" r="r" b="b"/>
              <a:pathLst>
                <a:path w="22" h="51">
                  <a:moveTo>
                    <a:pt x="22" y="0"/>
                  </a:moveTo>
                  <a:lnTo>
                    <a:pt x="18" y="0"/>
                  </a:lnTo>
                  <a:lnTo>
                    <a:pt x="11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2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9" name="Rectangle 95"/>
            <p:cNvSpPr>
              <a:spLocks noChangeArrowheads="1"/>
            </p:cNvSpPr>
            <p:nvPr/>
          </p:nvSpPr>
          <p:spPr bwMode="auto">
            <a:xfrm>
              <a:off x="3360" y="3727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8160" name="Rectangle 96"/>
            <p:cNvSpPr>
              <a:spLocks noChangeArrowheads="1"/>
            </p:cNvSpPr>
            <p:nvPr/>
          </p:nvSpPr>
          <p:spPr bwMode="auto">
            <a:xfrm>
              <a:off x="3451" y="3713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  <p:grpSp>
        <p:nvGrpSpPr>
          <p:cNvPr id="88161" name="Group 97"/>
          <p:cNvGrpSpPr>
            <a:grpSpLocks/>
          </p:cNvGrpSpPr>
          <p:nvPr/>
        </p:nvGrpSpPr>
        <p:grpSpPr bwMode="auto">
          <a:xfrm>
            <a:off x="3273425" y="3741738"/>
            <a:ext cx="3749675" cy="1154112"/>
            <a:chOff x="2062" y="2357"/>
            <a:chExt cx="2362" cy="727"/>
          </a:xfrm>
        </p:grpSpPr>
        <p:sp>
          <p:nvSpPr>
            <p:cNvPr id="88162" name="Line 98"/>
            <p:cNvSpPr>
              <a:spLocks noChangeShapeType="1"/>
            </p:cNvSpPr>
            <p:nvPr/>
          </p:nvSpPr>
          <p:spPr bwMode="auto">
            <a:xfrm flipV="1">
              <a:off x="3135" y="2496"/>
              <a:ext cx="201" cy="5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63" name="Line 99"/>
            <p:cNvSpPr>
              <a:spLocks noChangeShapeType="1"/>
            </p:cNvSpPr>
            <p:nvPr/>
          </p:nvSpPr>
          <p:spPr bwMode="auto">
            <a:xfrm flipV="1">
              <a:off x="2062" y="2434"/>
              <a:ext cx="1204" cy="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64" name="Rectangle 100"/>
            <p:cNvSpPr>
              <a:spLocks noChangeArrowheads="1"/>
            </p:cNvSpPr>
            <p:nvPr/>
          </p:nvSpPr>
          <p:spPr bwMode="auto">
            <a:xfrm>
              <a:off x="3218" y="2357"/>
              <a:ext cx="1206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Deadweight Loss</a:t>
              </a:r>
              <a:endParaRPr lang="en-US" sz="20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 b="69113"/>
          <a:stretch>
            <a:fillRect/>
          </a:stretch>
        </p:blipFill>
        <p:spPr bwMode="auto">
          <a:xfrm>
            <a:off x="609600" y="1905000"/>
            <a:ext cx="80772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Effects of a Tariff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Effects of a Tariff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tariff reduces the quantity of imports and moves the domestic market closer to its equilibrium without trade.</a:t>
            </a:r>
          </a:p>
          <a:p>
            <a:r>
              <a:rPr lang="en-US"/>
              <a:t>With a tariff, total surplus in the market decreases by an amount referred to as a deadweight loss.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Effects of an Import Quota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/>
              <a:t>An </a:t>
            </a:r>
            <a:r>
              <a:rPr lang="en-US" i="1">
                <a:solidFill>
                  <a:srgbClr val="25A9A6"/>
                </a:solidFill>
              </a:rPr>
              <a:t>import quota </a:t>
            </a:r>
            <a:r>
              <a:rPr lang="en-US"/>
              <a:t>is a limit on the quantity of a good that can be produced abroad and sold domestically.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7 The Effects of an Import Quota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941513" y="1157288"/>
            <a:ext cx="5972175" cy="4706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Freeform 6"/>
          <p:cNvSpPr>
            <a:spLocks/>
          </p:cNvSpPr>
          <p:nvPr/>
        </p:nvSpPr>
        <p:spPr bwMode="auto">
          <a:xfrm>
            <a:off x="1941513" y="1157288"/>
            <a:ext cx="5972175" cy="4706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65"/>
              </a:cxn>
              <a:cxn ang="0">
                <a:pos x="3762" y="2965"/>
              </a:cxn>
            </a:cxnLst>
            <a:rect l="0" t="0" r="r" b="b"/>
            <a:pathLst>
              <a:path w="3762" h="2965">
                <a:moveTo>
                  <a:pt x="0" y="0"/>
                </a:moveTo>
                <a:lnTo>
                  <a:pt x="0" y="2965"/>
                </a:lnTo>
                <a:lnTo>
                  <a:pt x="3762" y="296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5014913" y="3519488"/>
            <a:ext cx="1093787" cy="15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1403350" y="1154113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1190625" y="1384300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1749425" y="5929313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7134225" y="5922963"/>
            <a:ext cx="771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7215188" y="6153150"/>
            <a:ext cx="687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87053" name="Group 13"/>
          <p:cNvGrpSpPr>
            <a:grpSpLocks/>
          </p:cNvGrpSpPr>
          <p:nvPr/>
        </p:nvGrpSpPr>
        <p:grpSpPr bwMode="auto">
          <a:xfrm>
            <a:off x="1955800" y="2162175"/>
            <a:ext cx="4522788" cy="3421063"/>
            <a:chOff x="1232" y="1362"/>
            <a:chExt cx="2849" cy="2155"/>
          </a:xfrm>
        </p:grpSpPr>
        <p:sp>
          <p:nvSpPr>
            <p:cNvPr id="87054" name="Line 14"/>
            <p:cNvSpPr>
              <a:spLocks noChangeShapeType="1"/>
            </p:cNvSpPr>
            <p:nvPr/>
          </p:nvSpPr>
          <p:spPr bwMode="auto">
            <a:xfrm flipV="1">
              <a:off x="1232" y="1668"/>
              <a:ext cx="2581" cy="1849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Rectangle 15"/>
            <p:cNvSpPr>
              <a:spLocks noChangeArrowheads="1"/>
            </p:cNvSpPr>
            <p:nvPr/>
          </p:nvSpPr>
          <p:spPr bwMode="auto">
            <a:xfrm>
              <a:off x="3580" y="1362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87056" name="Rectangle 16"/>
            <p:cNvSpPr>
              <a:spLocks noChangeArrowheads="1"/>
            </p:cNvSpPr>
            <p:nvPr/>
          </p:nvSpPr>
          <p:spPr bwMode="auto">
            <a:xfrm>
              <a:off x="3653" y="1507"/>
              <a:ext cx="3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41513" y="3176588"/>
            <a:ext cx="5830887" cy="2446337"/>
            <a:chOff x="1223" y="2001"/>
            <a:chExt cx="3673" cy="1541"/>
          </a:xfrm>
        </p:grpSpPr>
        <p:sp>
          <p:nvSpPr>
            <p:cNvPr id="87058" name="Freeform 18"/>
            <p:cNvSpPr>
              <a:spLocks/>
            </p:cNvSpPr>
            <p:nvPr/>
          </p:nvSpPr>
          <p:spPr bwMode="auto">
            <a:xfrm>
              <a:off x="1223" y="2053"/>
              <a:ext cx="3040" cy="1489"/>
            </a:xfrm>
            <a:custGeom>
              <a:avLst/>
              <a:gdLst/>
              <a:ahLst/>
              <a:cxnLst>
                <a:cxn ang="0">
                  <a:pos x="3040" y="0"/>
                </a:cxn>
                <a:cxn ang="0">
                  <a:pos x="1488" y="1105"/>
                </a:cxn>
                <a:cxn ang="0">
                  <a:pos x="547" y="1105"/>
                </a:cxn>
                <a:cxn ang="0">
                  <a:pos x="0" y="1489"/>
                </a:cxn>
              </a:cxnLst>
              <a:rect l="0" t="0" r="r" b="b"/>
              <a:pathLst>
                <a:path w="3040" h="1489">
                  <a:moveTo>
                    <a:pt x="3040" y="0"/>
                  </a:moveTo>
                  <a:lnTo>
                    <a:pt x="1488" y="1105"/>
                  </a:lnTo>
                  <a:lnTo>
                    <a:pt x="547" y="1105"/>
                  </a:lnTo>
                  <a:lnTo>
                    <a:pt x="0" y="1489"/>
                  </a:lnTo>
                </a:path>
              </a:pathLst>
            </a:custGeom>
            <a:noFill/>
            <a:ln w="52388">
              <a:solidFill>
                <a:srgbClr val="AD0D1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59" name="Group 19"/>
            <p:cNvGrpSpPr>
              <a:grpSpLocks/>
            </p:cNvGrpSpPr>
            <p:nvPr/>
          </p:nvGrpSpPr>
          <p:grpSpPr bwMode="auto">
            <a:xfrm>
              <a:off x="4175" y="2001"/>
              <a:ext cx="721" cy="579"/>
              <a:chOff x="4175" y="2001"/>
              <a:chExt cx="721" cy="579"/>
            </a:xfrm>
          </p:grpSpPr>
          <p:sp>
            <p:nvSpPr>
              <p:cNvPr id="87060" name="Rectangle 20"/>
              <p:cNvSpPr>
                <a:spLocks noChangeArrowheads="1"/>
              </p:cNvSpPr>
              <p:nvPr/>
            </p:nvSpPr>
            <p:spPr bwMode="auto">
              <a:xfrm>
                <a:off x="4284" y="2001"/>
                <a:ext cx="50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Domestic</a:t>
                </a:r>
                <a:endParaRPr lang="en-US" b="0"/>
              </a:p>
            </p:txBody>
          </p:sp>
          <p:sp>
            <p:nvSpPr>
              <p:cNvPr id="87061" name="Rectangle 21"/>
              <p:cNvSpPr>
                <a:spLocks noChangeArrowheads="1"/>
              </p:cNvSpPr>
              <p:nvPr/>
            </p:nvSpPr>
            <p:spPr bwMode="auto">
              <a:xfrm>
                <a:off x="4356" y="2146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supply</a:t>
                </a:r>
                <a:endParaRPr lang="en-US" b="0"/>
              </a:p>
            </p:txBody>
          </p:sp>
          <p:sp>
            <p:nvSpPr>
              <p:cNvPr id="87062" name="Rectangle 22"/>
              <p:cNvSpPr>
                <a:spLocks noChangeArrowheads="1"/>
              </p:cNvSpPr>
              <p:nvPr/>
            </p:nvSpPr>
            <p:spPr bwMode="auto">
              <a:xfrm>
                <a:off x="4476" y="2294"/>
                <a:ext cx="7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+</a:t>
                </a:r>
                <a:endParaRPr lang="en-US" b="0"/>
              </a:p>
            </p:txBody>
          </p:sp>
          <p:sp>
            <p:nvSpPr>
              <p:cNvPr id="87063" name="Rectangle 23"/>
              <p:cNvSpPr>
                <a:spLocks noChangeArrowheads="1"/>
              </p:cNvSpPr>
              <p:nvPr/>
            </p:nvSpPr>
            <p:spPr bwMode="auto">
              <a:xfrm>
                <a:off x="4175" y="2436"/>
                <a:ext cx="72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Import supply</a:t>
                </a:r>
                <a:endParaRPr lang="en-US" b="0"/>
              </a:p>
            </p:txBody>
          </p:sp>
        </p:grpSp>
      </p:grpSp>
      <p:grpSp>
        <p:nvGrpSpPr>
          <p:cNvPr id="87064" name="Group 24"/>
          <p:cNvGrpSpPr>
            <a:grpSpLocks/>
          </p:cNvGrpSpPr>
          <p:nvPr/>
        </p:nvGrpSpPr>
        <p:grpSpPr bwMode="auto">
          <a:xfrm>
            <a:off x="1993900" y="1452563"/>
            <a:ext cx="4710113" cy="4330700"/>
            <a:chOff x="1256" y="915"/>
            <a:chExt cx="2967" cy="2728"/>
          </a:xfrm>
        </p:grpSpPr>
        <p:sp>
          <p:nvSpPr>
            <p:cNvPr id="87065" name="Line 25"/>
            <p:cNvSpPr>
              <a:spLocks noChangeShapeType="1"/>
            </p:cNvSpPr>
            <p:nvPr/>
          </p:nvSpPr>
          <p:spPr bwMode="auto">
            <a:xfrm>
              <a:off x="1256" y="915"/>
              <a:ext cx="2439" cy="2506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6" name="Rectangle 26"/>
            <p:cNvSpPr>
              <a:spLocks noChangeArrowheads="1"/>
            </p:cNvSpPr>
            <p:nvPr/>
          </p:nvSpPr>
          <p:spPr bwMode="auto">
            <a:xfrm>
              <a:off x="3722" y="3354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87067" name="Rectangle 27"/>
            <p:cNvSpPr>
              <a:spLocks noChangeArrowheads="1"/>
            </p:cNvSpPr>
            <p:nvPr/>
          </p:nvSpPr>
          <p:spPr bwMode="auto">
            <a:xfrm>
              <a:off x="3754" y="3499"/>
              <a:ext cx="4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87068" name="Group 28"/>
          <p:cNvGrpSpPr>
            <a:grpSpLocks/>
          </p:cNvGrpSpPr>
          <p:nvPr/>
        </p:nvGrpSpPr>
        <p:grpSpPr bwMode="auto">
          <a:xfrm>
            <a:off x="1012825" y="3976688"/>
            <a:ext cx="3967163" cy="688975"/>
            <a:chOff x="638" y="2505"/>
            <a:chExt cx="2499" cy="434"/>
          </a:xfrm>
        </p:grpSpPr>
        <p:sp>
          <p:nvSpPr>
            <p:cNvPr id="87069" name="Line 29"/>
            <p:cNvSpPr>
              <a:spLocks noChangeShapeType="1"/>
            </p:cNvSpPr>
            <p:nvPr/>
          </p:nvSpPr>
          <p:spPr bwMode="auto">
            <a:xfrm>
              <a:off x="1223" y="2852"/>
              <a:ext cx="1914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70" name="Group 30"/>
            <p:cNvGrpSpPr>
              <a:grpSpLocks/>
            </p:cNvGrpSpPr>
            <p:nvPr/>
          </p:nvGrpSpPr>
          <p:grpSpPr bwMode="auto">
            <a:xfrm>
              <a:off x="638" y="2505"/>
              <a:ext cx="549" cy="434"/>
              <a:chOff x="638" y="2505"/>
              <a:chExt cx="549" cy="434"/>
            </a:xfrm>
          </p:grpSpPr>
          <p:sp>
            <p:nvSpPr>
              <p:cNvPr id="87071" name="Rectangle 31"/>
              <p:cNvSpPr>
                <a:spLocks noChangeArrowheads="1"/>
              </p:cNvSpPr>
              <p:nvPr/>
            </p:nvSpPr>
            <p:spPr bwMode="auto">
              <a:xfrm>
                <a:off x="638" y="2505"/>
                <a:ext cx="54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Isolandian</a:t>
                </a:r>
                <a:endParaRPr lang="en-US" b="0"/>
              </a:p>
            </p:txBody>
          </p:sp>
          <p:sp>
            <p:nvSpPr>
              <p:cNvPr id="87072" name="Rectangle 32"/>
              <p:cNvSpPr>
                <a:spLocks noChangeArrowheads="1"/>
              </p:cNvSpPr>
              <p:nvPr/>
            </p:nvSpPr>
            <p:spPr bwMode="auto">
              <a:xfrm>
                <a:off x="678" y="2650"/>
                <a:ext cx="50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price with</a:t>
                </a:r>
                <a:endParaRPr lang="en-US" b="0"/>
              </a:p>
            </p:txBody>
          </p:sp>
          <p:sp>
            <p:nvSpPr>
              <p:cNvPr id="87073" name="Rectangle 33"/>
              <p:cNvSpPr>
                <a:spLocks noChangeArrowheads="1"/>
              </p:cNvSpPr>
              <p:nvPr/>
            </p:nvSpPr>
            <p:spPr bwMode="auto">
              <a:xfrm>
                <a:off x="877" y="2795"/>
                <a:ext cx="30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quota</a:t>
                </a:r>
                <a:endParaRPr lang="en-US" b="0"/>
              </a:p>
            </p:txBody>
          </p:sp>
        </p:grpSp>
      </p:grpSp>
      <p:grpSp>
        <p:nvGrpSpPr>
          <p:cNvPr id="87074" name="Group 34"/>
          <p:cNvGrpSpPr>
            <a:grpSpLocks/>
          </p:cNvGrpSpPr>
          <p:nvPr/>
        </p:nvGrpSpPr>
        <p:grpSpPr bwMode="auto">
          <a:xfrm>
            <a:off x="2689225" y="6176963"/>
            <a:ext cx="2811463" cy="614362"/>
            <a:chOff x="1694" y="3891"/>
            <a:chExt cx="1771" cy="387"/>
          </a:xfrm>
        </p:grpSpPr>
        <p:sp>
          <p:nvSpPr>
            <p:cNvPr id="87075" name="Freeform 35"/>
            <p:cNvSpPr>
              <a:spLocks/>
            </p:cNvSpPr>
            <p:nvPr/>
          </p:nvSpPr>
          <p:spPr bwMode="auto">
            <a:xfrm>
              <a:off x="1694" y="3891"/>
              <a:ext cx="1771" cy="88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57" y="4"/>
                </a:cxn>
                <a:cxn ang="0">
                  <a:pos x="85" y="4"/>
                </a:cxn>
                <a:cxn ang="0">
                  <a:pos x="81" y="8"/>
                </a:cxn>
                <a:cxn ang="0">
                  <a:pos x="77" y="4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162" h="8">
                  <a:moveTo>
                    <a:pt x="162" y="0"/>
                  </a:moveTo>
                  <a:cubicBezTo>
                    <a:pt x="162" y="2"/>
                    <a:pt x="159" y="4"/>
                    <a:pt x="157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3" y="4"/>
                    <a:pt x="81" y="6"/>
                    <a:pt x="81" y="8"/>
                  </a:cubicBezTo>
                  <a:cubicBezTo>
                    <a:pt x="81" y="6"/>
                    <a:pt x="79" y="4"/>
                    <a:pt x="7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6" name="Rectangle 36"/>
            <p:cNvSpPr>
              <a:spLocks noChangeArrowheads="1"/>
            </p:cNvSpPr>
            <p:nvPr/>
          </p:nvSpPr>
          <p:spPr bwMode="auto">
            <a:xfrm>
              <a:off x="2379" y="3989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87077" name="Rectangle 37"/>
            <p:cNvSpPr>
              <a:spLocks noChangeArrowheads="1"/>
            </p:cNvSpPr>
            <p:nvPr/>
          </p:nvSpPr>
          <p:spPr bwMode="auto">
            <a:xfrm>
              <a:off x="2230" y="4134"/>
              <a:ext cx="71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quota</a:t>
              </a:r>
              <a:endParaRPr lang="en-US" b="0"/>
            </a:p>
          </p:txBody>
        </p:sp>
      </p:grpSp>
      <p:grpSp>
        <p:nvGrpSpPr>
          <p:cNvPr id="87078" name="Group 38"/>
          <p:cNvGrpSpPr>
            <a:grpSpLocks/>
          </p:cNvGrpSpPr>
          <p:nvPr/>
        </p:nvGrpSpPr>
        <p:grpSpPr bwMode="auto">
          <a:xfrm>
            <a:off x="5100638" y="4327525"/>
            <a:ext cx="1539875" cy="458788"/>
            <a:chOff x="3213" y="2726"/>
            <a:chExt cx="970" cy="289"/>
          </a:xfrm>
        </p:grpSpPr>
        <p:sp>
          <p:nvSpPr>
            <p:cNvPr id="87079" name="Line 39"/>
            <p:cNvSpPr>
              <a:spLocks noChangeShapeType="1"/>
            </p:cNvSpPr>
            <p:nvPr/>
          </p:nvSpPr>
          <p:spPr bwMode="auto">
            <a:xfrm flipV="1">
              <a:off x="3213" y="2786"/>
              <a:ext cx="350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0" name="Rectangle 40"/>
            <p:cNvSpPr>
              <a:spLocks noChangeArrowheads="1"/>
            </p:cNvSpPr>
            <p:nvPr/>
          </p:nvSpPr>
          <p:spPr bwMode="auto">
            <a:xfrm>
              <a:off x="3587" y="2726"/>
              <a:ext cx="5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Equilibrium</a:t>
              </a:r>
              <a:endParaRPr lang="en-US" b="0"/>
            </a:p>
          </p:txBody>
        </p:sp>
        <p:sp>
          <p:nvSpPr>
            <p:cNvPr id="87081" name="Rectangle 41"/>
            <p:cNvSpPr>
              <a:spLocks noChangeArrowheads="1"/>
            </p:cNvSpPr>
            <p:nvPr/>
          </p:nvSpPr>
          <p:spPr bwMode="auto">
            <a:xfrm>
              <a:off x="3609" y="2871"/>
              <a:ext cx="5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quota</a:t>
              </a:r>
              <a:endParaRPr lang="en-US" b="0"/>
            </a:p>
          </p:txBody>
        </p:sp>
      </p:grpSp>
      <p:grpSp>
        <p:nvGrpSpPr>
          <p:cNvPr id="87082" name="Group 42"/>
          <p:cNvGrpSpPr>
            <a:grpSpLocks/>
          </p:cNvGrpSpPr>
          <p:nvPr/>
        </p:nvGrpSpPr>
        <p:grpSpPr bwMode="auto">
          <a:xfrm>
            <a:off x="3811588" y="2795588"/>
            <a:ext cx="1092200" cy="1141412"/>
            <a:chOff x="2401" y="1761"/>
            <a:chExt cx="688" cy="719"/>
          </a:xfrm>
        </p:grpSpPr>
        <p:sp>
          <p:nvSpPr>
            <p:cNvPr id="87083" name="Oval 43"/>
            <p:cNvSpPr>
              <a:spLocks noChangeArrowheads="1"/>
            </p:cNvSpPr>
            <p:nvPr/>
          </p:nvSpPr>
          <p:spPr bwMode="auto">
            <a:xfrm>
              <a:off x="2700" y="2403"/>
              <a:ext cx="76" cy="7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4" name="Line 44"/>
            <p:cNvSpPr>
              <a:spLocks noChangeShapeType="1"/>
            </p:cNvSpPr>
            <p:nvPr/>
          </p:nvSpPr>
          <p:spPr bwMode="auto">
            <a:xfrm flipH="1" flipV="1">
              <a:off x="2721" y="2031"/>
              <a:ext cx="33" cy="36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5" name="Rectangle 45"/>
            <p:cNvSpPr>
              <a:spLocks noChangeArrowheads="1"/>
            </p:cNvSpPr>
            <p:nvPr/>
          </p:nvSpPr>
          <p:spPr bwMode="auto">
            <a:xfrm>
              <a:off x="2448" y="1761"/>
              <a:ext cx="5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Equilibrium</a:t>
              </a:r>
              <a:endParaRPr lang="en-US" b="0"/>
            </a:p>
          </p:txBody>
        </p:sp>
        <p:sp>
          <p:nvSpPr>
            <p:cNvPr id="87086" name="Rectangle 46"/>
            <p:cNvSpPr>
              <a:spLocks noChangeArrowheads="1"/>
            </p:cNvSpPr>
            <p:nvPr/>
          </p:nvSpPr>
          <p:spPr bwMode="auto">
            <a:xfrm>
              <a:off x="2401" y="1906"/>
              <a:ext cx="6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trade</a:t>
              </a:r>
              <a:endParaRPr lang="en-US" b="0"/>
            </a:p>
          </p:txBody>
        </p:sp>
      </p:grpSp>
      <p:sp>
        <p:nvSpPr>
          <p:cNvPr id="87087" name="Rectangle 47"/>
          <p:cNvSpPr>
            <a:spLocks noChangeArrowheads="1"/>
          </p:cNvSpPr>
          <p:nvPr/>
        </p:nvSpPr>
        <p:spPr bwMode="auto">
          <a:xfrm>
            <a:off x="5389563" y="3279775"/>
            <a:ext cx="519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Quota</a:t>
            </a:r>
            <a:endParaRPr lang="en-US" b="0"/>
          </a:p>
        </p:txBody>
      </p:sp>
      <p:grpSp>
        <p:nvGrpSpPr>
          <p:cNvPr id="87088" name="Group 48"/>
          <p:cNvGrpSpPr>
            <a:grpSpLocks/>
          </p:cNvGrpSpPr>
          <p:nvPr/>
        </p:nvGrpSpPr>
        <p:grpSpPr bwMode="auto">
          <a:xfrm>
            <a:off x="3452813" y="5226050"/>
            <a:ext cx="1509712" cy="604838"/>
            <a:chOff x="2175" y="3292"/>
            <a:chExt cx="951" cy="381"/>
          </a:xfrm>
        </p:grpSpPr>
        <p:sp>
          <p:nvSpPr>
            <p:cNvPr id="87089" name="Freeform 49"/>
            <p:cNvSpPr>
              <a:spLocks/>
            </p:cNvSpPr>
            <p:nvPr/>
          </p:nvSpPr>
          <p:spPr bwMode="auto">
            <a:xfrm>
              <a:off x="2175" y="3585"/>
              <a:ext cx="951" cy="88"/>
            </a:xfrm>
            <a:custGeom>
              <a:avLst/>
              <a:gdLst/>
              <a:ahLst/>
              <a:cxnLst>
                <a:cxn ang="0">
                  <a:pos x="87" y="8"/>
                </a:cxn>
                <a:cxn ang="0">
                  <a:pos x="81" y="4"/>
                </a:cxn>
                <a:cxn ang="0">
                  <a:pos x="47" y="4"/>
                </a:cxn>
                <a:cxn ang="0">
                  <a:pos x="43" y="0"/>
                </a:cxn>
                <a:cxn ang="0">
                  <a:pos x="39" y="4"/>
                </a:cxn>
                <a:cxn ang="0">
                  <a:pos x="5" y="4"/>
                </a:cxn>
                <a:cxn ang="0">
                  <a:pos x="0" y="8"/>
                </a:cxn>
              </a:cxnLst>
              <a:rect l="0" t="0" r="r" b="b"/>
              <a:pathLst>
                <a:path w="87" h="8">
                  <a:moveTo>
                    <a:pt x="87" y="8"/>
                  </a:moveTo>
                  <a:cubicBezTo>
                    <a:pt x="87" y="5"/>
                    <a:pt x="84" y="4"/>
                    <a:pt x="81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4"/>
                    <a:pt x="43" y="2"/>
                    <a:pt x="43" y="0"/>
                  </a:cubicBezTo>
                  <a:cubicBezTo>
                    <a:pt x="43" y="2"/>
                    <a:pt x="41" y="4"/>
                    <a:pt x="3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5"/>
                    <a:pt x="0" y="8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0" name="Rectangle 50"/>
            <p:cNvSpPr>
              <a:spLocks noChangeArrowheads="1"/>
            </p:cNvSpPr>
            <p:nvPr/>
          </p:nvSpPr>
          <p:spPr bwMode="auto">
            <a:xfrm>
              <a:off x="2448" y="3292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87091" name="Rectangle 51"/>
            <p:cNvSpPr>
              <a:spLocks noChangeArrowheads="1"/>
            </p:cNvSpPr>
            <p:nvPr/>
          </p:nvSpPr>
          <p:spPr bwMode="auto">
            <a:xfrm>
              <a:off x="2376" y="3437"/>
              <a:ext cx="5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quota</a:t>
              </a:r>
              <a:endParaRPr lang="en-US" b="0"/>
            </a:p>
          </p:txBody>
        </p:sp>
      </p:grpSp>
      <p:grpSp>
        <p:nvGrpSpPr>
          <p:cNvPr id="87092" name="Group 52"/>
          <p:cNvGrpSpPr>
            <a:grpSpLocks/>
          </p:cNvGrpSpPr>
          <p:nvPr/>
        </p:nvGrpSpPr>
        <p:grpSpPr bwMode="auto">
          <a:xfrm>
            <a:off x="4859338" y="4475163"/>
            <a:ext cx="227012" cy="1682750"/>
            <a:chOff x="3061" y="2819"/>
            <a:chExt cx="143" cy="1060"/>
          </a:xfrm>
        </p:grpSpPr>
        <p:sp>
          <p:nvSpPr>
            <p:cNvPr id="87093" name="Line 53"/>
            <p:cNvSpPr>
              <a:spLocks noChangeShapeType="1"/>
            </p:cNvSpPr>
            <p:nvPr/>
          </p:nvSpPr>
          <p:spPr bwMode="auto">
            <a:xfrm>
              <a:off x="3137" y="2852"/>
              <a:ext cx="1" cy="842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4" name="Oval 54"/>
            <p:cNvSpPr>
              <a:spLocks noChangeArrowheads="1"/>
            </p:cNvSpPr>
            <p:nvPr/>
          </p:nvSpPr>
          <p:spPr bwMode="auto">
            <a:xfrm>
              <a:off x="3104" y="2819"/>
              <a:ext cx="77" cy="7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5" name="Freeform 55"/>
            <p:cNvSpPr>
              <a:spLocks/>
            </p:cNvSpPr>
            <p:nvPr/>
          </p:nvSpPr>
          <p:spPr bwMode="auto">
            <a:xfrm>
              <a:off x="3159" y="3811"/>
              <a:ext cx="36" cy="50"/>
            </a:xfrm>
            <a:custGeom>
              <a:avLst/>
              <a:gdLst/>
              <a:ahLst/>
              <a:cxnLst>
                <a:cxn ang="0">
                  <a:pos x="7" y="43"/>
                </a:cxn>
                <a:cxn ang="0">
                  <a:pos x="11" y="39"/>
                </a:cxn>
                <a:cxn ang="0">
                  <a:pos x="18" y="36"/>
                </a:cxn>
                <a:cxn ang="0">
                  <a:pos x="33" y="25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6" y="7"/>
                </a:cxn>
                <a:cxn ang="0">
                  <a:pos x="33" y="3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8" y="3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26" y="21"/>
                </a:cxn>
                <a:cxn ang="0">
                  <a:pos x="15" y="32"/>
                </a:cxn>
                <a:cxn ang="0">
                  <a:pos x="4" y="39"/>
                </a:cxn>
                <a:cxn ang="0">
                  <a:pos x="0" y="47"/>
                </a:cxn>
                <a:cxn ang="0">
                  <a:pos x="0" y="50"/>
                </a:cxn>
                <a:cxn ang="0">
                  <a:pos x="36" y="50"/>
                </a:cxn>
                <a:cxn ang="0">
                  <a:pos x="36" y="43"/>
                </a:cxn>
                <a:cxn ang="0">
                  <a:pos x="11" y="43"/>
                </a:cxn>
                <a:cxn ang="0">
                  <a:pos x="7" y="43"/>
                </a:cxn>
              </a:cxnLst>
              <a:rect l="0" t="0" r="r" b="b"/>
              <a:pathLst>
                <a:path w="36" h="50">
                  <a:moveTo>
                    <a:pt x="7" y="43"/>
                  </a:moveTo>
                  <a:lnTo>
                    <a:pt x="11" y="39"/>
                  </a:lnTo>
                  <a:lnTo>
                    <a:pt x="18" y="36"/>
                  </a:lnTo>
                  <a:lnTo>
                    <a:pt x="33" y="25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6" y="7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6" y="21"/>
                  </a:lnTo>
                  <a:lnTo>
                    <a:pt x="15" y="32"/>
                  </a:lnTo>
                  <a:lnTo>
                    <a:pt x="4" y="39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36" y="50"/>
                  </a:lnTo>
                  <a:lnTo>
                    <a:pt x="36" y="43"/>
                  </a:lnTo>
                  <a:lnTo>
                    <a:pt x="11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6" name="Rectangle 56"/>
            <p:cNvSpPr>
              <a:spLocks noChangeArrowheads="1"/>
            </p:cNvSpPr>
            <p:nvPr/>
          </p:nvSpPr>
          <p:spPr bwMode="auto">
            <a:xfrm>
              <a:off x="3061" y="3735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7097" name="Rectangle 57"/>
            <p:cNvSpPr>
              <a:spLocks noChangeArrowheads="1"/>
            </p:cNvSpPr>
            <p:nvPr/>
          </p:nvSpPr>
          <p:spPr bwMode="auto">
            <a:xfrm>
              <a:off x="3152" y="3720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  <p:grpSp>
        <p:nvGrpSpPr>
          <p:cNvPr id="87098" name="Group 58"/>
          <p:cNvGrpSpPr>
            <a:grpSpLocks/>
          </p:cNvGrpSpPr>
          <p:nvPr/>
        </p:nvGrpSpPr>
        <p:grpSpPr bwMode="auto">
          <a:xfrm>
            <a:off x="557213" y="4840288"/>
            <a:ext cx="6919912" cy="688975"/>
            <a:chOff x="351" y="3049"/>
            <a:chExt cx="4359" cy="434"/>
          </a:xfrm>
        </p:grpSpPr>
        <p:sp>
          <p:nvSpPr>
            <p:cNvPr id="87099" name="Line 59"/>
            <p:cNvSpPr>
              <a:spLocks noChangeShapeType="1"/>
            </p:cNvSpPr>
            <p:nvPr/>
          </p:nvSpPr>
          <p:spPr bwMode="auto">
            <a:xfrm>
              <a:off x="1223" y="3191"/>
              <a:ext cx="3128" cy="1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00" name="Rectangle 60"/>
            <p:cNvSpPr>
              <a:spLocks noChangeArrowheads="1"/>
            </p:cNvSpPr>
            <p:nvPr/>
          </p:nvSpPr>
          <p:spPr bwMode="auto">
            <a:xfrm>
              <a:off x="4396" y="3125"/>
              <a:ext cx="3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87101" name="Rectangle 61"/>
            <p:cNvSpPr>
              <a:spLocks noChangeArrowheads="1"/>
            </p:cNvSpPr>
            <p:nvPr/>
          </p:nvSpPr>
          <p:spPr bwMode="auto">
            <a:xfrm>
              <a:off x="4422" y="3270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grpSp>
          <p:nvGrpSpPr>
            <p:cNvPr id="87102" name="Group 62"/>
            <p:cNvGrpSpPr>
              <a:grpSpLocks/>
            </p:cNvGrpSpPr>
            <p:nvPr/>
          </p:nvGrpSpPr>
          <p:grpSpPr bwMode="auto">
            <a:xfrm>
              <a:off x="351" y="3049"/>
              <a:ext cx="829" cy="434"/>
              <a:chOff x="351" y="3049"/>
              <a:chExt cx="829" cy="434"/>
            </a:xfrm>
          </p:grpSpPr>
          <p:sp>
            <p:nvSpPr>
              <p:cNvPr id="87103" name="Rectangle 63"/>
              <p:cNvSpPr>
                <a:spLocks noChangeArrowheads="1"/>
              </p:cNvSpPr>
              <p:nvPr/>
            </p:nvSpPr>
            <p:spPr bwMode="auto">
              <a:xfrm>
                <a:off x="866" y="3122"/>
                <a:ext cx="31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World</a:t>
                </a:r>
                <a:endParaRPr lang="en-US" b="0"/>
              </a:p>
            </p:txBody>
          </p:sp>
          <p:sp>
            <p:nvSpPr>
              <p:cNvPr id="87104" name="Rectangle 64"/>
              <p:cNvSpPr>
                <a:spLocks noChangeArrowheads="1"/>
              </p:cNvSpPr>
              <p:nvPr/>
            </p:nvSpPr>
            <p:spPr bwMode="auto">
              <a:xfrm>
                <a:off x="917" y="3267"/>
                <a:ext cx="26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87105" name="Rectangle 65"/>
              <p:cNvSpPr>
                <a:spLocks noChangeArrowheads="1"/>
              </p:cNvSpPr>
              <p:nvPr/>
            </p:nvSpPr>
            <p:spPr bwMode="auto">
              <a:xfrm>
                <a:off x="456" y="3049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87106" name="Rectangle 66"/>
              <p:cNvSpPr>
                <a:spLocks noChangeArrowheads="1"/>
              </p:cNvSpPr>
              <p:nvPr/>
            </p:nvSpPr>
            <p:spPr bwMode="auto">
              <a:xfrm>
                <a:off x="351" y="3194"/>
                <a:ext cx="38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without</a:t>
                </a:r>
                <a:endParaRPr lang="en-US" b="0"/>
              </a:p>
            </p:txBody>
          </p:sp>
          <p:sp>
            <p:nvSpPr>
              <p:cNvPr id="87107" name="Rectangle 67"/>
              <p:cNvSpPr>
                <a:spLocks noChangeArrowheads="1"/>
              </p:cNvSpPr>
              <p:nvPr/>
            </p:nvSpPr>
            <p:spPr bwMode="auto">
              <a:xfrm>
                <a:off x="427" y="3339"/>
                <a:ext cx="30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quota</a:t>
                </a:r>
                <a:endParaRPr lang="en-US" b="0"/>
              </a:p>
            </p:txBody>
          </p:sp>
          <p:sp>
            <p:nvSpPr>
              <p:cNvPr id="87108" name="Rectangle 68"/>
              <p:cNvSpPr>
                <a:spLocks noChangeArrowheads="1"/>
              </p:cNvSpPr>
              <p:nvPr/>
            </p:nvSpPr>
            <p:spPr bwMode="auto">
              <a:xfrm>
                <a:off x="766" y="3197"/>
                <a:ext cx="7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=</a:t>
                </a:r>
                <a:endParaRPr lang="en-US" b="0">
                  <a:latin typeface="Arial" charset="0"/>
                </a:endParaRPr>
              </a:p>
            </p:txBody>
          </p:sp>
        </p:grpSp>
      </p:grpSp>
      <p:grpSp>
        <p:nvGrpSpPr>
          <p:cNvPr id="87109" name="Group 69"/>
          <p:cNvGrpSpPr>
            <a:grpSpLocks/>
          </p:cNvGrpSpPr>
          <p:nvPr/>
        </p:nvGrpSpPr>
        <p:grpSpPr bwMode="auto">
          <a:xfrm>
            <a:off x="3316288" y="4475163"/>
            <a:ext cx="220662" cy="1682750"/>
            <a:chOff x="2089" y="2819"/>
            <a:chExt cx="139" cy="1060"/>
          </a:xfrm>
        </p:grpSpPr>
        <p:sp>
          <p:nvSpPr>
            <p:cNvPr id="87110" name="Line 70"/>
            <p:cNvSpPr>
              <a:spLocks noChangeShapeType="1"/>
            </p:cNvSpPr>
            <p:nvPr/>
          </p:nvSpPr>
          <p:spPr bwMode="auto">
            <a:xfrm>
              <a:off x="2164" y="2852"/>
              <a:ext cx="1" cy="842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1" name="Freeform 71"/>
            <p:cNvSpPr>
              <a:spLocks/>
            </p:cNvSpPr>
            <p:nvPr/>
          </p:nvSpPr>
          <p:spPr bwMode="auto">
            <a:xfrm>
              <a:off x="2183" y="3811"/>
              <a:ext cx="36" cy="50"/>
            </a:xfrm>
            <a:custGeom>
              <a:avLst/>
              <a:gdLst/>
              <a:ahLst/>
              <a:cxnLst>
                <a:cxn ang="0">
                  <a:pos x="7" y="43"/>
                </a:cxn>
                <a:cxn ang="0">
                  <a:pos x="11" y="39"/>
                </a:cxn>
                <a:cxn ang="0">
                  <a:pos x="18" y="36"/>
                </a:cxn>
                <a:cxn ang="0">
                  <a:pos x="33" y="25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6" y="7"/>
                </a:cxn>
                <a:cxn ang="0">
                  <a:pos x="33" y="3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8" y="3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26" y="21"/>
                </a:cxn>
                <a:cxn ang="0">
                  <a:pos x="15" y="32"/>
                </a:cxn>
                <a:cxn ang="0">
                  <a:pos x="4" y="39"/>
                </a:cxn>
                <a:cxn ang="0">
                  <a:pos x="0" y="47"/>
                </a:cxn>
                <a:cxn ang="0">
                  <a:pos x="0" y="50"/>
                </a:cxn>
                <a:cxn ang="0">
                  <a:pos x="36" y="50"/>
                </a:cxn>
                <a:cxn ang="0">
                  <a:pos x="36" y="43"/>
                </a:cxn>
                <a:cxn ang="0">
                  <a:pos x="11" y="43"/>
                </a:cxn>
                <a:cxn ang="0">
                  <a:pos x="7" y="43"/>
                </a:cxn>
              </a:cxnLst>
              <a:rect l="0" t="0" r="r" b="b"/>
              <a:pathLst>
                <a:path w="36" h="50">
                  <a:moveTo>
                    <a:pt x="7" y="43"/>
                  </a:moveTo>
                  <a:lnTo>
                    <a:pt x="11" y="39"/>
                  </a:lnTo>
                  <a:lnTo>
                    <a:pt x="18" y="36"/>
                  </a:lnTo>
                  <a:lnTo>
                    <a:pt x="33" y="25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6" y="7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6" y="21"/>
                  </a:lnTo>
                  <a:lnTo>
                    <a:pt x="15" y="32"/>
                  </a:lnTo>
                  <a:lnTo>
                    <a:pt x="4" y="39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36" y="50"/>
                  </a:lnTo>
                  <a:lnTo>
                    <a:pt x="36" y="43"/>
                  </a:lnTo>
                  <a:lnTo>
                    <a:pt x="11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2" name="Rectangle 72"/>
            <p:cNvSpPr>
              <a:spLocks noChangeArrowheads="1"/>
            </p:cNvSpPr>
            <p:nvPr/>
          </p:nvSpPr>
          <p:spPr bwMode="auto">
            <a:xfrm>
              <a:off x="2089" y="3735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7113" name="Rectangle 73"/>
            <p:cNvSpPr>
              <a:spLocks noChangeArrowheads="1"/>
            </p:cNvSpPr>
            <p:nvPr/>
          </p:nvSpPr>
          <p:spPr bwMode="auto">
            <a:xfrm>
              <a:off x="2180" y="3720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  <p:sp>
          <p:nvSpPr>
            <p:cNvPr id="87114" name="Oval 74"/>
            <p:cNvSpPr>
              <a:spLocks noChangeArrowheads="1"/>
            </p:cNvSpPr>
            <p:nvPr/>
          </p:nvSpPr>
          <p:spPr bwMode="auto">
            <a:xfrm>
              <a:off x="2131" y="2819"/>
              <a:ext cx="75" cy="7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115" name="Group 75"/>
          <p:cNvGrpSpPr>
            <a:grpSpLocks/>
          </p:cNvGrpSpPr>
          <p:nvPr/>
        </p:nvGrpSpPr>
        <p:grpSpPr bwMode="auto">
          <a:xfrm>
            <a:off x="5372100" y="4995863"/>
            <a:ext cx="227013" cy="1162050"/>
            <a:chOff x="3384" y="3147"/>
            <a:chExt cx="143" cy="732"/>
          </a:xfrm>
        </p:grpSpPr>
        <p:sp>
          <p:nvSpPr>
            <p:cNvPr id="87116" name="Line 76"/>
            <p:cNvSpPr>
              <a:spLocks noChangeShapeType="1"/>
            </p:cNvSpPr>
            <p:nvPr/>
          </p:nvSpPr>
          <p:spPr bwMode="auto">
            <a:xfrm>
              <a:off x="3465" y="3191"/>
              <a:ext cx="1" cy="503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7" name="Freeform 77"/>
            <p:cNvSpPr>
              <a:spLocks/>
            </p:cNvSpPr>
            <p:nvPr/>
          </p:nvSpPr>
          <p:spPr bwMode="auto">
            <a:xfrm>
              <a:off x="3486" y="3811"/>
              <a:ext cx="21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8" y="0"/>
                </a:cxn>
                <a:cxn ang="0">
                  <a:pos x="11" y="7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7" y="14"/>
                </a:cxn>
                <a:cxn ang="0">
                  <a:pos x="14" y="10"/>
                </a:cxn>
                <a:cxn ang="0">
                  <a:pos x="14" y="50"/>
                </a:cxn>
                <a:cxn ang="0">
                  <a:pos x="21" y="50"/>
                </a:cxn>
                <a:cxn ang="0">
                  <a:pos x="21" y="3"/>
                </a:cxn>
                <a:cxn ang="0">
                  <a:pos x="21" y="0"/>
                </a:cxn>
              </a:cxnLst>
              <a:rect l="0" t="0" r="r" b="b"/>
              <a:pathLst>
                <a:path w="21" h="50">
                  <a:moveTo>
                    <a:pt x="21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50"/>
                  </a:lnTo>
                  <a:lnTo>
                    <a:pt x="21" y="50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8" name="Rectangle 78"/>
            <p:cNvSpPr>
              <a:spLocks noChangeArrowheads="1"/>
            </p:cNvSpPr>
            <p:nvPr/>
          </p:nvSpPr>
          <p:spPr bwMode="auto">
            <a:xfrm>
              <a:off x="3384" y="3735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7119" name="Rectangle 79"/>
            <p:cNvSpPr>
              <a:spLocks noChangeArrowheads="1"/>
            </p:cNvSpPr>
            <p:nvPr/>
          </p:nvSpPr>
          <p:spPr bwMode="auto">
            <a:xfrm>
              <a:off x="3475" y="3720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  <p:sp>
          <p:nvSpPr>
            <p:cNvPr id="87120" name="Oval 80"/>
            <p:cNvSpPr>
              <a:spLocks noChangeArrowheads="1"/>
            </p:cNvSpPr>
            <p:nvPr/>
          </p:nvSpPr>
          <p:spPr bwMode="auto">
            <a:xfrm>
              <a:off x="3432" y="3147"/>
              <a:ext cx="75" cy="7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121" name="Group 81"/>
          <p:cNvGrpSpPr>
            <a:grpSpLocks/>
          </p:cNvGrpSpPr>
          <p:nvPr/>
        </p:nvGrpSpPr>
        <p:grpSpPr bwMode="auto">
          <a:xfrm>
            <a:off x="2578100" y="4995863"/>
            <a:ext cx="220663" cy="1162050"/>
            <a:chOff x="1624" y="3147"/>
            <a:chExt cx="139" cy="732"/>
          </a:xfrm>
        </p:grpSpPr>
        <p:sp>
          <p:nvSpPr>
            <p:cNvPr id="87122" name="Line 82"/>
            <p:cNvSpPr>
              <a:spLocks noChangeShapeType="1"/>
            </p:cNvSpPr>
            <p:nvPr/>
          </p:nvSpPr>
          <p:spPr bwMode="auto">
            <a:xfrm>
              <a:off x="1694" y="3191"/>
              <a:ext cx="1" cy="503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23" name="Freeform 83"/>
            <p:cNvSpPr>
              <a:spLocks/>
            </p:cNvSpPr>
            <p:nvPr/>
          </p:nvSpPr>
          <p:spPr bwMode="auto">
            <a:xfrm>
              <a:off x="1722" y="3811"/>
              <a:ext cx="22" cy="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9" y="0"/>
                </a:cxn>
                <a:cxn ang="0">
                  <a:pos x="11" y="7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8" y="14"/>
                </a:cxn>
                <a:cxn ang="0">
                  <a:pos x="15" y="10"/>
                </a:cxn>
                <a:cxn ang="0">
                  <a:pos x="15" y="50"/>
                </a:cxn>
                <a:cxn ang="0">
                  <a:pos x="22" y="50"/>
                </a:cxn>
                <a:cxn ang="0">
                  <a:pos x="22" y="3"/>
                </a:cxn>
                <a:cxn ang="0">
                  <a:pos x="22" y="0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lnTo>
                    <a:pt x="19" y="0"/>
                  </a:lnTo>
                  <a:lnTo>
                    <a:pt x="11" y="7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14"/>
                  </a:lnTo>
                  <a:lnTo>
                    <a:pt x="15" y="10"/>
                  </a:lnTo>
                  <a:lnTo>
                    <a:pt x="15" y="50"/>
                  </a:lnTo>
                  <a:lnTo>
                    <a:pt x="22" y="50"/>
                  </a:lnTo>
                  <a:lnTo>
                    <a:pt x="2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24" name="Rectangle 84"/>
            <p:cNvSpPr>
              <a:spLocks noChangeArrowheads="1"/>
            </p:cNvSpPr>
            <p:nvPr/>
          </p:nvSpPr>
          <p:spPr bwMode="auto">
            <a:xfrm>
              <a:off x="1624" y="3735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7125" name="Rectangle 85"/>
            <p:cNvSpPr>
              <a:spLocks noChangeArrowheads="1"/>
            </p:cNvSpPr>
            <p:nvPr/>
          </p:nvSpPr>
          <p:spPr bwMode="auto">
            <a:xfrm>
              <a:off x="1715" y="3720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  <p:sp>
          <p:nvSpPr>
            <p:cNvPr id="87126" name="Oval 86"/>
            <p:cNvSpPr>
              <a:spLocks noChangeArrowheads="1"/>
            </p:cNvSpPr>
            <p:nvPr/>
          </p:nvSpPr>
          <p:spPr bwMode="auto">
            <a:xfrm>
              <a:off x="1661" y="3147"/>
              <a:ext cx="75" cy="7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  <p:bldP spid="8708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Effects of an Import Quota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the quota raises the domestic price above the world price, domestic buyers of the good are worse off, and domestic sellers of the good are better off.</a:t>
            </a:r>
          </a:p>
          <a:p>
            <a:r>
              <a:rPr lang="en-US"/>
              <a:t>License holders are better off because they make a profit from buying at the world price and selling at the higher domestic price.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7 The Effects of an Import Quota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1941513" y="1157288"/>
            <a:ext cx="5972175" cy="4706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1928813" y="1400175"/>
            <a:ext cx="2408237" cy="3135313"/>
            <a:chOff x="1215" y="882"/>
            <a:chExt cx="1517" cy="1975"/>
          </a:xfrm>
        </p:grpSpPr>
        <p:sp>
          <p:nvSpPr>
            <p:cNvPr id="86023" name="Freeform 7"/>
            <p:cNvSpPr>
              <a:spLocks/>
            </p:cNvSpPr>
            <p:nvPr/>
          </p:nvSpPr>
          <p:spPr bwMode="auto">
            <a:xfrm>
              <a:off x="1215" y="882"/>
              <a:ext cx="1517" cy="1975"/>
            </a:xfrm>
            <a:custGeom>
              <a:avLst/>
              <a:gdLst/>
              <a:ahLst/>
              <a:cxnLst>
                <a:cxn ang="0">
                  <a:pos x="1517" y="1554"/>
                </a:cxn>
                <a:cxn ang="0">
                  <a:pos x="949" y="1975"/>
                </a:cxn>
                <a:cxn ang="0">
                  <a:pos x="0" y="1971"/>
                </a:cxn>
                <a:cxn ang="0">
                  <a:pos x="8" y="0"/>
                </a:cxn>
                <a:cxn ang="0">
                  <a:pos x="1517" y="1554"/>
                </a:cxn>
              </a:cxnLst>
              <a:rect l="0" t="0" r="r" b="b"/>
              <a:pathLst>
                <a:path w="1517" h="1975">
                  <a:moveTo>
                    <a:pt x="1517" y="1554"/>
                  </a:moveTo>
                  <a:lnTo>
                    <a:pt x="949" y="1975"/>
                  </a:lnTo>
                  <a:lnTo>
                    <a:pt x="0" y="1971"/>
                  </a:lnTo>
                  <a:lnTo>
                    <a:pt x="8" y="0"/>
                  </a:lnTo>
                  <a:lnTo>
                    <a:pt x="1517" y="1554"/>
                  </a:lnTo>
                  <a:close/>
                </a:path>
              </a:pathLst>
            </a:custGeom>
            <a:solidFill>
              <a:srgbClr val="DD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ectangle 8"/>
            <p:cNvSpPr>
              <a:spLocks noChangeArrowheads="1"/>
            </p:cNvSpPr>
            <p:nvPr/>
          </p:nvSpPr>
          <p:spPr bwMode="auto">
            <a:xfrm>
              <a:off x="1751" y="2226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b="0"/>
            </a:p>
          </p:txBody>
        </p:sp>
      </p:grpSp>
      <p:grpSp>
        <p:nvGrpSpPr>
          <p:cNvPr id="86025" name="Group 9"/>
          <p:cNvGrpSpPr>
            <a:grpSpLocks/>
          </p:cNvGrpSpPr>
          <p:nvPr/>
        </p:nvGrpSpPr>
        <p:grpSpPr bwMode="auto">
          <a:xfrm>
            <a:off x="3435350" y="4527550"/>
            <a:ext cx="1544638" cy="538163"/>
            <a:chOff x="2164" y="2852"/>
            <a:chExt cx="973" cy="339"/>
          </a:xfrm>
        </p:grpSpPr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2164" y="2852"/>
              <a:ext cx="973" cy="339"/>
            </a:xfrm>
            <a:prstGeom prst="rect">
              <a:avLst/>
            </a:prstGeom>
            <a:solidFill>
              <a:srgbClr val="A9E2F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>
              <a:off x="2539" y="2958"/>
              <a:ext cx="10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E'</a:t>
              </a:r>
              <a:endParaRPr lang="en-US" b="0"/>
            </a:p>
          </p:txBody>
        </p:sp>
      </p:grpSp>
      <p:grpSp>
        <p:nvGrpSpPr>
          <p:cNvPr id="86028" name="Group 12"/>
          <p:cNvGrpSpPr>
            <a:grpSpLocks/>
          </p:cNvGrpSpPr>
          <p:nvPr/>
        </p:nvGrpSpPr>
        <p:grpSpPr bwMode="auto">
          <a:xfrm>
            <a:off x="1935163" y="4529138"/>
            <a:ext cx="1493837" cy="541337"/>
            <a:chOff x="1219" y="2853"/>
            <a:chExt cx="941" cy="341"/>
          </a:xfrm>
        </p:grpSpPr>
        <p:sp>
          <p:nvSpPr>
            <p:cNvPr id="86029" name="Freeform 13"/>
            <p:cNvSpPr>
              <a:spLocks/>
            </p:cNvSpPr>
            <p:nvPr/>
          </p:nvSpPr>
          <p:spPr bwMode="auto">
            <a:xfrm>
              <a:off x="1219" y="2853"/>
              <a:ext cx="941" cy="3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41" y="0"/>
                </a:cxn>
                <a:cxn ang="0">
                  <a:pos x="473" y="341"/>
                </a:cxn>
                <a:cxn ang="0">
                  <a:pos x="4" y="341"/>
                </a:cxn>
                <a:cxn ang="0">
                  <a:pos x="0" y="0"/>
                </a:cxn>
              </a:cxnLst>
              <a:rect l="0" t="0" r="r" b="b"/>
              <a:pathLst>
                <a:path w="941" h="341">
                  <a:moveTo>
                    <a:pt x="0" y="0"/>
                  </a:moveTo>
                  <a:lnTo>
                    <a:pt x="941" y="0"/>
                  </a:lnTo>
                  <a:lnTo>
                    <a:pt x="473" y="341"/>
                  </a:lnTo>
                  <a:lnTo>
                    <a:pt x="4" y="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030" name="Rectangle 14"/>
            <p:cNvSpPr>
              <a:spLocks noChangeArrowheads="1"/>
            </p:cNvSpPr>
            <p:nvPr/>
          </p:nvSpPr>
          <p:spPr bwMode="auto">
            <a:xfrm>
              <a:off x="1472" y="2966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b="0"/>
            </a:p>
          </p:txBody>
        </p:sp>
      </p:grpSp>
      <p:sp>
        <p:nvSpPr>
          <p:cNvPr id="86031" name="Freeform 15"/>
          <p:cNvSpPr>
            <a:spLocks/>
          </p:cNvSpPr>
          <p:nvPr/>
        </p:nvSpPr>
        <p:spPr bwMode="auto">
          <a:xfrm>
            <a:off x="1941513" y="1157288"/>
            <a:ext cx="5972175" cy="4706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65"/>
              </a:cxn>
              <a:cxn ang="0">
                <a:pos x="3762" y="2965"/>
              </a:cxn>
            </a:cxnLst>
            <a:rect l="0" t="0" r="r" b="b"/>
            <a:pathLst>
              <a:path w="3762" h="2965">
                <a:moveTo>
                  <a:pt x="0" y="0"/>
                </a:moveTo>
                <a:lnTo>
                  <a:pt x="0" y="2965"/>
                </a:lnTo>
                <a:lnTo>
                  <a:pt x="3762" y="296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6032" name="Group 16"/>
          <p:cNvGrpSpPr>
            <a:grpSpLocks/>
          </p:cNvGrpSpPr>
          <p:nvPr/>
        </p:nvGrpSpPr>
        <p:grpSpPr bwMode="auto">
          <a:xfrm>
            <a:off x="3435350" y="3867150"/>
            <a:ext cx="1544638" cy="660400"/>
            <a:chOff x="2164" y="2436"/>
            <a:chExt cx="973" cy="416"/>
          </a:xfrm>
        </p:grpSpPr>
        <p:sp>
          <p:nvSpPr>
            <p:cNvPr id="86033" name="Freeform 17"/>
            <p:cNvSpPr>
              <a:spLocks/>
            </p:cNvSpPr>
            <p:nvPr/>
          </p:nvSpPr>
          <p:spPr bwMode="auto">
            <a:xfrm>
              <a:off x="2164" y="2436"/>
              <a:ext cx="973" cy="416"/>
            </a:xfrm>
            <a:custGeom>
              <a:avLst/>
              <a:gdLst/>
              <a:ahLst/>
              <a:cxnLst>
                <a:cxn ang="0">
                  <a:pos x="0" y="416"/>
                </a:cxn>
                <a:cxn ang="0">
                  <a:pos x="973" y="416"/>
                </a:cxn>
                <a:cxn ang="0">
                  <a:pos x="568" y="0"/>
                </a:cxn>
                <a:cxn ang="0">
                  <a:pos x="0" y="416"/>
                </a:cxn>
              </a:cxnLst>
              <a:rect l="0" t="0" r="r" b="b"/>
              <a:pathLst>
                <a:path w="973" h="416">
                  <a:moveTo>
                    <a:pt x="0" y="416"/>
                  </a:moveTo>
                  <a:lnTo>
                    <a:pt x="973" y="416"/>
                  </a:lnTo>
                  <a:lnTo>
                    <a:pt x="568" y="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DD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Rectangle 18"/>
            <p:cNvSpPr>
              <a:spLocks noChangeArrowheads="1"/>
            </p:cNvSpPr>
            <p:nvPr/>
          </p:nvSpPr>
          <p:spPr bwMode="auto">
            <a:xfrm>
              <a:off x="2637" y="2639"/>
              <a:ext cx="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b="0"/>
            </a:p>
          </p:txBody>
        </p:sp>
      </p:grpSp>
      <p:grpSp>
        <p:nvGrpSpPr>
          <p:cNvPr id="86035" name="Group 19"/>
          <p:cNvGrpSpPr>
            <a:grpSpLocks/>
          </p:cNvGrpSpPr>
          <p:nvPr/>
        </p:nvGrpSpPr>
        <p:grpSpPr bwMode="auto">
          <a:xfrm>
            <a:off x="1941513" y="5065713"/>
            <a:ext cx="730250" cy="538162"/>
            <a:chOff x="1223" y="3191"/>
            <a:chExt cx="460" cy="339"/>
          </a:xfrm>
        </p:grpSpPr>
        <p:sp>
          <p:nvSpPr>
            <p:cNvPr id="86036" name="Freeform 20"/>
            <p:cNvSpPr>
              <a:spLocks/>
            </p:cNvSpPr>
            <p:nvPr/>
          </p:nvSpPr>
          <p:spPr bwMode="auto">
            <a:xfrm>
              <a:off x="1223" y="3191"/>
              <a:ext cx="460" cy="339"/>
            </a:xfrm>
            <a:custGeom>
              <a:avLst/>
              <a:gdLst/>
              <a:ahLst/>
              <a:cxnLst>
                <a:cxn ang="0">
                  <a:pos x="1509" y="0"/>
                </a:cxn>
                <a:cxn ang="0">
                  <a:pos x="0" y="0"/>
                </a:cxn>
                <a:cxn ang="0">
                  <a:pos x="0" y="1094"/>
                </a:cxn>
                <a:cxn ang="0">
                  <a:pos x="1509" y="0"/>
                </a:cxn>
              </a:cxnLst>
              <a:rect l="0" t="0" r="r" b="b"/>
              <a:pathLst>
                <a:path w="1509" h="1094">
                  <a:moveTo>
                    <a:pt x="1509" y="0"/>
                  </a:moveTo>
                  <a:lnTo>
                    <a:pt x="0" y="0"/>
                  </a:lnTo>
                  <a:lnTo>
                    <a:pt x="0" y="1094"/>
                  </a:lnTo>
                  <a:lnTo>
                    <a:pt x="1509" y="0"/>
                  </a:lnTo>
                  <a:close/>
                </a:path>
              </a:pathLst>
            </a:custGeom>
            <a:solidFill>
              <a:srgbClr val="DDE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Rectangle 21"/>
            <p:cNvSpPr>
              <a:spLocks noChangeArrowheads="1"/>
            </p:cNvSpPr>
            <p:nvPr/>
          </p:nvSpPr>
          <p:spPr bwMode="auto">
            <a:xfrm>
              <a:off x="1298" y="3241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G</a:t>
              </a:r>
              <a:endParaRPr lang="en-US" b="0"/>
            </a:p>
          </p:txBody>
        </p:sp>
      </p:grpSp>
      <p:sp>
        <p:nvSpPr>
          <p:cNvPr id="86038" name="Line 22"/>
          <p:cNvSpPr>
            <a:spLocks noChangeShapeType="1"/>
          </p:cNvSpPr>
          <p:nvPr/>
        </p:nvSpPr>
        <p:spPr bwMode="auto">
          <a:xfrm>
            <a:off x="5014913" y="3519488"/>
            <a:ext cx="1093787" cy="1587"/>
          </a:xfrm>
          <a:prstGeom prst="line">
            <a:avLst/>
          </a:prstGeom>
          <a:noFill/>
          <a:ln w="17526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2689225" y="4527550"/>
            <a:ext cx="746125" cy="538163"/>
            <a:chOff x="1694" y="2852"/>
            <a:chExt cx="470" cy="339"/>
          </a:xfrm>
        </p:grpSpPr>
        <p:sp>
          <p:nvSpPr>
            <p:cNvPr id="86040" name="Freeform 24"/>
            <p:cNvSpPr>
              <a:spLocks/>
            </p:cNvSpPr>
            <p:nvPr/>
          </p:nvSpPr>
          <p:spPr bwMode="auto">
            <a:xfrm>
              <a:off x="1694" y="2852"/>
              <a:ext cx="470" cy="339"/>
            </a:xfrm>
            <a:custGeom>
              <a:avLst/>
              <a:gdLst/>
              <a:ahLst/>
              <a:cxnLst>
                <a:cxn ang="0">
                  <a:pos x="470" y="339"/>
                </a:cxn>
                <a:cxn ang="0">
                  <a:pos x="470" y="0"/>
                </a:cxn>
                <a:cxn ang="0">
                  <a:pos x="0" y="339"/>
                </a:cxn>
                <a:cxn ang="0">
                  <a:pos x="470" y="339"/>
                </a:cxn>
              </a:cxnLst>
              <a:rect l="0" t="0" r="r" b="b"/>
              <a:pathLst>
                <a:path w="470" h="339">
                  <a:moveTo>
                    <a:pt x="470" y="339"/>
                  </a:moveTo>
                  <a:lnTo>
                    <a:pt x="470" y="0"/>
                  </a:lnTo>
                  <a:lnTo>
                    <a:pt x="0" y="339"/>
                  </a:lnTo>
                  <a:lnTo>
                    <a:pt x="470" y="339"/>
                  </a:lnTo>
                  <a:close/>
                </a:path>
              </a:pathLst>
            </a:custGeom>
            <a:solidFill>
              <a:srgbClr val="E9A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1" name="Rectangle 25"/>
            <p:cNvSpPr>
              <a:spLocks noChangeArrowheads="1"/>
            </p:cNvSpPr>
            <p:nvPr/>
          </p:nvSpPr>
          <p:spPr bwMode="auto">
            <a:xfrm>
              <a:off x="1986" y="3014"/>
              <a:ext cx="8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4629150" y="4833938"/>
            <a:ext cx="195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E"</a:t>
            </a:r>
            <a:endParaRPr lang="en-US" b="0"/>
          </a:p>
        </p:txBody>
      </p:sp>
      <p:grpSp>
        <p:nvGrpSpPr>
          <p:cNvPr id="86043" name="Group 27"/>
          <p:cNvGrpSpPr>
            <a:grpSpLocks/>
          </p:cNvGrpSpPr>
          <p:nvPr/>
        </p:nvGrpSpPr>
        <p:grpSpPr bwMode="auto">
          <a:xfrm>
            <a:off x="4979988" y="4527550"/>
            <a:ext cx="520700" cy="538163"/>
            <a:chOff x="3137" y="2852"/>
            <a:chExt cx="328" cy="339"/>
          </a:xfrm>
        </p:grpSpPr>
        <p:sp>
          <p:nvSpPr>
            <p:cNvPr id="86044" name="Freeform 28"/>
            <p:cNvSpPr>
              <a:spLocks/>
            </p:cNvSpPr>
            <p:nvPr/>
          </p:nvSpPr>
          <p:spPr bwMode="auto">
            <a:xfrm>
              <a:off x="3137" y="2852"/>
              <a:ext cx="328" cy="339"/>
            </a:xfrm>
            <a:custGeom>
              <a:avLst/>
              <a:gdLst/>
              <a:ahLst/>
              <a:cxnLst>
                <a:cxn ang="0">
                  <a:pos x="0" y="339"/>
                </a:cxn>
                <a:cxn ang="0">
                  <a:pos x="0" y="0"/>
                </a:cxn>
                <a:cxn ang="0">
                  <a:pos x="328" y="339"/>
                </a:cxn>
                <a:cxn ang="0">
                  <a:pos x="0" y="339"/>
                </a:cxn>
              </a:cxnLst>
              <a:rect l="0" t="0" r="r" b="b"/>
              <a:pathLst>
                <a:path w="328" h="339">
                  <a:moveTo>
                    <a:pt x="0" y="339"/>
                  </a:moveTo>
                  <a:lnTo>
                    <a:pt x="0" y="0"/>
                  </a:lnTo>
                  <a:lnTo>
                    <a:pt x="328" y="339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E9A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5" name="Rectangle 29"/>
            <p:cNvSpPr>
              <a:spLocks noChangeArrowheads="1"/>
            </p:cNvSpPr>
            <p:nvPr/>
          </p:nvSpPr>
          <p:spPr bwMode="auto">
            <a:xfrm>
              <a:off x="3192" y="3038"/>
              <a:ext cx="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F</a:t>
              </a:r>
              <a:endParaRPr lang="en-US" b="0"/>
            </a:p>
          </p:txBody>
        </p:sp>
      </p:grp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1403350" y="1154113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1190625" y="1384300"/>
            <a:ext cx="6873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86048" name="Rectangle 32"/>
          <p:cNvSpPr>
            <a:spLocks noChangeArrowheads="1"/>
          </p:cNvSpPr>
          <p:nvPr/>
        </p:nvSpPr>
        <p:spPr bwMode="auto">
          <a:xfrm>
            <a:off x="1749425" y="5929313"/>
            <a:ext cx="1063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7134225" y="5922963"/>
            <a:ext cx="771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7215188" y="6153150"/>
            <a:ext cx="687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86051" name="Group 35"/>
          <p:cNvGrpSpPr>
            <a:grpSpLocks/>
          </p:cNvGrpSpPr>
          <p:nvPr/>
        </p:nvGrpSpPr>
        <p:grpSpPr bwMode="auto">
          <a:xfrm>
            <a:off x="1955800" y="2162175"/>
            <a:ext cx="4522788" cy="3421063"/>
            <a:chOff x="1232" y="1362"/>
            <a:chExt cx="2849" cy="2155"/>
          </a:xfrm>
        </p:grpSpPr>
        <p:sp>
          <p:nvSpPr>
            <p:cNvPr id="86052" name="Line 36"/>
            <p:cNvSpPr>
              <a:spLocks noChangeShapeType="1"/>
            </p:cNvSpPr>
            <p:nvPr/>
          </p:nvSpPr>
          <p:spPr bwMode="auto">
            <a:xfrm flipV="1">
              <a:off x="1232" y="1668"/>
              <a:ext cx="2581" cy="1849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3" name="Rectangle 37"/>
            <p:cNvSpPr>
              <a:spLocks noChangeArrowheads="1"/>
            </p:cNvSpPr>
            <p:nvPr/>
          </p:nvSpPr>
          <p:spPr bwMode="auto">
            <a:xfrm>
              <a:off x="3580" y="1362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86054" name="Rectangle 38"/>
            <p:cNvSpPr>
              <a:spLocks noChangeArrowheads="1"/>
            </p:cNvSpPr>
            <p:nvPr/>
          </p:nvSpPr>
          <p:spPr bwMode="auto">
            <a:xfrm>
              <a:off x="3653" y="1507"/>
              <a:ext cx="3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86055" name="Group 39"/>
          <p:cNvGrpSpPr>
            <a:grpSpLocks/>
          </p:cNvGrpSpPr>
          <p:nvPr/>
        </p:nvGrpSpPr>
        <p:grpSpPr bwMode="auto">
          <a:xfrm>
            <a:off x="1941513" y="3176588"/>
            <a:ext cx="5830887" cy="2446337"/>
            <a:chOff x="1223" y="2001"/>
            <a:chExt cx="3673" cy="1541"/>
          </a:xfrm>
        </p:grpSpPr>
        <p:sp>
          <p:nvSpPr>
            <p:cNvPr id="86056" name="Freeform 40"/>
            <p:cNvSpPr>
              <a:spLocks/>
            </p:cNvSpPr>
            <p:nvPr/>
          </p:nvSpPr>
          <p:spPr bwMode="auto">
            <a:xfrm>
              <a:off x="1223" y="2053"/>
              <a:ext cx="3040" cy="1489"/>
            </a:xfrm>
            <a:custGeom>
              <a:avLst/>
              <a:gdLst/>
              <a:ahLst/>
              <a:cxnLst>
                <a:cxn ang="0">
                  <a:pos x="3040" y="0"/>
                </a:cxn>
                <a:cxn ang="0">
                  <a:pos x="1488" y="1105"/>
                </a:cxn>
                <a:cxn ang="0">
                  <a:pos x="547" y="1105"/>
                </a:cxn>
                <a:cxn ang="0">
                  <a:pos x="0" y="1489"/>
                </a:cxn>
              </a:cxnLst>
              <a:rect l="0" t="0" r="r" b="b"/>
              <a:pathLst>
                <a:path w="3040" h="1489">
                  <a:moveTo>
                    <a:pt x="3040" y="0"/>
                  </a:moveTo>
                  <a:lnTo>
                    <a:pt x="1488" y="1105"/>
                  </a:lnTo>
                  <a:lnTo>
                    <a:pt x="547" y="1105"/>
                  </a:lnTo>
                  <a:lnTo>
                    <a:pt x="0" y="1489"/>
                  </a:lnTo>
                </a:path>
              </a:pathLst>
            </a:custGeom>
            <a:noFill/>
            <a:ln w="52388">
              <a:solidFill>
                <a:srgbClr val="AD0D1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57" name="Group 41"/>
            <p:cNvGrpSpPr>
              <a:grpSpLocks/>
            </p:cNvGrpSpPr>
            <p:nvPr/>
          </p:nvGrpSpPr>
          <p:grpSpPr bwMode="auto">
            <a:xfrm>
              <a:off x="4175" y="2001"/>
              <a:ext cx="721" cy="579"/>
              <a:chOff x="4175" y="2001"/>
              <a:chExt cx="721" cy="579"/>
            </a:xfrm>
          </p:grpSpPr>
          <p:sp>
            <p:nvSpPr>
              <p:cNvPr id="86058" name="Rectangle 42"/>
              <p:cNvSpPr>
                <a:spLocks noChangeArrowheads="1"/>
              </p:cNvSpPr>
              <p:nvPr/>
            </p:nvSpPr>
            <p:spPr bwMode="auto">
              <a:xfrm>
                <a:off x="4284" y="2001"/>
                <a:ext cx="50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Domestic</a:t>
                </a:r>
                <a:endParaRPr lang="en-US" b="0"/>
              </a:p>
            </p:txBody>
          </p:sp>
          <p:sp>
            <p:nvSpPr>
              <p:cNvPr id="86059" name="Rectangle 43"/>
              <p:cNvSpPr>
                <a:spLocks noChangeArrowheads="1"/>
              </p:cNvSpPr>
              <p:nvPr/>
            </p:nvSpPr>
            <p:spPr bwMode="auto">
              <a:xfrm>
                <a:off x="4356" y="2146"/>
                <a:ext cx="3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supply</a:t>
                </a:r>
                <a:endParaRPr lang="en-US" b="0"/>
              </a:p>
            </p:txBody>
          </p:sp>
          <p:sp>
            <p:nvSpPr>
              <p:cNvPr id="86060" name="Rectangle 44"/>
              <p:cNvSpPr>
                <a:spLocks noChangeArrowheads="1"/>
              </p:cNvSpPr>
              <p:nvPr/>
            </p:nvSpPr>
            <p:spPr bwMode="auto">
              <a:xfrm>
                <a:off x="4476" y="2294"/>
                <a:ext cx="7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+</a:t>
                </a:r>
                <a:endParaRPr lang="en-US" b="0"/>
              </a:p>
            </p:txBody>
          </p:sp>
          <p:sp>
            <p:nvSpPr>
              <p:cNvPr id="86061" name="Rectangle 45"/>
              <p:cNvSpPr>
                <a:spLocks noChangeArrowheads="1"/>
              </p:cNvSpPr>
              <p:nvPr/>
            </p:nvSpPr>
            <p:spPr bwMode="auto">
              <a:xfrm>
                <a:off x="4175" y="2436"/>
                <a:ext cx="72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Import supply</a:t>
                </a:r>
                <a:endParaRPr lang="en-US" b="0"/>
              </a:p>
            </p:txBody>
          </p:sp>
        </p:grp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1993900" y="1452563"/>
            <a:ext cx="4710113" cy="4330700"/>
            <a:chOff x="1256" y="915"/>
            <a:chExt cx="2967" cy="2728"/>
          </a:xfrm>
        </p:grpSpPr>
        <p:sp>
          <p:nvSpPr>
            <p:cNvPr id="86063" name="Line 47"/>
            <p:cNvSpPr>
              <a:spLocks noChangeShapeType="1"/>
            </p:cNvSpPr>
            <p:nvPr/>
          </p:nvSpPr>
          <p:spPr bwMode="auto">
            <a:xfrm>
              <a:off x="1256" y="915"/>
              <a:ext cx="2439" cy="2506"/>
            </a:xfrm>
            <a:prstGeom prst="line">
              <a:avLst/>
            </a:prstGeom>
            <a:noFill/>
            <a:ln w="52388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4" name="Rectangle 48"/>
            <p:cNvSpPr>
              <a:spLocks noChangeArrowheads="1"/>
            </p:cNvSpPr>
            <p:nvPr/>
          </p:nvSpPr>
          <p:spPr bwMode="auto">
            <a:xfrm>
              <a:off x="3722" y="3354"/>
              <a:ext cx="5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86065" name="Rectangle 49"/>
            <p:cNvSpPr>
              <a:spLocks noChangeArrowheads="1"/>
            </p:cNvSpPr>
            <p:nvPr/>
          </p:nvSpPr>
          <p:spPr bwMode="auto">
            <a:xfrm>
              <a:off x="3754" y="3499"/>
              <a:ext cx="43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86066" name="Group 50"/>
          <p:cNvGrpSpPr>
            <a:grpSpLocks/>
          </p:cNvGrpSpPr>
          <p:nvPr/>
        </p:nvGrpSpPr>
        <p:grpSpPr bwMode="auto">
          <a:xfrm>
            <a:off x="1012825" y="3976688"/>
            <a:ext cx="3967163" cy="688975"/>
            <a:chOff x="638" y="2505"/>
            <a:chExt cx="2499" cy="434"/>
          </a:xfrm>
        </p:grpSpPr>
        <p:sp>
          <p:nvSpPr>
            <p:cNvPr id="86067" name="Line 51"/>
            <p:cNvSpPr>
              <a:spLocks noChangeShapeType="1"/>
            </p:cNvSpPr>
            <p:nvPr/>
          </p:nvSpPr>
          <p:spPr bwMode="auto">
            <a:xfrm>
              <a:off x="1223" y="2852"/>
              <a:ext cx="1914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68" name="Group 52"/>
            <p:cNvGrpSpPr>
              <a:grpSpLocks/>
            </p:cNvGrpSpPr>
            <p:nvPr/>
          </p:nvGrpSpPr>
          <p:grpSpPr bwMode="auto">
            <a:xfrm>
              <a:off x="638" y="2505"/>
              <a:ext cx="549" cy="434"/>
              <a:chOff x="638" y="2505"/>
              <a:chExt cx="549" cy="434"/>
            </a:xfrm>
          </p:grpSpPr>
          <p:sp>
            <p:nvSpPr>
              <p:cNvPr id="86069" name="Rectangle 53"/>
              <p:cNvSpPr>
                <a:spLocks noChangeArrowheads="1"/>
              </p:cNvSpPr>
              <p:nvPr/>
            </p:nvSpPr>
            <p:spPr bwMode="auto">
              <a:xfrm>
                <a:off x="638" y="2505"/>
                <a:ext cx="549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Isolandian</a:t>
                </a:r>
                <a:endParaRPr lang="en-US" b="0"/>
              </a:p>
            </p:txBody>
          </p:sp>
          <p:sp>
            <p:nvSpPr>
              <p:cNvPr id="86070" name="Rectangle 54"/>
              <p:cNvSpPr>
                <a:spLocks noChangeArrowheads="1"/>
              </p:cNvSpPr>
              <p:nvPr/>
            </p:nvSpPr>
            <p:spPr bwMode="auto">
              <a:xfrm>
                <a:off x="678" y="2650"/>
                <a:ext cx="50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price with</a:t>
                </a:r>
                <a:endParaRPr lang="en-US" b="0"/>
              </a:p>
            </p:txBody>
          </p:sp>
          <p:sp>
            <p:nvSpPr>
              <p:cNvPr id="86071" name="Rectangle 55"/>
              <p:cNvSpPr>
                <a:spLocks noChangeArrowheads="1"/>
              </p:cNvSpPr>
              <p:nvPr/>
            </p:nvSpPr>
            <p:spPr bwMode="auto">
              <a:xfrm>
                <a:off x="877" y="2795"/>
                <a:ext cx="30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quota</a:t>
                </a:r>
                <a:endParaRPr lang="en-US" b="0"/>
              </a:p>
            </p:txBody>
          </p:sp>
        </p:grpSp>
      </p:grpSp>
      <p:grpSp>
        <p:nvGrpSpPr>
          <p:cNvPr id="86072" name="Group 56"/>
          <p:cNvGrpSpPr>
            <a:grpSpLocks/>
          </p:cNvGrpSpPr>
          <p:nvPr/>
        </p:nvGrpSpPr>
        <p:grpSpPr bwMode="auto">
          <a:xfrm>
            <a:off x="2689225" y="6176963"/>
            <a:ext cx="2811463" cy="614362"/>
            <a:chOff x="1694" y="3891"/>
            <a:chExt cx="1771" cy="387"/>
          </a:xfrm>
        </p:grpSpPr>
        <p:sp>
          <p:nvSpPr>
            <p:cNvPr id="86073" name="Freeform 57"/>
            <p:cNvSpPr>
              <a:spLocks/>
            </p:cNvSpPr>
            <p:nvPr/>
          </p:nvSpPr>
          <p:spPr bwMode="auto">
            <a:xfrm>
              <a:off x="1694" y="3891"/>
              <a:ext cx="1771" cy="88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57" y="4"/>
                </a:cxn>
                <a:cxn ang="0">
                  <a:pos x="85" y="4"/>
                </a:cxn>
                <a:cxn ang="0">
                  <a:pos x="81" y="8"/>
                </a:cxn>
                <a:cxn ang="0">
                  <a:pos x="77" y="4"/>
                </a:cxn>
                <a:cxn ang="0">
                  <a:pos x="6" y="4"/>
                </a:cxn>
                <a:cxn ang="0">
                  <a:pos x="0" y="0"/>
                </a:cxn>
              </a:cxnLst>
              <a:rect l="0" t="0" r="r" b="b"/>
              <a:pathLst>
                <a:path w="162" h="8">
                  <a:moveTo>
                    <a:pt x="162" y="0"/>
                  </a:moveTo>
                  <a:cubicBezTo>
                    <a:pt x="162" y="2"/>
                    <a:pt x="159" y="4"/>
                    <a:pt x="157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3" y="4"/>
                    <a:pt x="81" y="6"/>
                    <a:pt x="81" y="8"/>
                  </a:cubicBezTo>
                  <a:cubicBezTo>
                    <a:pt x="81" y="6"/>
                    <a:pt x="79" y="4"/>
                    <a:pt x="7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4"/>
                    <a:pt x="0" y="2"/>
                    <a:pt x="0" y="0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4" name="Rectangle 58"/>
            <p:cNvSpPr>
              <a:spLocks noChangeArrowheads="1"/>
            </p:cNvSpPr>
            <p:nvPr/>
          </p:nvSpPr>
          <p:spPr bwMode="auto">
            <a:xfrm>
              <a:off x="2379" y="3989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86075" name="Rectangle 59"/>
            <p:cNvSpPr>
              <a:spLocks noChangeArrowheads="1"/>
            </p:cNvSpPr>
            <p:nvPr/>
          </p:nvSpPr>
          <p:spPr bwMode="auto">
            <a:xfrm>
              <a:off x="2230" y="4134"/>
              <a:ext cx="71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quota</a:t>
              </a:r>
              <a:endParaRPr lang="en-US" b="0"/>
            </a:p>
          </p:txBody>
        </p:sp>
      </p:grpSp>
      <p:grpSp>
        <p:nvGrpSpPr>
          <p:cNvPr id="86076" name="Group 60"/>
          <p:cNvGrpSpPr>
            <a:grpSpLocks/>
          </p:cNvGrpSpPr>
          <p:nvPr/>
        </p:nvGrpSpPr>
        <p:grpSpPr bwMode="auto">
          <a:xfrm>
            <a:off x="5100638" y="4327525"/>
            <a:ext cx="1539875" cy="458788"/>
            <a:chOff x="3213" y="2726"/>
            <a:chExt cx="970" cy="289"/>
          </a:xfrm>
        </p:grpSpPr>
        <p:sp>
          <p:nvSpPr>
            <p:cNvPr id="86077" name="Line 61"/>
            <p:cNvSpPr>
              <a:spLocks noChangeShapeType="1"/>
            </p:cNvSpPr>
            <p:nvPr/>
          </p:nvSpPr>
          <p:spPr bwMode="auto">
            <a:xfrm flipV="1">
              <a:off x="3213" y="2786"/>
              <a:ext cx="350" cy="55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8" name="Rectangle 62"/>
            <p:cNvSpPr>
              <a:spLocks noChangeArrowheads="1"/>
            </p:cNvSpPr>
            <p:nvPr/>
          </p:nvSpPr>
          <p:spPr bwMode="auto">
            <a:xfrm>
              <a:off x="3587" y="2726"/>
              <a:ext cx="5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Equilibrium</a:t>
              </a:r>
              <a:endParaRPr lang="en-US" b="0"/>
            </a:p>
          </p:txBody>
        </p:sp>
        <p:sp>
          <p:nvSpPr>
            <p:cNvPr id="86079" name="Rectangle 63"/>
            <p:cNvSpPr>
              <a:spLocks noChangeArrowheads="1"/>
            </p:cNvSpPr>
            <p:nvPr/>
          </p:nvSpPr>
          <p:spPr bwMode="auto">
            <a:xfrm>
              <a:off x="3609" y="2871"/>
              <a:ext cx="5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quota</a:t>
              </a:r>
              <a:endParaRPr lang="en-US" b="0"/>
            </a:p>
          </p:txBody>
        </p:sp>
      </p:grpSp>
      <p:grpSp>
        <p:nvGrpSpPr>
          <p:cNvPr id="86080" name="Group 64"/>
          <p:cNvGrpSpPr>
            <a:grpSpLocks/>
          </p:cNvGrpSpPr>
          <p:nvPr/>
        </p:nvGrpSpPr>
        <p:grpSpPr bwMode="auto">
          <a:xfrm>
            <a:off x="3811588" y="2795588"/>
            <a:ext cx="1092200" cy="1141412"/>
            <a:chOff x="2401" y="1761"/>
            <a:chExt cx="688" cy="719"/>
          </a:xfrm>
        </p:grpSpPr>
        <p:sp>
          <p:nvSpPr>
            <p:cNvPr id="86081" name="Oval 65"/>
            <p:cNvSpPr>
              <a:spLocks noChangeArrowheads="1"/>
            </p:cNvSpPr>
            <p:nvPr/>
          </p:nvSpPr>
          <p:spPr bwMode="auto">
            <a:xfrm>
              <a:off x="2700" y="2403"/>
              <a:ext cx="76" cy="7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2" name="Line 66"/>
            <p:cNvSpPr>
              <a:spLocks noChangeShapeType="1"/>
            </p:cNvSpPr>
            <p:nvPr/>
          </p:nvSpPr>
          <p:spPr bwMode="auto">
            <a:xfrm flipH="1" flipV="1">
              <a:off x="2721" y="2031"/>
              <a:ext cx="33" cy="36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3" name="Rectangle 67"/>
            <p:cNvSpPr>
              <a:spLocks noChangeArrowheads="1"/>
            </p:cNvSpPr>
            <p:nvPr/>
          </p:nvSpPr>
          <p:spPr bwMode="auto">
            <a:xfrm>
              <a:off x="2448" y="1761"/>
              <a:ext cx="5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Equilibrium</a:t>
              </a:r>
              <a:endParaRPr lang="en-US" b="0"/>
            </a:p>
          </p:txBody>
        </p:sp>
        <p:sp>
          <p:nvSpPr>
            <p:cNvPr id="86084" name="Rectangle 68"/>
            <p:cNvSpPr>
              <a:spLocks noChangeArrowheads="1"/>
            </p:cNvSpPr>
            <p:nvPr/>
          </p:nvSpPr>
          <p:spPr bwMode="auto">
            <a:xfrm>
              <a:off x="2401" y="1906"/>
              <a:ext cx="68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without trade</a:t>
              </a:r>
              <a:endParaRPr lang="en-US" b="0"/>
            </a:p>
          </p:txBody>
        </p:sp>
      </p:grpSp>
      <p:sp>
        <p:nvSpPr>
          <p:cNvPr id="86085" name="Rectangle 69"/>
          <p:cNvSpPr>
            <a:spLocks noChangeArrowheads="1"/>
          </p:cNvSpPr>
          <p:nvPr/>
        </p:nvSpPr>
        <p:spPr bwMode="auto">
          <a:xfrm>
            <a:off x="5389563" y="3279775"/>
            <a:ext cx="519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  <a:latin typeface="Arial" charset="0"/>
              </a:rPr>
              <a:t>Quota</a:t>
            </a:r>
            <a:endParaRPr lang="en-US" b="0"/>
          </a:p>
        </p:txBody>
      </p:sp>
      <p:grpSp>
        <p:nvGrpSpPr>
          <p:cNvPr id="86086" name="Group 70"/>
          <p:cNvGrpSpPr>
            <a:grpSpLocks/>
          </p:cNvGrpSpPr>
          <p:nvPr/>
        </p:nvGrpSpPr>
        <p:grpSpPr bwMode="auto">
          <a:xfrm>
            <a:off x="3452813" y="5226050"/>
            <a:ext cx="1509712" cy="604838"/>
            <a:chOff x="2175" y="3292"/>
            <a:chExt cx="951" cy="381"/>
          </a:xfrm>
        </p:grpSpPr>
        <p:sp>
          <p:nvSpPr>
            <p:cNvPr id="86087" name="Freeform 71"/>
            <p:cNvSpPr>
              <a:spLocks/>
            </p:cNvSpPr>
            <p:nvPr/>
          </p:nvSpPr>
          <p:spPr bwMode="auto">
            <a:xfrm>
              <a:off x="2175" y="3585"/>
              <a:ext cx="951" cy="88"/>
            </a:xfrm>
            <a:custGeom>
              <a:avLst/>
              <a:gdLst/>
              <a:ahLst/>
              <a:cxnLst>
                <a:cxn ang="0">
                  <a:pos x="87" y="8"/>
                </a:cxn>
                <a:cxn ang="0">
                  <a:pos x="81" y="4"/>
                </a:cxn>
                <a:cxn ang="0">
                  <a:pos x="47" y="4"/>
                </a:cxn>
                <a:cxn ang="0">
                  <a:pos x="43" y="0"/>
                </a:cxn>
                <a:cxn ang="0">
                  <a:pos x="39" y="4"/>
                </a:cxn>
                <a:cxn ang="0">
                  <a:pos x="5" y="4"/>
                </a:cxn>
                <a:cxn ang="0">
                  <a:pos x="0" y="8"/>
                </a:cxn>
              </a:cxnLst>
              <a:rect l="0" t="0" r="r" b="b"/>
              <a:pathLst>
                <a:path w="87" h="8">
                  <a:moveTo>
                    <a:pt x="87" y="8"/>
                  </a:moveTo>
                  <a:cubicBezTo>
                    <a:pt x="87" y="5"/>
                    <a:pt x="84" y="4"/>
                    <a:pt x="81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5" y="4"/>
                    <a:pt x="43" y="2"/>
                    <a:pt x="43" y="0"/>
                  </a:cubicBezTo>
                  <a:cubicBezTo>
                    <a:pt x="43" y="2"/>
                    <a:pt x="41" y="4"/>
                    <a:pt x="3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5"/>
                    <a:pt x="0" y="8"/>
                  </a:cubicBez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8" name="Rectangle 72"/>
            <p:cNvSpPr>
              <a:spLocks noChangeArrowheads="1"/>
            </p:cNvSpPr>
            <p:nvPr/>
          </p:nvSpPr>
          <p:spPr bwMode="auto">
            <a:xfrm>
              <a:off x="2448" y="3292"/>
              <a:ext cx="40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Imports</a:t>
              </a:r>
              <a:endParaRPr lang="en-US" b="0"/>
            </a:p>
          </p:txBody>
        </p:sp>
        <p:sp>
          <p:nvSpPr>
            <p:cNvPr id="86089" name="Rectangle 73"/>
            <p:cNvSpPr>
              <a:spLocks noChangeArrowheads="1"/>
            </p:cNvSpPr>
            <p:nvPr/>
          </p:nvSpPr>
          <p:spPr bwMode="auto">
            <a:xfrm>
              <a:off x="2376" y="3437"/>
              <a:ext cx="5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with quota</a:t>
              </a:r>
              <a:endParaRPr lang="en-US" b="0"/>
            </a:p>
          </p:txBody>
        </p:sp>
      </p:grpSp>
      <p:grpSp>
        <p:nvGrpSpPr>
          <p:cNvPr id="86090" name="Group 74"/>
          <p:cNvGrpSpPr>
            <a:grpSpLocks/>
          </p:cNvGrpSpPr>
          <p:nvPr/>
        </p:nvGrpSpPr>
        <p:grpSpPr bwMode="auto">
          <a:xfrm>
            <a:off x="4859338" y="4475163"/>
            <a:ext cx="227012" cy="1682750"/>
            <a:chOff x="3061" y="2819"/>
            <a:chExt cx="143" cy="1060"/>
          </a:xfrm>
        </p:grpSpPr>
        <p:sp>
          <p:nvSpPr>
            <p:cNvPr id="86091" name="Line 75"/>
            <p:cNvSpPr>
              <a:spLocks noChangeShapeType="1"/>
            </p:cNvSpPr>
            <p:nvPr/>
          </p:nvSpPr>
          <p:spPr bwMode="auto">
            <a:xfrm>
              <a:off x="3137" y="2852"/>
              <a:ext cx="1" cy="842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2" name="Oval 76"/>
            <p:cNvSpPr>
              <a:spLocks noChangeArrowheads="1"/>
            </p:cNvSpPr>
            <p:nvPr/>
          </p:nvSpPr>
          <p:spPr bwMode="auto">
            <a:xfrm>
              <a:off x="3104" y="2819"/>
              <a:ext cx="77" cy="7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3" name="Freeform 77"/>
            <p:cNvSpPr>
              <a:spLocks/>
            </p:cNvSpPr>
            <p:nvPr/>
          </p:nvSpPr>
          <p:spPr bwMode="auto">
            <a:xfrm>
              <a:off x="3159" y="3811"/>
              <a:ext cx="36" cy="50"/>
            </a:xfrm>
            <a:custGeom>
              <a:avLst/>
              <a:gdLst/>
              <a:ahLst/>
              <a:cxnLst>
                <a:cxn ang="0">
                  <a:pos x="7" y="43"/>
                </a:cxn>
                <a:cxn ang="0">
                  <a:pos x="11" y="39"/>
                </a:cxn>
                <a:cxn ang="0">
                  <a:pos x="18" y="36"/>
                </a:cxn>
                <a:cxn ang="0">
                  <a:pos x="33" y="25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6" y="7"/>
                </a:cxn>
                <a:cxn ang="0">
                  <a:pos x="33" y="3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8" y="3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26" y="21"/>
                </a:cxn>
                <a:cxn ang="0">
                  <a:pos x="15" y="32"/>
                </a:cxn>
                <a:cxn ang="0">
                  <a:pos x="4" y="39"/>
                </a:cxn>
                <a:cxn ang="0">
                  <a:pos x="0" y="47"/>
                </a:cxn>
                <a:cxn ang="0">
                  <a:pos x="0" y="50"/>
                </a:cxn>
                <a:cxn ang="0">
                  <a:pos x="36" y="50"/>
                </a:cxn>
                <a:cxn ang="0">
                  <a:pos x="36" y="43"/>
                </a:cxn>
                <a:cxn ang="0">
                  <a:pos x="11" y="43"/>
                </a:cxn>
                <a:cxn ang="0">
                  <a:pos x="7" y="43"/>
                </a:cxn>
              </a:cxnLst>
              <a:rect l="0" t="0" r="r" b="b"/>
              <a:pathLst>
                <a:path w="36" h="50">
                  <a:moveTo>
                    <a:pt x="7" y="43"/>
                  </a:moveTo>
                  <a:lnTo>
                    <a:pt x="11" y="39"/>
                  </a:lnTo>
                  <a:lnTo>
                    <a:pt x="18" y="36"/>
                  </a:lnTo>
                  <a:lnTo>
                    <a:pt x="33" y="25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6" y="7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6" y="21"/>
                  </a:lnTo>
                  <a:lnTo>
                    <a:pt x="15" y="32"/>
                  </a:lnTo>
                  <a:lnTo>
                    <a:pt x="4" y="39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36" y="50"/>
                  </a:lnTo>
                  <a:lnTo>
                    <a:pt x="36" y="43"/>
                  </a:lnTo>
                  <a:lnTo>
                    <a:pt x="11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4" name="Rectangle 78"/>
            <p:cNvSpPr>
              <a:spLocks noChangeArrowheads="1"/>
            </p:cNvSpPr>
            <p:nvPr/>
          </p:nvSpPr>
          <p:spPr bwMode="auto">
            <a:xfrm>
              <a:off x="3061" y="3735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6095" name="Rectangle 79"/>
            <p:cNvSpPr>
              <a:spLocks noChangeArrowheads="1"/>
            </p:cNvSpPr>
            <p:nvPr/>
          </p:nvSpPr>
          <p:spPr bwMode="auto">
            <a:xfrm>
              <a:off x="3152" y="3720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</p:grpSp>
      <p:grpSp>
        <p:nvGrpSpPr>
          <p:cNvPr id="86096" name="Group 80"/>
          <p:cNvGrpSpPr>
            <a:grpSpLocks/>
          </p:cNvGrpSpPr>
          <p:nvPr/>
        </p:nvGrpSpPr>
        <p:grpSpPr bwMode="auto">
          <a:xfrm>
            <a:off x="557213" y="4840288"/>
            <a:ext cx="6919912" cy="688975"/>
            <a:chOff x="351" y="3049"/>
            <a:chExt cx="4359" cy="434"/>
          </a:xfrm>
        </p:grpSpPr>
        <p:sp>
          <p:nvSpPr>
            <p:cNvPr id="86097" name="Line 81"/>
            <p:cNvSpPr>
              <a:spLocks noChangeShapeType="1"/>
            </p:cNvSpPr>
            <p:nvPr/>
          </p:nvSpPr>
          <p:spPr bwMode="auto">
            <a:xfrm>
              <a:off x="1223" y="3191"/>
              <a:ext cx="3128" cy="1"/>
            </a:xfrm>
            <a:prstGeom prst="line">
              <a:avLst/>
            </a:prstGeom>
            <a:noFill/>
            <a:ln w="523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8" name="Rectangle 82"/>
            <p:cNvSpPr>
              <a:spLocks noChangeArrowheads="1"/>
            </p:cNvSpPr>
            <p:nvPr/>
          </p:nvSpPr>
          <p:spPr bwMode="auto">
            <a:xfrm>
              <a:off x="4396" y="3125"/>
              <a:ext cx="31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World</a:t>
              </a:r>
              <a:endParaRPr lang="en-US" b="0"/>
            </a:p>
          </p:txBody>
        </p:sp>
        <p:sp>
          <p:nvSpPr>
            <p:cNvPr id="86099" name="Rectangle 83"/>
            <p:cNvSpPr>
              <a:spLocks noChangeArrowheads="1"/>
            </p:cNvSpPr>
            <p:nvPr/>
          </p:nvSpPr>
          <p:spPr bwMode="auto">
            <a:xfrm>
              <a:off x="4422" y="3270"/>
              <a:ext cx="26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grpSp>
          <p:nvGrpSpPr>
            <p:cNvPr id="86100" name="Group 84"/>
            <p:cNvGrpSpPr>
              <a:grpSpLocks/>
            </p:cNvGrpSpPr>
            <p:nvPr/>
          </p:nvGrpSpPr>
          <p:grpSpPr bwMode="auto">
            <a:xfrm>
              <a:off x="351" y="3049"/>
              <a:ext cx="829" cy="434"/>
              <a:chOff x="351" y="3049"/>
              <a:chExt cx="829" cy="434"/>
            </a:xfrm>
          </p:grpSpPr>
          <p:sp>
            <p:nvSpPr>
              <p:cNvPr id="86101" name="Rectangle 85"/>
              <p:cNvSpPr>
                <a:spLocks noChangeArrowheads="1"/>
              </p:cNvSpPr>
              <p:nvPr/>
            </p:nvSpPr>
            <p:spPr bwMode="auto">
              <a:xfrm>
                <a:off x="866" y="3122"/>
                <a:ext cx="31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World</a:t>
                </a:r>
                <a:endParaRPr lang="en-US" b="0"/>
              </a:p>
            </p:txBody>
          </p:sp>
          <p:sp>
            <p:nvSpPr>
              <p:cNvPr id="86102" name="Rectangle 86"/>
              <p:cNvSpPr>
                <a:spLocks noChangeArrowheads="1"/>
              </p:cNvSpPr>
              <p:nvPr/>
            </p:nvSpPr>
            <p:spPr bwMode="auto">
              <a:xfrm>
                <a:off x="917" y="3267"/>
                <a:ext cx="26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86103" name="Rectangle 87"/>
              <p:cNvSpPr>
                <a:spLocks noChangeArrowheads="1"/>
              </p:cNvSpPr>
              <p:nvPr/>
            </p:nvSpPr>
            <p:spPr bwMode="auto">
              <a:xfrm>
                <a:off x="456" y="3049"/>
                <a:ext cx="27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Price</a:t>
                </a:r>
                <a:endParaRPr lang="en-US" b="0"/>
              </a:p>
            </p:txBody>
          </p:sp>
          <p:sp>
            <p:nvSpPr>
              <p:cNvPr id="86104" name="Rectangle 88"/>
              <p:cNvSpPr>
                <a:spLocks noChangeArrowheads="1"/>
              </p:cNvSpPr>
              <p:nvPr/>
            </p:nvSpPr>
            <p:spPr bwMode="auto">
              <a:xfrm>
                <a:off x="351" y="3194"/>
                <a:ext cx="38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without</a:t>
                </a:r>
                <a:endParaRPr lang="en-US" b="0"/>
              </a:p>
            </p:txBody>
          </p:sp>
          <p:sp>
            <p:nvSpPr>
              <p:cNvPr id="86105" name="Rectangle 89"/>
              <p:cNvSpPr>
                <a:spLocks noChangeArrowheads="1"/>
              </p:cNvSpPr>
              <p:nvPr/>
            </p:nvSpPr>
            <p:spPr bwMode="auto">
              <a:xfrm>
                <a:off x="427" y="3339"/>
                <a:ext cx="301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quota</a:t>
                </a:r>
                <a:endParaRPr lang="en-US" b="0"/>
              </a:p>
            </p:txBody>
          </p:sp>
          <p:sp>
            <p:nvSpPr>
              <p:cNvPr id="86106" name="Rectangle 90"/>
              <p:cNvSpPr>
                <a:spLocks noChangeArrowheads="1"/>
              </p:cNvSpPr>
              <p:nvPr/>
            </p:nvSpPr>
            <p:spPr bwMode="auto">
              <a:xfrm>
                <a:off x="766" y="3197"/>
                <a:ext cx="7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0">
                    <a:solidFill>
                      <a:srgbClr val="000000"/>
                    </a:solidFill>
                    <a:latin typeface="Arial" charset="0"/>
                  </a:rPr>
                  <a:t>=</a:t>
                </a:r>
                <a:endParaRPr lang="en-US" b="0">
                  <a:latin typeface="Arial" charset="0"/>
                </a:endParaRPr>
              </a:p>
            </p:txBody>
          </p:sp>
        </p:grpSp>
      </p:grpSp>
      <p:grpSp>
        <p:nvGrpSpPr>
          <p:cNvPr id="86107" name="Group 91"/>
          <p:cNvGrpSpPr>
            <a:grpSpLocks/>
          </p:cNvGrpSpPr>
          <p:nvPr/>
        </p:nvGrpSpPr>
        <p:grpSpPr bwMode="auto">
          <a:xfrm>
            <a:off x="3316288" y="4475163"/>
            <a:ext cx="220662" cy="1682750"/>
            <a:chOff x="2089" y="2819"/>
            <a:chExt cx="139" cy="1060"/>
          </a:xfrm>
        </p:grpSpPr>
        <p:sp>
          <p:nvSpPr>
            <p:cNvPr id="86108" name="Line 92"/>
            <p:cNvSpPr>
              <a:spLocks noChangeShapeType="1"/>
            </p:cNvSpPr>
            <p:nvPr/>
          </p:nvSpPr>
          <p:spPr bwMode="auto">
            <a:xfrm>
              <a:off x="2164" y="2852"/>
              <a:ext cx="1" cy="842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9" name="Freeform 93"/>
            <p:cNvSpPr>
              <a:spLocks/>
            </p:cNvSpPr>
            <p:nvPr/>
          </p:nvSpPr>
          <p:spPr bwMode="auto">
            <a:xfrm>
              <a:off x="2183" y="3811"/>
              <a:ext cx="36" cy="50"/>
            </a:xfrm>
            <a:custGeom>
              <a:avLst/>
              <a:gdLst/>
              <a:ahLst/>
              <a:cxnLst>
                <a:cxn ang="0">
                  <a:pos x="7" y="43"/>
                </a:cxn>
                <a:cxn ang="0">
                  <a:pos x="11" y="39"/>
                </a:cxn>
                <a:cxn ang="0">
                  <a:pos x="18" y="36"/>
                </a:cxn>
                <a:cxn ang="0">
                  <a:pos x="33" y="25"/>
                </a:cxn>
                <a:cxn ang="0">
                  <a:pos x="36" y="18"/>
                </a:cxn>
                <a:cxn ang="0">
                  <a:pos x="36" y="14"/>
                </a:cxn>
                <a:cxn ang="0">
                  <a:pos x="36" y="7"/>
                </a:cxn>
                <a:cxn ang="0">
                  <a:pos x="33" y="3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1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0" y="14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18" y="3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26" y="21"/>
                </a:cxn>
                <a:cxn ang="0">
                  <a:pos x="15" y="32"/>
                </a:cxn>
                <a:cxn ang="0">
                  <a:pos x="4" y="39"/>
                </a:cxn>
                <a:cxn ang="0">
                  <a:pos x="0" y="47"/>
                </a:cxn>
                <a:cxn ang="0">
                  <a:pos x="0" y="50"/>
                </a:cxn>
                <a:cxn ang="0">
                  <a:pos x="36" y="50"/>
                </a:cxn>
                <a:cxn ang="0">
                  <a:pos x="36" y="43"/>
                </a:cxn>
                <a:cxn ang="0">
                  <a:pos x="11" y="43"/>
                </a:cxn>
                <a:cxn ang="0">
                  <a:pos x="7" y="43"/>
                </a:cxn>
              </a:cxnLst>
              <a:rect l="0" t="0" r="r" b="b"/>
              <a:pathLst>
                <a:path w="36" h="50">
                  <a:moveTo>
                    <a:pt x="7" y="43"/>
                  </a:moveTo>
                  <a:lnTo>
                    <a:pt x="11" y="39"/>
                  </a:lnTo>
                  <a:lnTo>
                    <a:pt x="18" y="36"/>
                  </a:lnTo>
                  <a:lnTo>
                    <a:pt x="33" y="25"/>
                  </a:lnTo>
                  <a:lnTo>
                    <a:pt x="36" y="18"/>
                  </a:lnTo>
                  <a:lnTo>
                    <a:pt x="36" y="14"/>
                  </a:lnTo>
                  <a:lnTo>
                    <a:pt x="36" y="7"/>
                  </a:lnTo>
                  <a:lnTo>
                    <a:pt x="33" y="3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26" y="21"/>
                  </a:lnTo>
                  <a:lnTo>
                    <a:pt x="15" y="32"/>
                  </a:lnTo>
                  <a:lnTo>
                    <a:pt x="4" y="39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36" y="50"/>
                  </a:lnTo>
                  <a:lnTo>
                    <a:pt x="36" y="43"/>
                  </a:lnTo>
                  <a:lnTo>
                    <a:pt x="11" y="43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0" name="Rectangle 94"/>
            <p:cNvSpPr>
              <a:spLocks noChangeArrowheads="1"/>
            </p:cNvSpPr>
            <p:nvPr/>
          </p:nvSpPr>
          <p:spPr bwMode="auto">
            <a:xfrm>
              <a:off x="2089" y="3735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6111" name="Rectangle 95"/>
            <p:cNvSpPr>
              <a:spLocks noChangeArrowheads="1"/>
            </p:cNvSpPr>
            <p:nvPr/>
          </p:nvSpPr>
          <p:spPr bwMode="auto">
            <a:xfrm>
              <a:off x="2180" y="3720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  <p:sp>
          <p:nvSpPr>
            <p:cNvPr id="86112" name="Oval 96"/>
            <p:cNvSpPr>
              <a:spLocks noChangeArrowheads="1"/>
            </p:cNvSpPr>
            <p:nvPr/>
          </p:nvSpPr>
          <p:spPr bwMode="auto">
            <a:xfrm>
              <a:off x="2131" y="2819"/>
              <a:ext cx="75" cy="7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113" name="Group 97"/>
          <p:cNvGrpSpPr>
            <a:grpSpLocks/>
          </p:cNvGrpSpPr>
          <p:nvPr/>
        </p:nvGrpSpPr>
        <p:grpSpPr bwMode="auto">
          <a:xfrm>
            <a:off x="5372100" y="4995863"/>
            <a:ext cx="227013" cy="1162050"/>
            <a:chOff x="3384" y="3147"/>
            <a:chExt cx="143" cy="732"/>
          </a:xfrm>
        </p:grpSpPr>
        <p:sp>
          <p:nvSpPr>
            <p:cNvPr id="86114" name="Line 98"/>
            <p:cNvSpPr>
              <a:spLocks noChangeShapeType="1"/>
            </p:cNvSpPr>
            <p:nvPr/>
          </p:nvSpPr>
          <p:spPr bwMode="auto">
            <a:xfrm>
              <a:off x="3465" y="3191"/>
              <a:ext cx="1" cy="503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5" name="Freeform 99"/>
            <p:cNvSpPr>
              <a:spLocks/>
            </p:cNvSpPr>
            <p:nvPr/>
          </p:nvSpPr>
          <p:spPr bwMode="auto">
            <a:xfrm>
              <a:off x="3486" y="3811"/>
              <a:ext cx="21" cy="5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8" y="0"/>
                </a:cxn>
                <a:cxn ang="0">
                  <a:pos x="11" y="7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7" y="14"/>
                </a:cxn>
                <a:cxn ang="0">
                  <a:pos x="14" y="10"/>
                </a:cxn>
                <a:cxn ang="0">
                  <a:pos x="14" y="50"/>
                </a:cxn>
                <a:cxn ang="0">
                  <a:pos x="21" y="50"/>
                </a:cxn>
                <a:cxn ang="0">
                  <a:pos x="21" y="3"/>
                </a:cxn>
                <a:cxn ang="0">
                  <a:pos x="21" y="0"/>
                </a:cxn>
              </a:cxnLst>
              <a:rect l="0" t="0" r="r" b="b"/>
              <a:pathLst>
                <a:path w="21" h="50">
                  <a:moveTo>
                    <a:pt x="21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50"/>
                  </a:lnTo>
                  <a:lnTo>
                    <a:pt x="21" y="50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6" name="Rectangle 100"/>
            <p:cNvSpPr>
              <a:spLocks noChangeArrowheads="1"/>
            </p:cNvSpPr>
            <p:nvPr/>
          </p:nvSpPr>
          <p:spPr bwMode="auto">
            <a:xfrm>
              <a:off x="3384" y="3735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6117" name="Rectangle 101"/>
            <p:cNvSpPr>
              <a:spLocks noChangeArrowheads="1"/>
            </p:cNvSpPr>
            <p:nvPr/>
          </p:nvSpPr>
          <p:spPr bwMode="auto">
            <a:xfrm>
              <a:off x="3475" y="3720"/>
              <a:ext cx="5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/>
            </a:p>
          </p:txBody>
        </p:sp>
        <p:sp>
          <p:nvSpPr>
            <p:cNvPr id="86118" name="Oval 102"/>
            <p:cNvSpPr>
              <a:spLocks noChangeArrowheads="1"/>
            </p:cNvSpPr>
            <p:nvPr/>
          </p:nvSpPr>
          <p:spPr bwMode="auto">
            <a:xfrm>
              <a:off x="3432" y="3147"/>
              <a:ext cx="75" cy="7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119" name="Group 103"/>
          <p:cNvGrpSpPr>
            <a:grpSpLocks/>
          </p:cNvGrpSpPr>
          <p:nvPr/>
        </p:nvGrpSpPr>
        <p:grpSpPr bwMode="auto">
          <a:xfrm>
            <a:off x="2578100" y="4995863"/>
            <a:ext cx="220663" cy="1162050"/>
            <a:chOff x="1624" y="3147"/>
            <a:chExt cx="139" cy="732"/>
          </a:xfrm>
        </p:grpSpPr>
        <p:sp>
          <p:nvSpPr>
            <p:cNvPr id="86120" name="Line 104"/>
            <p:cNvSpPr>
              <a:spLocks noChangeShapeType="1"/>
            </p:cNvSpPr>
            <p:nvPr/>
          </p:nvSpPr>
          <p:spPr bwMode="auto">
            <a:xfrm>
              <a:off x="1694" y="3191"/>
              <a:ext cx="1" cy="503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1" name="Freeform 105"/>
            <p:cNvSpPr>
              <a:spLocks/>
            </p:cNvSpPr>
            <p:nvPr/>
          </p:nvSpPr>
          <p:spPr bwMode="auto">
            <a:xfrm>
              <a:off x="1722" y="3811"/>
              <a:ext cx="22" cy="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9" y="0"/>
                </a:cxn>
                <a:cxn ang="0">
                  <a:pos x="11" y="7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8" y="14"/>
                </a:cxn>
                <a:cxn ang="0">
                  <a:pos x="15" y="10"/>
                </a:cxn>
                <a:cxn ang="0">
                  <a:pos x="15" y="50"/>
                </a:cxn>
                <a:cxn ang="0">
                  <a:pos x="22" y="50"/>
                </a:cxn>
                <a:cxn ang="0">
                  <a:pos x="22" y="3"/>
                </a:cxn>
                <a:cxn ang="0">
                  <a:pos x="22" y="0"/>
                </a:cxn>
              </a:cxnLst>
              <a:rect l="0" t="0" r="r" b="b"/>
              <a:pathLst>
                <a:path w="22" h="50">
                  <a:moveTo>
                    <a:pt x="22" y="0"/>
                  </a:moveTo>
                  <a:lnTo>
                    <a:pt x="19" y="0"/>
                  </a:lnTo>
                  <a:lnTo>
                    <a:pt x="11" y="7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14"/>
                  </a:lnTo>
                  <a:lnTo>
                    <a:pt x="15" y="10"/>
                  </a:lnTo>
                  <a:lnTo>
                    <a:pt x="15" y="50"/>
                  </a:lnTo>
                  <a:lnTo>
                    <a:pt x="22" y="50"/>
                  </a:lnTo>
                  <a:lnTo>
                    <a:pt x="2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2" name="Rectangle 106"/>
            <p:cNvSpPr>
              <a:spLocks noChangeArrowheads="1"/>
            </p:cNvSpPr>
            <p:nvPr/>
          </p:nvSpPr>
          <p:spPr bwMode="auto">
            <a:xfrm>
              <a:off x="1624" y="3735"/>
              <a:ext cx="9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0" i="1">
                  <a:solidFill>
                    <a:srgbClr val="000000"/>
                  </a:solidFill>
                  <a:latin typeface="Arial" charset="0"/>
                </a:rPr>
                <a:t>Q</a:t>
              </a:r>
              <a:endParaRPr lang="en-US" b="0"/>
            </a:p>
          </p:txBody>
        </p:sp>
        <p:sp>
          <p:nvSpPr>
            <p:cNvPr id="86123" name="Rectangle 107"/>
            <p:cNvSpPr>
              <a:spLocks noChangeArrowheads="1"/>
            </p:cNvSpPr>
            <p:nvPr/>
          </p:nvSpPr>
          <p:spPr bwMode="auto">
            <a:xfrm>
              <a:off x="1715" y="3720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i="1">
                  <a:solidFill>
                    <a:srgbClr val="000000"/>
                  </a:solidFill>
                  <a:latin typeface="Arial" charset="0"/>
                </a:rPr>
                <a:t>S</a:t>
              </a:r>
              <a:endParaRPr lang="en-US" b="0"/>
            </a:p>
          </p:txBody>
        </p:sp>
        <p:sp>
          <p:nvSpPr>
            <p:cNvPr id="86124" name="Oval 108"/>
            <p:cNvSpPr>
              <a:spLocks noChangeArrowheads="1"/>
            </p:cNvSpPr>
            <p:nvPr/>
          </p:nvSpPr>
          <p:spPr bwMode="auto">
            <a:xfrm>
              <a:off x="1661" y="3147"/>
              <a:ext cx="75" cy="7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6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8" grpId="0" animBg="1"/>
      <p:bldP spid="86042" grpId="0" build="p" autoUpdateAnimBg="0"/>
      <p:bldP spid="8608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 – limit on quantity of imports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1447800"/>
            <a:ext cx="4566251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419600" cy="5270500"/>
          </a:xfrm>
        </p:spPr>
        <p:txBody>
          <a:bodyPr/>
          <a:lstStyle/>
          <a:p>
            <a:r>
              <a:rPr lang="en-US" dirty="0" smtClean="0"/>
              <a:t>No trade – market is at equilibrium at P1 &amp; Q3</a:t>
            </a:r>
          </a:p>
          <a:p>
            <a:r>
              <a:rPr lang="en-US" dirty="0" smtClean="0"/>
              <a:t>If US opens up trade but puts a quota in place makes the US produce at Q2 and efficiency loss areas “D.” Import producer gets extra profits “IP” and the US imports Q2 to Q4. </a:t>
            </a:r>
          </a:p>
          <a:p>
            <a:r>
              <a:rPr lang="en-US" dirty="0" smtClean="0"/>
              <a:t>Eliminate quota price falls to P3. US produces at Q1 and imports Q5 – Q1.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0292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 – price in US no trade</a:t>
            </a:r>
          </a:p>
          <a:p>
            <a:r>
              <a:rPr lang="en-US" dirty="0" smtClean="0"/>
              <a:t>P2 – Price in US, trade plus</a:t>
            </a:r>
          </a:p>
          <a:p>
            <a:r>
              <a:rPr lang="en-US" dirty="0" smtClean="0"/>
              <a:t>        quota</a:t>
            </a:r>
          </a:p>
          <a:p>
            <a:r>
              <a:rPr lang="en-US" dirty="0" smtClean="0"/>
              <a:t>P3 – World price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447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Steel Market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 b="70239"/>
          <a:stretch>
            <a:fillRect/>
          </a:stretch>
        </p:blipFill>
        <p:spPr bwMode="auto">
          <a:xfrm>
            <a:off x="533400" y="1905000"/>
            <a:ext cx="815340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Effects of an Import Quota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the arguments that people use to advocate trade restrictions?</a:t>
            </a:r>
          </a:p>
        </p:txBody>
      </p:sp>
      <p:pic>
        <p:nvPicPr>
          <p:cNvPr id="6148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362200"/>
            <a:ext cx="338137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Effects of an Import Quota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a quota, total surplus in the market decreases by an amount referred to as a deadweight loss.</a:t>
            </a:r>
          </a:p>
          <a:p>
            <a:r>
              <a:rPr lang="en-US"/>
              <a:t>The quota can potentially cause an even larger deadweight loss, if a mechanism such as lobbying is employed to allocate the import licenses.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Lessons for Trade Policy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government sells import licenses for full value, revenue equals that of an equivalent tariff and the results of tariffs and quotas are identical.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Lessons for Trade Policy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tariffs and import quotas . . .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raise domestic prices.</a:t>
            </a:r>
          </a:p>
          <a:p>
            <a:pPr lvl="1"/>
            <a:r>
              <a:rPr lang="en-US"/>
              <a:t>reduce the welfare of domestic consumers.</a:t>
            </a:r>
          </a:p>
          <a:p>
            <a:pPr lvl="1"/>
            <a:r>
              <a:rPr lang="en-US"/>
              <a:t>increase the welfare of domestic producers.</a:t>
            </a:r>
          </a:p>
          <a:p>
            <a:pPr lvl="1"/>
            <a:r>
              <a:rPr lang="en-US"/>
              <a:t>cause deadweight losses.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Lessons for Trade Policy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Benefits of International Trade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Increased variety of goods</a:t>
            </a:r>
          </a:p>
          <a:p>
            <a:pPr lvl="1"/>
            <a:r>
              <a:rPr lang="en-US"/>
              <a:t>Lower costs through economies of scale</a:t>
            </a:r>
          </a:p>
          <a:p>
            <a:pPr lvl="1"/>
            <a:r>
              <a:rPr lang="en-US"/>
              <a:t>Increased competition</a:t>
            </a:r>
          </a:p>
          <a:p>
            <a:pPr lvl="1"/>
            <a:r>
              <a:rPr lang="en-US"/>
              <a:t>Enhanced flow of ideas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ARGUMENTS FOR RESTRICTING TRADE</a:t>
            </a:r>
            <a:endParaRPr lang="en-US">
              <a:latin typeface="Tahoma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Jobs </a:t>
            </a:r>
          </a:p>
          <a:p>
            <a:r>
              <a:rPr lang="en-US"/>
              <a:t>National Security </a:t>
            </a:r>
          </a:p>
          <a:p>
            <a:r>
              <a:rPr lang="en-US"/>
              <a:t>Infant Industry</a:t>
            </a:r>
          </a:p>
          <a:p>
            <a:r>
              <a:rPr lang="en-US"/>
              <a:t>Unfair Competition</a:t>
            </a:r>
          </a:p>
          <a:p>
            <a:r>
              <a:rPr lang="en-US"/>
              <a:t>Protection-as-a-Bargaining Chip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A50021"/>
              </a:buClr>
            </a:pPr>
            <a:r>
              <a:rPr lang="en-US" sz="3200">
                <a:solidFill>
                  <a:srgbClr val="A50021"/>
                </a:solidFill>
              </a:rPr>
              <a:t>CASE STUDY: </a:t>
            </a:r>
            <a:r>
              <a:rPr lang="en-US" sz="3200"/>
              <a:t>Trade Agreements and the World Trade Organization</a:t>
            </a:r>
            <a:endParaRPr lang="en-US">
              <a:latin typeface="Tahoma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Unilateral</a:t>
            </a:r>
            <a:r>
              <a:rPr lang="en-US"/>
              <a:t>:  when a country removes its trade restrictions on its own.</a:t>
            </a:r>
          </a:p>
          <a:p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Multilateral</a:t>
            </a:r>
            <a:r>
              <a:rPr lang="en-US"/>
              <a:t>: a country reduces its trade restrictions while other countries do the same.</a:t>
            </a: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A50021"/>
                </a:solidFill>
              </a:rPr>
              <a:t>CASE STUDY: </a:t>
            </a:r>
            <a:r>
              <a:rPr lang="en-US" sz="3200"/>
              <a:t>Trade Agreements and the World Trade Organization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NAFTA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The North American Free Trade Agreement (NAFTA) is an example of a multilateral trade agreement.</a:t>
            </a:r>
          </a:p>
          <a:p>
            <a:pPr lvl="1"/>
            <a:r>
              <a:rPr lang="en-US"/>
              <a:t>In 1993, NAFTA lowered the trade barriers among the United States, Mexico, and Canada.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A50021"/>
                </a:solidFill>
              </a:rPr>
              <a:t>CASE STUDY: </a:t>
            </a:r>
            <a:r>
              <a:rPr lang="en-US" sz="3200"/>
              <a:t>Trade Agreements and the World Trade Organization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GATT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The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/>
              <a:t>General Agreement on Tariffs and Trade (GATT) refers to a continuing series of negotiations among many of the world’s countries with a goal of promoting free trade.</a:t>
            </a:r>
          </a:p>
          <a:p>
            <a:pPr lvl="1"/>
            <a:r>
              <a:rPr lang="en-US"/>
              <a:t>GATT has successfully reduced the average tariff among member countries from about 40 percent after WWII to about 5 percent today.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effects of free trade can be determined by comparing the domestic price without trade to the world price.</a:t>
            </a:r>
          </a:p>
          <a:p>
            <a:pPr lvl="1"/>
            <a:r>
              <a:rPr lang="en-US"/>
              <a:t>A low domestic price indicates that the country has a comparative advantage in producing the good and that the country will become an exporter.</a:t>
            </a:r>
          </a:p>
          <a:p>
            <a:pPr lvl="1"/>
            <a:r>
              <a:rPr lang="en-US"/>
              <a:t>A high domestic price indicates that the rest of the world has a comparative advantage in producing the good and that the country will become an importer.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a country allows trade and becomes an exporter of a good, producers of the good are better off, and consumers of the good are worse off.</a:t>
            </a:r>
          </a:p>
          <a:p>
            <a:r>
              <a:rPr lang="en-US"/>
              <a:t>When a country allows trade and becomes an importer of a good, consumers of the good are better off, and producers are worse off.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DETERMINANTS OF TRADE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Equilibrium Without Trade</a:t>
            </a:r>
            <a:endParaRPr lang="en-US">
              <a:latin typeface="Tahoma" pitchFamily="34" charset="0"/>
            </a:endParaRPr>
          </a:p>
          <a:p>
            <a:pPr lvl="1"/>
            <a:r>
              <a:rPr lang="en-US"/>
              <a:t>Assume:</a:t>
            </a:r>
          </a:p>
          <a:p>
            <a:pPr lvl="2"/>
            <a:r>
              <a:rPr lang="en-US"/>
              <a:t>A country is isolated from rest of the world and produces steel.</a:t>
            </a:r>
          </a:p>
          <a:p>
            <a:pPr lvl="2"/>
            <a:r>
              <a:rPr lang="en-US"/>
              <a:t>The market for steel consists of the buyers and sellers in the country. </a:t>
            </a:r>
          </a:p>
          <a:p>
            <a:pPr lvl="2"/>
            <a:r>
              <a:rPr lang="en-US"/>
              <a:t>No one in the country is allowed to import or export steel.</a:t>
            </a:r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tariff—a tax on imports—moves a market closer to the equilibrium than would exist without trade, and therefore reduces the gains from trade.</a:t>
            </a:r>
          </a:p>
          <a:p>
            <a:r>
              <a:rPr lang="en-US"/>
              <a:t>Import quotas will have effects similar to those of tariffs.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>
              <a:latin typeface="Tahoma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various arguments for restricting trade:  protecting jobs, defending national security, helping infant industries, preventing unfair competition, and responding to foreign trade restrictions.</a:t>
            </a:r>
          </a:p>
          <a:p>
            <a:r>
              <a:rPr lang="en-US"/>
              <a:t>Economists, however, believe that free trade is usually the better policy.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/>
          <a:srcRect r="1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50800"/>
            <a:ext cx="82296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1The Equilibrium without International Trade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 rot="-21600000">
            <a:off x="6564313" y="6680200"/>
            <a:ext cx="1803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  <a:latin typeface="Arial" charset="0"/>
              </a:rPr>
              <a:t>Copyright © 2004  South-Western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F3F6F9"/>
          </a:solidFill>
          <a:ln w="2762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F2F4F8"/>
          </a:solidFill>
          <a:ln w="250825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F1F4F7"/>
          </a:solidFill>
          <a:ln w="227013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F0F2F5"/>
          </a:solidFill>
          <a:ln w="20161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EF1F4"/>
          </a:solidFill>
          <a:ln w="17621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DEFF3"/>
          </a:solidFill>
          <a:ln w="15081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BEEF2"/>
          </a:solidFill>
          <a:ln w="1254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AECF1"/>
          </a:solidFill>
          <a:ln w="100013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9EBF0"/>
          </a:solidFill>
          <a:ln w="7620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7EAEF"/>
          </a:solidFill>
          <a:ln w="508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2235200" y="1431925"/>
            <a:ext cx="5581650" cy="4502150"/>
          </a:xfrm>
          <a:prstGeom prst="rect">
            <a:avLst/>
          </a:prstGeom>
          <a:solidFill>
            <a:srgbClr val="E6E9EF"/>
          </a:solidFill>
          <a:ln w="2540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2035175" y="1331913"/>
            <a:ext cx="5707063" cy="4502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2035175" y="1281113"/>
            <a:ext cx="5707063" cy="4527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1394" name="Group 18"/>
          <p:cNvGrpSpPr>
            <a:grpSpLocks/>
          </p:cNvGrpSpPr>
          <p:nvPr/>
        </p:nvGrpSpPr>
        <p:grpSpPr bwMode="auto">
          <a:xfrm>
            <a:off x="2035175" y="1558925"/>
            <a:ext cx="2287588" cy="2378075"/>
            <a:chOff x="1282" y="982"/>
            <a:chExt cx="1441" cy="1498"/>
          </a:xfrm>
        </p:grpSpPr>
        <p:sp>
          <p:nvSpPr>
            <p:cNvPr id="101395" name="Freeform 19"/>
            <p:cNvSpPr>
              <a:spLocks/>
            </p:cNvSpPr>
            <p:nvPr/>
          </p:nvSpPr>
          <p:spPr bwMode="auto">
            <a:xfrm>
              <a:off x="1282" y="982"/>
              <a:ext cx="1441" cy="1498"/>
            </a:xfrm>
            <a:custGeom>
              <a:avLst/>
              <a:gdLst/>
              <a:ahLst/>
              <a:cxnLst>
                <a:cxn ang="0">
                  <a:pos x="1441" y="1498"/>
                </a:cxn>
                <a:cxn ang="0">
                  <a:pos x="0" y="1498"/>
                </a:cxn>
                <a:cxn ang="0">
                  <a:pos x="0" y="0"/>
                </a:cxn>
                <a:cxn ang="0">
                  <a:pos x="1441" y="1498"/>
                </a:cxn>
              </a:cxnLst>
              <a:rect l="0" t="0" r="r" b="b"/>
              <a:pathLst>
                <a:path w="1441" h="1498">
                  <a:moveTo>
                    <a:pt x="1441" y="1498"/>
                  </a:moveTo>
                  <a:lnTo>
                    <a:pt x="0" y="1498"/>
                  </a:lnTo>
                  <a:lnTo>
                    <a:pt x="0" y="0"/>
                  </a:lnTo>
                  <a:lnTo>
                    <a:pt x="1441" y="1498"/>
                  </a:lnTo>
                  <a:close/>
                </a:path>
              </a:pathLst>
            </a:custGeom>
            <a:solidFill>
              <a:srgbClr val="E9A5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96" name="Rectangle 20"/>
            <p:cNvSpPr>
              <a:spLocks noChangeArrowheads="1"/>
            </p:cNvSpPr>
            <p:nvPr/>
          </p:nvSpPr>
          <p:spPr bwMode="auto">
            <a:xfrm>
              <a:off x="1346" y="1998"/>
              <a:ext cx="77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Consumer</a:t>
              </a:r>
              <a:endParaRPr lang="en-US" b="0"/>
            </a:p>
          </p:txBody>
        </p:sp>
        <p:sp>
          <p:nvSpPr>
            <p:cNvPr id="101397" name="Rectangle 21"/>
            <p:cNvSpPr>
              <a:spLocks noChangeArrowheads="1"/>
            </p:cNvSpPr>
            <p:nvPr/>
          </p:nvSpPr>
          <p:spPr bwMode="auto">
            <a:xfrm>
              <a:off x="1465" y="2206"/>
              <a:ext cx="54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surplus</a:t>
              </a:r>
              <a:endParaRPr lang="en-US" b="0"/>
            </a:p>
          </p:txBody>
        </p:sp>
      </p:grpSp>
      <p:grpSp>
        <p:nvGrpSpPr>
          <p:cNvPr id="101398" name="Group 22"/>
          <p:cNvGrpSpPr>
            <a:grpSpLocks/>
          </p:cNvGrpSpPr>
          <p:nvPr/>
        </p:nvGrpSpPr>
        <p:grpSpPr bwMode="auto">
          <a:xfrm>
            <a:off x="2035175" y="3937000"/>
            <a:ext cx="2287588" cy="1643063"/>
            <a:chOff x="1282" y="2480"/>
            <a:chExt cx="1441" cy="1035"/>
          </a:xfrm>
        </p:grpSpPr>
        <p:grpSp>
          <p:nvGrpSpPr>
            <p:cNvPr id="101399" name="Group 23"/>
            <p:cNvGrpSpPr>
              <a:grpSpLocks/>
            </p:cNvGrpSpPr>
            <p:nvPr/>
          </p:nvGrpSpPr>
          <p:grpSpPr bwMode="auto">
            <a:xfrm>
              <a:off x="1282" y="2480"/>
              <a:ext cx="1441" cy="1035"/>
              <a:chOff x="1282" y="2480"/>
              <a:chExt cx="1441" cy="1035"/>
            </a:xfrm>
          </p:grpSpPr>
          <p:sp>
            <p:nvSpPr>
              <p:cNvPr id="101400" name="Freeform 24"/>
              <p:cNvSpPr>
                <a:spLocks/>
              </p:cNvSpPr>
              <p:nvPr/>
            </p:nvSpPr>
            <p:spPr bwMode="auto">
              <a:xfrm>
                <a:off x="1282" y="2480"/>
                <a:ext cx="1441" cy="1035"/>
              </a:xfrm>
              <a:custGeom>
                <a:avLst/>
                <a:gdLst/>
                <a:ahLst/>
                <a:cxnLst>
                  <a:cxn ang="0">
                    <a:pos x="1441" y="0"/>
                  </a:cxn>
                  <a:cxn ang="0">
                    <a:pos x="0" y="0"/>
                  </a:cxn>
                  <a:cxn ang="0">
                    <a:pos x="0" y="1035"/>
                  </a:cxn>
                  <a:cxn ang="0">
                    <a:pos x="1441" y="0"/>
                  </a:cxn>
                </a:cxnLst>
                <a:rect l="0" t="0" r="r" b="b"/>
                <a:pathLst>
                  <a:path w="1441" h="1035">
                    <a:moveTo>
                      <a:pt x="1441" y="0"/>
                    </a:moveTo>
                    <a:lnTo>
                      <a:pt x="0" y="0"/>
                    </a:lnTo>
                    <a:lnTo>
                      <a:pt x="0" y="1035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rgbClr val="E9A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01" name="Rectangle 25"/>
              <p:cNvSpPr>
                <a:spLocks noChangeArrowheads="1"/>
              </p:cNvSpPr>
              <p:nvPr/>
            </p:nvSpPr>
            <p:spPr bwMode="auto">
              <a:xfrm>
                <a:off x="1392" y="2529"/>
                <a:ext cx="680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b="0">
                    <a:solidFill>
                      <a:srgbClr val="000000"/>
                    </a:solidFill>
                    <a:latin typeface="Arial" charset="0"/>
                  </a:rPr>
                  <a:t>Producer</a:t>
                </a:r>
                <a:endParaRPr lang="en-US" b="0"/>
              </a:p>
            </p:txBody>
          </p:sp>
        </p:grpSp>
        <p:sp>
          <p:nvSpPr>
            <p:cNvPr id="101402" name="Rectangle 26"/>
            <p:cNvSpPr>
              <a:spLocks noChangeArrowheads="1"/>
            </p:cNvSpPr>
            <p:nvPr/>
          </p:nvSpPr>
          <p:spPr bwMode="auto">
            <a:xfrm>
              <a:off x="1465" y="2737"/>
              <a:ext cx="540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surplus</a:t>
              </a:r>
              <a:endParaRPr lang="en-US" b="0"/>
            </a:p>
          </p:txBody>
        </p:sp>
      </p:grpSp>
      <p:sp>
        <p:nvSpPr>
          <p:cNvPr id="101403" name="Freeform 27"/>
          <p:cNvSpPr>
            <a:spLocks/>
          </p:cNvSpPr>
          <p:nvPr/>
        </p:nvSpPr>
        <p:spPr bwMode="auto">
          <a:xfrm>
            <a:off x="2035175" y="1331913"/>
            <a:ext cx="5707063" cy="4502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36"/>
              </a:cxn>
              <a:cxn ang="0">
                <a:pos x="3595" y="2836"/>
              </a:cxn>
            </a:cxnLst>
            <a:rect l="0" t="0" r="r" b="b"/>
            <a:pathLst>
              <a:path w="3595" h="2836">
                <a:moveTo>
                  <a:pt x="0" y="0"/>
                </a:moveTo>
                <a:lnTo>
                  <a:pt x="0" y="2836"/>
                </a:lnTo>
                <a:lnTo>
                  <a:pt x="3595" y="283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1319213" y="1208088"/>
            <a:ext cx="650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Price</a:t>
            </a:r>
            <a:endParaRPr lang="en-US" b="0"/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1014413" y="1538288"/>
            <a:ext cx="9636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1814513" y="5830888"/>
            <a:ext cx="147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0">
                <a:solidFill>
                  <a:srgbClr val="000000"/>
                </a:solidFill>
                <a:latin typeface="Arial" charset="0"/>
              </a:rPr>
              <a:t>0</a:t>
            </a:r>
            <a:endParaRPr lang="en-US" b="0"/>
          </a:p>
        </p:txBody>
      </p:sp>
      <p:sp>
        <p:nvSpPr>
          <p:cNvPr id="101407" name="Rectangle 31"/>
          <p:cNvSpPr>
            <a:spLocks noChangeArrowheads="1"/>
          </p:cNvSpPr>
          <p:nvPr/>
        </p:nvSpPr>
        <p:spPr bwMode="auto">
          <a:xfrm>
            <a:off x="6624638" y="5889625"/>
            <a:ext cx="1082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Quantity</a:t>
            </a:r>
            <a:endParaRPr lang="en-US" b="0"/>
          </a:p>
        </p:txBody>
      </p:sp>
      <p:sp>
        <p:nvSpPr>
          <p:cNvPr id="101408" name="Rectangle 32"/>
          <p:cNvSpPr>
            <a:spLocks noChangeArrowheads="1"/>
          </p:cNvSpPr>
          <p:nvPr/>
        </p:nvSpPr>
        <p:spPr bwMode="auto">
          <a:xfrm>
            <a:off x="6740525" y="6219825"/>
            <a:ext cx="9636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charset="0"/>
              </a:rPr>
              <a:t>of Steel</a:t>
            </a:r>
            <a:endParaRPr lang="en-US" b="0"/>
          </a:p>
        </p:txBody>
      </p:sp>
      <p:grpSp>
        <p:nvGrpSpPr>
          <p:cNvPr id="101409" name="Group 33"/>
          <p:cNvGrpSpPr>
            <a:grpSpLocks/>
          </p:cNvGrpSpPr>
          <p:nvPr/>
        </p:nvGrpSpPr>
        <p:grpSpPr bwMode="auto">
          <a:xfrm>
            <a:off x="2035175" y="2222500"/>
            <a:ext cx="4973638" cy="3357563"/>
            <a:chOff x="1282" y="1400"/>
            <a:chExt cx="3133" cy="2115"/>
          </a:xfrm>
        </p:grpSpPr>
        <p:sp>
          <p:nvSpPr>
            <p:cNvPr id="101410" name="Line 34"/>
            <p:cNvSpPr>
              <a:spLocks noChangeShapeType="1"/>
            </p:cNvSpPr>
            <p:nvPr/>
          </p:nvSpPr>
          <p:spPr bwMode="auto">
            <a:xfrm flipV="1">
              <a:off x="1282" y="1715"/>
              <a:ext cx="2486" cy="1800"/>
            </a:xfrm>
            <a:prstGeom prst="line">
              <a:avLst/>
            </a:prstGeom>
            <a:noFill/>
            <a:ln w="76200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1" name="Rectangle 35"/>
            <p:cNvSpPr>
              <a:spLocks noChangeArrowheads="1"/>
            </p:cNvSpPr>
            <p:nvPr/>
          </p:nvSpPr>
          <p:spPr bwMode="auto">
            <a:xfrm>
              <a:off x="3716" y="1400"/>
              <a:ext cx="6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101412" name="Rectangle 36"/>
            <p:cNvSpPr>
              <a:spLocks noChangeArrowheads="1"/>
            </p:cNvSpPr>
            <p:nvPr/>
          </p:nvSpPr>
          <p:spPr bwMode="auto">
            <a:xfrm>
              <a:off x="3820" y="1608"/>
              <a:ext cx="4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supply</a:t>
              </a:r>
              <a:endParaRPr lang="en-US" b="0"/>
            </a:p>
          </p:txBody>
        </p:sp>
      </p:grpSp>
      <p:grpSp>
        <p:nvGrpSpPr>
          <p:cNvPr id="101413" name="Group 37"/>
          <p:cNvGrpSpPr>
            <a:grpSpLocks/>
          </p:cNvGrpSpPr>
          <p:nvPr/>
        </p:nvGrpSpPr>
        <p:grpSpPr bwMode="auto">
          <a:xfrm>
            <a:off x="2035175" y="1558925"/>
            <a:ext cx="4832350" cy="4081463"/>
            <a:chOff x="1282" y="982"/>
            <a:chExt cx="3044" cy="2571"/>
          </a:xfrm>
        </p:grpSpPr>
        <p:sp>
          <p:nvSpPr>
            <p:cNvPr id="101414" name="Line 38"/>
            <p:cNvSpPr>
              <a:spLocks noChangeShapeType="1"/>
            </p:cNvSpPr>
            <p:nvPr/>
          </p:nvSpPr>
          <p:spPr bwMode="auto">
            <a:xfrm>
              <a:off x="1282" y="982"/>
              <a:ext cx="2359" cy="2438"/>
            </a:xfrm>
            <a:prstGeom prst="line">
              <a:avLst/>
            </a:prstGeom>
            <a:noFill/>
            <a:ln w="76200">
              <a:solidFill>
                <a:srgbClr val="004C9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5" name="Rectangle 39"/>
            <p:cNvSpPr>
              <a:spLocks noChangeArrowheads="1"/>
            </p:cNvSpPr>
            <p:nvPr/>
          </p:nvSpPr>
          <p:spPr bwMode="auto">
            <a:xfrm>
              <a:off x="3627" y="3143"/>
              <a:ext cx="6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Domestic</a:t>
              </a:r>
              <a:endParaRPr lang="en-US" b="0"/>
            </a:p>
          </p:txBody>
        </p:sp>
        <p:sp>
          <p:nvSpPr>
            <p:cNvPr id="101416" name="Rectangle 40"/>
            <p:cNvSpPr>
              <a:spLocks noChangeArrowheads="1"/>
            </p:cNvSpPr>
            <p:nvPr/>
          </p:nvSpPr>
          <p:spPr bwMode="auto">
            <a:xfrm>
              <a:off x="3674" y="3351"/>
              <a:ext cx="60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demand</a:t>
              </a:r>
              <a:endParaRPr lang="en-US" b="0"/>
            </a:p>
          </p:txBody>
        </p:sp>
      </p:grpSp>
      <p:grpSp>
        <p:nvGrpSpPr>
          <p:cNvPr id="101417" name="Group 41"/>
          <p:cNvGrpSpPr>
            <a:grpSpLocks/>
          </p:cNvGrpSpPr>
          <p:nvPr/>
        </p:nvGrpSpPr>
        <p:grpSpPr bwMode="auto">
          <a:xfrm>
            <a:off x="609600" y="3783013"/>
            <a:ext cx="4392613" cy="2765425"/>
            <a:chOff x="384" y="2383"/>
            <a:chExt cx="2767" cy="1742"/>
          </a:xfrm>
        </p:grpSpPr>
        <p:sp>
          <p:nvSpPr>
            <p:cNvPr id="101418" name="Freeform 42"/>
            <p:cNvSpPr>
              <a:spLocks/>
            </p:cNvSpPr>
            <p:nvPr/>
          </p:nvSpPr>
          <p:spPr bwMode="auto">
            <a:xfrm>
              <a:off x="1282" y="2480"/>
              <a:ext cx="1441" cy="11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1" y="0"/>
                </a:cxn>
                <a:cxn ang="0">
                  <a:pos x="1441" y="1195"/>
                </a:cxn>
              </a:cxnLst>
              <a:rect l="0" t="0" r="r" b="b"/>
              <a:pathLst>
                <a:path w="1441" h="1195">
                  <a:moveTo>
                    <a:pt x="0" y="0"/>
                  </a:moveTo>
                  <a:lnTo>
                    <a:pt x="1441" y="0"/>
                  </a:lnTo>
                  <a:lnTo>
                    <a:pt x="1441" y="1195"/>
                  </a:lnTo>
                </a:path>
              </a:pathLst>
            </a:custGeom>
            <a:noFill/>
            <a:ln w="25400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19" name="Oval 43"/>
            <p:cNvSpPr>
              <a:spLocks noChangeArrowheads="1"/>
            </p:cNvSpPr>
            <p:nvPr/>
          </p:nvSpPr>
          <p:spPr bwMode="auto">
            <a:xfrm>
              <a:off x="2663" y="2420"/>
              <a:ext cx="115" cy="11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20" name="Rectangle 44"/>
            <p:cNvSpPr>
              <a:spLocks noChangeArrowheads="1"/>
            </p:cNvSpPr>
            <p:nvPr/>
          </p:nvSpPr>
          <p:spPr bwMode="auto">
            <a:xfrm>
              <a:off x="384" y="2383"/>
              <a:ext cx="82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Equilibrium</a:t>
              </a:r>
              <a:endParaRPr lang="en-US" b="0"/>
            </a:p>
          </p:txBody>
        </p:sp>
        <p:sp>
          <p:nvSpPr>
            <p:cNvPr id="101421" name="Rectangle 45"/>
            <p:cNvSpPr>
              <a:spLocks noChangeArrowheads="1"/>
            </p:cNvSpPr>
            <p:nvPr/>
          </p:nvSpPr>
          <p:spPr bwMode="auto">
            <a:xfrm>
              <a:off x="847" y="2591"/>
              <a:ext cx="36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price</a:t>
              </a:r>
              <a:endParaRPr lang="en-US" b="0"/>
            </a:p>
          </p:txBody>
        </p:sp>
        <p:sp>
          <p:nvSpPr>
            <p:cNvPr id="101422" name="Rectangle 46"/>
            <p:cNvSpPr>
              <a:spLocks noChangeArrowheads="1"/>
            </p:cNvSpPr>
            <p:nvPr/>
          </p:nvSpPr>
          <p:spPr bwMode="auto">
            <a:xfrm>
              <a:off x="2323" y="3715"/>
              <a:ext cx="82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Equilibrium</a:t>
              </a:r>
              <a:endParaRPr lang="en-US" b="0"/>
            </a:p>
          </p:txBody>
        </p:sp>
        <p:sp>
          <p:nvSpPr>
            <p:cNvPr id="101423" name="Rectangle 47"/>
            <p:cNvSpPr>
              <a:spLocks noChangeArrowheads="1"/>
            </p:cNvSpPr>
            <p:nvPr/>
          </p:nvSpPr>
          <p:spPr bwMode="auto">
            <a:xfrm>
              <a:off x="2442" y="3923"/>
              <a:ext cx="58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0">
                  <a:solidFill>
                    <a:srgbClr val="000000"/>
                  </a:solidFill>
                  <a:latin typeface="Arial" charset="0"/>
                </a:rPr>
                <a:t>quantity</a:t>
              </a:r>
              <a:endParaRPr lang="en-US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Equilibrium Without International Trade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Equilibrium Without Trade </a:t>
            </a:r>
          </a:p>
          <a:p>
            <a:pPr lvl="1"/>
            <a:r>
              <a:rPr lang="en-US"/>
              <a:t>Results:</a:t>
            </a:r>
          </a:p>
          <a:p>
            <a:pPr lvl="2"/>
            <a:r>
              <a:rPr lang="en-US"/>
              <a:t>Domestic price adjusts to balance demand and supply.</a:t>
            </a:r>
          </a:p>
          <a:p>
            <a:pPr lvl="2"/>
            <a:r>
              <a:rPr lang="en-US"/>
              <a:t>The sum of consumer and producer surplus measures the total benefits that buyers and sellers receive.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World Price and Comparative Advantage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the country decides to engage in international trade, will it be an importer or exporter of steel?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The World Price and Comparative Advantage</a:t>
            </a:r>
            <a:endParaRPr lang="en-US" sz="32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/>
              <a:t>The effects of free trade can be shown by comparing the domestic price of a good without trade and the </a:t>
            </a:r>
            <a:r>
              <a:rPr lang="en-US" i="1">
                <a:solidFill>
                  <a:srgbClr val="25A9A6"/>
                </a:solidFill>
              </a:rPr>
              <a:t>world price </a:t>
            </a:r>
            <a:r>
              <a:rPr lang="en-US"/>
              <a:t>of the good.  The </a:t>
            </a:r>
            <a:r>
              <a:rPr lang="en-US" i="1">
                <a:solidFill>
                  <a:srgbClr val="25A9A6"/>
                </a:solidFill>
              </a:rPr>
              <a:t>world price </a:t>
            </a:r>
            <a:r>
              <a:rPr lang="en-US"/>
              <a:t>refers to the price that prevails in the world market for that good.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etemplate">
  <a:themeElements>
    <a:clrScheme name="3e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e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e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F:\Mankiw Lecture PPT\approved new ppt\3etemplate.pot</Template>
  <TotalTime>238</TotalTime>
  <Words>2058</Words>
  <Application>Microsoft Office PowerPoint</Application>
  <PresentationFormat>On-screen Show (4:3)</PresentationFormat>
  <Paragraphs>602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Tahoma</vt:lpstr>
      <vt:lpstr>Times New Roman</vt:lpstr>
      <vt:lpstr>3etemplate</vt:lpstr>
      <vt:lpstr>7</vt:lpstr>
      <vt:lpstr>PowerPoint Presentation</vt:lpstr>
      <vt:lpstr>PowerPoint Presentation</vt:lpstr>
      <vt:lpstr>PowerPoint Presentation</vt:lpstr>
      <vt:lpstr>THE DETERMINANTS OF TRADE</vt:lpstr>
      <vt:lpstr>Figure 1The Equilibrium without International Trade</vt:lpstr>
      <vt:lpstr>The Equilibrium Without International Trade</vt:lpstr>
      <vt:lpstr>The World Price and Comparative Advantage</vt:lpstr>
      <vt:lpstr>The World Price and Comparative Advantage</vt:lpstr>
      <vt:lpstr>The World Price and Comparative Advantage </vt:lpstr>
      <vt:lpstr>The World Price and Comparative Advantage</vt:lpstr>
      <vt:lpstr>Figure 2 International Trade in an Exporting Country</vt:lpstr>
      <vt:lpstr>Figure 3 How Free Trade Affects Welfare in an Exporting Country</vt:lpstr>
      <vt:lpstr>Figure 3 How Free Trade Affects Welfare in an Exporting Country</vt:lpstr>
      <vt:lpstr>How Free Trade Affects Welfare in an Exporting Country</vt:lpstr>
      <vt:lpstr>THE WINNERS AND LOSERS FROM TRADE</vt:lpstr>
      <vt:lpstr>The Gains and Losses of an Importing Country </vt:lpstr>
      <vt:lpstr>Figure 4 International Trade in an Importing Country</vt:lpstr>
      <vt:lpstr>Figure 5 How Free Trade Affects Welfare in an Importing Country</vt:lpstr>
      <vt:lpstr>Figure 5 How Free Trade Affects Welfare in an Importing Country</vt:lpstr>
      <vt:lpstr>Figure 5 How Free Trade Affects Welfare in an Importing Country</vt:lpstr>
      <vt:lpstr>How Free Trade Affects Welfare in an Importing Country</vt:lpstr>
      <vt:lpstr>THE WINNERS AND LOSERS FROM TRADE </vt:lpstr>
      <vt:lpstr>THE WINNERS AND LOSERS FROM TRADE</vt:lpstr>
      <vt:lpstr>The Effects of a Tariff</vt:lpstr>
      <vt:lpstr>Figure 6 The Effects of a Tariff</vt:lpstr>
      <vt:lpstr>Figure 6 The Effects of a Tariff</vt:lpstr>
      <vt:lpstr>Figure 6 The Effects of a Tariff</vt:lpstr>
      <vt:lpstr>Figure 6 The Effects of a Tariff</vt:lpstr>
      <vt:lpstr>Figure 6 The Effects of a Tariff</vt:lpstr>
      <vt:lpstr>Figure 6 The Effects of a Tariff</vt:lpstr>
      <vt:lpstr>The Effects of a Tariff</vt:lpstr>
      <vt:lpstr>The Effects of a Tariff</vt:lpstr>
      <vt:lpstr>The Effects of an Import Quota</vt:lpstr>
      <vt:lpstr>Figure 7 The Effects of an Import Quota</vt:lpstr>
      <vt:lpstr>The Effects of an Import Quota</vt:lpstr>
      <vt:lpstr>Figure 7 The Effects of an Import Quota</vt:lpstr>
      <vt:lpstr>Quota – limit on quantity of imports</vt:lpstr>
      <vt:lpstr>The Effects of an Import Quota</vt:lpstr>
      <vt:lpstr>The Effects of an Import Quota</vt:lpstr>
      <vt:lpstr>The Lessons for Trade Policy</vt:lpstr>
      <vt:lpstr>The Lessons for Trade Policy </vt:lpstr>
      <vt:lpstr>The Lessons for Trade Policy </vt:lpstr>
      <vt:lpstr>THE ARGUMENTS FOR RESTRICTING TRADE</vt:lpstr>
      <vt:lpstr>CASE STUDY: Trade Agreements and the World Trade Organization</vt:lpstr>
      <vt:lpstr>CASE STUDY: Trade Agreements and the World Trade Organization</vt:lpstr>
      <vt:lpstr>CASE STUDY: Trade Agreements and the World Trade Organization</vt:lpstr>
      <vt:lpstr>Summary</vt:lpstr>
      <vt:lpstr>Summary</vt:lpstr>
      <vt:lpstr>Summary</vt:lpstr>
      <vt:lpstr>Summary</vt:lpstr>
    </vt:vector>
  </TitlesOfParts>
  <Company>OffCenter Concepts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Sheryl Nelson</dc:creator>
  <cp:lastModifiedBy>Provjera</cp:lastModifiedBy>
  <cp:revision>28</cp:revision>
  <dcterms:created xsi:type="dcterms:W3CDTF">2003-01-31T18:36:32Z</dcterms:created>
  <dcterms:modified xsi:type="dcterms:W3CDTF">2022-10-28T16:45:33Z</dcterms:modified>
</cp:coreProperties>
</file>