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Default ContentType="application/x-fontdata" Extension="fntdata"/>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package.core-properties+xml" PartName="/docProps/core.xml"/>
  <Override ContentType="application/vnd.openxmlformats-officedocument.extended-properties+xml" PartName="/docProps/app.xml"/>
  <Override ContentType="application/binary" PartName="/ppt/metadata"/>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6" roundtripDataSignature="AMtx7miZkWQsNsVcFRkSnXqsn0VpOGwJ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762"/>
    <p:restoredTop sz="94694"/>
  </p:normalViewPr>
  <p:slideViewPr>
    <p:cSldViewPr snapToGrid="0" snapToObjects="1">
      <p:cViewPr varScale="1">
        <p:scale>
          <a:sx n="65" d="100"/>
          <a:sy n="65" d="100"/>
        </p:scale>
        <p:origin x="144" y="53"/>
      </p:cViewPr>
      <p:guideLst/>
    </p:cSldViewPr>
  </p:slideViewPr>
  <p:notesTextViewPr>
    <p:cViewPr>
      <p:scale>
        <a:sx n="1" d="1"/>
        <a:sy n="1" d="1"/>
      </p:scale>
      <p:origin x="0" y="0"/>
    </p:cViewPr>
  </p:notesTextViewPr>
  <p:notesViewPr>
    <p:cSldViewPr snapToGrid="0" snapToObjects="1">
      <p:cViewPr varScale="1">
        <p:scale>
          <a:sx n="53" d="100"/>
          <a:sy n="53" d="100"/>
        </p:scale>
        <p:origin x="2198"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900786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193701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029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11</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34608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12</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285568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13</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1829969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14</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2926189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15</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2093876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022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17</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37361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223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203" name="Google Shape;20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16303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7" name="Google Shape;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0260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20</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2289928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21</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1585626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22</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3722719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255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240" name="Google Shape;24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384832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25</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1772816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26</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2014300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27</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2673368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2985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275" name="Google Shape;27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92982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18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30</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3921011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31</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3333507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32</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2571569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33</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2714236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4" name="Google Shape;31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091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136188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89" name="Google Shape;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95504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5</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385346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6</a:t>
            </a:fld>
            <a:endParaRPr/>
          </a:p>
        </p:txBody>
      </p:sp>
      <p:sp>
        <p:nvSpPr>
          <p:cNvPr id="2" name="Notes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2010757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14374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188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32" name="Google Shape;1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515731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xmlns=""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137787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72817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6" name="Google Shape;20;p4">
            <a:extLst>
              <a:ext uri="{FF2B5EF4-FFF2-40B4-BE49-F238E27FC236}">
                <a16:creationId xmlns:a16="http://schemas.microsoft.com/office/drawing/2014/main" xmlns=""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7480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
        <p:nvSpPr>
          <p:cNvPr id="4" name="Google Shape;20;p4">
            <a:extLst>
              <a:ext uri="{FF2B5EF4-FFF2-40B4-BE49-F238E27FC236}">
                <a16:creationId xmlns:a16="http://schemas.microsoft.com/office/drawing/2014/main" xmlns=""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594324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
        <p:nvSpPr>
          <p:cNvPr id="7" name="Google Shape;20;p4">
            <a:extLst>
              <a:ext uri="{FF2B5EF4-FFF2-40B4-BE49-F238E27FC236}">
                <a16:creationId xmlns:a16="http://schemas.microsoft.com/office/drawing/2014/main" xmlns=""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4732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
        <p:nvSpPr>
          <p:cNvPr id="8" name="Google Shape;20;p4">
            <a:extLst>
              <a:ext uri="{FF2B5EF4-FFF2-40B4-BE49-F238E27FC236}">
                <a16:creationId xmlns:a16="http://schemas.microsoft.com/office/drawing/2014/main" xmlns=""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10294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4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7" name="Google Shape;27;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28" name="Google Shape;28;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29" name="Google Shape;29;p4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5407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4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3" name="Google Shape;33;p4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348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6853342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8.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18.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arget="../media/image12.jpeg" Type="http://schemas.openxmlformats.org/officeDocument/2006/relationships/image"/><Relationship Id="rId2" Target="../notesSlides/notesSlide32.xml" Type="http://schemas.openxmlformats.org/officeDocument/2006/relationships/notesSlide"/><Relationship Id="rId1" Target="../slideLayouts/slideLayout3.xml" Type="http://schemas.openxmlformats.org/officeDocument/2006/relationships/slideLayout"/></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arget="../media/image3.jpeg" Type="http://schemas.openxmlformats.org/officeDocument/2006/relationships/image"/><Relationship Id="rId2" Target="../notesSlides/notesSlide6.xml" Type="http://schemas.openxmlformats.org/officeDocument/2006/relationships/notesSlide"/><Relationship Id="rId1" Target="../slideLayouts/slideLayout3.xml" Type="http://schemas.openxmlformats.org/officeDocument/2006/relationships/slideLayout"/></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1F7FB"/>
              </a:buClr>
              <a:buSzPts val="5500"/>
              <a:buFont typeface="Century Gothic"/>
              <a:buNone/>
            </a:pPr>
            <a:r>
              <a:rPr lang="en-US"/>
              <a:t>Principles of Management</a:t>
            </a:r>
            <a:endParaRPr/>
          </a:p>
        </p:txBody>
      </p:sp>
      <p:sp>
        <p:nvSpPr>
          <p:cNvPr id="74" name="Google Shape;74;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457200" marR="0" lvl="0" indent="-406400" algn="ctr" rtl="0">
              <a:lnSpc>
                <a:spcPct val="90000"/>
              </a:lnSpc>
              <a:spcBef>
                <a:spcPts val="750"/>
              </a:spcBef>
              <a:spcAft>
                <a:spcPts val="0"/>
              </a:spcAft>
              <a:buClr>
                <a:srgbClr val="F1F7FB"/>
              </a:buClr>
              <a:buSzPts val="2400"/>
              <a:buFont typeface="Arial"/>
              <a:buNone/>
            </a:pPr>
            <a:r>
              <a:rPr lang="en-US"/>
              <a:t>Module 5: Decision Making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Common Styles of Decision Making </a:t>
            </a:r>
            <a:endParaRPr/>
          </a:p>
        </p:txBody>
      </p:sp>
      <p:sp>
        <p:nvSpPr>
          <p:cNvPr id="143" name="Google Shape;143;p11"/>
          <p:cNvSpPr txBox="1">
            <a:spLocks noGrp="1"/>
          </p:cNvSpPr>
          <p:nvPr>
            <p:ph type="body" idx="1"/>
          </p:nvPr>
        </p:nvSpPr>
        <p:spPr>
          <a:xfrm>
            <a:off x="838200" y="1562389"/>
            <a:ext cx="10515600" cy="4351338"/>
          </a:xfrm>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a:t>Satisficing</a:t>
            </a:r>
            <a:endParaRPr/>
          </a:p>
          <a:p>
            <a:pPr marL="685800" lvl="1" indent="-285750" algn="l" rtl="0">
              <a:lnSpc>
                <a:spcPct val="90000"/>
              </a:lnSpc>
              <a:spcBef>
                <a:spcPts val="375"/>
              </a:spcBef>
              <a:spcAft>
                <a:spcPts val="0"/>
              </a:spcAft>
              <a:buSzPts val="2400"/>
              <a:buChar char="•"/>
            </a:pPr>
            <a:r>
              <a:rPr lang="en-US"/>
              <a:t>a combination of the words “satisfy” and “suffice”</a:t>
            </a:r>
            <a:endParaRPr/>
          </a:p>
          <a:p>
            <a:pPr marL="685800" lvl="1" indent="-285750" algn="l" rtl="0">
              <a:lnSpc>
                <a:spcPct val="90000"/>
              </a:lnSpc>
              <a:spcBef>
                <a:spcPts val="375"/>
              </a:spcBef>
              <a:spcAft>
                <a:spcPts val="0"/>
              </a:spcAft>
              <a:buSzPts val="2400"/>
              <a:buChar char="•"/>
            </a:pPr>
            <a:r>
              <a:rPr lang="en-US"/>
              <a:t>means settling for a less-than-perfect solution when working with limited information</a:t>
            </a:r>
            <a:endParaRPr/>
          </a:p>
          <a:p>
            <a:pPr marL="38100" lvl="0" indent="0" algn="l" rtl="0">
              <a:lnSpc>
                <a:spcPct val="90000"/>
              </a:lnSpc>
              <a:spcBef>
                <a:spcPts val="750"/>
              </a:spcBef>
              <a:spcAft>
                <a:spcPts val="0"/>
              </a:spcAft>
              <a:buSzPts val="2800"/>
              <a:buNone/>
            </a:pPr>
            <a:r>
              <a:rPr lang="en-US"/>
              <a:t>Optimizing</a:t>
            </a:r>
            <a:endParaRPr/>
          </a:p>
          <a:p>
            <a:pPr marL="685800" lvl="1" indent="-285750" algn="l" rtl="0">
              <a:lnSpc>
                <a:spcPct val="90000"/>
              </a:lnSpc>
              <a:spcBef>
                <a:spcPts val="375"/>
              </a:spcBef>
              <a:spcAft>
                <a:spcPts val="0"/>
              </a:spcAft>
              <a:buSzPts val="2400"/>
              <a:buChar char="•"/>
            </a:pPr>
            <a:r>
              <a:rPr lang="en-US"/>
              <a:t>involves collecting as much data as possible and trying to find the optimal choice</a:t>
            </a:r>
            <a:endParaRPr/>
          </a:p>
          <a:p>
            <a:pPr marL="38100" lvl="0" indent="0" algn="l" rtl="0">
              <a:lnSpc>
                <a:spcPct val="90000"/>
              </a:lnSpc>
              <a:spcBef>
                <a:spcPts val="750"/>
              </a:spcBef>
              <a:spcAft>
                <a:spcPts val="0"/>
              </a:spcAft>
              <a:buSzPts val="2800"/>
              <a:buNone/>
            </a:pPr>
            <a:r>
              <a:rPr lang="en-US"/>
              <a:t>Intuitive</a:t>
            </a:r>
            <a:endParaRPr/>
          </a:p>
          <a:p>
            <a:pPr marL="685800" lvl="1" indent="-285750" algn="l" rtl="0">
              <a:lnSpc>
                <a:spcPct val="90000"/>
              </a:lnSpc>
              <a:spcBef>
                <a:spcPts val="375"/>
              </a:spcBef>
              <a:spcAft>
                <a:spcPts val="0"/>
              </a:spcAft>
              <a:buSzPts val="2400"/>
              <a:buChar char="•"/>
            </a:pPr>
            <a:r>
              <a:rPr lang="en-US"/>
              <a:t>subconscious mind is automatic, rapidly consolidating data and producing a decision almost immediately</a:t>
            </a:r>
            <a:endParaRPr/>
          </a:p>
          <a:p>
            <a:pPr marL="342900" marR="0" lvl="0" indent="-304800" algn="l" rtl="0">
              <a:lnSpc>
                <a:spcPct val="90000"/>
              </a:lnSpc>
              <a:spcBef>
                <a:spcPts val="750"/>
              </a:spcBef>
              <a:spcAft>
                <a:spcPts val="0"/>
              </a:spcAft>
              <a:buClr>
                <a:schemeClr val="dk1"/>
              </a:buClr>
              <a:buSzPts val="2800"/>
              <a:buFont typeface="Arial"/>
              <a:buChar char="•"/>
            </a:pPr>
            <a:r>
              <a:rPr lang="en-US"/>
              <a:t>Rational</a:t>
            </a:r>
            <a:endParaRPr/>
          </a:p>
          <a:p>
            <a:pPr marL="685800" lvl="1" indent="-285750" algn="l" rtl="0">
              <a:lnSpc>
                <a:spcPct val="90000"/>
              </a:lnSpc>
              <a:spcBef>
                <a:spcPts val="375"/>
              </a:spcBef>
              <a:spcAft>
                <a:spcPts val="0"/>
              </a:spcAft>
              <a:buSzPts val="2400"/>
              <a:buChar char="•"/>
            </a:pPr>
            <a:r>
              <a:rPr lang="en-US"/>
              <a:t>conscious mind  requires more effort using logic and reason </a:t>
            </a:r>
            <a:endParaRPr/>
          </a:p>
          <a:p>
            <a:pPr marL="685800" lvl="1" indent="-133350" algn="l" rtl="0">
              <a:lnSpc>
                <a:spcPct val="90000"/>
              </a:lnSpc>
              <a:spcBef>
                <a:spcPts val="375"/>
              </a:spcBef>
              <a:spcAft>
                <a:spcPts val="0"/>
              </a:spcAft>
              <a:buSzPts val="2400"/>
              <a:buNone/>
            </a:pPr>
            <a:endParaRPr/>
          </a:p>
          <a:p>
            <a:pPr marL="38100" lvl="0" indent="0" algn="l" rtl="0">
              <a:lnSpc>
                <a:spcPct val="90000"/>
              </a:lnSpc>
              <a:spcBef>
                <a:spcPts val="750"/>
              </a:spcBef>
              <a:spcAft>
                <a:spcPts val="0"/>
              </a:spcAft>
              <a:buSzPts val="2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Combinatorial vs. Positional Decision Making </a:t>
            </a:r>
            <a:br>
              <a:rPr lang="en-US"/>
            </a:br>
            <a:endParaRPr/>
          </a:p>
        </p:txBody>
      </p:sp>
      <p:sp>
        <p:nvSpPr>
          <p:cNvPr id="150" name="Google Shape;150;p12"/>
          <p:cNvSpPr txBox="1">
            <a:spLocks noGrp="1"/>
          </p:cNvSpPr>
          <p:nvPr>
            <p:ph type="body" idx="1"/>
          </p:nvPr>
        </p:nvSpPr>
        <p:spPr>
          <a:xfrm>
            <a:off x="838200" y="1825625"/>
            <a:ext cx="5685312"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Combinatorial decision-making approach</a:t>
            </a:r>
            <a:endParaRPr dirty="0"/>
          </a:p>
          <a:p>
            <a:pPr marL="685800" lvl="1" indent="-285750" algn="l" rtl="0">
              <a:lnSpc>
                <a:spcPct val="90000"/>
              </a:lnSpc>
              <a:spcBef>
                <a:spcPts val="375"/>
              </a:spcBef>
              <a:spcAft>
                <a:spcPts val="0"/>
              </a:spcAft>
              <a:buSzPts val="2400"/>
              <a:buChar char="•"/>
            </a:pPr>
            <a:r>
              <a:rPr lang="en-US" dirty="0"/>
              <a:t>has a final outcome in mind, making a series of moves that try to link the initial position with the final outcome in a firm, narrow, and more certain way.   </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Positional decision-making approach </a:t>
            </a:r>
            <a:endParaRPr dirty="0"/>
          </a:p>
          <a:p>
            <a:pPr marL="685800" lvl="1" indent="-285750" algn="l" rtl="0">
              <a:lnSpc>
                <a:spcPct val="90000"/>
              </a:lnSpc>
              <a:spcBef>
                <a:spcPts val="375"/>
              </a:spcBef>
              <a:spcAft>
                <a:spcPts val="0"/>
              </a:spcAft>
              <a:buSzPts val="2400"/>
              <a:buChar char="•"/>
            </a:pPr>
            <a:r>
              <a:rPr lang="en-US" dirty="0"/>
              <a:t>is “looser” </a:t>
            </a:r>
            <a:endParaRPr dirty="0"/>
          </a:p>
          <a:p>
            <a:pPr marL="685800" lvl="1" indent="-285750" algn="l" rtl="0">
              <a:lnSpc>
                <a:spcPct val="90000"/>
              </a:lnSpc>
              <a:spcBef>
                <a:spcPts val="375"/>
              </a:spcBef>
              <a:spcAft>
                <a:spcPts val="0"/>
              </a:spcAft>
              <a:buSzPts val="2400"/>
              <a:buChar char="•"/>
            </a:pPr>
            <a:r>
              <a:rPr lang="en-US" dirty="0"/>
              <a:t>sets up strong positions on the board and preparing to react to the opponent. </a:t>
            </a:r>
            <a:endParaRPr dirty="0"/>
          </a:p>
          <a:p>
            <a:pPr marL="685800" lvl="1" indent="-285750" algn="l" rtl="0">
              <a:lnSpc>
                <a:spcPct val="90000"/>
              </a:lnSpc>
              <a:spcBef>
                <a:spcPts val="375"/>
              </a:spcBef>
              <a:spcAft>
                <a:spcPts val="0"/>
              </a:spcAft>
              <a:buSzPts val="2400"/>
              <a:buChar char="•"/>
            </a:pPr>
            <a:r>
              <a:rPr lang="en-US" dirty="0"/>
              <a:t>using this strategy increases flexibility, creating options as opposed to forcing a single sequence.</a:t>
            </a:r>
            <a:br>
              <a:rPr lang="en-US" dirty="0"/>
            </a:br>
            <a:endParaRPr dirty="0"/>
          </a:p>
        </p:txBody>
      </p:sp>
      <p:pic>
        <p:nvPicPr>
          <p:cNvPr id="151" name="Google Shape;151;p12" descr="Pieces set up on a chess board, with a man appearing out of focus in the background with a thoughtful expression on his face"/>
          <p:cNvPicPr preferRelativeResize="0"/>
          <p:nvPr/>
        </p:nvPicPr>
        <p:blipFill rotWithShape="1">
          <a:blip r:embed="rId3">
            <a:alphaModFix/>
          </a:blip>
          <a:srcRect/>
          <a:stretch/>
        </p:blipFill>
        <p:spPr>
          <a:xfrm>
            <a:off x="6523512" y="1825625"/>
            <a:ext cx="4917687" cy="33522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Rational Decision Making</a:t>
            </a:r>
            <a:endParaRPr/>
          </a:p>
        </p:txBody>
      </p:sp>
      <p:sp>
        <p:nvSpPr>
          <p:cNvPr id="158" name="Google Shape;158;p1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127000" algn="l" rtl="0">
              <a:lnSpc>
                <a:spcPct val="90000"/>
              </a:lnSpc>
              <a:spcBef>
                <a:spcPts val="750"/>
              </a:spcBef>
              <a:spcAft>
                <a:spcPts val="0"/>
              </a:spcAft>
              <a:buClr>
                <a:schemeClr val="dk1"/>
              </a:buClr>
              <a:buSzPts val="2800"/>
              <a:buFont typeface="Arial"/>
              <a:buNone/>
            </a:pPr>
            <a:endParaRPr dirty="0"/>
          </a:p>
          <a:p>
            <a:pPr marL="342900" marR="0" lvl="0" indent="-127000" algn="l" rtl="0">
              <a:lnSpc>
                <a:spcPct val="90000"/>
              </a:lnSpc>
              <a:spcBef>
                <a:spcPts val="750"/>
              </a:spcBef>
              <a:spcAft>
                <a:spcPts val="0"/>
              </a:spcAft>
              <a:buClr>
                <a:schemeClr val="dk1"/>
              </a:buClr>
              <a:buSzPts val="2800"/>
              <a:buFont typeface="Arial"/>
              <a:buNone/>
            </a:pP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Step 1: Identify Problem</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Step 2: Establish Decision Criteria</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Step 3: Weigh Decision Criteria</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Step 4: Generate Alternatives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Step 5: Evaluate Alternatives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Step 6: Select the Best Alternative</a:t>
            </a:r>
            <a:endParaRPr dirty="0"/>
          </a:p>
        </p:txBody>
      </p:sp>
      <p:pic>
        <p:nvPicPr>
          <p:cNvPr id="1026" name="Picture 2" descr="The graphic shows the rational decision-making process with each step in a box in sequential order from left to right. The steps in the boxes include Identify the Decision; Gather Information; Identify Alternatives; Evaluate Alternatives; Choose Solution; Take Action; and Evaluate Outcome.">
            <a:extLst>
              <a:ext uri="{FF2B5EF4-FFF2-40B4-BE49-F238E27FC236}">
                <a16:creationId xmlns:a16="http://schemas.microsoft.com/office/drawing/2014/main" xmlns="" id="{5A10D683-AB6C-A646-BE03-D0C1B7381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751" y="1825625"/>
            <a:ext cx="6253655" cy="3574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Data, Logic, and Facts</a:t>
            </a:r>
            <a:br>
              <a:rPr lang="en-US"/>
            </a:br>
            <a:endParaRPr/>
          </a:p>
        </p:txBody>
      </p:sp>
      <p:sp>
        <p:nvSpPr>
          <p:cNvPr id="166" name="Google Shape;166;p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a:t>Rational decision making is defined not only by adherence to a careful process, but also by a logical, data-driven manner of following the steps of that process.  </a:t>
            </a:r>
            <a:endParaRPr/>
          </a:p>
          <a:p>
            <a:pPr marL="38100" lvl="0" indent="0" algn="l" rtl="0">
              <a:lnSpc>
                <a:spcPct val="90000"/>
              </a:lnSpc>
              <a:spcBef>
                <a:spcPts val="750"/>
              </a:spcBef>
              <a:spcAft>
                <a:spcPts val="0"/>
              </a:spcAft>
              <a:buSzPts val="2800"/>
              <a:buNone/>
            </a:pPr>
            <a:endParaRPr/>
          </a:p>
          <a:p>
            <a:pPr marL="38100" lvl="0" indent="0" algn="l" rtl="0">
              <a:lnSpc>
                <a:spcPct val="90000"/>
              </a:lnSpc>
              <a:spcBef>
                <a:spcPts val="750"/>
              </a:spcBef>
              <a:spcAft>
                <a:spcPts val="0"/>
              </a:spcAft>
              <a:buSzPts val="2800"/>
              <a:buNone/>
            </a:pPr>
            <a:r>
              <a:rPr lang="en-US"/>
              <a:t>In the evaluation stage, the process usually requires numeric values.  </a:t>
            </a:r>
            <a:endParaRPr/>
          </a:p>
          <a:p>
            <a:pPr marL="38100" lvl="0" indent="0" algn="l" rtl="0">
              <a:lnSpc>
                <a:spcPct val="90000"/>
              </a:lnSpc>
              <a:spcBef>
                <a:spcPts val="750"/>
              </a:spcBef>
              <a:spcAft>
                <a:spcPts val="0"/>
              </a:spcAft>
              <a:buSzPts val="2800"/>
              <a:buNone/>
            </a:pPr>
            <a:endParaRPr/>
          </a:p>
          <a:p>
            <a:pPr marL="38100" lvl="0" indent="0" algn="l" rtl="0">
              <a:lnSpc>
                <a:spcPct val="90000"/>
              </a:lnSpc>
              <a:spcBef>
                <a:spcPts val="750"/>
              </a:spcBef>
              <a:spcAft>
                <a:spcPts val="0"/>
              </a:spcAft>
              <a:buSzPts val="2800"/>
              <a:buNone/>
            </a:pPr>
            <a:r>
              <a:rPr lang="en-US"/>
              <a:t>If they are not fully weighted, the final analysis will lean toward whatever is easiest to measure. </a:t>
            </a:r>
            <a:endParaRPr/>
          </a:p>
          <a:p>
            <a:pPr marL="38100" lvl="0" indent="0" algn="l" rtl="0">
              <a:lnSpc>
                <a:spcPct val="90000"/>
              </a:lnSpc>
              <a:spcBef>
                <a:spcPts val="750"/>
              </a:spcBef>
              <a:spcAft>
                <a:spcPts val="0"/>
              </a:spcAft>
              <a:buSzPts val="2800"/>
              <a:buNone/>
            </a:pPr>
            <a:endParaRPr/>
          </a:p>
          <a:p>
            <a:pPr marL="38100" lvl="0" indent="0" algn="l" rtl="0">
              <a:lnSpc>
                <a:spcPct val="90000"/>
              </a:lnSpc>
              <a:spcBef>
                <a:spcPts val="750"/>
              </a:spcBef>
              <a:spcAft>
                <a:spcPts val="0"/>
              </a:spcAft>
              <a:buSzPts val="2800"/>
              <a:buNone/>
            </a:pPr>
            <a:r>
              <a:rPr lang="en-US"/>
              <a:t>In a company, the final decision usually belongs to an executive, who takes the analysis as a guide but makes his own decision.</a:t>
            </a:r>
            <a:endParaRPr/>
          </a:p>
          <a:p>
            <a:pPr marL="38100" lvl="0" indent="0" algn="l" rtl="0">
              <a:lnSpc>
                <a:spcPct val="90000"/>
              </a:lnSpc>
              <a:spcBef>
                <a:spcPts val="750"/>
              </a:spcBef>
              <a:spcAft>
                <a:spcPts val="0"/>
              </a:spcAft>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dirty="0"/>
              <a:t>Rational Decision Making (cont.)</a:t>
            </a:r>
            <a:endParaRPr dirty="0"/>
          </a:p>
        </p:txBody>
      </p:sp>
      <p:sp>
        <p:nvSpPr>
          <p:cNvPr id="173" name="Google Shape;173;p15"/>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Prospect Theory</a:t>
            </a:r>
            <a:endParaRPr dirty="0"/>
          </a:p>
          <a:p>
            <a:pPr marL="685800" lvl="1" indent="-285750" algn="l" rtl="0">
              <a:lnSpc>
                <a:spcPct val="90000"/>
              </a:lnSpc>
              <a:spcBef>
                <a:spcPts val="375"/>
              </a:spcBef>
              <a:spcAft>
                <a:spcPts val="0"/>
              </a:spcAft>
              <a:buSzPts val="2400"/>
              <a:buChar char="•"/>
            </a:pPr>
            <a:r>
              <a:rPr lang="en-US" dirty="0"/>
              <a:t>from field of behavioral economics</a:t>
            </a:r>
            <a:endParaRPr dirty="0"/>
          </a:p>
          <a:p>
            <a:pPr marL="685800" lvl="1" indent="-285750" algn="l" rtl="0">
              <a:lnSpc>
                <a:spcPct val="90000"/>
              </a:lnSpc>
              <a:spcBef>
                <a:spcPts val="375"/>
              </a:spcBef>
              <a:spcAft>
                <a:spcPts val="0"/>
              </a:spcAft>
              <a:buSzPts val="2400"/>
              <a:buChar char="•"/>
            </a:pPr>
            <a:r>
              <a:rPr lang="en-US" dirty="0"/>
              <a:t>is a complex analysis of how individuals make decisions when there is risk involved</a:t>
            </a:r>
            <a:endParaRPr dirty="0"/>
          </a:p>
          <a:p>
            <a:pPr marL="685800" lvl="1" indent="-285750" algn="l" rtl="0">
              <a:lnSpc>
                <a:spcPct val="90000"/>
              </a:lnSpc>
              <a:spcBef>
                <a:spcPts val="375"/>
              </a:spcBef>
              <a:spcAft>
                <a:spcPts val="0"/>
              </a:spcAft>
              <a:buSzPts val="2400"/>
              <a:buChar char="•"/>
            </a:pPr>
            <a:r>
              <a:rPr lang="en-US" dirty="0"/>
              <a:t>is a description of how people made actual decisions in experiments. </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It doesn’t say whether this is right or wrong. It is in the hands of decision makers to determine whether these tendencies are justifiable or if they should be overridden by a rational approach.</a:t>
            </a:r>
            <a:endParaRPr dirty="0"/>
          </a:p>
          <a:p>
            <a:pPr marL="342900" marR="0" lvl="0" indent="-127000" algn="l" rtl="0">
              <a:lnSpc>
                <a:spcPct val="90000"/>
              </a:lnSpc>
              <a:spcBef>
                <a:spcPts val="750"/>
              </a:spcBef>
              <a:spcAft>
                <a:spcPts val="0"/>
              </a:spcAft>
              <a:buClr>
                <a:schemeClr val="dk1"/>
              </a:buClr>
              <a:buSzPts val="2800"/>
              <a:buFont typeface="Arial"/>
              <a:buNone/>
            </a:pPr>
            <a:endParaRPr dirty="0"/>
          </a:p>
        </p:txBody>
      </p:sp>
      <p:pic>
        <p:nvPicPr>
          <p:cNvPr id="174" name="Google Shape;174;p15" descr="Graphical illustration of how prospect theory describes individuals' subjective valuations of profit and loss."/>
          <p:cNvPicPr preferRelativeResize="0"/>
          <p:nvPr/>
        </p:nvPicPr>
        <p:blipFill rotWithShape="1">
          <a:blip r:embed="rId3">
            <a:alphaModFix/>
          </a:blip>
          <a:srcRect/>
          <a:stretch/>
        </p:blipFill>
        <p:spPr>
          <a:xfrm>
            <a:off x="6096000" y="2260811"/>
            <a:ext cx="5521093" cy="348096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Bounded Reality </a:t>
            </a:r>
            <a:endParaRPr/>
          </a:p>
        </p:txBody>
      </p:sp>
      <p:sp>
        <p:nvSpPr>
          <p:cNvPr id="181" name="Google Shape;181;p1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a:t>A recognition that human knowledge and capabilities are limited and imperfect</a:t>
            </a:r>
            <a:endParaRPr/>
          </a:p>
          <a:p>
            <a:pPr marL="38100" lvl="0" indent="0" algn="l" rtl="0">
              <a:lnSpc>
                <a:spcPct val="90000"/>
              </a:lnSpc>
              <a:spcBef>
                <a:spcPts val="750"/>
              </a:spcBef>
              <a:spcAft>
                <a:spcPts val="0"/>
              </a:spcAft>
              <a:buSzPts val="2800"/>
              <a:buNone/>
            </a:pPr>
            <a:endParaRPr/>
          </a:p>
          <a:p>
            <a:pPr marL="38100" lvl="0" indent="0" algn="l" rtl="0">
              <a:lnSpc>
                <a:spcPct val="90000"/>
              </a:lnSpc>
              <a:spcBef>
                <a:spcPts val="750"/>
              </a:spcBef>
              <a:spcAft>
                <a:spcPts val="0"/>
              </a:spcAft>
              <a:buSzPts val="2800"/>
              <a:buNone/>
            </a:pPr>
            <a:r>
              <a:rPr lang="en-US"/>
              <a:t>Decision makers </a:t>
            </a:r>
            <a:endParaRPr/>
          </a:p>
          <a:p>
            <a:pPr marL="342900" marR="0" lvl="0" indent="-304800" algn="l" rtl="0">
              <a:lnSpc>
                <a:spcPct val="90000"/>
              </a:lnSpc>
              <a:spcBef>
                <a:spcPts val="750"/>
              </a:spcBef>
              <a:spcAft>
                <a:spcPts val="0"/>
              </a:spcAft>
              <a:buClr>
                <a:schemeClr val="dk1"/>
              </a:buClr>
              <a:buSzPts val="2800"/>
              <a:buFont typeface="Arial"/>
              <a:buChar char="•"/>
            </a:pPr>
            <a:r>
              <a:rPr lang="en-US"/>
              <a:t>do not have access to all possible information relevant to the decision, and the information they do have is often flawed and imperfect.</a:t>
            </a:r>
            <a:endParaRPr/>
          </a:p>
          <a:p>
            <a:pPr marL="342900" marR="0" lvl="0" indent="-304800" algn="l" rtl="0">
              <a:lnSpc>
                <a:spcPct val="90000"/>
              </a:lnSpc>
              <a:spcBef>
                <a:spcPts val="750"/>
              </a:spcBef>
              <a:spcAft>
                <a:spcPts val="0"/>
              </a:spcAft>
              <a:buClr>
                <a:schemeClr val="dk1"/>
              </a:buClr>
              <a:buSzPts val="2800"/>
              <a:buFont typeface="Arial"/>
              <a:buChar char="•"/>
            </a:pPr>
            <a:r>
              <a:rPr lang="en-US"/>
              <a:t>have limited analytical and computational abilities. </a:t>
            </a:r>
            <a:endParaRPr/>
          </a:p>
          <a:p>
            <a:pPr marL="342900" marR="0" lvl="0" indent="-304800" algn="l" rtl="0">
              <a:lnSpc>
                <a:spcPct val="90000"/>
              </a:lnSpc>
              <a:spcBef>
                <a:spcPts val="750"/>
              </a:spcBef>
              <a:spcAft>
                <a:spcPts val="0"/>
              </a:spcAft>
              <a:buClr>
                <a:schemeClr val="dk1"/>
              </a:buClr>
              <a:buSzPts val="2800"/>
              <a:buFont typeface="Arial"/>
              <a:buChar char="•"/>
            </a:pPr>
            <a:r>
              <a:rPr lang="en-US"/>
              <a:t>are not capable of judging their information and alternatives perfectly. inevitably make misjudgments in the evaluation process.</a:t>
            </a:r>
            <a:endParaRPr/>
          </a:p>
          <a:p>
            <a:pPr marL="342900" marR="0" lvl="0" indent="-304800" algn="l" rtl="0">
              <a:lnSpc>
                <a:spcPct val="90000"/>
              </a:lnSpc>
              <a:spcBef>
                <a:spcPts val="750"/>
              </a:spcBef>
              <a:spcAft>
                <a:spcPts val="0"/>
              </a:spcAft>
              <a:buClr>
                <a:schemeClr val="dk1"/>
              </a:buClr>
              <a:buSzPts val="2800"/>
              <a:buFont typeface="Arial"/>
              <a:buChar char="•"/>
            </a:pPr>
            <a:r>
              <a:rPr lang="en-US"/>
              <a:t>have unlimited time to make decisions. </a:t>
            </a:r>
            <a:endParaRPr/>
          </a:p>
          <a:p>
            <a:pPr marL="342900" marR="0" lvl="0" indent="-304800" algn="l" rtl="0">
              <a:lnSpc>
                <a:spcPct val="90000"/>
              </a:lnSpc>
              <a:spcBef>
                <a:spcPts val="750"/>
              </a:spcBef>
              <a:spcAft>
                <a:spcPts val="0"/>
              </a:spcAft>
              <a:buClr>
                <a:schemeClr val="dk1"/>
              </a:buClr>
              <a:buSzPts val="2800"/>
              <a:buFont typeface="Arial"/>
              <a:buChar char="•"/>
            </a:pPr>
            <a:r>
              <a:rPr lang="en-US"/>
              <a:t>real-life situations provide time constraints in which decisions must be made.</a:t>
            </a:r>
            <a:endParaRPr/>
          </a:p>
          <a:p>
            <a:pPr marL="342900" marR="0" lvl="0" indent="-127000" algn="l" rtl="0">
              <a:lnSpc>
                <a:spcPct val="90000"/>
              </a:lnSpc>
              <a:spcBef>
                <a:spcPts val="750"/>
              </a:spcBef>
              <a:spcAft>
                <a:spcPts val="0"/>
              </a:spcAft>
              <a:buClr>
                <a:schemeClr val="dk1"/>
              </a:buClr>
              <a:buSzPts val="2800"/>
              <a:buFont typeface="Arial"/>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Heuristics and Robust Decisions</a:t>
            </a:r>
            <a:endParaRPr/>
          </a:p>
        </p:txBody>
      </p:sp>
      <p:sp>
        <p:nvSpPr>
          <p:cNvPr id="187" name="Google Shape;187;p1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a:t>Heuristics:</a:t>
            </a:r>
            <a:endParaRPr/>
          </a:p>
          <a:p>
            <a:pPr marL="685800" lvl="1" indent="-285750" algn="l" rtl="0">
              <a:lnSpc>
                <a:spcPct val="90000"/>
              </a:lnSpc>
              <a:spcBef>
                <a:spcPts val="375"/>
              </a:spcBef>
              <a:spcAft>
                <a:spcPts val="0"/>
              </a:spcAft>
              <a:buSzPts val="2400"/>
              <a:buChar char="•"/>
            </a:pPr>
            <a:r>
              <a:rPr lang="en-US"/>
              <a:t>One of the approaches that might stem from a recognition of bounded rationality is the use of heuristics. </a:t>
            </a:r>
            <a:endParaRPr/>
          </a:p>
          <a:p>
            <a:pPr marL="685800" lvl="1" indent="-285750" algn="l" rtl="0">
              <a:lnSpc>
                <a:spcPct val="90000"/>
              </a:lnSpc>
              <a:spcBef>
                <a:spcPts val="375"/>
              </a:spcBef>
              <a:spcAft>
                <a:spcPts val="0"/>
              </a:spcAft>
              <a:buSzPts val="2400"/>
              <a:buChar char="•"/>
            </a:pPr>
            <a:r>
              <a:rPr lang="en-US"/>
              <a:t>These are analytical and decision-making tools that help simplify the analysis process by relying on tried and tested rules of thumb. </a:t>
            </a:r>
            <a:endParaRPr/>
          </a:p>
          <a:p>
            <a:pPr marL="685800" lvl="1" indent="-285750" algn="l" rtl="0">
              <a:lnSpc>
                <a:spcPct val="90000"/>
              </a:lnSpc>
              <a:spcBef>
                <a:spcPts val="375"/>
              </a:spcBef>
              <a:spcAft>
                <a:spcPts val="0"/>
              </a:spcAft>
              <a:buSzPts val="2400"/>
              <a:buChar char="•"/>
            </a:pPr>
            <a:r>
              <a:rPr lang="en-US"/>
              <a:t>A heuristic simplifies a complex situation and allows the decision maker to focus only on the most important pieces of information.</a:t>
            </a:r>
            <a:endParaRPr/>
          </a:p>
          <a:p>
            <a:pPr marL="38100" lvl="0" indent="0" algn="l" rtl="0">
              <a:lnSpc>
                <a:spcPct val="90000"/>
              </a:lnSpc>
              <a:spcBef>
                <a:spcPts val="750"/>
              </a:spcBef>
              <a:spcAft>
                <a:spcPts val="0"/>
              </a:spcAft>
              <a:buSzPts val="2800"/>
              <a:buNone/>
            </a:pPr>
            <a:endParaRPr/>
          </a:p>
          <a:p>
            <a:pPr marL="38100" lvl="0" indent="0" algn="l" rtl="0">
              <a:lnSpc>
                <a:spcPct val="90000"/>
              </a:lnSpc>
              <a:spcBef>
                <a:spcPts val="750"/>
              </a:spcBef>
              <a:spcAft>
                <a:spcPts val="0"/>
              </a:spcAft>
              <a:buSzPts val="2800"/>
              <a:buNone/>
            </a:pPr>
            <a:r>
              <a:rPr lang="en-US"/>
              <a:t>Robust Decisions:</a:t>
            </a:r>
            <a:endParaRPr/>
          </a:p>
          <a:p>
            <a:pPr marL="685800" lvl="1" indent="-285750" algn="l" rtl="0">
              <a:lnSpc>
                <a:spcPct val="90000"/>
              </a:lnSpc>
              <a:spcBef>
                <a:spcPts val="375"/>
              </a:spcBef>
              <a:spcAft>
                <a:spcPts val="0"/>
              </a:spcAft>
              <a:buSzPts val="2400"/>
              <a:buChar char="•"/>
            </a:pPr>
            <a:r>
              <a:rPr lang="en-US"/>
              <a:t>revolve around the inability to predict the future with certainty. Rather than rely on an imperfect analysis to determine the “best” decision, a robust decision provides a plan that will work in light of numerous uncertainties.</a:t>
            </a:r>
            <a:endParaRPr/>
          </a:p>
          <a:p>
            <a:pPr marL="342900" marR="0" lvl="0" indent="-127000" algn="l" rtl="0">
              <a:lnSpc>
                <a:spcPct val="90000"/>
              </a:lnSpc>
              <a:spcBef>
                <a:spcPts val="750"/>
              </a:spcBef>
              <a:spcAft>
                <a:spcPts val="0"/>
              </a:spcAft>
              <a:buClr>
                <a:schemeClr val="dk1"/>
              </a:buClr>
              <a:buSzPts val="2800"/>
              <a:buFont typeface="Arial"/>
              <a:buNone/>
            </a:pPr>
            <a:endParaRPr/>
          </a:p>
          <a:p>
            <a:pPr marL="342900" marR="0" lvl="0" indent="-127000" algn="l" rtl="0">
              <a:lnSpc>
                <a:spcPct val="90000"/>
              </a:lnSpc>
              <a:spcBef>
                <a:spcPts val="750"/>
              </a:spcBef>
              <a:spcAft>
                <a:spcPts val="0"/>
              </a:spcAft>
              <a:buClr>
                <a:schemeClr val="dk1"/>
              </a:buClr>
              <a:buSzPts val="2800"/>
              <a:buFont typeface="Arial"/>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Class Discussion: Why Decision Making Theories?</a:t>
            </a:r>
            <a:endParaRPr/>
          </a:p>
        </p:txBody>
      </p:sp>
      <p:sp>
        <p:nvSpPr>
          <p:cNvPr id="194" name="Google Shape;194;p1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a:t>Why is it important to learn the theories behind decision making? Why does it matter to you as a future leader?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Evidence-Based Decision Making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dirty="0"/>
              <a:t>Learning Outcomes: Evidence-Based Decision Making</a:t>
            </a:r>
            <a:endParaRPr dirty="0"/>
          </a:p>
        </p:txBody>
      </p:sp>
      <p:sp>
        <p:nvSpPr>
          <p:cNvPr id="206" name="Google Shape;206;p2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a:t>5.3: Explain evidence-based decision making and its tools </a:t>
            </a:r>
            <a:endParaRPr/>
          </a:p>
          <a:p>
            <a:pPr marL="400050" lvl="1" indent="0" algn="l" rtl="0">
              <a:lnSpc>
                <a:spcPct val="90000"/>
              </a:lnSpc>
              <a:spcBef>
                <a:spcPts val="375"/>
              </a:spcBef>
              <a:spcAft>
                <a:spcPts val="0"/>
              </a:spcAft>
              <a:buSzPts val="2400"/>
              <a:buNone/>
            </a:pPr>
            <a:r>
              <a:rPr lang="en-US"/>
              <a:t>5.3.1: Explain evidence-based decision making</a:t>
            </a:r>
            <a:endParaRPr/>
          </a:p>
          <a:p>
            <a:pPr marL="400050" lvl="1" indent="0" algn="l" rtl="0">
              <a:lnSpc>
                <a:spcPct val="90000"/>
              </a:lnSpc>
              <a:spcBef>
                <a:spcPts val="375"/>
              </a:spcBef>
              <a:spcAft>
                <a:spcPts val="0"/>
              </a:spcAft>
              <a:buSzPts val="2400"/>
              <a:buNone/>
            </a:pPr>
            <a:r>
              <a:rPr lang="en-US"/>
              <a:t>5.3.2: Explain the uses of descriptive and predictive analytics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Module Learning Outcomes</a:t>
            </a:r>
            <a:endParaRPr/>
          </a:p>
        </p:txBody>
      </p:sp>
      <p:sp>
        <p:nvSpPr>
          <p:cNvPr id="80" name="Google Shape;80;p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a:t>Explain the process and techniques of individual and group decision-making</a:t>
            </a:r>
            <a:endParaRPr/>
          </a:p>
          <a:p>
            <a:pPr marL="38100" lvl="0" indent="0" algn="l" rtl="0">
              <a:lnSpc>
                <a:spcPct val="90000"/>
              </a:lnSpc>
              <a:spcBef>
                <a:spcPts val="750"/>
              </a:spcBef>
              <a:spcAft>
                <a:spcPts val="0"/>
              </a:spcAft>
              <a:buSzPts val="2800"/>
              <a:buNone/>
            </a:pPr>
            <a:endParaRPr/>
          </a:p>
          <a:p>
            <a:pPr marL="400050" lvl="1" indent="0" algn="l" rtl="0">
              <a:lnSpc>
                <a:spcPct val="90000"/>
              </a:lnSpc>
              <a:spcBef>
                <a:spcPts val="375"/>
              </a:spcBef>
              <a:spcAft>
                <a:spcPts val="0"/>
              </a:spcAft>
              <a:buSzPts val="2400"/>
              <a:buNone/>
            </a:pPr>
            <a:r>
              <a:rPr lang="en-US" u="sng">
                <a:solidFill>
                  <a:schemeClr val="hlink"/>
                </a:solidFill>
                <a:hlinkClick r:id="rId3" action="ppaction://hlinksldjump"/>
              </a:rPr>
              <a:t>5.1: Describe the barriers to individual decision-making and common styles of decision-making</a:t>
            </a:r>
            <a:endParaRPr/>
          </a:p>
          <a:p>
            <a:pPr marL="400050" lvl="1" indent="0" algn="l" rtl="0">
              <a:lnSpc>
                <a:spcPct val="90000"/>
              </a:lnSpc>
              <a:spcBef>
                <a:spcPts val="375"/>
              </a:spcBef>
              <a:spcAft>
                <a:spcPts val="0"/>
              </a:spcAft>
              <a:buSzPts val="2400"/>
              <a:buNone/>
            </a:pPr>
            <a:r>
              <a:rPr lang="en-US" u="sng">
                <a:solidFill>
                  <a:schemeClr val="hlink"/>
                </a:solidFill>
                <a:hlinkClick r:id="rId4" action="ppaction://hlinksldjump"/>
              </a:rPr>
              <a:t>5.2: Explain the concept of “rational decision making” and contrast it with prospect theory, bounded rationality, heuristics, and robust decisions</a:t>
            </a:r>
            <a:endParaRPr/>
          </a:p>
          <a:p>
            <a:pPr marL="400050" lvl="1" indent="0" algn="l" rtl="0">
              <a:lnSpc>
                <a:spcPct val="90000"/>
              </a:lnSpc>
              <a:spcBef>
                <a:spcPts val="375"/>
              </a:spcBef>
              <a:spcAft>
                <a:spcPts val="0"/>
              </a:spcAft>
              <a:buSzPts val="2400"/>
              <a:buNone/>
            </a:pPr>
            <a:r>
              <a:rPr lang="en-US" u="sng">
                <a:solidFill>
                  <a:schemeClr val="hlink"/>
                </a:solidFill>
                <a:hlinkClick r:id="rId5" action="ppaction://hlinksldjump"/>
              </a:rPr>
              <a:t>5.3: Explain evidence-based decision making and its tools</a:t>
            </a:r>
            <a:endParaRPr/>
          </a:p>
          <a:p>
            <a:pPr marL="400050" lvl="1" indent="0" algn="l" rtl="0">
              <a:lnSpc>
                <a:spcPct val="90000"/>
              </a:lnSpc>
              <a:spcBef>
                <a:spcPts val="375"/>
              </a:spcBef>
              <a:spcAft>
                <a:spcPts val="0"/>
              </a:spcAft>
              <a:buSzPts val="2400"/>
              <a:buNone/>
            </a:pPr>
            <a:r>
              <a:rPr lang="en-US" u="sng">
                <a:solidFill>
                  <a:schemeClr val="hlink"/>
                </a:solidFill>
                <a:hlinkClick r:id="rId6" action="ppaction://hlinksldjump"/>
              </a:rPr>
              <a:t>5.4: Describe the components and use of a decision tree</a:t>
            </a:r>
            <a:endParaRPr/>
          </a:p>
          <a:p>
            <a:pPr marL="400050" lvl="1" indent="0" algn="l" rtl="0">
              <a:lnSpc>
                <a:spcPct val="90000"/>
              </a:lnSpc>
              <a:spcBef>
                <a:spcPts val="375"/>
              </a:spcBef>
              <a:spcAft>
                <a:spcPts val="0"/>
              </a:spcAft>
              <a:buSzPts val="2400"/>
              <a:buNone/>
            </a:pPr>
            <a:r>
              <a:rPr lang="en-US" u="sng">
                <a:solidFill>
                  <a:schemeClr val="hlink"/>
                </a:solidFill>
                <a:hlinkClick r:id="rId7" action="ppaction://hlinksldjump"/>
              </a:rPr>
              <a:t>5.5: Explain common techniques used to manage group decision making</a:t>
            </a:r>
            <a:endParaRPr/>
          </a:p>
          <a:p>
            <a:pPr marL="400050" lvl="1" indent="0" algn="l" rtl="0">
              <a:lnSpc>
                <a:spcPct val="90000"/>
              </a:lnSpc>
              <a:spcBef>
                <a:spcPts val="375"/>
              </a:spcBef>
              <a:spcAft>
                <a:spcPts val="0"/>
              </a:spcAft>
              <a:buSzPts val="24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Evidence Based Decision Making</a:t>
            </a:r>
            <a:endParaRPr/>
          </a:p>
        </p:txBody>
      </p:sp>
      <p:sp>
        <p:nvSpPr>
          <p:cNvPr id="215" name="Google Shape;215;p21"/>
          <p:cNvSpPr txBox="1">
            <a:spLocks noGrp="1"/>
          </p:cNvSpPr>
          <p:nvPr>
            <p:ph type="body" idx="1"/>
          </p:nvPr>
        </p:nvSpPr>
        <p:spPr>
          <a:xfrm>
            <a:off x="838200" y="1825625"/>
            <a:ext cx="5550408"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An evidence-based approach asks a key question: Has such a course of action been proven to be effective for others in similar situations?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Even if the data itself is reliable, how that data is used remains a key consideration. </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Proof of Success: relying on actual experimentation to demonstrate likelihood of success</a:t>
            </a:r>
            <a:endParaRPr dirty="0"/>
          </a:p>
        </p:txBody>
      </p:sp>
      <p:pic>
        <p:nvPicPr>
          <p:cNvPr id="216" name="Google Shape;216;p21" descr="Graphic of a magnifying glass over a fingerprint. "/>
          <p:cNvPicPr preferRelativeResize="0"/>
          <p:nvPr/>
        </p:nvPicPr>
        <p:blipFill rotWithShape="1">
          <a:blip r:embed="rId3">
            <a:alphaModFix/>
          </a:blip>
          <a:srcRect/>
          <a:stretch/>
        </p:blipFill>
        <p:spPr>
          <a:xfrm>
            <a:off x="5945417" y="2145543"/>
            <a:ext cx="6036945" cy="29618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Descriptive and Predictive Analysis</a:t>
            </a:r>
            <a:endParaRPr/>
          </a:p>
        </p:txBody>
      </p:sp>
      <p:sp>
        <p:nvSpPr>
          <p:cNvPr id="223" name="Google Shape;223;p22"/>
          <p:cNvSpPr txBox="1">
            <a:spLocks noGrp="1"/>
          </p:cNvSpPr>
          <p:nvPr>
            <p:ph type="body" idx="1"/>
          </p:nvPr>
        </p:nvSpPr>
        <p:spPr>
          <a:xfrm>
            <a:off x="838200" y="1825625"/>
            <a:ext cx="5334002"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Descriptive</a:t>
            </a:r>
            <a:endParaRPr dirty="0"/>
          </a:p>
          <a:p>
            <a:pPr marL="685800" lvl="1" indent="-285750" algn="l" rtl="0">
              <a:lnSpc>
                <a:spcPct val="90000"/>
              </a:lnSpc>
              <a:spcBef>
                <a:spcPts val="375"/>
              </a:spcBef>
              <a:spcAft>
                <a:spcPts val="0"/>
              </a:spcAft>
              <a:buSzPts val="2400"/>
              <a:buChar char="•"/>
            </a:pPr>
            <a:r>
              <a:rPr lang="en-US" dirty="0"/>
              <a:t>Goal is to understand and describe what has taken place as revealed by data sets</a:t>
            </a:r>
            <a:endParaRPr dirty="0"/>
          </a:p>
          <a:p>
            <a:pPr marL="685800" lvl="1" indent="-285750" algn="l" rtl="0">
              <a:lnSpc>
                <a:spcPct val="90000"/>
              </a:lnSpc>
              <a:spcBef>
                <a:spcPts val="375"/>
              </a:spcBef>
              <a:spcAft>
                <a:spcPts val="0"/>
              </a:spcAft>
              <a:buSzPts val="2400"/>
              <a:buChar char="•"/>
            </a:pPr>
            <a:r>
              <a:rPr lang="en-US" dirty="0"/>
              <a:t>Attempts to explain what data reveals about events that have occurred</a:t>
            </a:r>
            <a:endParaRPr dirty="0"/>
          </a:p>
          <a:p>
            <a:pPr marL="685800" lvl="1" indent="-285750" algn="l" rtl="0">
              <a:lnSpc>
                <a:spcPct val="90000"/>
              </a:lnSpc>
              <a:spcBef>
                <a:spcPts val="375"/>
              </a:spcBef>
              <a:spcAft>
                <a:spcPts val="0"/>
              </a:spcAft>
              <a:buSzPts val="2400"/>
              <a:buChar char="•"/>
            </a:pPr>
            <a:r>
              <a:rPr lang="en-US" dirty="0"/>
              <a:t>Daunting task to accomplish</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Predictive</a:t>
            </a:r>
            <a:endParaRPr dirty="0"/>
          </a:p>
          <a:p>
            <a:pPr marL="685800" lvl="1" indent="-285750" algn="l" rtl="0">
              <a:lnSpc>
                <a:spcPct val="90000"/>
              </a:lnSpc>
              <a:spcBef>
                <a:spcPts val="375"/>
              </a:spcBef>
              <a:spcAft>
                <a:spcPts val="0"/>
              </a:spcAft>
              <a:buSzPts val="2400"/>
              <a:buChar char="•"/>
            </a:pPr>
            <a:r>
              <a:rPr lang="en-US" dirty="0"/>
              <a:t>Projecting future trends</a:t>
            </a:r>
            <a:endParaRPr dirty="0"/>
          </a:p>
          <a:p>
            <a:pPr marL="685800" lvl="1" indent="-285750" algn="l" rtl="0">
              <a:lnSpc>
                <a:spcPct val="90000"/>
              </a:lnSpc>
              <a:spcBef>
                <a:spcPts val="375"/>
              </a:spcBef>
              <a:spcAft>
                <a:spcPts val="0"/>
              </a:spcAft>
              <a:buSzPts val="2400"/>
              <a:buChar char="•"/>
            </a:pPr>
            <a:r>
              <a:rPr lang="en-US" dirty="0"/>
              <a:t>Subjected to discipline of evidence-based principles</a:t>
            </a:r>
            <a:endParaRPr dirty="0"/>
          </a:p>
        </p:txBody>
      </p:sp>
      <p:pic>
        <p:nvPicPr>
          <p:cNvPr id="224" name="Google Shape;224;p22" descr="Example of descriptive analysis. Bar graph showing Annual Southern Bluefin Tuna catch in Australia and Japan from 1952 to 2013. Data is represented using a stacked bar chart, showing many more catches for bluefin tuna in Japan than in Australia."/>
          <p:cNvPicPr preferRelativeResize="0"/>
          <p:nvPr/>
        </p:nvPicPr>
        <p:blipFill rotWithShape="1">
          <a:blip r:embed="rId3">
            <a:alphaModFix/>
          </a:blip>
          <a:srcRect/>
          <a:stretch/>
        </p:blipFill>
        <p:spPr>
          <a:xfrm>
            <a:off x="6172202" y="1825625"/>
            <a:ext cx="5726069" cy="355638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dirty="0"/>
              <a:t>Practice Question 1</a:t>
            </a:r>
            <a:endParaRPr dirty="0"/>
          </a:p>
        </p:txBody>
      </p:sp>
      <p:sp>
        <p:nvSpPr>
          <p:cNvPr id="231" name="Google Shape;231;p2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a:t>In 2015, Walmart’s revenue fell for the first time in Walmart’s 45-year run as a public company. Shoppers were fed up. They complained of dirty bathrooms, empty shelves, endless checkout lines, and impossible-to-find employees. Only 16 percent of stores were meeting the company’s customer service goals. Walmart decided to conduct an experiment. with heresy! They would raised wages, increased training, and provided employees with give more consistent regular schedules. Early tests showed a strong positive response from customers. By early 2016, the proportion of stores hitting their targeted customer-service ratings had rebounded to 75 percent. Sales were rising again! Walmart executives switched from the norm—cutting costs—to</a:t>
            </a:r>
            <a:endParaRPr/>
          </a:p>
          <a:p>
            <a:pPr marL="342900" marR="0" lvl="0" indent="-127000" algn="l" rtl="0">
              <a:lnSpc>
                <a:spcPct val="90000"/>
              </a:lnSpc>
              <a:spcBef>
                <a:spcPts val="750"/>
              </a:spcBef>
              <a:spcAft>
                <a:spcPts val="0"/>
              </a:spcAft>
              <a:buClr>
                <a:schemeClr val="dk1"/>
              </a:buClr>
              <a:buSzPts val="2800"/>
              <a:buFont typeface="Arial"/>
              <a:buNone/>
            </a:pPr>
            <a:endParaRPr/>
          </a:p>
          <a:p>
            <a:pPr marL="742950" lvl="1" indent="-342900" algn="l" rtl="0">
              <a:lnSpc>
                <a:spcPct val="90000"/>
              </a:lnSpc>
              <a:spcBef>
                <a:spcPts val="375"/>
              </a:spcBef>
              <a:spcAft>
                <a:spcPts val="0"/>
              </a:spcAft>
              <a:buSzPts val="1800"/>
              <a:buFont typeface="Arial"/>
              <a:buAutoNum type="alphaLcPeriod"/>
            </a:pPr>
            <a:r>
              <a:rPr lang="en-US"/>
              <a:t>evidence-based decision making</a:t>
            </a:r>
            <a:endParaRPr/>
          </a:p>
          <a:p>
            <a:pPr marL="742950" lvl="1" indent="-342900" algn="l" rtl="0">
              <a:lnSpc>
                <a:spcPct val="90000"/>
              </a:lnSpc>
              <a:spcBef>
                <a:spcPts val="375"/>
              </a:spcBef>
              <a:spcAft>
                <a:spcPts val="0"/>
              </a:spcAft>
              <a:buSzPts val="1800"/>
              <a:buFont typeface="Arial"/>
              <a:buAutoNum type="alphaLcPeriod"/>
            </a:pPr>
            <a:r>
              <a:rPr lang="en-US"/>
              <a:t>Rational decision making</a:t>
            </a:r>
            <a:endParaRPr/>
          </a:p>
          <a:p>
            <a:pPr marL="742950" lvl="1" indent="-342900" algn="l" rtl="0">
              <a:lnSpc>
                <a:spcPct val="90000"/>
              </a:lnSpc>
              <a:spcBef>
                <a:spcPts val="375"/>
              </a:spcBef>
              <a:spcAft>
                <a:spcPts val="0"/>
              </a:spcAft>
              <a:buSzPts val="1800"/>
              <a:buFont typeface="Arial"/>
              <a:buAutoNum type="alphaLcPeriod"/>
            </a:pPr>
            <a:r>
              <a:rPr lang="en-US"/>
              <a:t>Heuristics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Using a Decision Tree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dirty="0"/>
              <a:t>Learning Outcomes: Using a Decision Tree</a:t>
            </a:r>
            <a:endParaRPr dirty="0"/>
          </a:p>
        </p:txBody>
      </p:sp>
      <p:sp>
        <p:nvSpPr>
          <p:cNvPr id="243" name="Google Shape;243;p2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a:t>5.4: Describe the components and use of a decision tree </a:t>
            </a:r>
            <a:endParaRPr/>
          </a:p>
          <a:p>
            <a:pPr marL="400050" lvl="1" indent="0" algn="l" rtl="0">
              <a:lnSpc>
                <a:spcPct val="90000"/>
              </a:lnSpc>
              <a:spcBef>
                <a:spcPts val="375"/>
              </a:spcBef>
              <a:spcAft>
                <a:spcPts val="0"/>
              </a:spcAft>
              <a:buSzPts val="2400"/>
              <a:buNone/>
            </a:pPr>
            <a:r>
              <a:rPr lang="en-US"/>
              <a:t>5.4.1: Describe the components and use of a decision tree</a:t>
            </a:r>
            <a:endParaRPr/>
          </a:p>
          <a:p>
            <a:pPr marL="38100" lvl="0" indent="0" algn="l" rtl="0">
              <a:lnSpc>
                <a:spcPct val="90000"/>
              </a:lnSpc>
              <a:spcBef>
                <a:spcPts val="750"/>
              </a:spcBef>
              <a:spcAft>
                <a:spcPts val="0"/>
              </a:spcAft>
              <a:buSzPts val="2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The Decision Tree</a:t>
            </a:r>
            <a:endParaRPr/>
          </a:p>
        </p:txBody>
      </p:sp>
      <p:sp>
        <p:nvSpPr>
          <p:cNvPr id="252" name="Google Shape;252;p2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Useful tools for situations where financial data and probability of outcomes are relatively reliable</a:t>
            </a:r>
            <a:endParaRPr/>
          </a:p>
          <a:p>
            <a:pPr marL="342900" marR="0" lvl="0" indent="-304800" algn="l" rtl="0">
              <a:lnSpc>
                <a:spcPct val="90000"/>
              </a:lnSpc>
              <a:spcBef>
                <a:spcPts val="750"/>
              </a:spcBef>
              <a:spcAft>
                <a:spcPts val="0"/>
              </a:spcAft>
              <a:buClr>
                <a:schemeClr val="dk1"/>
              </a:buClr>
              <a:buSzPts val="2800"/>
              <a:buFont typeface="Arial"/>
              <a:buChar char="•"/>
            </a:pPr>
            <a:r>
              <a:rPr lang="en-US"/>
              <a:t>Tree starts with decision node, which decision should be made</a:t>
            </a:r>
            <a:endParaRPr/>
          </a:p>
          <a:p>
            <a:pPr marL="342900" marR="0" lvl="0" indent="-304800" algn="l" rtl="0">
              <a:lnSpc>
                <a:spcPct val="90000"/>
              </a:lnSpc>
              <a:spcBef>
                <a:spcPts val="750"/>
              </a:spcBef>
              <a:spcAft>
                <a:spcPts val="0"/>
              </a:spcAft>
              <a:buClr>
                <a:schemeClr val="dk1"/>
              </a:buClr>
              <a:buSzPts val="2800"/>
              <a:buFont typeface="Arial"/>
              <a:buChar char="•"/>
            </a:pPr>
            <a:r>
              <a:rPr lang="en-US"/>
              <a:t>A branch is created for each choice and along branch there are decision pathways</a:t>
            </a:r>
            <a:endParaRPr/>
          </a:p>
          <a:p>
            <a:pPr marL="342900" marR="0" lvl="0" indent="-304800" algn="l" rtl="0">
              <a:lnSpc>
                <a:spcPct val="90000"/>
              </a:lnSpc>
              <a:spcBef>
                <a:spcPts val="750"/>
              </a:spcBef>
              <a:spcAft>
                <a:spcPts val="0"/>
              </a:spcAft>
              <a:buClr>
                <a:schemeClr val="dk1"/>
              </a:buClr>
              <a:buSzPts val="2800"/>
              <a:buFont typeface="Arial"/>
              <a:buChar char="•"/>
            </a:pPr>
            <a:r>
              <a:rPr lang="en-US"/>
              <a:t>Uncertainty node is sometimes added, but eventually each pathway reaches final outcome</a:t>
            </a:r>
            <a:endParaRPr/>
          </a:p>
          <a:p>
            <a:pPr marL="342900" marR="0" lvl="0" indent="-304800" algn="l" rtl="0">
              <a:lnSpc>
                <a:spcPct val="90000"/>
              </a:lnSpc>
              <a:spcBef>
                <a:spcPts val="750"/>
              </a:spcBef>
              <a:spcAft>
                <a:spcPts val="0"/>
              </a:spcAft>
              <a:buClr>
                <a:schemeClr val="dk1"/>
              </a:buClr>
              <a:buSzPts val="2800"/>
              <a:buFont typeface="Arial"/>
              <a:buChar char="•"/>
            </a:pPr>
            <a:r>
              <a:rPr lang="en-US"/>
              <a:t>Each division involves costs, probability of each outcome, and calculations about return value</a:t>
            </a:r>
            <a:endParaRPr/>
          </a:p>
          <a:p>
            <a:pPr marL="342900" marR="0" lvl="0" indent="-127000" algn="l" rtl="0">
              <a:lnSpc>
                <a:spcPct val="90000"/>
              </a:lnSpc>
              <a:spcBef>
                <a:spcPts val="750"/>
              </a:spcBef>
              <a:spcAft>
                <a:spcPts val="0"/>
              </a:spcAft>
              <a:buClr>
                <a:schemeClr val="dk1"/>
              </a:buClr>
              <a:buSzPts val="2800"/>
              <a:buFont typeface="Arial"/>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7" descr="Using a Decision Tree" title="Slide 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Figure: Using a Decision Tree</a:t>
            </a:r>
            <a:endParaRPr/>
          </a:p>
        </p:txBody>
      </p:sp>
      <p:pic>
        <p:nvPicPr>
          <p:cNvPr id="259" name="Google Shape;259;p27" descr="The decision tree shows the choices involved in a decision to go on vacation. On the left, it starts with node A (Decision 1), which then branches to three options and nodes B, C, and D (Decision 2). Each of these options branches to more nodes or options and their consequences."/>
          <p:cNvPicPr preferRelativeResize="0"/>
          <p:nvPr/>
        </p:nvPicPr>
        <p:blipFill rotWithShape="1">
          <a:blip r:embed="rId3">
            <a:alphaModFix/>
          </a:blip>
          <a:srcRect/>
          <a:stretch/>
        </p:blipFill>
        <p:spPr>
          <a:xfrm>
            <a:off x="2563091" y="1330337"/>
            <a:ext cx="6567055" cy="531984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dirty="0"/>
              <a:t>Practice Question 2</a:t>
            </a:r>
            <a:endParaRPr dirty="0"/>
          </a:p>
        </p:txBody>
      </p:sp>
      <p:sp>
        <p:nvSpPr>
          <p:cNvPr id="266" name="Google Shape;266;p2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a:t>Happy Socks sells high-quality socks online. Potential customers go through a three-step process online to complete a sale. First, they find Happy Socks, usually through advertising—a Google ad, for example. Customers decide to click on the ad or not. Second, they search for socks they may like and decide to put something in their “cart” or not. Finally, they decide to complete the transaction or not. Happy Socks can invest more in advertising, or in its online store, or in speeding up its checkout process. If Happy Socks wanted to use a decision tree to help them decide where to invest, each of these steps in the customer’s journey would be?</a:t>
            </a:r>
            <a:endParaRPr/>
          </a:p>
          <a:p>
            <a:pPr marL="342900" marR="0" lvl="0" indent="-127000" algn="l" rtl="0">
              <a:lnSpc>
                <a:spcPct val="90000"/>
              </a:lnSpc>
              <a:spcBef>
                <a:spcPts val="750"/>
              </a:spcBef>
              <a:spcAft>
                <a:spcPts val="0"/>
              </a:spcAft>
              <a:buClr>
                <a:schemeClr val="dk1"/>
              </a:buClr>
              <a:buSzPts val="2800"/>
              <a:buFont typeface="Arial"/>
              <a:buNone/>
            </a:pPr>
            <a:endParaRPr/>
          </a:p>
          <a:p>
            <a:pPr marL="838200" lvl="1" indent="-457200" algn="l" rtl="0">
              <a:lnSpc>
                <a:spcPct val="90000"/>
              </a:lnSpc>
              <a:spcBef>
                <a:spcPts val="375"/>
              </a:spcBef>
              <a:spcAft>
                <a:spcPts val="0"/>
              </a:spcAft>
              <a:buSzPts val="1800"/>
              <a:buFont typeface="Arial"/>
              <a:buAutoNum type="alphaLcPeriod"/>
            </a:pPr>
            <a:r>
              <a:rPr lang="en-US"/>
              <a:t>an outcomes</a:t>
            </a:r>
            <a:endParaRPr/>
          </a:p>
          <a:p>
            <a:pPr marL="838200" lvl="1" indent="-457200" algn="l" rtl="0">
              <a:lnSpc>
                <a:spcPct val="90000"/>
              </a:lnSpc>
              <a:spcBef>
                <a:spcPts val="375"/>
              </a:spcBef>
              <a:spcAft>
                <a:spcPts val="0"/>
              </a:spcAft>
              <a:buSzPts val="1800"/>
              <a:buFont typeface="Arial"/>
              <a:buAutoNum type="alphaLcPeriod"/>
            </a:pPr>
            <a:r>
              <a:rPr lang="en-US"/>
              <a:t>a pathway</a:t>
            </a:r>
            <a:endParaRPr/>
          </a:p>
          <a:p>
            <a:pPr marL="838200" lvl="1" indent="-457200" algn="l" rtl="0">
              <a:lnSpc>
                <a:spcPct val="90000"/>
              </a:lnSpc>
              <a:spcBef>
                <a:spcPts val="375"/>
              </a:spcBef>
              <a:spcAft>
                <a:spcPts val="0"/>
              </a:spcAft>
              <a:buSzPts val="1800"/>
              <a:buFont typeface="Arial"/>
              <a:buAutoNum type="alphaLcPeriod"/>
            </a:pPr>
            <a:r>
              <a:rPr lang="en-US"/>
              <a:t>a decision mode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Managing Group Decision Making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dirty="0"/>
              <a:t>Learning Outcomes: Managing Group Decision Making</a:t>
            </a:r>
            <a:endParaRPr dirty="0"/>
          </a:p>
        </p:txBody>
      </p:sp>
      <p:sp>
        <p:nvSpPr>
          <p:cNvPr id="278" name="Google Shape;278;p3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dirty="0"/>
              <a:t>5.5: Explain common techniques used to manage group decision making </a:t>
            </a:r>
            <a:endParaRPr dirty="0"/>
          </a:p>
          <a:p>
            <a:pPr marL="400050" lvl="1" indent="0" algn="l" rtl="0">
              <a:lnSpc>
                <a:spcPct val="90000"/>
              </a:lnSpc>
              <a:spcBef>
                <a:spcPts val="375"/>
              </a:spcBef>
              <a:spcAft>
                <a:spcPts val="0"/>
              </a:spcAft>
              <a:buSzPts val="2400"/>
              <a:buNone/>
            </a:pPr>
            <a:r>
              <a:rPr lang="en-US" dirty="0"/>
              <a:t>5.5.1: Identify the advantages of group decision making</a:t>
            </a:r>
            <a:endParaRPr dirty="0"/>
          </a:p>
          <a:p>
            <a:pPr marL="400050" lvl="1" indent="0" algn="l" rtl="0">
              <a:lnSpc>
                <a:spcPct val="90000"/>
              </a:lnSpc>
              <a:spcBef>
                <a:spcPts val="375"/>
              </a:spcBef>
              <a:spcAft>
                <a:spcPts val="0"/>
              </a:spcAft>
              <a:buSzPts val="2400"/>
              <a:buNone/>
            </a:pPr>
            <a:r>
              <a:rPr lang="en-US" dirty="0"/>
              <a:t>5.5.2: Identify the disadvantages of group decision making</a:t>
            </a:r>
            <a:endParaRPr dirty="0"/>
          </a:p>
          <a:p>
            <a:pPr marL="400050" lvl="1" indent="0" algn="l" rtl="0">
              <a:lnSpc>
                <a:spcPct val="90000"/>
              </a:lnSpc>
              <a:spcBef>
                <a:spcPts val="375"/>
              </a:spcBef>
              <a:spcAft>
                <a:spcPts val="0"/>
              </a:spcAft>
              <a:buSzPts val="2400"/>
              <a:buNone/>
            </a:pPr>
            <a:r>
              <a:rPr lang="en-US" dirty="0"/>
              <a:t>5.5.3: Describe techniques managers can use to guide and reach consensus in groups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Barriers to Individual Decision Making and Styles of Decision Making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Understanding Managing Group Decision Making</a:t>
            </a:r>
            <a:endParaRPr/>
          </a:p>
        </p:txBody>
      </p:sp>
      <p:sp>
        <p:nvSpPr>
          <p:cNvPr id="287" name="Google Shape;287;p31"/>
          <p:cNvSpPr txBox="1">
            <a:spLocks noGrp="1"/>
          </p:cNvSpPr>
          <p:nvPr>
            <p:ph type="body" idx="1"/>
          </p:nvPr>
        </p:nvSpPr>
        <p:spPr>
          <a:xfrm>
            <a:off x="838200" y="1825625"/>
            <a:ext cx="7074408"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Advantages</a:t>
            </a:r>
            <a:endParaRPr dirty="0"/>
          </a:p>
          <a:p>
            <a:pPr marL="685800" lvl="1" indent="-285750" algn="l" rtl="0">
              <a:lnSpc>
                <a:spcPct val="90000"/>
              </a:lnSpc>
              <a:spcBef>
                <a:spcPts val="375"/>
              </a:spcBef>
              <a:spcAft>
                <a:spcPts val="0"/>
              </a:spcAft>
              <a:buSzPts val="2400"/>
              <a:buChar char="•"/>
            </a:pPr>
            <a:r>
              <a:rPr lang="en-US" dirty="0"/>
              <a:t>Sum of knowledge, skills, and creativity in group setting will always be greater than that of individuals</a:t>
            </a:r>
            <a:endParaRPr dirty="0"/>
          </a:p>
          <a:p>
            <a:pPr marL="685800" lvl="1" indent="-285750" algn="l" rtl="0">
              <a:lnSpc>
                <a:spcPct val="90000"/>
              </a:lnSpc>
              <a:spcBef>
                <a:spcPts val="375"/>
              </a:spcBef>
              <a:spcAft>
                <a:spcPts val="0"/>
              </a:spcAft>
              <a:buSzPts val="2400"/>
              <a:buChar char="•"/>
            </a:pPr>
            <a:r>
              <a:rPr lang="en-US" dirty="0"/>
              <a:t>Increased understanding of the issue and decision amongst team members</a:t>
            </a:r>
            <a:endParaRPr dirty="0"/>
          </a:p>
          <a:p>
            <a:pPr marL="342900" marR="0" lvl="0" indent="-127000" algn="l" rtl="0">
              <a:lnSpc>
                <a:spcPct val="90000"/>
              </a:lnSpc>
              <a:spcBef>
                <a:spcPts val="750"/>
              </a:spcBef>
              <a:spcAft>
                <a:spcPts val="0"/>
              </a:spcAft>
              <a:buClr>
                <a:schemeClr val="dk1"/>
              </a:buClr>
              <a:buSzPts val="2800"/>
              <a:buFont typeface="Arial"/>
              <a:buNone/>
            </a:pP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Disadvantages</a:t>
            </a:r>
            <a:endParaRPr dirty="0"/>
          </a:p>
          <a:p>
            <a:pPr marL="685800" lvl="1" indent="-285750" algn="l" rtl="0">
              <a:lnSpc>
                <a:spcPct val="90000"/>
              </a:lnSpc>
              <a:spcBef>
                <a:spcPts val="375"/>
              </a:spcBef>
              <a:spcAft>
                <a:spcPts val="0"/>
              </a:spcAft>
              <a:buSzPts val="2400"/>
              <a:buChar char="•"/>
            </a:pPr>
            <a:r>
              <a:rPr lang="en-US" dirty="0"/>
              <a:t>Slower process and more expensive</a:t>
            </a:r>
            <a:endParaRPr dirty="0"/>
          </a:p>
          <a:p>
            <a:pPr marL="685800" lvl="1" indent="-285750" algn="l" rtl="0">
              <a:lnSpc>
                <a:spcPct val="90000"/>
              </a:lnSpc>
              <a:spcBef>
                <a:spcPts val="375"/>
              </a:spcBef>
              <a:spcAft>
                <a:spcPts val="0"/>
              </a:spcAft>
              <a:buSzPts val="2400"/>
              <a:buChar char="•"/>
            </a:pPr>
            <a:r>
              <a:rPr lang="en-US" dirty="0"/>
              <a:t>Tendency for group members to support a proposed group position</a:t>
            </a:r>
            <a:endParaRPr dirty="0"/>
          </a:p>
          <a:p>
            <a:pPr marL="685800" lvl="1" indent="-285750" algn="l" rtl="0">
              <a:lnSpc>
                <a:spcPct val="90000"/>
              </a:lnSpc>
              <a:spcBef>
                <a:spcPts val="375"/>
              </a:spcBef>
              <a:spcAft>
                <a:spcPts val="0"/>
              </a:spcAft>
              <a:buSzPts val="2400"/>
              <a:buChar char="•"/>
            </a:pPr>
            <a:r>
              <a:rPr lang="en-US" dirty="0"/>
              <a:t>Decisions may move toward extremes</a:t>
            </a:r>
            <a:endParaRPr dirty="0"/>
          </a:p>
        </p:txBody>
      </p:sp>
      <p:pic>
        <p:nvPicPr>
          <p:cNvPr id="288" name="Google Shape;288;p31" descr="Graphic of an old-style weight; one side is lower than the other."/>
          <p:cNvPicPr preferRelativeResize="0"/>
          <p:nvPr/>
        </p:nvPicPr>
        <p:blipFill rotWithShape="1">
          <a:blip r:embed="rId3">
            <a:alphaModFix/>
          </a:blip>
          <a:srcRect/>
          <a:stretch/>
        </p:blipFill>
        <p:spPr>
          <a:xfrm>
            <a:off x="7386430" y="2011680"/>
            <a:ext cx="3485322" cy="30060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Ways to Facilitate Group Decision Making</a:t>
            </a:r>
            <a:endParaRPr/>
          </a:p>
        </p:txBody>
      </p:sp>
      <p:sp>
        <p:nvSpPr>
          <p:cNvPr id="295" name="Google Shape;295;p32"/>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Brainstorming: builds group’s cohesiveness due to encouragement to contribute</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Group techniques:</a:t>
            </a:r>
            <a:endParaRPr dirty="0"/>
          </a:p>
          <a:p>
            <a:pPr marL="685800" lvl="1" indent="-285750" algn="l" rtl="0">
              <a:lnSpc>
                <a:spcPct val="90000"/>
              </a:lnSpc>
              <a:spcBef>
                <a:spcPts val="375"/>
              </a:spcBef>
              <a:spcAft>
                <a:spcPts val="0"/>
              </a:spcAft>
              <a:buSzPts val="2400"/>
              <a:buChar char="•"/>
            </a:pPr>
            <a:r>
              <a:rPr lang="en-US" dirty="0"/>
              <a:t>Write ideas on how to solve problem</a:t>
            </a:r>
            <a:endParaRPr dirty="0"/>
          </a:p>
          <a:p>
            <a:pPr marL="685800" lvl="1" indent="-285750" algn="l" rtl="0">
              <a:lnSpc>
                <a:spcPct val="90000"/>
              </a:lnSpc>
              <a:spcBef>
                <a:spcPts val="375"/>
              </a:spcBef>
              <a:spcAft>
                <a:spcPts val="0"/>
              </a:spcAft>
              <a:buSzPts val="2400"/>
              <a:buChar char="•"/>
            </a:pPr>
            <a:r>
              <a:rPr lang="en-US" dirty="0"/>
              <a:t>Each member presents ideas</a:t>
            </a:r>
            <a:endParaRPr dirty="0"/>
          </a:p>
          <a:p>
            <a:pPr marL="685800" lvl="1" indent="-285750" algn="l" rtl="0">
              <a:lnSpc>
                <a:spcPct val="90000"/>
              </a:lnSpc>
              <a:spcBef>
                <a:spcPts val="375"/>
              </a:spcBef>
              <a:spcAft>
                <a:spcPts val="0"/>
              </a:spcAft>
              <a:buSzPts val="2400"/>
              <a:buChar char="•"/>
            </a:pPr>
            <a:r>
              <a:rPr lang="en-US" dirty="0"/>
              <a:t>Group engages in discussion</a:t>
            </a:r>
            <a:endParaRPr dirty="0"/>
          </a:p>
          <a:p>
            <a:pPr marL="685800" lvl="1" indent="-285750" algn="l" rtl="0">
              <a:lnSpc>
                <a:spcPct val="90000"/>
              </a:lnSpc>
              <a:spcBef>
                <a:spcPts val="375"/>
              </a:spcBef>
              <a:spcAft>
                <a:spcPts val="0"/>
              </a:spcAft>
              <a:buSzPts val="2400"/>
              <a:buChar char="•"/>
            </a:pPr>
            <a:r>
              <a:rPr lang="en-US" dirty="0"/>
              <a:t>Members rank-order ideas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Alleviates fear of criticism</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Devil’s advocacy or Delphi technique</a:t>
            </a:r>
            <a:endParaRPr dirty="0"/>
          </a:p>
          <a:p>
            <a:pPr marL="342900" marR="0" lvl="0" indent="-127000" algn="l" rtl="0">
              <a:lnSpc>
                <a:spcPct val="90000"/>
              </a:lnSpc>
              <a:spcBef>
                <a:spcPts val="750"/>
              </a:spcBef>
              <a:spcAft>
                <a:spcPts val="0"/>
              </a:spcAft>
              <a:buClr>
                <a:schemeClr val="dk1"/>
              </a:buClr>
              <a:buSzPts val="2800"/>
              <a:buFont typeface="Arial"/>
              <a:buNone/>
            </a:pPr>
            <a:endParaRPr dirty="0"/>
          </a:p>
        </p:txBody>
      </p:sp>
      <p:pic>
        <p:nvPicPr>
          <p:cNvPr id="296" name="Google Shape;296;p32" descr="Photograph of four people in business attire sitting around a meeting table, while one person stands at the front of the room. Those sitting at the table have laptops and notebooks in front of them. One woman sitting at the table is raising a hand while the person at the front gestures toward her."/>
          <p:cNvPicPr preferRelativeResize="0"/>
          <p:nvPr/>
        </p:nvPicPr>
        <p:blipFill rotWithShape="1">
          <a:blip r:embed="rId3">
            <a:alphaModFix/>
          </a:blip>
          <a:srcRect/>
          <a:stretch/>
        </p:blipFill>
        <p:spPr>
          <a:xfrm>
            <a:off x="6096000" y="1825625"/>
            <a:ext cx="5396725" cy="359219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Group Decision Making Wrap Up</a:t>
            </a:r>
            <a:endParaRPr/>
          </a:p>
        </p:txBody>
      </p:sp>
      <p:sp>
        <p:nvSpPr>
          <p:cNvPr id="303" name="Google Shape;303;p33"/>
          <p:cNvSpPr txBox="1">
            <a:spLocks noGrp="1"/>
          </p:cNvSpPr>
          <p:nvPr>
            <p:ph type="body" idx="1"/>
          </p:nvPr>
        </p:nvSpPr>
        <p:spPr>
          <a:xfrm>
            <a:off x="838200" y="1825625"/>
            <a:ext cx="5334000"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Decisions decided through consensus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Balance strengths and weaknesses</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Must keep discussion on topic</a:t>
            </a: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Effective group leader will find system that works best for each particular group and setting</a:t>
            </a:r>
            <a:endParaRPr dirty="0"/>
          </a:p>
          <a:p>
            <a:pPr marL="685800" lvl="1" indent="-285750" algn="l" rtl="0">
              <a:lnSpc>
                <a:spcPct val="90000"/>
              </a:lnSpc>
              <a:spcBef>
                <a:spcPts val="375"/>
              </a:spcBef>
              <a:spcAft>
                <a:spcPts val="0"/>
              </a:spcAft>
              <a:buSzPts val="2400"/>
              <a:buChar char="•"/>
            </a:pPr>
            <a:r>
              <a:rPr lang="en-US" dirty="0"/>
              <a:t>Must be prepared to diffuse any issues and bring group back on track</a:t>
            </a:r>
            <a:endParaRPr dirty="0"/>
          </a:p>
        </p:txBody>
      </p:sp>
      <p:pic>
        <p:nvPicPr>
          <p:cNvPr id="304" name="Google Shape;304;p33" descr="A large meeting table with about a dozen individuals sitting around it."/>
          <p:cNvPicPr preferRelativeResize="0"/>
          <p:nvPr/>
        </p:nvPicPr>
        <p:blipFill rotWithShape="1">
          <a:blip r:embed="rId3">
            <a:alphaModFix/>
          </a:blip>
          <a:srcRect/>
          <a:stretch/>
        </p:blipFill>
        <p:spPr>
          <a:xfrm>
            <a:off x="6172200" y="1825625"/>
            <a:ext cx="5181600" cy="334233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Class Activity: Group Decision Making</a:t>
            </a:r>
            <a:endParaRPr/>
          </a:p>
        </p:txBody>
      </p:sp>
      <p:sp>
        <p:nvSpPr>
          <p:cNvPr id="311" name="Google Shape;311;p3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An effective group leader will find the system that works best for each particular group and setting. If at any point interpersonal conflict or tension arises, the group leader must be prepared with a plan to diffuse the situation and bring the group back to productive cooperation. </a:t>
            </a:r>
            <a:endParaRPr/>
          </a:p>
          <a:p>
            <a:pPr marL="342900" marR="0" lvl="0" indent="0" algn="l" rtl="0">
              <a:lnSpc>
                <a:spcPct val="90000"/>
              </a:lnSpc>
              <a:spcBef>
                <a:spcPts val="750"/>
              </a:spcBef>
              <a:spcAft>
                <a:spcPts val="0"/>
              </a:spcAft>
              <a:buNone/>
            </a:pPr>
            <a:endParaRPr/>
          </a:p>
          <a:p>
            <a:pPr marL="342900" marR="0" lvl="0" indent="-304800" algn="l" rtl="0">
              <a:lnSpc>
                <a:spcPct val="90000"/>
              </a:lnSpc>
              <a:spcBef>
                <a:spcPts val="750"/>
              </a:spcBef>
              <a:spcAft>
                <a:spcPts val="0"/>
              </a:spcAft>
              <a:buSzPts val="2800"/>
              <a:buChar char="•"/>
            </a:pPr>
            <a:r>
              <a:rPr lang="en-US"/>
              <a:t>Break into groups and create a simulation of one of the group decision-making techniques. Create a problem to be solved with as much detail as time permits. Each group must select a different technique. Exchange the simulations created between groups and have each group appoint a facilitator to run the simulation. Take notes of the number of ideas generated and the quality of those ideas, and present a retrospective to the class of your experience.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5"/>
          <p:cNvSpPr txBox="1">
            <a:spLocks noGrp="1"/>
          </p:cNvSpPr>
          <p:nvPr>
            <p:ph type="title"/>
          </p:nvPr>
        </p:nvSpPr>
        <p:spPr>
          <a:xfrm>
            <a:off x="2152650" y="2103438"/>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Present: Group Decision Making</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Quick Review</a:t>
            </a:r>
            <a:endParaRPr/>
          </a:p>
        </p:txBody>
      </p:sp>
      <p:sp>
        <p:nvSpPr>
          <p:cNvPr id="323" name="Google Shape;323;p3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a:t>Describe the barriers to decision making</a:t>
            </a:r>
            <a:endParaRPr/>
          </a:p>
          <a:p>
            <a:pPr marL="342900" marR="0" lvl="0" indent="-304800" algn="l" rtl="0">
              <a:lnSpc>
                <a:spcPct val="90000"/>
              </a:lnSpc>
              <a:spcBef>
                <a:spcPts val="750"/>
              </a:spcBef>
              <a:spcAft>
                <a:spcPts val="0"/>
              </a:spcAft>
              <a:buClr>
                <a:schemeClr val="dk1"/>
              </a:buClr>
              <a:buSzPts val="2800"/>
              <a:buFont typeface="Arial"/>
              <a:buChar char="•"/>
            </a:pPr>
            <a:r>
              <a:rPr lang="en-US"/>
              <a:t>Summarize the steps in the rational decision-making process</a:t>
            </a:r>
            <a:endParaRPr/>
          </a:p>
          <a:p>
            <a:pPr marL="342900" marR="0" lvl="0" indent="-304800" algn="l" rtl="0">
              <a:lnSpc>
                <a:spcPct val="90000"/>
              </a:lnSpc>
              <a:spcBef>
                <a:spcPts val="750"/>
              </a:spcBef>
              <a:spcAft>
                <a:spcPts val="0"/>
              </a:spcAft>
              <a:buClr>
                <a:schemeClr val="dk1"/>
              </a:buClr>
              <a:buSzPts val="2800"/>
              <a:buFont typeface="Arial"/>
              <a:buChar char="•"/>
            </a:pPr>
            <a:r>
              <a:rPr lang="en-US"/>
              <a:t>Differentiate between prospect theory, bounded rationality, heuristics, and robust decisions</a:t>
            </a:r>
            <a:endParaRPr/>
          </a:p>
          <a:p>
            <a:pPr marL="342900" marR="0" lvl="0" indent="-304800" algn="l" rtl="0">
              <a:lnSpc>
                <a:spcPct val="90000"/>
              </a:lnSpc>
              <a:spcBef>
                <a:spcPts val="750"/>
              </a:spcBef>
              <a:spcAft>
                <a:spcPts val="0"/>
              </a:spcAft>
              <a:buClr>
                <a:schemeClr val="dk1"/>
              </a:buClr>
              <a:buSzPts val="2800"/>
              <a:buFont typeface="Arial"/>
              <a:buChar char="•"/>
            </a:pPr>
            <a:r>
              <a:rPr lang="en-US"/>
              <a:t>Explain evidence-based decision making</a:t>
            </a:r>
            <a:endParaRPr/>
          </a:p>
          <a:p>
            <a:pPr marL="342900" marR="0" lvl="0" indent="-304800" algn="l" rtl="0">
              <a:lnSpc>
                <a:spcPct val="90000"/>
              </a:lnSpc>
              <a:spcBef>
                <a:spcPts val="750"/>
              </a:spcBef>
              <a:spcAft>
                <a:spcPts val="0"/>
              </a:spcAft>
              <a:buClr>
                <a:schemeClr val="dk1"/>
              </a:buClr>
              <a:buSzPts val="2800"/>
              <a:buFont typeface="Arial"/>
              <a:buChar char="•"/>
            </a:pPr>
            <a:r>
              <a:rPr lang="en-US"/>
              <a:t>Explain the uses of descriptive and predictive analysis</a:t>
            </a:r>
            <a:endParaRPr/>
          </a:p>
          <a:p>
            <a:pPr marL="342900" marR="0" lvl="0" indent="-304800" algn="l" rtl="0">
              <a:lnSpc>
                <a:spcPct val="90000"/>
              </a:lnSpc>
              <a:spcBef>
                <a:spcPts val="750"/>
              </a:spcBef>
              <a:spcAft>
                <a:spcPts val="0"/>
              </a:spcAft>
              <a:buClr>
                <a:schemeClr val="dk1"/>
              </a:buClr>
              <a:buSzPts val="2800"/>
              <a:buFont typeface="Arial"/>
              <a:buChar char="•"/>
            </a:pPr>
            <a:r>
              <a:rPr lang="en-US"/>
              <a:t>Describe the components and use of a decision tree</a:t>
            </a:r>
            <a:endParaRPr/>
          </a:p>
          <a:p>
            <a:pPr marL="342900" marR="0" lvl="0" indent="-304800" algn="l" rtl="0">
              <a:lnSpc>
                <a:spcPct val="90000"/>
              </a:lnSpc>
              <a:spcBef>
                <a:spcPts val="750"/>
              </a:spcBef>
              <a:spcAft>
                <a:spcPts val="0"/>
              </a:spcAft>
              <a:buClr>
                <a:schemeClr val="dk1"/>
              </a:buClr>
              <a:buSzPts val="2800"/>
              <a:buFont typeface="Arial"/>
              <a:buChar char="•"/>
            </a:pPr>
            <a:r>
              <a:rPr lang="en-US"/>
              <a:t>Identify the advantages/disadvantages of group decision making</a:t>
            </a:r>
            <a:endParaRPr/>
          </a:p>
          <a:p>
            <a:pPr marL="342900" marR="0" lvl="0" indent="-304800" algn="l" rtl="0">
              <a:lnSpc>
                <a:spcPct val="90000"/>
              </a:lnSpc>
              <a:spcBef>
                <a:spcPts val="750"/>
              </a:spcBef>
              <a:spcAft>
                <a:spcPts val="0"/>
              </a:spcAft>
              <a:buClr>
                <a:schemeClr val="dk1"/>
              </a:buClr>
              <a:buSzPts val="2800"/>
              <a:buFont typeface="Arial"/>
              <a:buChar char="•"/>
            </a:pPr>
            <a:r>
              <a:rPr lang="en-US"/>
              <a:t>Describe the techniques used to guide and reach consensus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dirty="0"/>
              <a:t>Learning Outcomes: Barriers to Individual Decision Making and Styles of Decision Making</a:t>
            </a:r>
            <a:endParaRPr dirty="0"/>
          </a:p>
        </p:txBody>
      </p:sp>
      <p:sp>
        <p:nvSpPr>
          <p:cNvPr id="92" name="Google Shape;92;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dirty="0"/>
              <a:t>5.1: Describe the barriers to individual decision-making and common styles of decision-making </a:t>
            </a:r>
            <a:endParaRPr dirty="0"/>
          </a:p>
          <a:p>
            <a:pPr marL="400050" lvl="1" indent="0" algn="l" rtl="0">
              <a:lnSpc>
                <a:spcPct val="90000"/>
              </a:lnSpc>
              <a:spcBef>
                <a:spcPts val="375"/>
              </a:spcBef>
              <a:spcAft>
                <a:spcPts val="0"/>
              </a:spcAft>
              <a:buSzPts val="2400"/>
              <a:buNone/>
            </a:pPr>
            <a:r>
              <a:rPr lang="en-US" dirty="0"/>
              <a:t>5.1.1: Describe the barriers to decision making</a:t>
            </a:r>
            <a:endParaRPr dirty="0"/>
          </a:p>
          <a:p>
            <a:pPr marL="400050" lvl="1" indent="0" algn="l" rtl="0">
              <a:lnSpc>
                <a:spcPct val="90000"/>
              </a:lnSpc>
              <a:spcBef>
                <a:spcPts val="375"/>
              </a:spcBef>
              <a:spcAft>
                <a:spcPts val="0"/>
              </a:spcAft>
              <a:buSzPts val="2400"/>
              <a:buNone/>
            </a:pPr>
            <a:r>
              <a:rPr lang="en-US" dirty="0"/>
              <a:t>5.1.2: Identify common styles of decision making</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The Decision Making Process: Information-Related Barriers</a:t>
            </a:r>
            <a:endParaRPr/>
          </a:p>
        </p:txBody>
      </p:sp>
      <p:sp>
        <p:nvSpPr>
          <p:cNvPr id="100" name="Google Shape;100;p5"/>
          <p:cNvSpPr txBox="1">
            <a:spLocks noGrp="1"/>
          </p:cNvSpPr>
          <p:nvPr>
            <p:ph type="body" idx="1"/>
          </p:nvPr>
        </p:nvSpPr>
        <p:spPr>
          <a:xfrm>
            <a:off x="838200" y="1825625"/>
            <a:ext cx="5684520"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When information is either incorrect or incomplete</a:t>
            </a:r>
            <a:endParaRPr dirty="0"/>
          </a:p>
          <a:p>
            <a:pPr marL="685800" lvl="1" indent="-285750" algn="l" rtl="0">
              <a:lnSpc>
                <a:spcPct val="90000"/>
              </a:lnSpc>
              <a:spcBef>
                <a:spcPts val="375"/>
              </a:spcBef>
              <a:spcAft>
                <a:spcPts val="0"/>
              </a:spcAft>
              <a:buSzPts val="2400"/>
              <a:buChar char="•"/>
            </a:pPr>
            <a:r>
              <a:rPr lang="en-US" dirty="0"/>
              <a:t>Uncertainty is introduced and any decision made can be misguided</a:t>
            </a:r>
            <a:endParaRPr dirty="0"/>
          </a:p>
          <a:p>
            <a:pPr marL="342900" marR="0" lvl="0" indent="-127000" algn="l" rtl="0">
              <a:lnSpc>
                <a:spcPct val="90000"/>
              </a:lnSpc>
              <a:spcBef>
                <a:spcPts val="750"/>
              </a:spcBef>
              <a:spcAft>
                <a:spcPts val="0"/>
              </a:spcAft>
              <a:buClr>
                <a:schemeClr val="dk1"/>
              </a:buClr>
              <a:buSzPts val="2800"/>
              <a:buFont typeface="Arial"/>
              <a:buNone/>
            </a:pP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When too much information is available </a:t>
            </a:r>
            <a:endParaRPr dirty="0"/>
          </a:p>
          <a:p>
            <a:pPr marL="685800" lvl="1" indent="-285750" algn="l" rtl="0">
              <a:lnSpc>
                <a:spcPct val="90000"/>
              </a:lnSpc>
              <a:spcBef>
                <a:spcPts val="375"/>
              </a:spcBef>
              <a:spcAft>
                <a:spcPts val="0"/>
              </a:spcAft>
              <a:buSzPts val="2400"/>
              <a:buChar char="•"/>
            </a:pPr>
            <a:r>
              <a:rPr lang="en-US" dirty="0"/>
              <a:t>Difficult to grasp big picture and recognize important information</a:t>
            </a:r>
            <a:endParaRPr dirty="0"/>
          </a:p>
          <a:p>
            <a:pPr marL="685800" lvl="1" indent="-285750" algn="l" rtl="0">
              <a:lnSpc>
                <a:spcPct val="90000"/>
              </a:lnSpc>
              <a:spcBef>
                <a:spcPts val="375"/>
              </a:spcBef>
              <a:spcAft>
                <a:spcPts val="0"/>
              </a:spcAft>
              <a:buSzPts val="2400"/>
              <a:buChar char="•"/>
            </a:pPr>
            <a:r>
              <a:rPr lang="en-US" dirty="0"/>
              <a:t>Creates an inability to process everything to decision maker’s satisfaction</a:t>
            </a:r>
            <a:endParaRPr dirty="0"/>
          </a:p>
        </p:txBody>
      </p:sp>
      <p:pic>
        <p:nvPicPr>
          <p:cNvPr id="101" name="Google Shape;101;p5">
            <a:extLst>
              <a:ext uri="{C183D7F6-B498-43B3-948B-1728B52AA6E4}">
                <adec:decorative xmlns:adec="http://schemas.microsoft.com/office/drawing/2017/decorative" xmlns="" val="1"/>
              </a:ext>
            </a:extLst>
          </p:cNvPr>
          <p:cNvPicPr preferRelativeResize="0"/>
          <p:nvPr/>
        </p:nvPicPr>
        <p:blipFill rotWithShape="1">
          <a:blip r:embed="rId3">
            <a:alphaModFix/>
          </a:blip>
          <a:srcRect/>
          <a:stretch/>
        </p:blipFill>
        <p:spPr>
          <a:xfrm>
            <a:off x="6522720" y="2100453"/>
            <a:ext cx="4831080" cy="26570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The Decision Making Process: Circumstance and Time Related Barriers</a:t>
            </a:r>
            <a:endParaRPr/>
          </a:p>
        </p:txBody>
      </p:sp>
      <p:sp>
        <p:nvSpPr>
          <p:cNvPr id="108" name="Google Shape;108;p6"/>
          <p:cNvSpPr txBox="1">
            <a:spLocks noGrp="1"/>
          </p:cNvSpPr>
          <p:nvPr>
            <p:ph type="body" idx="1"/>
          </p:nvPr>
        </p:nvSpPr>
        <p:spPr>
          <a:xfrm>
            <a:off x="838200" y="1825625"/>
            <a:ext cx="6296876" cy="4351338"/>
          </a:xfrm>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dirty="0"/>
              <a:t>Stress from personal life </a:t>
            </a:r>
            <a:endParaRPr dirty="0"/>
          </a:p>
          <a:p>
            <a:pPr marL="685800" lvl="1" indent="-285750" algn="l" rtl="0">
              <a:lnSpc>
                <a:spcPct val="90000"/>
              </a:lnSpc>
              <a:spcBef>
                <a:spcPts val="375"/>
              </a:spcBef>
              <a:spcAft>
                <a:spcPts val="0"/>
              </a:spcAft>
              <a:buSzPts val="2400"/>
              <a:buChar char="•"/>
            </a:pPr>
            <a:r>
              <a:rPr lang="en-US" dirty="0"/>
              <a:t>May be less objective or disciplined in following decision-making process</a:t>
            </a:r>
            <a:endParaRPr dirty="0"/>
          </a:p>
          <a:p>
            <a:pPr marL="685800" lvl="1" indent="-285750" algn="l" rtl="0">
              <a:lnSpc>
                <a:spcPct val="90000"/>
              </a:lnSpc>
              <a:spcBef>
                <a:spcPts val="375"/>
              </a:spcBef>
              <a:spcAft>
                <a:spcPts val="0"/>
              </a:spcAft>
              <a:buSzPts val="2400"/>
              <a:buChar char="•"/>
            </a:pPr>
            <a:r>
              <a:rPr lang="en-US" dirty="0"/>
              <a:t>Provides an opportunity to intentionally protect against those tendencies</a:t>
            </a:r>
            <a:endParaRPr dirty="0"/>
          </a:p>
          <a:p>
            <a:pPr marL="342900" marR="0" lvl="0" indent="-127000" algn="l" rtl="0">
              <a:lnSpc>
                <a:spcPct val="90000"/>
              </a:lnSpc>
              <a:spcBef>
                <a:spcPts val="750"/>
              </a:spcBef>
              <a:spcAft>
                <a:spcPts val="0"/>
              </a:spcAft>
              <a:buClr>
                <a:schemeClr val="dk1"/>
              </a:buClr>
              <a:buSzPts val="2800"/>
              <a:buFont typeface="Arial"/>
              <a:buNone/>
            </a:pPr>
            <a:endParaRPr dirty="0"/>
          </a:p>
          <a:p>
            <a:pPr marL="342900" marR="0" lvl="0" indent="-304800" algn="l" rtl="0">
              <a:lnSpc>
                <a:spcPct val="90000"/>
              </a:lnSpc>
              <a:spcBef>
                <a:spcPts val="750"/>
              </a:spcBef>
              <a:spcAft>
                <a:spcPts val="0"/>
              </a:spcAft>
              <a:buClr>
                <a:schemeClr val="dk1"/>
              </a:buClr>
              <a:buSzPts val="2800"/>
              <a:buFont typeface="Arial"/>
              <a:buChar char="•"/>
            </a:pPr>
            <a:r>
              <a:rPr lang="en-US" dirty="0"/>
              <a:t>Time</a:t>
            </a:r>
            <a:endParaRPr dirty="0"/>
          </a:p>
          <a:p>
            <a:pPr marL="685800" lvl="1" indent="-285750" algn="l" rtl="0">
              <a:lnSpc>
                <a:spcPct val="90000"/>
              </a:lnSpc>
              <a:spcBef>
                <a:spcPts val="375"/>
              </a:spcBef>
              <a:spcAft>
                <a:spcPts val="0"/>
              </a:spcAft>
              <a:buSzPts val="2400"/>
              <a:buChar char="•"/>
            </a:pPr>
            <a:r>
              <a:rPr lang="en-US" dirty="0"/>
              <a:t>When decision makers feel rushed, their judgement often suffers</a:t>
            </a:r>
            <a:endParaRPr dirty="0"/>
          </a:p>
          <a:p>
            <a:pPr marL="685800" lvl="1" indent="-285750" algn="l" rtl="0">
              <a:lnSpc>
                <a:spcPct val="90000"/>
              </a:lnSpc>
              <a:spcBef>
                <a:spcPts val="375"/>
              </a:spcBef>
              <a:spcAft>
                <a:spcPts val="0"/>
              </a:spcAft>
              <a:buSzPts val="2400"/>
              <a:buChar char="•"/>
            </a:pPr>
            <a:r>
              <a:rPr lang="en-US" dirty="0"/>
              <a:t>It is important to commit to taking enough time for decisions.</a:t>
            </a:r>
            <a:endParaRPr dirty="0"/>
          </a:p>
        </p:txBody>
      </p:sp>
      <p:pic>
        <p:nvPicPr>
          <p:cNvPr id="109" name="Google Shape;109;p6" descr="Man wearing business attire looking at his watch."/>
          <p:cNvPicPr preferRelativeResize="0"/>
          <p:nvPr/>
        </p:nvPicPr>
        <p:blipFill rotWithShape="1">
          <a:blip r:embed="rId3">
            <a:alphaModFix/>
          </a:blip>
          <a:srcRect/>
          <a:stretch/>
        </p:blipFill>
        <p:spPr>
          <a:xfrm>
            <a:off x="7135076" y="1658144"/>
            <a:ext cx="4218724" cy="468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The Decision Making Process: Cognitive Biases</a:t>
            </a:r>
            <a:endParaRPr/>
          </a:p>
        </p:txBody>
      </p:sp>
      <p:sp>
        <p:nvSpPr>
          <p:cNvPr id="116" name="Google Shape;116;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04800" algn="l" rtl="0">
              <a:lnSpc>
                <a:spcPct val="90000"/>
              </a:lnSpc>
              <a:spcBef>
                <a:spcPts val="750"/>
              </a:spcBef>
              <a:spcAft>
                <a:spcPts val="0"/>
              </a:spcAft>
              <a:buClr>
                <a:schemeClr val="dk1"/>
              </a:buClr>
              <a:buSzPts val="2800"/>
              <a:buFont typeface="Arial"/>
              <a:buChar char="•"/>
            </a:pPr>
            <a:r>
              <a:rPr lang="en-US" sz="2000" b="1"/>
              <a:t>Confirmation Bias: </a:t>
            </a:r>
            <a:r>
              <a:rPr lang="en-US" sz="2000"/>
              <a:t>information that we believe will confirm our own judgement</a:t>
            </a:r>
            <a:endParaRPr/>
          </a:p>
          <a:p>
            <a:pPr marL="342900" marR="0" lvl="0" indent="-304800" algn="l" rtl="0">
              <a:lnSpc>
                <a:spcPct val="90000"/>
              </a:lnSpc>
              <a:spcBef>
                <a:spcPts val="750"/>
              </a:spcBef>
              <a:spcAft>
                <a:spcPts val="0"/>
              </a:spcAft>
              <a:buClr>
                <a:schemeClr val="dk1"/>
              </a:buClr>
              <a:buSzPts val="2800"/>
              <a:buFont typeface="Arial"/>
              <a:buChar char="•"/>
            </a:pPr>
            <a:r>
              <a:rPr lang="en-US" sz="2000" b="1"/>
              <a:t>Framing Bias: </a:t>
            </a:r>
            <a:r>
              <a:rPr lang="en-US" sz="2000"/>
              <a:t>influenced by the way that a situation or problem is presented</a:t>
            </a:r>
            <a:endParaRPr/>
          </a:p>
          <a:p>
            <a:pPr marL="342900" marR="0" lvl="0" indent="-304800" algn="l" rtl="0">
              <a:lnSpc>
                <a:spcPct val="90000"/>
              </a:lnSpc>
              <a:spcBef>
                <a:spcPts val="750"/>
              </a:spcBef>
              <a:spcAft>
                <a:spcPts val="0"/>
              </a:spcAft>
              <a:buClr>
                <a:schemeClr val="dk1"/>
              </a:buClr>
              <a:buSzPts val="2800"/>
              <a:buFont typeface="Arial"/>
              <a:buChar char="•"/>
            </a:pPr>
            <a:r>
              <a:rPr lang="en-US" sz="2000" b="1"/>
              <a:t>Hindsight Bias: </a:t>
            </a:r>
            <a:r>
              <a:rPr lang="en-US" sz="2000"/>
              <a:t>believe falsely we would have accurately predicted the outcome of an event after it is actually known</a:t>
            </a:r>
            <a:endParaRPr/>
          </a:p>
          <a:p>
            <a:pPr marL="342900" marR="0" lvl="0" indent="-304800" algn="l" rtl="0">
              <a:lnSpc>
                <a:spcPct val="90000"/>
              </a:lnSpc>
              <a:spcBef>
                <a:spcPts val="750"/>
              </a:spcBef>
              <a:spcAft>
                <a:spcPts val="0"/>
              </a:spcAft>
              <a:buClr>
                <a:schemeClr val="dk1"/>
              </a:buClr>
              <a:buSzPts val="2800"/>
              <a:buFont typeface="Arial"/>
              <a:buChar char="•"/>
            </a:pPr>
            <a:r>
              <a:rPr lang="en-US" sz="2000" b="1"/>
              <a:t>Anchoring: </a:t>
            </a:r>
            <a:r>
              <a:rPr lang="en-US" sz="2000"/>
              <a:t>focus on initial information and then failing to adjust to later information</a:t>
            </a:r>
            <a:endParaRPr/>
          </a:p>
          <a:p>
            <a:pPr marL="342900" marR="0" lvl="0" indent="-304800" algn="l" rtl="0">
              <a:lnSpc>
                <a:spcPct val="90000"/>
              </a:lnSpc>
              <a:spcBef>
                <a:spcPts val="750"/>
              </a:spcBef>
              <a:spcAft>
                <a:spcPts val="0"/>
              </a:spcAft>
              <a:buClr>
                <a:schemeClr val="dk1"/>
              </a:buClr>
              <a:buSzPts val="2800"/>
              <a:buFont typeface="Arial"/>
              <a:buChar char="•"/>
            </a:pPr>
            <a:r>
              <a:rPr lang="en-US" sz="2000" b="1"/>
              <a:t>Halo Effect: </a:t>
            </a:r>
            <a:r>
              <a:rPr lang="en-US" sz="2000"/>
              <a:t>initial attitude that we have toward certain individuals/ organizations</a:t>
            </a:r>
            <a:endParaRPr/>
          </a:p>
          <a:p>
            <a:pPr marL="342900" marR="0" lvl="0" indent="-304800" algn="l" rtl="0">
              <a:lnSpc>
                <a:spcPct val="90000"/>
              </a:lnSpc>
              <a:spcBef>
                <a:spcPts val="750"/>
              </a:spcBef>
              <a:spcAft>
                <a:spcPts val="0"/>
              </a:spcAft>
              <a:buClr>
                <a:schemeClr val="dk1"/>
              </a:buClr>
              <a:buSzPts val="2800"/>
              <a:buFont typeface="Arial"/>
              <a:buChar char="•"/>
            </a:pPr>
            <a:r>
              <a:rPr lang="en-US" sz="2000" b="1"/>
              <a:t>Overconfidence Bias: </a:t>
            </a:r>
            <a:r>
              <a:rPr lang="en-US" sz="2000"/>
              <a:t>individual decision maker trusts own judgement and allows it to override judgement of others</a:t>
            </a:r>
            <a:endParaRPr/>
          </a:p>
          <a:p>
            <a:pPr marL="342900" marR="0" lvl="0" indent="-304800" algn="l" rtl="0">
              <a:lnSpc>
                <a:spcPct val="90000"/>
              </a:lnSpc>
              <a:spcBef>
                <a:spcPts val="750"/>
              </a:spcBef>
              <a:spcAft>
                <a:spcPts val="0"/>
              </a:spcAft>
              <a:buClr>
                <a:schemeClr val="dk1"/>
              </a:buClr>
              <a:buSzPts val="2800"/>
              <a:buFont typeface="Arial"/>
              <a:buChar char="•"/>
            </a:pPr>
            <a:r>
              <a:rPr lang="en-US" sz="2000" b="1"/>
              <a:t>Status-Quo Bias: </a:t>
            </a:r>
            <a:r>
              <a:rPr lang="en-US" sz="2000"/>
              <a:t>prefer to avoid change and maintain status-quo</a:t>
            </a:r>
            <a:endParaRPr/>
          </a:p>
          <a:p>
            <a:pPr marL="342900" marR="0" lvl="0" indent="-304800" algn="l" rtl="0">
              <a:lnSpc>
                <a:spcPct val="90000"/>
              </a:lnSpc>
              <a:spcBef>
                <a:spcPts val="750"/>
              </a:spcBef>
              <a:spcAft>
                <a:spcPts val="0"/>
              </a:spcAft>
              <a:buClr>
                <a:schemeClr val="dk1"/>
              </a:buClr>
              <a:buSzPts val="2800"/>
              <a:buFont typeface="Arial"/>
              <a:buChar char="•"/>
            </a:pPr>
            <a:r>
              <a:rPr lang="en-US" sz="2000" b="1"/>
              <a:t>Pro-Innovation Bias: </a:t>
            </a:r>
            <a:r>
              <a:rPr lang="en-US" sz="2000"/>
              <a:t>giving preference to any new and innovative ideas simply because it presents something new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a:t>Rational Decision Making vs. Other Types of Decision Making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r>
              <a:rPr lang="en-US"/>
              <a:t>Learning Outcomes: Rational Decision Making vs. Other Types of Decision Making</a:t>
            </a:r>
            <a:endParaRPr/>
          </a:p>
        </p:txBody>
      </p:sp>
      <p:sp>
        <p:nvSpPr>
          <p:cNvPr id="135" name="Google Shape;135;p1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a:t>5.2: Explain the concept of “rational decision making” and contrast it with prospect theory, bounded rationality, heuristics, and robust decisions </a:t>
            </a:r>
            <a:endParaRPr/>
          </a:p>
          <a:p>
            <a:pPr marL="400050" lvl="1" indent="0" algn="l" rtl="0">
              <a:lnSpc>
                <a:spcPct val="90000"/>
              </a:lnSpc>
              <a:spcBef>
                <a:spcPts val="375"/>
              </a:spcBef>
              <a:spcAft>
                <a:spcPts val="0"/>
              </a:spcAft>
              <a:buSzPts val="2400"/>
              <a:buNone/>
            </a:pPr>
            <a:r>
              <a:rPr lang="en-US"/>
              <a:t>5.2.1: Summarize the steps in the rational decision-making process</a:t>
            </a:r>
            <a:endParaRPr/>
          </a:p>
          <a:p>
            <a:pPr marL="400050" lvl="1" indent="0" algn="l" rtl="0">
              <a:lnSpc>
                <a:spcPct val="90000"/>
              </a:lnSpc>
              <a:spcBef>
                <a:spcPts val="375"/>
              </a:spcBef>
              <a:spcAft>
                <a:spcPts val="0"/>
              </a:spcAft>
              <a:buSzPts val="2400"/>
              <a:buNone/>
            </a:pPr>
            <a:r>
              <a:rPr lang="en-US"/>
              <a:t>5.2.2: Differentiate between prospect theory, bounded rationality, heuristics, and robust decisions</a:t>
            </a:r>
            <a:endParaRPr/>
          </a:p>
        </p:txBody>
      </p:sp>
    </p:spTree>
  </p:cSld>
  <p:clrMapOvr>
    <a:masterClrMapping/>
  </p:clrMapOvr>
</p:sld>
</file>

<file path=ppt/theme/theme1.xml><?xml version="1.0" encoding="utf-8"?>
<a:theme xmlns:a="http://schemas.openxmlformats.org/drawingml/2006/main" name="management">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nagement" id="{EDDDA351-5706-A943-B9C5-049DAFBD6A12}" vid="{B5965326-4324-2F48-8F0F-E160D9FADB4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management</Template>
  <TotalTime>21</TotalTime>
  <Words>1904</Words>
  <Application>Microsoft Office PowerPoint</Application>
  <PresentationFormat>Widescreen</PresentationFormat>
  <Paragraphs>218</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Arial</vt:lpstr>
      <vt:lpstr>Century Gothic</vt:lpstr>
      <vt:lpstr>management</vt:lpstr>
      <vt:lpstr>Principles of Management</vt:lpstr>
      <vt:lpstr>Module Learning Outcomes</vt:lpstr>
      <vt:lpstr>Barriers to Individual Decision Making and Styles of Decision Making</vt:lpstr>
      <vt:lpstr>Learning Outcomes: Barriers to Individual Decision Making and Styles of Decision Making</vt:lpstr>
      <vt:lpstr>The Decision Making Process: Information-Related Barriers</vt:lpstr>
      <vt:lpstr>The Decision Making Process: Circumstance and Time Related Barriers</vt:lpstr>
      <vt:lpstr>The Decision Making Process: Cognitive Biases</vt:lpstr>
      <vt:lpstr>Rational Decision Making vs. Other Types of Decision Making</vt:lpstr>
      <vt:lpstr>Learning Outcomes: Rational Decision Making vs. Other Types of Decision Making</vt:lpstr>
      <vt:lpstr>Common Styles of Decision Making </vt:lpstr>
      <vt:lpstr>Combinatorial vs. Positional Decision Making  </vt:lpstr>
      <vt:lpstr>Rational Decision Making</vt:lpstr>
      <vt:lpstr>Data, Logic, and Facts </vt:lpstr>
      <vt:lpstr>Rational Decision Making (cont.)</vt:lpstr>
      <vt:lpstr>Bounded Reality </vt:lpstr>
      <vt:lpstr>Heuristics and Robust Decisions</vt:lpstr>
      <vt:lpstr>Class Discussion: Why Decision Making Theories?</vt:lpstr>
      <vt:lpstr>Evidence-Based Decision Making</vt:lpstr>
      <vt:lpstr>Learning Outcomes: Evidence-Based Decision Making</vt:lpstr>
      <vt:lpstr>Evidence Based Decision Making</vt:lpstr>
      <vt:lpstr>Descriptive and Predictive Analysis</vt:lpstr>
      <vt:lpstr>Practice Question 1</vt:lpstr>
      <vt:lpstr>Using a Decision Tree</vt:lpstr>
      <vt:lpstr>Learning Outcomes: Using a Decision Tree</vt:lpstr>
      <vt:lpstr>The Decision Tree</vt:lpstr>
      <vt:lpstr>Figure: Using a Decision Tree</vt:lpstr>
      <vt:lpstr>Practice Question 2</vt:lpstr>
      <vt:lpstr>Managing Group Decision Making</vt:lpstr>
      <vt:lpstr>Learning Outcomes: Managing Group Decision Making</vt:lpstr>
      <vt:lpstr>Understanding Managing Group Decision Making</vt:lpstr>
      <vt:lpstr>Ways to Facilitate Group Decision Making</vt:lpstr>
      <vt:lpstr>Group Decision Making Wrap Up</vt:lpstr>
      <vt:lpstr>Class Activity: Group Decision Making</vt:lpstr>
      <vt:lpstr>Present: Group Decision Making</vt:lpstr>
      <vt:lpstr>Quick 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Management</dc:title>
  <dc:creator>Emily Hyland</dc:creator>
  <cp:lastModifiedBy>Provjera</cp:lastModifiedBy>
  <cp:revision>7</cp:revision>
  <dcterms:created xsi:type="dcterms:W3CDTF">2017-07-18T21:41:34Z</dcterms:created>
  <dcterms:modified xsi:type="dcterms:W3CDTF">2022-11-02T19:03:15Z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1163605</vt:lpwstr>
  </property>
  <property fmtid="{D5CDD505-2E9C-101B-9397-08002B2CF9AE}" name="NXPowerLiteSettings" pid="3">
    <vt:lpwstr>F7000400038000</vt:lpwstr>
  </property>
  <property fmtid="{D5CDD505-2E9C-101B-9397-08002B2CF9AE}" name="NXPowerLiteVersion" pid="4">
    <vt:lpwstr>S9.2.0</vt:lpwstr>
  </property>
</Properties>
</file>