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application/x-fontdata" Extension="fntdata"/>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package.core-properties+xml" PartName="/docProps/core.xml"/>
  <Override ContentType="application/vnd.openxmlformats-officedocument.extended-properties+xml" PartName="/docProps/app.xml"/>
  <Override ContentType="application/binary" PartName="/ppt/metadata"/>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embeddedFontLst>
    <p:embeddedFont>
      <p:font typeface="Calibri" panose="020F0502020204030204" pitchFamily="34" charset="0"/>
      <p:regular r:id="rId35"/>
      <p:bold r:id="rId36"/>
      <p:italic r:id="rId37"/>
      <p:boldItalic r:id="rId38"/>
    </p:embeddedFont>
    <p:embeddedFont>
      <p:font typeface="Century Gothic" panose="020B0502020202020204" pitchFamily="34"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43" roundtripDataSignature="AMtx7mjineV9ox74bIqmh6F4CsuX9DLY7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756"/>
    <p:restoredTop sz="94704"/>
  </p:normalViewPr>
  <p:slideViewPr>
    <p:cSldViewPr snapToGrid="0" snapToObjects="1">
      <p:cViewPr varScale="1">
        <p:scale>
          <a:sx n="65" d="100"/>
          <a:sy n="65" d="100"/>
        </p:scale>
        <p:origin x="144" y="53"/>
      </p:cViewPr>
      <p:guideLst/>
    </p:cSldViewPr>
  </p:slideViewPr>
  <p:notesTextViewPr>
    <p:cViewPr>
      <p:scale>
        <a:sx n="1" d="1"/>
        <a:sy n="1" d="1"/>
      </p:scale>
      <p:origin x="0" y="0"/>
    </p:cViewPr>
  </p:notesTextViewPr>
  <p:notesViewPr>
    <p:cSldViewPr snapToGrid="0" snapToObjects="1">
      <p:cViewPr varScale="1">
        <p:scale>
          <a:sx n="53" d="100"/>
          <a:sy n="53" d="100"/>
        </p:scale>
        <p:origin x="2198"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5.fntdata"/><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font" Target="fonts/font8.fnt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font" Target="fonts/font6.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43" Type="http://customschemas.google.com/relationships/presentationmetadata" Target="meta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4731206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18082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33" name="Google Shape;13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51355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687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5237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521260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037836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4416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7411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519173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373565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19</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49246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77" name="Google Shape;7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33202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00" name="Google Shape;20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29790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8085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22767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6170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975483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1028890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261443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906611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28</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5514166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9" name="Google Shape;259;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29</a:t>
            </a:fld>
            <a:endParaRPr/>
          </a:p>
        </p:txBody>
      </p:sp>
    </p:spTree>
    <p:extLst>
      <p:ext uri="{BB962C8B-B14F-4D97-AF65-F5344CB8AC3E}">
        <p14:creationId xmlns:p14="http://schemas.microsoft.com/office/powerpoint/2010/main" val="2677398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23732076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33373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2" name="Google Shape;272;g7457258f9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Notes Placeholder 1"/>
          <p:cNvSpPr>
            <a:spLocks noGrp="1"/>
          </p:cNvSpPr>
          <p:nvPr>
            <p:ph type="body" idx="10"/>
          </p:nvPr>
        </p:nvSpPr>
        <p:spPr/>
        <p:txBody>
          <a:bodyPr/>
          <a:lstStyle/>
          <a:p>
            <a:endParaRPr lang="en-US"/>
          </a:p>
        </p:txBody>
      </p:sp>
    </p:spTree>
    <p:extLst>
      <p:ext uri="{BB962C8B-B14F-4D97-AF65-F5344CB8AC3E}">
        <p14:creationId xmlns:p14="http://schemas.microsoft.com/office/powerpoint/2010/main" val="41036684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8771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 name="Google Shape;8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8373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876030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17645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692923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Correct answer is Vision. </a:t>
            </a:r>
            <a:endParaRPr/>
          </a:p>
        </p:txBody>
      </p:sp>
      <p:sp>
        <p:nvSpPr>
          <p:cNvPr id="120" name="Google Shape;120;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96322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457258f90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7457258f90_0_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5896141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xmlns=""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307116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65313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 name="Google Shape;20;p4">
            <a:extLst>
              <a:ext uri="{FF2B5EF4-FFF2-40B4-BE49-F238E27FC236}">
                <a16:creationId xmlns:a16="http://schemas.microsoft.com/office/drawing/2014/main" xmlns=""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16083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4" name="Google Shape;20;p4">
            <a:extLst>
              <a:ext uri="{FF2B5EF4-FFF2-40B4-BE49-F238E27FC236}">
                <a16:creationId xmlns:a16="http://schemas.microsoft.com/office/drawing/2014/main" xmlns="" id="{866938FD-48A8-C945-8F8D-948D6ACBB765}"/>
              </a:ext>
            </a:extLst>
          </p:cNvPr>
          <p:cNvSpPr/>
          <p:nvPr/>
        </p:nvSpPr>
        <p:spPr>
          <a:xfrm rot="5400000">
            <a:off x="-3137554" y="3137552"/>
            <a:ext cx="6858002" cy="582894"/>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456599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7" name="Google Shape;20;p4">
            <a:extLst>
              <a:ext uri="{FF2B5EF4-FFF2-40B4-BE49-F238E27FC236}">
                <a16:creationId xmlns:a16="http://schemas.microsoft.com/office/drawing/2014/main" xmlns=""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98904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8" name="Google Shape;20;p4">
            <a:extLst>
              <a:ext uri="{FF2B5EF4-FFF2-40B4-BE49-F238E27FC236}">
                <a16:creationId xmlns:a16="http://schemas.microsoft.com/office/drawing/2014/main" xmlns=""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19695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3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27" name="Google Shape;27;p3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8" name="Google Shape;28;p3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9" name="Google Shape;29;p35"/>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35194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1"/>
        <p:cNvGrpSpPr/>
        <p:nvPr/>
      </p:nvGrpSpPr>
      <p:grpSpPr>
        <a:xfrm>
          <a:off x="0" y="0"/>
          <a:ext cx="0" cy="0"/>
          <a:chOff x="0" y="0"/>
          <a:chExt cx="0" cy="0"/>
        </a:xfrm>
      </p:grpSpPr>
      <p:sp>
        <p:nvSpPr>
          <p:cNvPr id="32" name="Google Shape;32;p3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33" name="Google Shape;33;p36"/>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5982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5"/>
        <p:cNvGrpSpPr/>
        <p:nvPr/>
      </p:nvGrpSpPr>
      <p:grpSpPr>
        <a:xfrm>
          <a:off x="0" y="0"/>
          <a:ext cx="0" cy="0"/>
          <a:chOff x="0" y="0"/>
          <a:chExt cx="0" cy="0"/>
        </a:xfrm>
      </p:grpSpPr>
      <p:sp>
        <p:nvSpPr>
          <p:cNvPr id="36" name="Google Shape;36;p37"/>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37" name="Google Shape;37;p37"/>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Autofit/>
          </a:bodyPr>
          <a:lstStyle>
            <a:lvl1pPr marL="457200" marR="0" lvl="0" indent="-228600" algn="l">
              <a:lnSpc>
                <a:spcPct val="90000"/>
              </a:lnSpc>
              <a:spcBef>
                <a:spcPts val="750"/>
              </a:spcBef>
              <a:spcAft>
                <a:spcPts val="0"/>
              </a:spcAft>
              <a:buClr>
                <a:schemeClr val="dk1"/>
              </a:buClr>
              <a:buSzPts val="2400"/>
              <a:buFont typeface="Arial"/>
              <a:buNone/>
              <a:defRPr sz="1800" b="1" i="0" u="none" strike="noStrike" cap="none">
                <a:solidFill>
                  <a:schemeClr val="dk1"/>
                </a:solidFill>
                <a:latin typeface="Century Gothic"/>
                <a:ea typeface="Century Gothic"/>
                <a:cs typeface="Century Gothic"/>
                <a:sym typeface="Century Gothic"/>
              </a:defRPr>
            </a:lvl1pPr>
            <a:lvl2pPr marL="914400" marR="0" lvl="1" indent="-228600" algn="l">
              <a:lnSpc>
                <a:spcPct val="90000"/>
              </a:lnSpc>
              <a:spcBef>
                <a:spcPts val="375"/>
              </a:spcBef>
              <a:spcAft>
                <a:spcPts val="0"/>
              </a:spcAft>
              <a:buClr>
                <a:schemeClr val="dk1"/>
              </a:buClr>
              <a:buSzPts val="2000"/>
              <a:buFont typeface="Arial"/>
              <a:buNone/>
              <a:defRPr sz="1500" b="1" i="0" u="none" strike="noStrike" cap="none">
                <a:solidFill>
                  <a:schemeClr val="dk1"/>
                </a:solidFill>
                <a:latin typeface="Century Gothic"/>
                <a:ea typeface="Century Gothic"/>
                <a:cs typeface="Century Gothic"/>
                <a:sym typeface="Century Gothic"/>
              </a:defRPr>
            </a:lvl2pPr>
            <a:lvl3pPr marL="1371600" marR="0" lvl="2" indent="-228600" algn="l">
              <a:lnSpc>
                <a:spcPct val="90000"/>
              </a:lnSpc>
              <a:spcBef>
                <a:spcPts val="375"/>
              </a:spcBef>
              <a:spcAft>
                <a:spcPts val="0"/>
              </a:spcAft>
              <a:buClr>
                <a:schemeClr val="dk1"/>
              </a:buClr>
              <a:buSzPts val="1800"/>
              <a:buFont typeface="Arial"/>
              <a:buNone/>
              <a:defRPr sz="1350" b="1" i="0" u="none" strike="noStrike" cap="none">
                <a:solidFill>
                  <a:schemeClr val="dk1"/>
                </a:solidFill>
                <a:latin typeface="Century Gothic"/>
                <a:ea typeface="Century Gothic"/>
                <a:cs typeface="Century Gothic"/>
                <a:sym typeface="Century Gothic"/>
              </a:defRPr>
            </a:lvl3pPr>
            <a:lvl4pPr marL="1828800" marR="0" lvl="3"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4pPr>
            <a:lvl5pPr marL="2286000" marR="0" lvl="4"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5pPr>
            <a:lvl6pPr marL="2743200" marR="0" lvl="5"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6pPr>
            <a:lvl7pPr marL="3200400" marR="0" lvl="6"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7pPr>
            <a:lvl8pPr marL="3657600" marR="0" lvl="7"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8pPr>
            <a:lvl9pPr marL="4114800" marR="0" lvl="8"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9pPr>
          </a:lstStyle>
          <a:p>
            <a:endParaRPr/>
          </a:p>
        </p:txBody>
      </p:sp>
      <p:sp>
        <p:nvSpPr>
          <p:cNvPr id="38" name="Google Shape;38;p37"/>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39" name="Google Shape;39;p37"/>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Autofit/>
          </a:bodyPr>
          <a:lstStyle>
            <a:lvl1pPr marL="457200" marR="0" lvl="0" indent="-228600" algn="l">
              <a:lnSpc>
                <a:spcPct val="90000"/>
              </a:lnSpc>
              <a:spcBef>
                <a:spcPts val="750"/>
              </a:spcBef>
              <a:spcAft>
                <a:spcPts val="0"/>
              </a:spcAft>
              <a:buClr>
                <a:schemeClr val="dk1"/>
              </a:buClr>
              <a:buSzPts val="2400"/>
              <a:buFont typeface="Arial"/>
              <a:buNone/>
              <a:defRPr sz="1800" b="1" i="0" u="none" strike="noStrike" cap="none">
                <a:solidFill>
                  <a:schemeClr val="dk1"/>
                </a:solidFill>
                <a:latin typeface="Century Gothic"/>
                <a:ea typeface="Century Gothic"/>
                <a:cs typeface="Century Gothic"/>
                <a:sym typeface="Century Gothic"/>
              </a:defRPr>
            </a:lvl1pPr>
            <a:lvl2pPr marL="914400" marR="0" lvl="1" indent="-228600" algn="l">
              <a:lnSpc>
                <a:spcPct val="90000"/>
              </a:lnSpc>
              <a:spcBef>
                <a:spcPts val="375"/>
              </a:spcBef>
              <a:spcAft>
                <a:spcPts val="0"/>
              </a:spcAft>
              <a:buClr>
                <a:schemeClr val="dk1"/>
              </a:buClr>
              <a:buSzPts val="2000"/>
              <a:buFont typeface="Arial"/>
              <a:buNone/>
              <a:defRPr sz="1500" b="1" i="0" u="none" strike="noStrike" cap="none">
                <a:solidFill>
                  <a:schemeClr val="dk1"/>
                </a:solidFill>
                <a:latin typeface="Century Gothic"/>
                <a:ea typeface="Century Gothic"/>
                <a:cs typeface="Century Gothic"/>
                <a:sym typeface="Century Gothic"/>
              </a:defRPr>
            </a:lvl2pPr>
            <a:lvl3pPr marL="1371600" marR="0" lvl="2" indent="-228600" algn="l">
              <a:lnSpc>
                <a:spcPct val="90000"/>
              </a:lnSpc>
              <a:spcBef>
                <a:spcPts val="375"/>
              </a:spcBef>
              <a:spcAft>
                <a:spcPts val="0"/>
              </a:spcAft>
              <a:buClr>
                <a:schemeClr val="dk1"/>
              </a:buClr>
              <a:buSzPts val="1800"/>
              <a:buFont typeface="Arial"/>
              <a:buNone/>
              <a:defRPr sz="1350" b="1" i="0" u="none" strike="noStrike" cap="none">
                <a:solidFill>
                  <a:schemeClr val="dk1"/>
                </a:solidFill>
                <a:latin typeface="Century Gothic"/>
                <a:ea typeface="Century Gothic"/>
                <a:cs typeface="Century Gothic"/>
                <a:sym typeface="Century Gothic"/>
              </a:defRPr>
            </a:lvl3pPr>
            <a:lvl4pPr marL="1828800" marR="0" lvl="3"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4pPr>
            <a:lvl5pPr marL="2286000" marR="0" lvl="4"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5pPr>
            <a:lvl6pPr marL="2743200" marR="0" lvl="5"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6pPr>
            <a:lvl7pPr marL="3200400" marR="0" lvl="6"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7pPr>
            <a:lvl8pPr marL="3657600" marR="0" lvl="7"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8pPr>
            <a:lvl9pPr marL="4114800" marR="0" lvl="8"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9pPr>
          </a:lstStyle>
          <a:p>
            <a:endParaRPr/>
          </a:p>
        </p:txBody>
      </p:sp>
      <p:sp>
        <p:nvSpPr>
          <p:cNvPr id="40" name="Google Shape;40;p37"/>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41" name="Google Shape;41;p37"/>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1497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0630305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21.xml"/><Relationship Id="rId5" Type="http://schemas.openxmlformats.org/officeDocument/2006/relationships/slide" Target="slide15.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De0HyiqRXIU"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F1F7FB"/>
              </a:buClr>
              <a:buSzPts val="5500"/>
              <a:buFont typeface="Century Gothic"/>
              <a:buNone/>
            </a:pPr>
            <a:r>
              <a:rPr lang="en-US"/>
              <a:t>Principles of Management</a:t>
            </a:r>
            <a:endParaRPr/>
          </a:p>
        </p:txBody>
      </p:sp>
      <p:sp>
        <p:nvSpPr>
          <p:cNvPr id="74" name="Google Shape;74;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457200" marR="0" lvl="0" indent="-406400" algn="ctr" rtl="0">
              <a:lnSpc>
                <a:spcPct val="90000"/>
              </a:lnSpc>
              <a:spcBef>
                <a:spcPts val="750"/>
              </a:spcBef>
              <a:spcAft>
                <a:spcPts val="0"/>
              </a:spcAft>
              <a:buClr>
                <a:srgbClr val="F1F7FB"/>
              </a:buClr>
              <a:buSzPts val="2400"/>
              <a:buFont typeface="Arial"/>
              <a:buNone/>
            </a:pPr>
            <a:r>
              <a:rPr lang="en-US"/>
              <a:t>Module 3: Planning and Mission</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9"/>
          <p:cNvSpPr txBox="1">
            <a:spLocks noGrp="1"/>
          </p:cNvSpPr>
          <p:nvPr>
            <p:ph type="title"/>
          </p:nvPr>
        </p:nvSpPr>
        <p:spPr>
          <a:xfrm>
            <a:off x="2152650" y="2103438"/>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Present: Mission, Vision, and Values</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Pros and Cons of Planning</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Pros and Cons of Planning</a:t>
            </a:r>
            <a:endParaRPr/>
          </a:p>
        </p:txBody>
      </p:sp>
      <p:sp>
        <p:nvSpPr>
          <p:cNvPr id="146" name="Google Shape;146;p1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3.2: Explain the pros and cons of planning </a:t>
            </a:r>
            <a:endParaRPr/>
          </a:p>
          <a:p>
            <a:pPr marL="381000" lvl="1" indent="0" algn="l" rtl="0">
              <a:lnSpc>
                <a:spcPct val="90000"/>
              </a:lnSpc>
              <a:spcBef>
                <a:spcPts val="375"/>
              </a:spcBef>
              <a:spcAft>
                <a:spcPts val="0"/>
              </a:spcAft>
              <a:buSzPts val="2400"/>
              <a:buNone/>
            </a:pPr>
            <a:r>
              <a:rPr lang="en-US" sz="2000"/>
              <a:t>3.2.1: Explain benefits of planning</a:t>
            </a:r>
            <a:endParaRPr/>
          </a:p>
          <a:p>
            <a:pPr marL="381000" lvl="1" indent="0" algn="l" rtl="0">
              <a:lnSpc>
                <a:spcPct val="90000"/>
              </a:lnSpc>
              <a:spcBef>
                <a:spcPts val="375"/>
              </a:spcBef>
              <a:spcAft>
                <a:spcPts val="0"/>
              </a:spcAft>
              <a:buSzPts val="2400"/>
              <a:buNone/>
            </a:pPr>
            <a:r>
              <a:rPr lang="en-US" sz="2000"/>
              <a:t>3.2.2: Explain the drawbacks of planning</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Understanding Pros and Cons of Planning</a:t>
            </a:r>
            <a:endParaRPr dirty="0"/>
          </a:p>
        </p:txBody>
      </p:sp>
      <p:sp>
        <p:nvSpPr>
          <p:cNvPr id="153" name="Google Shape;153;p12"/>
          <p:cNvSpPr txBox="1">
            <a:spLocks noGrp="1"/>
          </p:cNvSpPr>
          <p:nvPr>
            <p:ph type="body" idx="1"/>
          </p:nvPr>
        </p:nvSpPr>
        <p:spPr>
          <a:prstGeom prst="rect">
            <a:avLst/>
          </a:prstGeom>
          <a:noFill/>
          <a:ln>
            <a:noFill/>
          </a:ln>
        </p:spPr>
        <p:txBody>
          <a:bodyPr spcFirstLastPara="1" wrap="square" lIns="91425" tIns="45700" rIns="91425" bIns="45700" anchor="b" anchorCtr="0">
            <a:noAutofit/>
          </a:bodyPr>
          <a:lstStyle/>
          <a:p>
            <a:pPr marL="342900" marR="0" lvl="0" indent="-171450" algn="l" rtl="0">
              <a:lnSpc>
                <a:spcPct val="90000"/>
              </a:lnSpc>
              <a:spcBef>
                <a:spcPts val="750"/>
              </a:spcBef>
              <a:spcAft>
                <a:spcPts val="0"/>
              </a:spcAft>
              <a:buClr>
                <a:schemeClr val="dk1"/>
              </a:buClr>
              <a:buSzPts val="2400"/>
              <a:buFont typeface="Arial"/>
              <a:buNone/>
            </a:pPr>
            <a:r>
              <a:rPr lang="en-US"/>
              <a:t>Pros of Planning</a:t>
            </a:r>
            <a:endParaRPr/>
          </a:p>
        </p:txBody>
      </p:sp>
      <p:sp>
        <p:nvSpPr>
          <p:cNvPr id="154" name="Google Shape;154;p12"/>
          <p:cNvSpPr txBox="1">
            <a:spLocks noGrp="1"/>
          </p:cNvSpPr>
          <p:nvPr>
            <p:ph type="body" idx="2"/>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Provides a guide for action</a:t>
            </a:r>
            <a:endParaRPr dirty="0"/>
          </a:p>
          <a:p>
            <a:pPr marL="342900" marR="0" lvl="0" indent="-304800" algn="l" rtl="0">
              <a:lnSpc>
                <a:spcPct val="90000"/>
              </a:lnSpc>
              <a:spcBef>
                <a:spcPts val="750"/>
              </a:spcBef>
              <a:spcAft>
                <a:spcPts val="0"/>
              </a:spcAft>
              <a:buClr>
                <a:schemeClr val="dk1"/>
              </a:buClr>
              <a:buSzPts val="2800"/>
              <a:buFont typeface="Arial"/>
              <a:buChar char="•"/>
            </a:pPr>
            <a:r>
              <a:rPr lang="en-US"/>
              <a:t>Improves resource utilization</a:t>
            </a:r>
            <a:endParaRPr/>
          </a:p>
          <a:p>
            <a:pPr marL="342900" marR="0" lvl="0" indent="-304800" algn="l" rtl="0">
              <a:lnSpc>
                <a:spcPct val="90000"/>
              </a:lnSpc>
              <a:spcBef>
                <a:spcPts val="750"/>
              </a:spcBef>
              <a:spcAft>
                <a:spcPts val="0"/>
              </a:spcAft>
              <a:buClr>
                <a:schemeClr val="dk1"/>
              </a:buClr>
              <a:buSzPts val="2800"/>
              <a:buFont typeface="Arial"/>
              <a:buChar char="•"/>
            </a:pPr>
            <a:r>
              <a:rPr lang="en-US" dirty="0"/>
              <a:t>Provides motivation and commitment</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Sets performance standards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Allows flexibility</a:t>
            </a:r>
            <a:endParaRPr dirty="0"/>
          </a:p>
          <a:p>
            <a:pPr marL="342900" marR="0" lvl="0" indent="-127000" algn="l" rtl="0">
              <a:lnSpc>
                <a:spcPct val="90000"/>
              </a:lnSpc>
              <a:spcBef>
                <a:spcPts val="750"/>
              </a:spcBef>
              <a:spcAft>
                <a:spcPts val="0"/>
              </a:spcAft>
              <a:buClr>
                <a:schemeClr val="dk1"/>
              </a:buClr>
              <a:buSzPts val="2800"/>
              <a:buFont typeface="Arial"/>
              <a:buNone/>
            </a:pPr>
            <a:endParaRPr dirty="0"/>
          </a:p>
        </p:txBody>
      </p:sp>
      <p:sp>
        <p:nvSpPr>
          <p:cNvPr id="155" name="Google Shape;155;p12"/>
          <p:cNvSpPr txBox="1">
            <a:spLocks noGrp="1"/>
          </p:cNvSpPr>
          <p:nvPr>
            <p:ph type="body" idx="3"/>
          </p:nvPr>
        </p:nvSpPr>
        <p:spPr>
          <a:prstGeom prst="rect">
            <a:avLst/>
          </a:prstGeom>
          <a:noFill/>
          <a:ln>
            <a:noFill/>
          </a:ln>
        </p:spPr>
        <p:txBody>
          <a:bodyPr spcFirstLastPara="1" wrap="square" lIns="91425" tIns="45700" rIns="91425" bIns="45700" anchor="b" anchorCtr="0">
            <a:noAutofit/>
          </a:bodyPr>
          <a:lstStyle/>
          <a:p>
            <a:pPr marL="342900" marR="0" lvl="0" indent="-171450" algn="l" rtl="0">
              <a:lnSpc>
                <a:spcPct val="90000"/>
              </a:lnSpc>
              <a:spcBef>
                <a:spcPts val="750"/>
              </a:spcBef>
              <a:spcAft>
                <a:spcPts val="0"/>
              </a:spcAft>
              <a:buClr>
                <a:schemeClr val="dk1"/>
              </a:buClr>
              <a:buSzPts val="2400"/>
              <a:buFont typeface="Arial"/>
              <a:buNone/>
            </a:pPr>
            <a:r>
              <a:rPr lang="en-US"/>
              <a:t>Cons of Planning</a:t>
            </a:r>
            <a:endParaRPr/>
          </a:p>
        </p:txBody>
      </p:sp>
      <p:sp>
        <p:nvSpPr>
          <p:cNvPr id="156" name="Google Shape;156;p12"/>
          <p:cNvSpPr txBox="1">
            <a:spLocks noGrp="1"/>
          </p:cNvSpPr>
          <p:nvPr>
            <p:ph type="body" idx="4"/>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Prevents action</a:t>
            </a:r>
            <a:endParaRPr/>
          </a:p>
          <a:p>
            <a:pPr marL="342900" marR="0" lvl="0" indent="-304800" algn="l" rtl="0">
              <a:lnSpc>
                <a:spcPct val="90000"/>
              </a:lnSpc>
              <a:spcBef>
                <a:spcPts val="750"/>
              </a:spcBef>
              <a:spcAft>
                <a:spcPts val="0"/>
              </a:spcAft>
              <a:buClr>
                <a:schemeClr val="dk1"/>
              </a:buClr>
              <a:buSzPts val="2800"/>
              <a:buFont typeface="Arial"/>
              <a:buChar char="•"/>
            </a:pPr>
            <a:r>
              <a:rPr lang="en-US"/>
              <a:t>Leads to complacency</a:t>
            </a:r>
            <a:endParaRPr/>
          </a:p>
          <a:p>
            <a:pPr marL="342900" marR="0" lvl="0" indent="-304800" algn="l" rtl="0">
              <a:lnSpc>
                <a:spcPct val="90000"/>
              </a:lnSpc>
              <a:spcBef>
                <a:spcPts val="750"/>
              </a:spcBef>
              <a:spcAft>
                <a:spcPts val="0"/>
              </a:spcAft>
              <a:buClr>
                <a:schemeClr val="dk1"/>
              </a:buClr>
              <a:buSzPts val="2800"/>
              <a:buFont typeface="Arial"/>
              <a:buChar char="•"/>
            </a:pPr>
            <a:r>
              <a:rPr lang="en-US"/>
              <a:t>Prevents flexibility</a:t>
            </a:r>
            <a:endParaRPr/>
          </a:p>
          <a:p>
            <a:pPr marL="342900" marR="0" lvl="0" indent="-304800" algn="l" rtl="0">
              <a:lnSpc>
                <a:spcPct val="90000"/>
              </a:lnSpc>
              <a:spcBef>
                <a:spcPts val="750"/>
              </a:spcBef>
              <a:spcAft>
                <a:spcPts val="0"/>
              </a:spcAft>
              <a:buClr>
                <a:schemeClr val="dk1"/>
              </a:buClr>
              <a:buSzPts val="2800"/>
              <a:buFont typeface="Arial"/>
              <a:buChar char="•"/>
            </a:pPr>
            <a:r>
              <a:rPr lang="en-US"/>
              <a:t>Inhibits creativity</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Discussion: Planning</a:t>
            </a:r>
            <a:endParaRPr/>
          </a:p>
        </p:txBody>
      </p:sp>
      <p:sp>
        <p:nvSpPr>
          <p:cNvPr id="163" name="Google Shape;163;p1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 </a:t>
            </a:r>
            <a:endParaRPr/>
          </a:p>
        </p:txBody>
      </p:sp>
      <p:sp>
        <p:nvSpPr>
          <p:cNvPr id="164" name="Google Shape;164;p13"/>
          <p:cNvSpPr txBox="1"/>
          <p:nvPr/>
        </p:nvSpPr>
        <p:spPr>
          <a:xfrm>
            <a:off x="997527" y="2006930"/>
            <a:ext cx="9784773"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0" i="0" u="none" strike="noStrike" cap="none">
                <a:solidFill>
                  <a:srgbClr val="000000"/>
                </a:solidFill>
                <a:latin typeface="Century Gothic"/>
                <a:ea typeface="Century Gothic"/>
                <a:cs typeface="Century Gothic"/>
                <a:sym typeface="Century Gothic"/>
              </a:rPr>
              <a:t>If having a good plan can lead managers to believe they know where the organization is going and how it will get there, then how may this mindset cause them to fail to monitor the progress of the plan or to detect changes in the environment? </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The Planning Cycle</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The Planning Cycle</a:t>
            </a:r>
            <a:endParaRPr/>
          </a:p>
        </p:txBody>
      </p:sp>
      <p:sp>
        <p:nvSpPr>
          <p:cNvPr id="175" name="Google Shape;175;p1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3.3: Explain the stages of the planning cycle </a:t>
            </a:r>
            <a:endParaRPr/>
          </a:p>
          <a:p>
            <a:pPr marL="381000" lvl="1" indent="0" algn="l" rtl="0">
              <a:lnSpc>
                <a:spcPct val="90000"/>
              </a:lnSpc>
              <a:spcBef>
                <a:spcPts val="375"/>
              </a:spcBef>
              <a:spcAft>
                <a:spcPts val="0"/>
              </a:spcAft>
              <a:buSzPts val="2400"/>
              <a:buNone/>
            </a:pPr>
            <a:r>
              <a:rPr lang="en-US" sz="2000"/>
              <a:t>3.3.1: Explain the stages of the planning cycle</a:t>
            </a:r>
            <a:endParaRPr/>
          </a:p>
          <a:p>
            <a:pPr marL="381000" lvl="1" indent="0" algn="l" rtl="0">
              <a:lnSpc>
                <a:spcPct val="90000"/>
              </a:lnSpc>
              <a:spcBef>
                <a:spcPts val="375"/>
              </a:spcBef>
              <a:spcAft>
                <a:spcPts val="0"/>
              </a:spcAft>
              <a:buSzPts val="2400"/>
              <a:buNone/>
            </a:pPr>
            <a:r>
              <a:rPr lang="en-US" sz="2000"/>
              <a:t>3.3.2: Explain why the planning cycle is an essential part of running a business</a:t>
            </a:r>
            <a:endParaRPr/>
          </a:p>
        </p:txBody>
      </p:sp>
    </p:spTree>
  </p:cSld>
  <p:clrMapOvr>
    <a:masterClrMapping/>
  </p:clrMapOvr>
  <p:timing>
    <p:tnLst>
      <p:par>
        <p:cTn id="1" dur="indefinite" restart="never" nodeType="tmRoot"/>
      </p:par>
    </p:tnLst>
  </p:timing>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Shape 180"/>
        <p:cNvGrpSpPr/>
        <p:nvPr/>
      </p:nvGrpSpPr>
      <p:grpSpPr>
        <a:xfrm>
          <a:off x="0" y="0"/>
          <a:ext cx="0" cy="0"/>
          <a:chOff x="0" y="0"/>
          <a:chExt cx="0" cy="0"/>
        </a:xfrm>
      </p:grpSpPr>
      <p:sp>
        <p:nvSpPr>
          <p:cNvPr id="181" name="Google Shape;181;p16"/>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Six Stages of the Planning Cycle</a:t>
            </a:r>
            <a:endParaRPr/>
          </a:p>
        </p:txBody>
      </p:sp>
      <p:sp>
        <p:nvSpPr>
          <p:cNvPr id="182" name="Google Shape;182;p16"/>
          <p:cNvSpPr txBox="1">
            <a:spLocks noGrp="1"/>
          </p:cNvSpPr>
          <p:nvPr>
            <p:ph idx="1" type="body"/>
          </p:nvPr>
        </p:nvSpPr>
        <p:spPr>
          <a:xfrm>
            <a:off x="838200" y="1825625"/>
            <a:ext cx="5697738"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Define objectives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Develop premises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Evaluate alternatives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Identify resources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Plan and implement tasks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Determine tracking and evaluation methods</a:t>
            </a:r>
            <a:endParaRPr dirty="0"/>
          </a:p>
        </p:txBody>
      </p:sp>
      <p:pic>
        <p:nvPicPr>
          <p:cNvPr descr="The stages of the planning cycle in boxes with arrows pointing from one step to another: Define objectives; Develop premises; Evaluate alternatives; Identify resources; Establish tasks; and Determine tracking and evaluation methods" id="183" name="Google Shape;183;p16"/>
          <p:cNvPicPr preferRelativeResize="0"/>
          <p:nvPr/>
        </p:nvPicPr>
        <p:blipFill rotWithShape="1">
          <a:blip r:embed="rId3">
            <a:alphaModFix/>
          </a:blip>
          <a:srcRect l="38" r="116"/>
          <a:stretch/>
        </p:blipFill>
        <p:spPr>
          <a:xfrm>
            <a:off x="6535938" y="1825625"/>
            <a:ext cx="4454124" cy="4376996"/>
          </a:xfrm>
          <a:prstGeom prst="rect">
            <a:avLst/>
          </a:prstGeom>
          <a:noFill/>
          <a:ln>
            <a:noFill/>
          </a:ln>
        </p:spPr>
      </p:pic>
    </p:spTree>
  </p:cSld>
  <p:clrMapOvr>
    <a:masterClrMapping/>
  </p:clrMapOvr>
  <p:timing>
    <p:tnLst>
      <p:par>
        <p:cTn dur="indefinite" id="1" nodeType="tmRoot" restart="never"/>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Essential Aspects of the Planning Cycle</a:t>
            </a:r>
            <a:endParaRPr/>
          </a:p>
        </p:txBody>
      </p:sp>
      <p:sp>
        <p:nvSpPr>
          <p:cNvPr id="190" name="Google Shape;190;p1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Maintaining organizational focus</a:t>
            </a:r>
            <a:endParaRPr/>
          </a:p>
          <a:p>
            <a:pPr marL="685800" lvl="1" indent="-285750" algn="l" rtl="0">
              <a:lnSpc>
                <a:spcPct val="90000"/>
              </a:lnSpc>
              <a:spcBef>
                <a:spcPts val="375"/>
              </a:spcBef>
              <a:spcAft>
                <a:spcPts val="0"/>
              </a:spcAft>
              <a:buSzPts val="2400"/>
              <a:buChar char="•"/>
            </a:pPr>
            <a:r>
              <a:rPr lang="en-US"/>
              <a:t>Defining specific goals to consider the vision, mission, and values of the organization </a:t>
            </a:r>
            <a:endParaRPr/>
          </a:p>
          <a:p>
            <a:pPr marL="342900" marR="0" lvl="0" indent="-304800" algn="l" rtl="0">
              <a:lnSpc>
                <a:spcPct val="90000"/>
              </a:lnSpc>
              <a:spcBef>
                <a:spcPts val="750"/>
              </a:spcBef>
              <a:spcAft>
                <a:spcPts val="0"/>
              </a:spcAft>
              <a:buClr>
                <a:schemeClr val="dk1"/>
              </a:buClr>
              <a:buSzPts val="2800"/>
              <a:buFont typeface="Arial"/>
              <a:buChar char="•"/>
            </a:pPr>
            <a:r>
              <a:rPr lang="en-US"/>
              <a:t>Encouraging diverse participation</a:t>
            </a:r>
            <a:endParaRPr/>
          </a:p>
          <a:p>
            <a:pPr marL="685800" lvl="1" indent="-285750" algn="l" rtl="0">
              <a:lnSpc>
                <a:spcPct val="90000"/>
              </a:lnSpc>
              <a:spcBef>
                <a:spcPts val="375"/>
              </a:spcBef>
              <a:spcAft>
                <a:spcPts val="0"/>
              </a:spcAft>
              <a:buSzPts val="2400"/>
              <a:buChar char="•"/>
            </a:pPr>
            <a:r>
              <a:rPr lang="en-US"/>
              <a:t>Provides opportunity for input</a:t>
            </a:r>
            <a:endParaRPr/>
          </a:p>
          <a:p>
            <a:pPr marL="685800" lvl="1" indent="-285750" algn="l" rtl="0">
              <a:lnSpc>
                <a:spcPct val="90000"/>
              </a:lnSpc>
              <a:spcBef>
                <a:spcPts val="375"/>
              </a:spcBef>
              <a:spcAft>
                <a:spcPts val="0"/>
              </a:spcAft>
              <a:buSzPts val="2400"/>
              <a:buChar char="•"/>
            </a:pPr>
            <a:r>
              <a:rPr lang="en-US"/>
              <a:t>Establish planning committees that intentionally include people from diverse backgrounds</a:t>
            </a:r>
            <a:endParaRPr/>
          </a:p>
          <a:p>
            <a:pPr marL="342900" marR="0" lvl="0" indent="-304800" algn="l" rtl="0">
              <a:lnSpc>
                <a:spcPct val="90000"/>
              </a:lnSpc>
              <a:spcBef>
                <a:spcPts val="750"/>
              </a:spcBef>
              <a:spcAft>
                <a:spcPts val="0"/>
              </a:spcAft>
              <a:buClr>
                <a:schemeClr val="dk1"/>
              </a:buClr>
              <a:buSzPts val="2800"/>
              <a:buFont typeface="Arial"/>
              <a:buChar char="•"/>
            </a:pPr>
            <a:r>
              <a:rPr lang="en-US"/>
              <a:t>Empowering and motivating employees</a:t>
            </a:r>
            <a:endParaRPr/>
          </a:p>
          <a:p>
            <a:pPr marL="685800" lvl="1" indent="-285750" algn="l" rtl="0">
              <a:lnSpc>
                <a:spcPct val="90000"/>
              </a:lnSpc>
              <a:spcBef>
                <a:spcPts val="375"/>
              </a:spcBef>
              <a:spcAft>
                <a:spcPts val="0"/>
              </a:spcAft>
              <a:buSzPts val="2400"/>
              <a:buChar char="•"/>
            </a:pPr>
            <a:r>
              <a:rPr lang="en-US"/>
              <a:t>Empowers people to contribute</a:t>
            </a:r>
            <a:endParaRPr/>
          </a:p>
          <a:p>
            <a:pPr marL="685800" lvl="1" indent="-285750" algn="l" rtl="0">
              <a:lnSpc>
                <a:spcPct val="90000"/>
              </a:lnSpc>
              <a:spcBef>
                <a:spcPts val="375"/>
              </a:spcBef>
              <a:spcAft>
                <a:spcPts val="0"/>
              </a:spcAft>
              <a:buSzPts val="2400"/>
              <a:buChar char="•"/>
            </a:pPr>
            <a:r>
              <a:rPr lang="en-US"/>
              <a:t>Motivates them to support outcomes</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Activity: What is an Iterative Process?</a:t>
            </a:r>
            <a:endParaRPr/>
          </a:p>
        </p:txBody>
      </p:sp>
      <p:sp>
        <p:nvSpPr>
          <p:cNvPr id="197" name="Google Shape;197;p1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Organizations have goals they want to achieve, so they must consider the best way of reaching their goals and must decide the specific steps to be taken. However, this is not a linear, step-by-step process. It is an iterative process with each step reconsidered as more information is gathered. As organizations go through the planning, they may realize that a different approach is better and go back to start again.</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r>
              <a:rPr lang="en-US"/>
              <a:t>What does the phrase “iterative process” mean? In your own words, explain how this phrase connects to the six stages of the planning cycle.</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Module Learning Outcomes</a:t>
            </a:r>
            <a:endParaRPr/>
          </a:p>
        </p:txBody>
      </p:sp>
      <p:sp>
        <p:nvSpPr>
          <p:cNvPr id="80" name="Google Shape;80;p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Explain how managers align the planning process with company mission, vision, and values</a:t>
            </a:r>
            <a:endParaRPr/>
          </a:p>
          <a:p>
            <a:pPr marL="38100" lvl="0" indent="0" algn="l" rtl="0">
              <a:lnSpc>
                <a:spcPct val="90000"/>
              </a:lnSpc>
              <a:spcBef>
                <a:spcPts val="750"/>
              </a:spcBef>
              <a:spcAft>
                <a:spcPts val="0"/>
              </a:spcAft>
              <a:buSzPts val="2800"/>
              <a:buNone/>
            </a:pPr>
            <a:endParaRPr/>
          </a:p>
          <a:p>
            <a:pPr marL="381000" lvl="1" indent="0" algn="l" rtl="0">
              <a:lnSpc>
                <a:spcPct val="90000"/>
              </a:lnSpc>
              <a:spcBef>
                <a:spcPts val="375"/>
              </a:spcBef>
              <a:spcAft>
                <a:spcPts val="0"/>
              </a:spcAft>
              <a:buSzPts val="2400"/>
              <a:buNone/>
            </a:pPr>
            <a:r>
              <a:rPr lang="en-US" u="sng">
                <a:solidFill>
                  <a:schemeClr val="hlink"/>
                </a:solidFill>
                <a:hlinkClick r:id="rId3" action="ppaction://hlinksldjump"/>
              </a:rPr>
              <a:t>3.1: Distinguish between mission, vision, and values</a:t>
            </a:r>
            <a:endParaRPr/>
          </a:p>
          <a:p>
            <a:pPr marL="381000" lvl="1" indent="0" algn="l" rtl="0">
              <a:lnSpc>
                <a:spcPct val="90000"/>
              </a:lnSpc>
              <a:spcBef>
                <a:spcPts val="375"/>
              </a:spcBef>
              <a:spcAft>
                <a:spcPts val="0"/>
              </a:spcAft>
              <a:buSzPts val="2400"/>
              <a:buNone/>
            </a:pPr>
            <a:r>
              <a:rPr lang="en-US" u="sng">
                <a:solidFill>
                  <a:schemeClr val="hlink"/>
                </a:solidFill>
                <a:hlinkClick r:id="rId4" action="ppaction://hlinksldjump"/>
              </a:rPr>
              <a:t>3.2: Explain the pros and cons of planning</a:t>
            </a:r>
            <a:endParaRPr/>
          </a:p>
          <a:p>
            <a:pPr marL="381000" lvl="1" indent="0" algn="l" rtl="0">
              <a:lnSpc>
                <a:spcPct val="90000"/>
              </a:lnSpc>
              <a:spcBef>
                <a:spcPts val="375"/>
              </a:spcBef>
              <a:spcAft>
                <a:spcPts val="0"/>
              </a:spcAft>
              <a:buSzPts val="2400"/>
              <a:buNone/>
            </a:pPr>
            <a:r>
              <a:rPr lang="en-US" u="sng">
                <a:solidFill>
                  <a:schemeClr val="hlink"/>
                </a:solidFill>
                <a:hlinkClick r:id="rId5" action="ppaction://hlinksldjump"/>
              </a:rPr>
              <a:t>3.3: Explain the stages of the planning cycle</a:t>
            </a:r>
            <a:endParaRPr/>
          </a:p>
          <a:p>
            <a:pPr marL="381000" lvl="1" indent="0" algn="l" rtl="0">
              <a:lnSpc>
                <a:spcPct val="90000"/>
              </a:lnSpc>
              <a:spcBef>
                <a:spcPts val="375"/>
              </a:spcBef>
              <a:spcAft>
                <a:spcPts val="0"/>
              </a:spcAft>
              <a:buSzPts val="2400"/>
              <a:buNone/>
            </a:pPr>
            <a:r>
              <a:rPr lang="en-US" u="sng">
                <a:solidFill>
                  <a:schemeClr val="hlink"/>
                </a:solidFill>
                <a:hlinkClick r:id="rId6" action="ppaction://hlinksldjump"/>
              </a:rPr>
              <a:t>3.4: List and describe the types of plans and common planning tools</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9"/>
          <p:cNvSpPr txBox="1">
            <a:spLocks noGrp="1"/>
          </p:cNvSpPr>
          <p:nvPr>
            <p:ph type="title"/>
          </p:nvPr>
        </p:nvSpPr>
        <p:spPr>
          <a:xfrm>
            <a:off x="2152650" y="2103438"/>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Present: What is an Iterative Process?</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Types of Plans and Common Planning Tools</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Types of Plans and Common Planning Tools</a:t>
            </a:r>
            <a:endParaRPr/>
          </a:p>
        </p:txBody>
      </p:sp>
      <p:sp>
        <p:nvSpPr>
          <p:cNvPr id="213" name="Google Shape;213;p2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3.4: List and describe the types of plans and common planning tools </a:t>
            </a:r>
            <a:endParaRPr sz="2000"/>
          </a:p>
          <a:p>
            <a:pPr marL="381000" lvl="1" indent="0" algn="l" rtl="0">
              <a:lnSpc>
                <a:spcPct val="90000"/>
              </a:lnSpc>
              <a:spcBef>
                <a:spcPts val="375"/>
              </a:spcBef>
              <a:spcAft>
                <a:spcPts val="0"/>
              </a:spcAft>
              <a:buSzPts val="2400"/>
              <a:buNone/>
            </a:pPr>
            <a:r>
              <a:rPr lang="en-US" sz="2000"/>
              <a:t>3.4.1: Differentiate between the uses of long-term plans, short-term plans, and operational plans</a:t>
            </a:r>
            <a:endParaRPr/>
          </a:p>
          <a:p>
            <a:pPr marL="381000" lvl="1" indent="0" algn="l" rtl="0">
              <a:lnSpc>
                <a:spcPct val="90000"/>
              </a:lnSpc>
              <a:spcBef>
                <a:spcPts val="375"/>
              </a:spcBef>
              <a:spcAft>
                <a:spcPts val="0"/>
              </a:spcAft>
              <a:buSzPts val="2400"/>
              <a:buNone/>
            </a:pPr>
            <a:r>
              <a:rPr lang="en-US" sz="2000"/>
              <a:t>3.4.2: Differentiate between standing plans and single-use plans</a:t>
            </a:r>
            <a:endParaRPr/>
          </a:p>
          <a:p>
            <a:pPr marL="381000" lvl="1" indent="0" algn="l" rtl="0">
              <a:lnSpc>
                <a:spcPct val="90000"/>
              </a:lnSpc>
              <a:spcBef>
                <a:spcPts val="375"/>
              </a:spcBef>
              <a:spcAft>
                <a:spcPts val="0"/>
              </a:spcAft>
              <a:buSzPts val="2400"/>
              <a:buNone/>
            </a:pPr>
            <a:r>
              <a:rPr lang="en-US" sz="2000"/>
              <a:t>3.4.3: Explain how policies, procedures, and regulations impact operational plans</a:t>
            </a:r>
            <a:endParaRPr/>
          </a:p>
          <a:p>
            <a:pPr marL="381000" lvl="1" indent="0" algn="l" rtl="0">
              <a:lnSpc>
                <a:spcPct val="90000"/>
              </a:lnSpc>
              <a:spcBef>
                <a:spcPts val="375"/>
              </a:spcBef>
              <a:spcAft>
                <a:spcPts val="0"/>
              </a:spcAft>
              <a:buSzPts val="2400"/>
              <a:buNone/>
            </a:pPr>
            <a:r>
              <a:rPr lang="en-US" sz="2000"/>
              <a:t>3.4.4: Explain the role budgets in the planning process</a:t>
            </a:r>
            <a:endParaRPr/>
          </a:p>
          <a:p>
            <a:pPr marL="381000" lvl="1" indent="0" algn="l" rtl="0">
              <a:lnSpc>
                <a:spcPct val="90000"/>
              </a:lnSpc>
              <a:spcBef>
                <a:spcPts val="375"/>
              </a:spcBef>
              <a:spcAft>
                <a:spcPts val="0"/>
              </a:spcAft>
              <a:buSzPts val="2400"/>
              <a:buNone/>
            </a:pPr>
            <a:r>
              <a:rPr lang="en-US" sz="2000"/>
              <a:t>3.4.5: Differentiate between forecasting, scenario planning, and contingency planning</a:t>
            </a:r>
            <a:endParaRPr/>
          </a:p>
          <a:p>
            <a:pPr marL="381000" lvl="1" indent="0" algn="l" rtl="0">
              <a:lnSpc>
                <a:spcPct val="90000"/>
              </a:lnSpc>
              <a:spcBef>
                <a:spcPts val="375"/>
              </a:spcBef>
              <a:spcAft>
                <a:spcPts val="0"/>
              </a:spcAft>
              <a:buSzPts val="2400"/>
              <a:buNone/>
            </a:pPr>
            <a:r>
              <a:rPr lang="en-US" sz="2000"/>
              <a:t>3.4.6: Explain the use of "management by objectives" (MBO), SMART goals, and benchmarking in planning</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Types of Plans</a:t>
            </a:r>
            <a:endParaRPr/>
          </a:p>
        </p:txBody>
      </p:sp>
      <p:sp>
        <p:nvSpPr>
          <p:cNvPr id="219" name="Google Shape;219;p2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Long term</a:t>
            </a:r>
            <a:endParaRPr/>
          </a:p>
          <a:p>
            <a:pPr marL="685800" lvl="1" indent="-285750" algn="l" rtl="0">
              <a:lnSpc>
                <a:spcPct val="90000"/>
              </a:lnSpc>
              <a:spcBef>
                <a:spcPts val="375"/>
              </a:spcBef>
              <a:spcAft>
                <a:spcPts val="0"/>
              </a:spcAft>
              <a:buSzPts val="2400"/>
              <a:buChar char="•"/>
            </a:pPr>
            <a:r>
              <a:rPr lang="en-US"/>
              <a:t>Crucial to ultimate success</a:t>
            </a:r>
            <a:endParaRPr/>
          </a:p>
          <a:p>
            <a:pPr marL="685800" lvl="1" indent="-285750" algn="l" rtl="0">
              <a:lnSpc>
                <a:spcPct val="90000"/>
              </a:lnSpc>
              <a:spcBef>
                <a:spcPts val="375"/>
              </a:spcBef>
              <a:spcAft>
                <a:spcPts val="0"/>
              </a:spcAft>
              <a:buSzPts val="2400"/>
              <a:buChar char="•"/>
            </a:pPr>
            <a:r>
              <a:rPr lang="en-US"/>
              <a:t>Top management responsible for these plans</a:t>
            </a:r>
            <a:endParaRPr/>
          </a:p>
          <a:p>
            <a:pPr marL="342900" marR="0" lvl="0" indent="-304800" algn="l" rtl="0">
              <a:lnSpc>
                <a:spcPct val="90000"/>
              </a:lnSpc>
              <a:spcBef>
                <a:spcPts val="750"/>
              </a:spcBef>
              <a:spcAft>
                <a:spcPts val="0"/>
              </a:spcAft>
              <a:buClr>
                <a:schemeClr val="dk1"/>
              </a:buClr>
              <a:buSzPts val="2800"/>
              <a:buFont typeface="Arial"/>
              <a:buChar char="•"/>
            </a:pPr>
            <a:r>
              <a:rPr lang="en-US"/>
              <a:t>Short term</a:t>
            </a:r>
            <a:endParaRPr/>
          </a:p>
          <a:p>
            <a:pPr marL="685800" lvl="1" indent="-285750" algn="l" rtl="0">
              <a:lnSpc>
                <a:spcPct val="90000"/>
              </a:lnSpc>
              <a:spcBef>
                <a:spcPts val="375"/>
              </a:spcBef>
              <a:spcAft>
                <a:spcPts val="0"/>
              </a:spcAft>
              <a:buSzPts val="2400"/>
              <a:buChar char="•"/>
            </a:pPr>
            <a:r>
              <a:rPr lang="en-US"/>
              <a:t>Allocate resources for a year or less</a:t>
            </a:r>
            <a:endParaRPr/>
          </a:p>
          <a:p>
            <a:pPr marL="685800" lvl="1" indent="-285750" algn="l" rtl="0">
              <a:lnSpc>
                <a:spcPct val="90000"/>
              </a:lnSpc>
              <a:spcBef>
                <a:spcPts val="375"/>
              </a:spcBef>
              <a:spcAft>
                <a:spcPts val="0"/>
              </a:spcAft>
              <a:buSzPts val="2400"/>
              <a:buChar char="•"/>
            </a:pPr>
            <a:r>
              <a:rPr lang="en-US"/>
              <a:t> must be monitored and updated</a:t>
            </a:r>
            <a:endParaRPr/>
          </a:p>
          <a:p>
            <a:pPr marL="342900" marR="0" lvl="0" indent="-304800" algn="l" rtl="0">
              <a:lnSpc>
                <a:spcPct val="90000"/>
              </a:lnSpc>
              <a:spcBef>
                <a:spcPts val="750"/>
              </a:spcBef>
              <a:spcAft>
                <a:spcPts val="0"/>
              </a:spcAft>
              <a:buClr>
                <a:schemeClr val="dk1"/>
              </a:buClr>
              <a:buSzPts val="2800"/>
              <a:buFont typeface="Arial"/>
              <a:buChar char="•"/>
            </a:pPr>
            <a:r>
              <a:rPr lang="en-US"/>
              <a:t>Standing Plans</a:t>
            </a:r>
            <a:endParaRPr/>
          </a:p>
          <a:p>
            <a:pPr marL="685800" lvl="1" indent="-285750" algn="l" rtl="0">
              <a:lnSpc>
                <a:spcPct val="90000"/>
              </a:lnSpc>
              <a:spcBef>
                <a:spcPts val="375"/>
              </a:spcBef>
              <a:spcAft>
                <a:spcPts val="0"/>
              </a:spcAft>
              <a:buSzPts val="2400"/>
              <a:buChar char="•"/>
            </a:pPr>
            <a:r>
              <a:rPr lang="en-US"/>
              <a:t>Policies, procedures, and regulations</a:t>
            </a:r>
            <a:endParaRPr/>
          </a:p>
          <a:p>
            <a:pPr marL="342900" marR="0" lvl="0" indent="-304800" algn="l" rtl="0">
              <a:lnSpc>
                <a:spcPct val="90000"/>
              </a:lnSpc>
              <a:spcBef>
                <a:spcPts val="750"/>
              </a:spcBef>
              <a:spcAft>
                <a:spcPts val="0"/>
              </a:spcAft>
              <a:buClr>
                <a:schemeClr val="dk1"/>
              </a:buClr>
              <a:buSzPts val="2800"/>
              <a:buFont typeface="Arial"/>
              <a:buChar char="•"/>
            </a:pPr>
            <a:r>
              <a:rPr lang="en-US"/>
              <a:t>Single-use</a:t>
            </a:r>
            <a:endParaRPr/>
          </a:p>
          <a:p>
            <a:pPr marL="685800" lvl="1" indent="-285750" algn="l" rtl="0">
              <a:lnSpc>
                <a:spcPct val="90000"/>
              </a:lnSpc>
              <a:spcBef>
                <a:spcPts val="375"/>
              </a:spcBef>
              <a:spcAft>
                <a:spcPts val="0"/>
              </a:spcAft>
              <a:buSzPts val="2400"/>
              <a:buChar char="•"/>
            </a:pPr>
            <a:r>
              <a:rPr lang="en-US"/>
              <a:t>One-time project or event (budgets, project schedules)</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Policies, Procedures, and Regulations</a:t>
            </a:r>
            <a:endParaRPr/>
          </a:p>
        </p:txBody>
      </p:sp>
      <p:sp>
        <p:nvSpPr>
          <p:cNvPr id="226" name="Google Shape;226;p23"/>
          <p:cNvSpPr txBox="1">
            <a:spLocks noGrp="1"/>
          </p:cNvSpPr>
          <p:nvPr>
            <p:ph type="body" idx="1"/>
          </p:nvPr>
        </p:nvSpPr>
        <p:spPr>
          <a:xfrm>
            <a:off x="838200" y="1825625"/>
            <a:ext cx="52578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Policies: broad guidelines for smooth operation- hiring and firing, promotions, etc.</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Procedures: steps to be followed in established operations- reflect company policies and support long-term goals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Regulations: what is allowed and what is strictly prohibited= state and federal governments issue regulations often</a:t>
            </a:r>
            <a:endParaRPr dirty="0"/>
          </a:p>
        </p:txBody>
      </p:sp>
      <p:pic>
        <p:nvPicPr>
          <p:cNvPr id="227" name="Google Shape;227;p23" descr="Graphic showing organizational plan hierarchy with top management in charge of the long-term plan; middle management in charge of standing short-term plan and single-use short-term plan; and middle and first level management in charge of policies, procedures, and budgets"/>
          <p:cNvPicPr preferRelativeResize="0"/>
          <p:nvPr/>
        </p:nvPicPr>
        <p:blipFill rotWithShape="1">
          <a:blip r:embed="rId3">
            <a:alphaModFix/>
          </a:blip>
          <a:srcRect/>
          <a:stretch/>
        </p:blipFill>
        <p:spPr>
          <a:xfrm>
            <a:off x="6019800" y="1840865"/>
            <a:ext cx="5754624" cy="3040659"/>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Long-term and short-term goals</a:t>
            </a:r>
            <a:endParaRPr/>
          </a:p>
        </p:txBody>
      </p:sp>
      <p:sp>
        <p:nvSpPr>
          <p:cNvPr id="234" name="Google Shape;234;p2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400050" lvl="0" indent="-342900" algn="l" rtl="0">
              <a:lnSpc>
                <a:spcPct val="90000"/>
              </a:lnSpc>
              <a:spcBef>
                <a:spcPts val="750"/>
              </a:spcBef>
              <a:spcAft>
                <a:spcPts val="0"/>
              </a:spcAft>
              <a:buSzPts val="2800"/>
              <a:buChar char="•"/>
            </a:pPr>
            <a:r>
              <a:rPr lang="en-US"/>
              <a:t>Watch the short animated video for a brief overview of the importance of long-term and short-term planning.</a:t>
            </a:r>
            <a:endParaRPr/>
          </a:p>
          <a:p>
            <a:pPr marL="400050" lvl="0" indent="-342900" algn="l" rtl="0">
              <a:lnSpc>
                <a:spcPct val="90000"/>
              </a:lnSpc>
              <a:spcBef>
                <a:spcPts val="750"/>
              </a:spcBef>
              <a:spcAft>
                <a:spcPts val="0"/>
              </a:spcAft>
              <a:buSzPts val="2800"/>
              <a:buChar char="•"/>
            </a:pPr>
            <a:r>
              <a:rPr lang="en-US" u="sng">
                <a:solidFill>
                  <a:schemeClr val="hlink"/>
                </a:solidFill>
                <a:hlinkClick r:id="rId3"/>
              </a:rPr>
              <a:t>Long Term and Short Term Planning Animated</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Role of Budgets in Planning Process</a:t>
            </a:r>
            <a:endParaRPr/>
          </a:p>
        </p:txBody>
      </p:sp>
      <p:sp>
        <p:nvSpPr>
          <p:cNvPr id="241" name="Google Shape;241;p25"/>
          <p:cNvSpPr txBox="1">
            <a:spLocks noGrp="1"/>
          </p:cNvSpPr>
          <p:nvPr>
            <p:ph type="body" idx="1"/>
          </p:nvPr>
        </p:nvSpPr>
        <p:spPr>
          <a:xfrm>
            <a:off x="838200" y="1825625"/>
            <a:ext cx="5184298"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Single-use and short-term</a:t>
            </a:r>
            <a:endParaRPr dirty="0"/>
          </a:p>
          <a:p>
            <a:pPr marL="342900" marR="0" lvl="0" indent="-127000" algn="l" rtl="0">
              <a:lnSpc>
                <a:spcPct val="90000"/>
              </a:lnSpc>
              <a:spcBef>
                <a:spcPts val="750"/>
              </a:spcBef>
              <a:spcAft>
                <a:spcPts val="0"/>
              </a:spcAft>
              <a:buClr>
                <a:schemeClr val="dk1"/>
              </a:buClr>
              <a:buSzPts val="2800"/>
              <a:buFont typeface="Arial"/>
              <a:buNone/>
            </a:pP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Different budget types</a:t>
            </a:r>
            <a:endParaRPr dirty="0"/>
          </a:p>
          <a:p>
            <a:pPr marL="685800" lvl="1" indent="-285750" algn="l" rtl="0">
              <a:lnSpc>
                <a:spcPct val="90000"/>
              </a:lnSpc>
              <a:spcBef>
                <a:spcPts val="375"/>
              </a:spcBef>
              <a:spcAft>
                <a:spcPts val="0"/>
              </a:spcAft>
              <a:buSzPts val="2400"/>
              <a:buChar char="•"/>
            </a:pPr>
            <a:r>
              <a:rPr lang="en-US" dirty="0"/>
              <a:t>Financial: balance sheets/expense statements</a:t>
            </a:r>
            <a:endParaRPr dirty="0"/>
          </a:p>
          <a:p>
            <a:pPr marL="685800" lvl="1" indent="-285750" algn="l" rtl="0">
              <a:lnSpc>
                <a:spcPct val="90000"/>
              </a:lnSpc>
              <a:spcBef>
                <a:spcPts val="375"/>
              </a:spcBef>
              <a:spcAft>
                <a:spcPts val="0"/>
              </a:spcAft>
              <a:buSzPts val="2400"/>
              <a:buChar char="•"/>
            </a:pPr>
            <a:r>
              <a:rPr lang="en-US" dirty="0"/>
              <a:t>Operating: project revenue against expenditures</a:t>
            </a:r>
            <a:endParaRPr dirty="0"/>
          </a:p>
          <a:p>
            <a:pPr marL="685800" lvl="1" indent="-285750" algn="l" rtl="0">
              <a:lnSpc>
                <a:spcPct val="90000"/>
              </a:lnSpc>
              <a:spcBef>
                <a:spcPts val="375"/>
              </a:spcBef>
              <a:spcAft>
                <a:spcPts val="0"/>
              </a:spcAft>
              <a:buSzPts val="2400"/>
              <a:buChar char="•"/>
            </a:pPr>
            <a:r>
              <a:rPr lang="en-US" dirty="0"/>
              <a:t>Nonmonetary: allocate resources such as labor and workspace</a:t>
            </a:r>
            <a:endParaRPr dirty="0"/>
          </a:p>
          <a:p>
            <a:pPr marL="685800" lvl="1" indent="-285750" algn="l" rtl="0">
              <a:lnSpc>
                <a:spcPct val="90000"/>
              </a:lnSpc>
              <a:spcBef>
                <a:spcPts val="375"/>
              </a:spcBef>
              <a:spcAft>
                <a:spcPts val="0"/>
              </a:spcAft>
              <a:buSzPts val="2400"/>
              <a:buChar char="•"/>
            </a:pPr>
            <a:r>
              <a:rPr lang="en-US" dirty="0"/>
              <a:t>Fixed: do not change: sales revenue</a:t>
            </a:r>
            <a:endParaRPr dirty="0"/>
          </a:p>
          <a:p>
            <a:pPr marL="685800" lvl="1" indent="-285750" algn="l" rtl="0">
              <a:lnSpc>
                <a:spcPct val="90000"/>
              </a:lnSpc>
              <a:spcBef>
                <a:spcPts val="375"/>
              </a:spcBef>
              <a:spcAft>
                <a:spcPts val="0"/>
              </a:spcAft>
              <a:buSzPts val="2400"/>
              <a:buChar char="•"/>
            </a:pPr>
            <a:r>
              <a:rPr lang="en-US" dirty="0"/>
              <a:t>Flexible: vary with level of activity</a:t>
            </a:r>
            <a:endParaRPr dirty="0"/>
          </a:p>
        </p:txBody>
      </p:sp>
      <p:pic>
        <p:nvPicPr>
          <p:cNvPr id="242" name="Google Shape;242;p25" descr="A printed out spreadsheet underneath a calculator and pen."/>
          <p:cNvPicPr preferRelativeResize="0"/>
          <p:nvPr/>
        </p:nvPicPr>
        <p:blipFill rotWithShape="1">
          <a:blip r:embed="rId3">
            <a:alphaModFix/>
          </a:blip>
          <a:srcRect/>
          <a:stretch/>
        </p:blipFill>
        <p:spPr>
          <a:xfrm>
            <a:off x="6169502" y="1903412"/>
            <a:ext cx="5184298" cy="3051175"/>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Role of Budgets in Planning Process (cont)</a:t>
            </a:r>
            <a:endParaRPr/>
          </a:p>
        </p:txBody>
      </p:sp>
      <p:sp>
        <p:nvSpPr>
          <p:cNvPr id="249" name="Google Shape;249;p2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Important planning tool: going “over budget” is sign of poor planning.</a:t>
            </a:r>
            <a:endParaRPr/>
          </a:p>
          <a:p>
            <a:pPr marL="342900" marR="0" lvl="0" indent="-304800" algn="l" rtl="0">
              <a:lnSpc>
                <a:spcPct val="90000"/>
              </a:lnSpc>
              <a:spcBef>
                <a:spcPts val="750"/>
              </a:spcBef>
              <a:spcAft>
                <a:spcPts val="0"/>
              </a:spcAft>
              <a:buClr>
                <a:schemeClr val="dk1"/>
              </a:buClr>
              <a:buSzPts val="2800"/>
              <a:buFont typeface="Arial"/>
              <a:buChar char="•"/>
            </a:pPr>
            <a:r>
              <a:rPr lang="en-US"/>
              <a:t>In some cases, to routinely come in under budget is also viewed negatively, because with more accurate budgeting those committed resources could have been allocated to other projects. </a:t>
            </a:r>
            <a:endParaRPr/>
          </a:p>
          <a:p>
            <a:pPr marL="342900" marR="0" lvl="0" indent="-304800" algn="l" rtl="0">
              <a:lnSpc>
                <a:spcPct val="90000"/>
              </a:lnSpc>
              <a:spcBef>
                <a:spcPts val="750"/>
              </a:spcBef>
              <a:spcAft>
                <a:spcPts val="0"/>
              </a:spcAft>
              <a:buClr>
                <a:schemeClr val="dk1"/>
              </a:buClr>
              <a:buSzPts val="2800"/>
              <a:buFont typeface="Arial"/>
              <a:buChar char="•"/>
            </a:pPr>
            <a:r>
              <a:rPr lang="en-US"/>
              <a:t>Often, projects compete for limited resources so the best budget is the one that most closely projects actual expenses and revenue.</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Forecasting, Scenario Planning, and Contingency Planning</a:t>
            </a:r>
            <a:endParaRPr/>
          </a:p>
        </p:txBody>
      </p:sp>
      <p:sp>
        <p:nvSpPr>
          <p:cNvPr id="256" name="Google Shape;256;p2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Forecasting</a:t>
            </a:r>
            <a:endParaRPr/>
          </a:p>
          <a:p>
            <a:pPr marL="685800" lvl="1" indent="-285750" algn="l" rtl="0">
              <a:lnSpc>
                <a:spcPct val="90000"/>
              </a:lnSpc>
              <a:spcBef>
                <a:spcPts val="375"/>
              </a:spcBef>
              <a:spcAft>
                <a:spcPts val="0"/>
              </a:spcAft>
              <a:buSzPts val="2400"/>
              <a:buChar char="•"/>
            </a:pPr>
            <a:r>
              <a:rPr lang="en-US"/>
              <a:t>Makes a prediction about future</a:t>
            </a:r>
            <a:endParaRPr/>
          </a:p>
          <a:p>
            <a:pPr marL="685800" lvl="1" indent="-285750" algn="l" rtl="0">
              <a:lnSpc>
                <a:spcPct val="90000"/>
              </a:lnSpc>
              <a:spcBef>
                <a:spcPts val="375"/>
              </a:spcBef>
              <a:spcAft>
                <a:spcPts val="0"/>
              </a:spcAft>
              <a:buSzPts val="2400"/>
              <a:buChar char="•"/>
            </a:pPr>
            <a:r>
              <a:rPr lang="en-US"/>
              <a:t>Scientific forecasting is using mathematical models, historical data, and statistical analysis</a:t>
            </a:r>
            <a:endParaRPr/>
          </a:p>
          <a:p>
            <a:pPr marL="685800" lvl="1" indent="-285750" algn="l" rtl="0">
              <a:lnSpc>
                <a:spcPct val="90000"/>
              </a:lnSpc>
              <a:spcBef>
                <a:spcPts val="375"/>
              </a:spcBef>
              <a:spcAft>
                <a:spcPts val="0"/>
              </a:spcAft>
              <a:buSzPts val="2400"/>
              <a:buChar char="•"/>
            </a:pPr>
            <a:r>
              <a:rPr lang="en-US"/>
              <a:t>Long-range forecasting requires both quantitative numerical data and qualitative data based on experts</a:t>
            </a:r>
            <a:endParaRPr/>
          </a:p>
          <a:p>
            <a:pPr marL="685800" lvl="1" indent="-13335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Contingency plans</a:t>
            </a:r>
            <a:endParaRPr/>
          </a:p>
          <a:p>
            <a:pPr marL="685800" lvl="1" indent="-285750" algn="l" rtl="0">
              <a:lnSpc>
                <a:spcPct val="90000"/>
              </a:lnSpc>
              <a:spcBef>
                <a:spcPts val="375"/>
              </a:spcBef>
              <a:spcAft>
                <a:spcPts val="0"/>
              </a:spcAft>
              <a:buSzPts val="2400"/>
              <a:buChar char="•"/>
            </a:pPr>
            <a:r>
              <a:rPr lang="en-US"/>
              <a:t>Describes what will happen in a possible—but not expected--situation</a:t>
            </a:r>
            <a:endParaRPr/>
          </a:p>
          <a:p>
            <a:pPr marL="685800" lvl="1" indent="-285750" algn="l" rtl="0">
              <a:lnSpc>
                <a:spcPct val="90000"/>
              </a:lnSpc>
              <a:spcBef>
                <a:spcPts val="375"/>
              </a:spcBef>
              <a:spcAft>
                <a:spcPts val="0"/>
              </a:spcAft>
              <a:buSzPts val="2400"/>
              <a:buChar char="•"/>
            </a:pPr>
            <a:r>
              <a:rPr lang="en-US"/>
              <a:t>Used to handle emergency situations</a:t>
            </a:r>
            <a:endParaRPr/>
          </a:p>
          <a:p>
            <a:pPr marL="685800" lvl="1" indent="-133350" algn="l" rtl="0">
              <a:lnSpc>
                <a:spcPct val="90000"/>
              </a:lnSpc>
              <a:spcBef>
                <a:spcPts val="375"/>
              </a:spcBef>
              <a:spcAft>
                <a:spcPts val="0"/>
              </a:spcAft>
              <a:buSzPts val="2400"/>
              <a:buNone/>
            </a:pPr>
            <a:endParaRPr/>
          </a:p>
          <a:p>
            <a:pPr marL="685800" lvl="1" indent="-133350" algn="l" rtl="0">
              <a:lnSpc>
                <a:spcPct val="90000"/>
              </a:lnSpc>
              <a:spcBef>
                <a:spcPts val="375"/>
              </a:spcBef>
              <a:spcAft>
                <a:spcPts val="0"/>
              </a:spcAft>
              <a:buSzPts val="2400"/>
              <a:buNone/>
            </a:pPr>
            <a:endParaRPr/>
          </a:p>
          <a:p>
            <a:pPr marL="685800" lvl="1" indent="-133350" algn="l" rtl="0">
              <a:lnSpc>
                <a:spcPct val="90000"/>
              </a:lnSpc>
              <a:spcBef>
                <a:spcPts val="375"/>
              </a:spcBef>
              <a:spcAft>
                <a:spcPts val="0"/>
              </a:spcAft>
              <a:buSzPts val="2400"/>
              <a:buNone/>
            </a:pP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Management By Objective and </a:t>
            </a:r>
            <a:br>
              <a:rPr lang="en-US"/>
            </a:br>
            <a:r>
              <a:rPr lang="en-US"/>
              <a:t>SMART Goals</a:t>
            </a:r>
            <a:endParaRPr/>
          </a:p>
        </p:txBody>
      </p:sp>
      <p:sp>
        <p:nvSpPr>
          <p:cNvPr id="263" name="Google Shape;263;p2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Management By Objective (MBO)</a:t>
            </a:r>
            <a:endParaRPr/>
          </a:p>
          <a:p>
            <a:pPr marL="685800" lvl="1" indent="-285750" algn="l" rtl="0">
              <a:lnSpc>
                <a:spcPct val="90000"/>
              </a:lnSpc>
              <a:spcBef>
                <a:spcPts val="375"/>
              </a:spcBef>
              <a:spcAft>
                <a:spcPts val="0"/>
              </a:spcAft>
              <a:buSzPts val="2400"/>
              <a:buChar char="•"/>
            </a:pPr>
            <a:r>
              <a:rPr lang="en-US"/>
              <a:t>Jointly set goals and objectives, plan tasks for employees, agree on standards for evaluating performance, meet to review progress often</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SMART Goals</a:t>
            </a:r>
            <a:endParaRPr/>
          </a:p>
          <a:p>
            <a:pPr marL="685800" lvl="1" indent="-285750" algn="l" rtl="0">
              <a:lnSpc>
                <a:spcPct val="90000"/>
              </a:lnSpc>
              <a:spcBef>
                <a:spcPts val="375"/>
              </a:spcBef>
              <a:spcAft>
                <a:spcPts val="0"/>
              </a:spcAft>
              <a:buSzPts val="2400"/>
              <a:buChar char="•"/>
            </a:pPr>
            <a:r>
              <a:rPr lang="en-US"/>
              <a:t>Provides incentives to employees, empowering them to set own objectives, honestly communication with workers</a:t>
            </a:r>
            <a:endParaRPr/>
          </a:p>
          <a:p>
            <a:pPr marL="685800" lvl="1" indent="-285750" algn="l" rtl="0">
              <a:lnSpc>
                <a:spcPct val="90000"/>
              </a:lnSpc>
              <a:spcBef>
                <a:spcPts val="375"/>
              </a:spcBef>
              <a:spcAft>
                <a:spcPts val="0"/>
              </a:spcAft>
              <a:buSzPts val="2400"/>
              <a:buChar char="•"/>
            </a:pPr>
            <a:r>
              <a:rPr lang="en-US" b="1"/>
              <a:t>S</a:t>
            </a:r>
            <a:r>
              <a:rPr lang="en-US"/>
              <a:t>pecific, </a:t>
            </a:r>
            <a:r>
              <a:rPr lang="en-US" b="1"/>
              <a:t>M</a:t>
            </a:r>
            <a:r>
              <a:rPr lang="en-US"/>
              <a:t>easurable, </a:t>
            </a:r>
            <a:r>
              <a:rPr lang="en-US" b="1"/>
              <a:t>A</a:t>
            </a:r>
            <a:r>
              <a:rPr lang="en-US"/>
              <a:t>chievable, </a:t>
            </a:r>
            <a:r>
              <a:rPr lang="en-US" b="1"/>
              <a:t>R</a:t>
            </a:r>
            <a:r>
              <a:rPr lang="en-US"/>
              <a:t>elevant, </a:t>
            </a:r>
            <a:r>
              <a:rPr lang="en-US" b="1"/>
              <a:t>T</a:t>
            </a:r>
            <a:r>
              <a:rPr lang="en-US"/>
              <a:t>ime-bound</a:t>
            </a:r>
            <a:endParaRPr/>
          </a:p>
          <a:p>
            <a:pPr marL="685800" lvl="1" indent="-13335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Benchmarking: looing for performance levels outside organization</a:t>
            </a:r>
            <a:endParaRPr/>
          </a:p>
          <a:p>
            <a:pPr marL="685800" lvl="1" indent="-285750" algn="l" rtl="0">
              <a:lnSpc>
                <a:spcPct val="90000"/>
              </a:lnSpc>
              <a:spcBef>
                <a:spcPts val="375"/>
              </a:spcBef>
              <a:spcAft>
                <a:spcPts val="0"/>
              </a:spcAft>
              <a:buSzPts val="2400"/>
              <a:buChar char="•"/>
            </a:pPr>
            <a:r>
              <a:rPr lang="en-US"/>
              <a:t>Industry, geography, organization, processes, innovation</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Mission, Vision, and Values</a:t>
            </a: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Benchmarking</a:t>
            </a:r>
            <a:endParaRPr/>
          </a:p>
        </p:txBody>
      </p:sp>
      <p:sp>
        <p:nvSpPr>
          <p:cNvPr id="269" name="Google Shape;269;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looks for performance levels outside your organization, and sometimes across departments</a:t>
            </a:r>
            <a:endParaRPr/>
          </a:p>
          <a:p>
            <a:pPr marL="685800" lvl="1" indent="-133350" algn="l" rtl="0">
              <a:lnSpc>
                <a:spcPct val="90000"/>
              </a:lnSpc>
              <a:spcBef>
                <a:spcPts val="375"/>
              </a:spcBef>
              <a:spcAft>
                <a:spcPts val="0"/>
              </a:spcAft>
              <a:buSzPts val="2400"/>
              <a:buNone/>
            </a:pPr>
            <a:endParaRPr/>
          </a:p>
          <a:p>
            <a:pPr marL="685800" lvl="1" indent="-285750" algn="l" rtl="0">
              <a:lnSpc>
                <a:spcPct val="90000"/>
              </a:lnSpc>
              <a:spcBef>
                <a:spcPts val="375"/>
              </a:spcBef>
              <a:spcAft>
                <a:spcPts val="0"/>
              </a:spcAft>
              <a:buSzPts val="2400"/>
              <a:buChar char="•"/>
            </a:pPr>
            <a:r>
              <a:rPr lang="en-US"/>
              <a:t>Industry</a:t>
            </a:r>
            <a:endParaRPr/>
          </a:p>
          <a:p>
            <a:pPr marL="1028700" lvl="2" indent="-266700" algn="l" rtl="0">
              <a:lnSpc>
                <a:spcPct val="90000"/>
              </a:lnSpc>
              <a:spcBef>
                <a:spcPts val="375"/>
              </a:spcBef>
              <a:spcAft>
                <a:spcPts val="0"/>
              </a:spcAft>
              <a:buSzPts val="2000"/>
              <a:buChar char="•"/>
            </a:pPr>
            <a:r>
              <a:rPr lang="en-US"/>
              <a:t>consider your competitors</a:t>
            </a:r>
            <a:endParaRPr/>
          </a:p>
          <a:p>
            <a:pPr marL="685800" lvl="1" indent="-285750" algn="l" rtl="0">
              <a:lnSpc>
                <a:spcPct val="90000"/>
              </a:lnSpc>
              <a:spcBef>
                <a:spcPts val="375"/>
              </a:spcBef>
              <a:spcAft>
                <a:spcPts val="0"/>
              </a:spcAft>
              <a:buSzPts val="2400"/>
              <a:buChar char="•"/>
            </a:pPr>
            <a:r>
              <a:rPr lang="en-US"/>
              <a:t>Geography</a:t>
            </a:r>
            <a:endParaRPr/>
          </a:p>
          <a:p>
            <a:pPr marL="1028700" lvl="2" indent="-266700" algn="l" rtl="0">
              <a:lnSpc>
                <a:spcPct val="90000"/>
              </a:lnSpc>
              <a:spcBef>
                <a:spcPts val="375"/>
              </a:spcBef>
              <a:spcAft>
                <a:spcPts val="0"/>
              </a:spcAft>
              <a:buSzPts val="2000"/>
              <a:buChar char="•"/>
            </a:pPr>
            <a:r>
              <a:rPr lang="en-US"/>
              <a:t>Consider the regional economy </a:t>
            </a:r>
            <a:endParaRPr/>
          </a:p>
          <a:p>
            <a:pPr marL="685800" lvl="1" indent="-285750" algn="l" rtl="0">
              <a:lnSpc>
                <a:spcPct val="90000"/>
              </a:lnSpc>
              <a:spcBef>
                <a:spcPts val="375"/>
              </a:spcBef>
              <a:spcAft>
                <a:spcPts val="0"/>
              </a:spcAft>
              <a:buSzPts val="2400"/>
              <a:buChar char="•"/>
            </a:pPr>
            <a:r>
              <a:rPr lang="en-US"/>
              <a:t>Organization</a:t>
            </a:r>
            <a:endParaRPr/>
          </a:p>
          <a:p>
            <a:pPr marL="1028700" lvl="2" indent="-266700" algn="l" rtl="0">
              <a:lnSpc>
                <a:spcPct val="90000"/>
              </a:lnSpc>
              <a:spcBef>
                <a:spcPts val="375"/>
              </a:spcBef>
              <a:spcAft>
                <a:spcPts val="0"/>
              </a:spcAft>
              <a:buSzPts val="2000"/>
              <a:buChar char="•"/>
            </a:pPr>
            <a:r>
              <a:rPr lang="en-US"/>
              <a:t>Consider the economic climate</a:t>
            </a:r>
            <a:endParaRPr/>
          </a:p>
          <a:p>
            <a:pPr marL="685800" lvl="1" indent="-285750" algn="l" rtl="0">
              <a:lnSpc>
                <a:spcPct val="90000"/>
              </a:lnSpc>
              <a:spcBef>
                <a:spcPts val="375"/>
              </a:spcBef>
              <a:spcAft>
                <a:spcPts val="0"/>
              </a:spcAft>
              <a:buSzPts val="2400"/>
              <a:buChar char="•"/>
            </a:pPr>
            <a:r>
              <a:rPr lang="en-US"/>
              <a:t>Processes</a:t>
            </a:r>
            <a:endParaRPr/>
          </a:p>
          <a:p>
            <a:pPr marL="1028700" lvl="2" indent="-266700" algn="l" rtl="0">
              <a:lnSpc>
                <a:spcPct val="90000"/>
              </a:lnSpc>
              <a:spcBef>
                <a:spcPts val="375"/>
              </a:spcBef>
              <a:spcAft>
                <a:spcPts val="0"/>
              </a:spcAft>
              <a:buSzPts val="2000"/>
              <a:buChar char="•"/>
            </a:pPr>
            <a:r>
              <a:rPr lang="en-US"/>
              <a:t>May also be called “strategic benchmarking”</a:t>
            </a:r>
            <a:endParaRPr/>
          </a:p>
          <a:p>
            <a:pPr marL="685800" lvl="1" indent="-285750" algn="l" rtl="0">
              <a:lnSpc>
                <a:spcPct val="90000"/>
              </a:lnSpc>
              <a:spcBef>
                <a:spcPts val="375"/>
              </a:spcBef>
              <a:spcAft>
                <a:spcPts val="0"/>
              </a:spcAft>
              <a:buSzPts val="2400"/>
              <a:buChar char="•"/>
            </a:pPr>
            <a:r>
              <a:rPr lang="en-US"/>
              <a:t>Innovation</a:t>
            </a:r>
            <a:endParaRPr/>
          </a:p>
          <a:p>
            <a:pPr marL="1028700" lvl="2" indent="-266700" algn="l" rtl="0">
              <a:lnSpc>
                <a:spcPct val="90000"/>
              </a:lnSpc>
              <a:spcBef>
                <a:spcPts val="375"/>
              </a:spcBef>
              <a:spcAft>
                <a:spcPts val="0"/>
              </a:spcAft>
              <a:buSzPts val="2000"/>
              <a:buChar char="•"/>
            </a:pPr>
            <a:r>
              <a:rPr lang="en-US"/>
              <a:t>Considers processes used by partners or competitors</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g7457258f90_0_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Practice Question 2</a:t>
            </a:r>
            <a:endParaRPr dirty="0"/>
          </a:p>
        </p:txBody>
      </p:sp>
      <p:sp>
        <p:nvSpPr>
          <p:cNvPr id="275" name="Google Shape;275;g7457258f90_0_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None/>
            </a:pPr>
            <a:r>
              <a:rPr lang="en-US"/>
              <a:t>Which of these benchmarking metrics would be most valuable to an organization:</a:t>
            </a:r>
            <a:endParaRPr/>
          </a:p>
          <a:p>
            <a:pPr marL="685800" lvl="1" indent="-133350" algn="l" rtl="0">
              <a:lnSpc>
                <a:spcPct val="90000"/>
              </a:lnSpc>
              <a:spcBef>
                <a:spcPts val="375"/>
              </a:spcBef>
              <a:spcAft>
                <a:spcPts val="0"/>
              </a:spcAft>
              <a:buSzPts val="2400"/>
              <a:buNone/>
            </a:pPr>
            <a:endParaRPr/>
          </a:p>
          <a:p>
            <a:pPr marL="685800" lvl="1" indent="-285750" algn="l" rtl="0">
              <a:lnSpc>
                <a:spcPct val="90000"/>
              </a:lnSpc>
              <a:spcBef>
                <a:spcPts val="375"/>
              </a:spcBef>
              <a:spcAft>
                <a:spcPts val="0"/>
              </a:spcAft>
              <a:buSzPts val="2400"/>
              <a:buChar char="•"/>
            </a:pPr>
            <a:r>
              <a:rPr lang="en-US"/>
              <a:t>Your competitors can produce their competing products for 25% less than your manufacturing costs.</a:t>
            </a:r>
            <a:endParaRPr/>
          </a:p>
          <a:p>
            <a:pPr marL="685800" lvl="1" indent="-285750" algn="l" rtl="0">
              <a:lnSpc>
                <a:spcPct val="90000"/>
              </a:lnSpc>
              <a:spcBef>
                <a:spcPts val="375"/>
              </a:spcBef>
              <a:spcAft>
                <a:spcPts val="0"/>
              </a:spcAft>
              <a:buSzPts val="2400"/>
              <a:buChar char="•"/>
            </a:pPr>
            <a:r>
              <a:rPr lang="en-US"/>
              <a:t>Public corporations in your state are seeing growth rates of 15% year over year.</a:t>
            </a:r>
            <a:endParaRPr/>
          </a:p>
          <a:p>
            <a:pPr marL="685800" lvl="1" indent="-285750" algn="l" rtl="0">
              <a:lnSpc>
                <a:spcPct val="90000"/>
              </a:lnSpc>
              <a:spcBef>
                <a:spcPts val="375"/>
              </a:spcBef>
              <a:spcAft>
                <a:spcPts val="0"/>
              </a:spcAft>
              <a:buSzPts val="2400"/>
              <a:buChar char="•"/>
            </a:pPr>
            <a:r>
              <a:rPr lang="en-US"/>
              <a:t>Analysts are forecasting a 10% degradation of consumer purchasing next year.</a:t>
            </a:r>
            <a:endParaRPr/>
          </a:p>
          <a:p>
            <a:pPr marL="685800" lvl="1" indent="-285750" algn="l" rtl="0">
              <a:lnSpc>
                <a:spcPct val="90000"/>
              </a:lnSpc>
              <a:spcBef>
                <a:spcPts val="375"/>
              </a:spcBef>
              <a:spcAft>
                <a:spcPts val="0"/>
              </a:spcAft>
              <a:buSzPts val="2400"/>
              <a:buChar char="•"/>
            </a:pPr>
            <a:r>
              <a:rPr lang="en-US"/>
              <a:t>A review of annual reports reveals that the market leader has added a CRO (Chief Revenue Officer) to their stable of executives.</a:t>
            </a:r>
            <a:endParaRPr/>
          </a:p>
          <a:p>
            <a:pPr marL="685800" lvl="1" indent="-285750" algn="l" rtl="0">
              <a:lnSpc>
                <a:spcPct val="90000"/>
              </a:lnSpc>
              <a:spcBef>
                <a:spcPts val="375"/>
              </a:spcBef>
              <a:spcAft>
                <a:spcPts val="0"/>
              </a:spcAft>
              <a:buSzPts val="2400"/>
              <a:buChar char="•"/>
            </a:pPr>
            <a:r>
              <a:rPr lang="en-US"/>
              <a:t>Industry consultants brief you that two new startups have entered the market and have streamlined their testing processes to half the normal time required.</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Quick Review</a:t>
            </a:r>
            <a:endParaRPr/>
          </a:p>
        </p:txBody>
      </p:sp>
      <p:sp>
        <p:nvSpPr>
          <p:cNvPr id="281" name="Google Shape;281;p3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Distinguish between a mission, a vision, and values</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the benefits and drawbacks of planning</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the stages of the planning cycle</a:t>
            </a:r>
            <a:endParaRPr/>
          </a:p>
          <a:p>
            <a:pPr marL="342900" marR="0" lvl="0" indent="-304800" algn="l" rtl="0">
              <a:lnSpc>
                <a:spcPct val="90000"/>
              </a:lnSpc>
              <a:spcBef>
                <a:spcPts val="750"/>
              </a:spcBef>
              <a:spcAft>
                <a:spcPts val="0"/>
              </a:spcAft>
              <a:buClr>
                <a:schemeClr val="dk1"/>
              </a:buClr>
              <a:buSzPts val="2800"/>
              <a:buFont typeface="Arial"/>
              <a:buChar char="•"/>
            </a:pPr>
            <a:r>
              <a:rPr lang="en-US"/>
              <a:t>List and describe the types of plans and common planning tools</a:t>
            </a:r>
            <a:endParaRPr/>
          </a:p>
          <a:p>
            <a:pPr marL="342900" marR="0" lvl="0" indent="-304800" algn="l" rtl="0">
              <a:lnSpc>
                <a:spcPct val="90000"/>
              </a:lnSpc>
              <a:spcBef>
                <a:spcPts val="750"/>
              </a:spcBef>
              <a:spcAft>
                <a:spcPts val="0"/>
              </a:spcAft>
              <a:buClr>
                <a:schemeClr val="dk1"/>
              </a:buClr>
              <a:buSzPts val="2800"/>
              <a:buFont typeface="Arial"/>
              <a:buChar char="•"/>
            </a:pPr>
            <a:r>
              <a:rPr lang="en-US"/>
              <a:t>Define MBOs, SMART GOALs, and Benchmarking </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Mission, Vision, and Values</a:t>
            </a:r>
            <a:endParaRPr/>
          </a:p>
        </p:txBody>
      </p:sp>
      <p:sp>
        <p:nvSpPr>
          <p:cNvPr id="92" name="Google Shape;92;p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3.1: Distinguish between mission, vision, and values </a:t>
            </a:r>
            <a:endParaRPr/>
          </a:p>
          <a:p>
            <a:pPr marL="400050" lvl="1" indent="0" algn="l" rtl="0">
              <a:lnSpc>
                <a:spcPct val="90000"/>
              </a:lnSpc>
              <a:spcBef>
                <a:spcPts val="375"/>
              </a:spcBef>
              <a:spcAft>
                <a:spcPts val="0"/>
              </a:spcAft>
              <a:buSzPts val="2400"/>
              <a:buNone/>
            </a:pPr>
            <a:r>
              <a:rPr lang="en-US"/>
              <a:t>3.1.1: Distinguish between mission and vision in business</a:t>
            </a:r>
            <a:endParaRPr/>
          </a:p>
          <a:p>
            <a:pPr marL="400050" lvl="1" indent="0" algn="l" rtl="0">
              <a:lnSpc>
                <a:spcPct val="90000"/>
              </a:lnSpc>
              <a:spcBef>
                <a:spcPts val="375"/>
              </a:spcBef>
              <a:spcAft>
                <a:spcPts val="0"/>
              </a:spcAft>
              <a:buSzPts val="2400"/>
              <a:buNone/>
            </a:pPr>
            <a:r>
              <a:rPr lang="en-US"/>
              <a:t>3.1.2: Explain how a values statement can support the goals of an organization</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Understanding Mission</a:t>
            </a:r>
            <a:endParaRPr/>
          </a:p>
        </p:txBody>
      </p:sp>
      <p:sp>
        <p:nvSpPr>
          <p:cNvPr id="99" name="Google Shape;99;p5"/>
          <p:cNvSpPr txBox="1">
            <a:spLocks noGrp="1"/>
          </p:cNvSpPr>
          <p:nvPr>
            <p:ph type="body" idx="1"/>
          </p:nvPr>
        </p:nvSpPr>
        <p:spPr>
          <a:xfrm>
            <a:off x="838200" y="1825625"/>
            <a:ext cx="507492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Mission Statement</a:t>
            </a:r>
            <a:endParaRPr dirty="0"/>
          </a:p>
          <a:p>
            <a:pPr marL="685800" lvl="1" indent="-285750" algn="l" rtl="0">
              <a:lnSpc>
                <a:spcPct val="90000"/>
              </a:lnSpc>
              <a:spcBef>
                <a:spcPts val="375"/>
              </a:spcBef>
              <a:spcAft>
                <a:spcPts val="0"/>
              </a:spcAft>
              <a:buSzPts val="2400"/>
              <a:buChar char="•"/>
            </a:pPr>
            <a:r>
              <a:rPr lang="en-US" dirty="0"/>
              <a:t>describes what organization needs to do to achieve vision</a:t>
            </a:r>
            <a:endParaRPr dirty="0"/>
          </a:p>
          <a:p>
            <a:pPr marL="685800" lvl="1" indent="-285750" algn="l" rtl="0">
              <a:lnSpc>
                <a:spcPct val="90000"/>
              </a:lnSpc>
              <a:spcBef>
                <a:spcPts val="375"/>
              </a:spcBef>
              <a:spcAft>
                <a:spcPts val="0"/>
              </a:spcAft>
              <a:buSzPts val="2400"/>
              <a:buChar char="•"/>
            </a:pPr>
            <a:r>
              <a:rPr lang="en-US" dirty="0"/>
              <a:t>will be more specific than vision statement</a:t>
            </a:r>
            <a:endParaRPr dirty="0"/>
          </a:p>
          <a:p>
            <a:pPr marL="685800" lvl="1" indent="-285750" algn="l" rtl="0">
              <a:lnSpc>
                <a:spcPct val="90000"/>
              </a:lnSpc>
              <a:spcBef>
                <a:spcPts val="375"/>
              </a:spcBef>
              <a:spcAft>
                <a:spcPts val="0"/>
              </a:spcAft>
              <a:buSzPts val="2400"/>
              <a:buChar char="•"/>
            </a:pPr>
            <a:r>
              <a:rPr lang="en-US" dirty="0"/>
              <a:t>conveys to stakeholders why the organization exists</a:t>
            </a:r>
            <a:endParaRPr dirty="0"/>
          </a:p>
          <a:p>
            <a:pPr marL="685800" lvl="1" indent="-285750" algn="l" rtl="0">
              <a:lnSpc>
                <a:spcPct val="90000"/>
              </a:lnSpc>
              <a:spcBef>
                <a:spcPts val="375"/>
              </a:spcBef>
              <a:spcAft>
                <a:spcPts val="0"/>
              </a:spcAft>
              <a:buSzPts val="2400"/>
              <a:buChar char="•"/>
            </a:pPr>
            <a:r>
              <a:rPr lang="en-US" dirty="0"/>
              <a:t>explains how it creates value for the market or the larger community</a:t>
            </a:r>
            <a:endParaRPr dirty="0"/>
          </a:p>
        </p:txBody>
      </p:sp>
      <p:pic>
        <p:nvPicPr>
          <p:cNvPr id="100" name="Google Shape;100;p5" descr="The words “Values,” “Vision,” and “Mission” are in a box. The words “Situation Analysis” are in another box. Both these boxes have arrows pointing from them to a third box, which has the word “Goals” in it."/>
          <p:cNvPicPr preferRelativeResize="0"/>
          <p:nvPr/>
        </p:nvPicPr>
        <p:blipFill rotWithShape="1">
          <a:blip r:embed="rId3">
            <a:alphaModFix/>
          </a:blip>
          <a:srcRect/>
          <a:stretch/>
        </p:blipFill>
        <p:spPr>
          <a:xfrm>
            <a:off x="6019800" y="1914746"/>
            <a:ext cx="5508333" cy="3028507"/>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Understanding Vision</a:t>
            </a:r>
            <a:endParaRPr/>
          </a:p>
        </p:txBody>
      </p:sp>
      <p:sp>
        <p:nvSpPr>
          <p:cNvPr id="107" name="Google Shape;107;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Vision Statement</a:t>
            </a:r>
            <a:endParaRPr dirty="0"/>
          </a:p>
          <a:p>
            <a:pPr marL="685800" lvl="1" indent="-285750" algn="l" rtl="0">
              <a:lnSpc>
                <a:spcPct val="90000"/>
              </a:lnSpc>
              <a:spcBef>
                <a:spcPts val="375"/>
              </a:spcBef>
              <a:spcAft>
                <a:spcPts val="0"/>
              </a:spcAft>
              <a:buSzPts val="2400"/>
              <a:buChar char="•"/>
            </a:pPr>
            <a:r>
              <a:rPr lang="en-US" dirty="0"/>
              <a:t>is a statement of organization’s overarching aspirations of what it hopes to achieve</a:t>
            </a:r>
            <a:endParaRPr dirty="0"/>
          </a:p>
          <a:p>
            <a:pPr marL="685800" lvl="1" indent="-285750" algn="l" rtl="0">
              <a:lnSpc>
                <a:spcPct val="90000"/>
              </a:lnSpc>
              <a:spcBef>
                <a:spcPts val="375"/>
              </a:spcBef>
              <a:spcAft>
                <a:spcPts val="0"/>
              </a:spcAft>
              <a:buSzPts val="2400"/>
              <a:buChar char="•"/>
            </a:pPr>
            <a:r>
              <a:rPr lang="en-US" dirty="0"/>
              <a:t>should inspire people </a:t>
            </a:r>
            <a:endParaRPr dirty="0"/>
          </a:p>
          <a:p>
            <a:pPr marL="685800" lvl="1" indent="-285750" algn="l" rtl="0">
              <a:lnSpc>
                <a:spcPct val="90000"/>
              </a:lnSpc>
              <a:spcBef>
                <a:spcPts val="375"/>
              </a:spcBef>
              <a:spcAft>
                <a:spcPts val="0"/>
              </a:spcAft>
              <a:buSzPts val="2400"/>
              <a:buChar char="•"/>
            </a:pPr>
            <a:r>
              <a:rPr lang="en-US" dirty="0"/>
              <a:t>motivate people to want to be part of and contribute to the organization. </a:t>
            </a:r>
            <a:endParaRPr dirty="0"/>
          </a:p>
          <a:p>
            <a:pPr marL="685800" lvl="1" indent="-285750" algn="l" rtl="0">
              <a:lnSpc>
                <a:spcPct val="90000"/>
              </a:lnSpc>
              <a:spcBef>
                <a:spcPts val="375"/>
              </a:spcBef>
              <a:spcAft>
                <a:spcPts val="0"/>
              </a:spcAft>
              <a:buSzPts val="2400"/>
              <a:buChar char="•"/>
            </a:pPr>
            <a:r>
              <a:rPr lang="en-US" dirty="0"/>
              <a:t>should be clear and concise, usually not longer than a short paragraph</a:t>
            </a:r>
            <a:endParaRPr dirty="0"/>
          </a:p>
        </p:txBody>
      </p:sp>
      <p:pic>
        <p:nvPicPr>
          <p:cNvPr id="108" name="Google Shape;108;p6" descr="The words “Values,” “Vision,” and “Mission” are in a box. The words “Situation Analysis” are in another box. Both these boxes have arrows pointing from them to a third box, which has the word “Goals” in it."/>
          <p:cNvPicPr preferRelativeResize="0"/>
          <p:nvPr/>
        </p:nvPicPr>
        <p:blipFill rotWithShape="1">
          <a:blip r:embed="rId3">
            <a:alphaModFix/>
          </a:blip>
          <a:srcRect/>
          <a:stretch/>
        </p:blipFill>
        <p:spPr>
          <a:xfrm>
            <a:off x="6019800" y="1914746"/>
            <a:ext cx="5508333" cy="3028507"/>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Understanding Values</a:t>
            </a:r>
            <a:endParaRPr/>
          </a:p>
        </p:txBody>
      </p:sp>
      <p:sp>
        <p:nvSpPr>
          <p:cNvPr id="115" name="Google Shape;115;p7"/>
          <p:cNvSpPr txBox="1">
            <a:spLocks noGrp="1"/>
          </p:cNvSpPr>
          <p:nvPr>
            <p:ph type="body" idx="1"/>
          </p:nvPr>
        </p:nvSpPr>
        <p:spPr>
          <a:xfrm>
            <a:off x="838200" y="1825625"/>
            <a:ext cx="5026152"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Values Statement</a:t>
            </a:r>
            <a:endParaRPr dirty="0"/>
          </a:p>
          <a:p>
            <a:pPr marL="685800" lvl="1" indent="-285750" algn="l" rtl="0">
              <a:lnSpc>
                <a:spcPct val="90000"/>
              </a:lnSpc>
              <a:spcBef>
                <a:spcPts val="375"/>
              </a:spcBef>
              <a:spcAft>
                <a:spcPts val="0"/>
              </a:spcAft>
              <a:buSzPts val="2400"/>
              <a:buChar char="•"/>
            </a:pPr>
            <a:r>
              <a:rPr lang="en-US" dirty="0"/>
              <a:t>defines what organization believes in</a:t>
            </a:r>
            <a:endParaRPr dirty="0"/>
          </a:p>
          <a:p>
            <a:pPr marL="685800" lvl="1" indent="-285750" algn="l" rtl="0">
              <a:lnSpc>
                <a:spcPct val="90000"/>
              </a:lnSpc>
              <a:spcBef>
                <a:spcPts val="375"/>
              </a:spcBef>
              <a:spcAft>
                <a:spcPts val="0"/>
              </a:spcAft>
              <a:buSzPts val="2400"/>
              <a:buChar char="•"/>
            </a:pPr>
            <a:r>
              <a:rPr lang="en-US" dirty="0"/>
              <a:t>describes how people should behave</a:t>
            </a:r>
            <a:endParaRPr dirty="0"/>
          </a:p>
          <a:p>
            <a:pPr marL="685800" lvl="1" indent="-285750" algn="l" rtl="0">
              <a:lnSpc>
                <a:spcPct val="90000"/>
              </a:lnSpc>
              <a:spcBef>
                <a:spcPts val="375"/>
              </a:spcBef>
              <a:spcAft>
                <a:spcPts val="0"/>
              </a:spcAft>
              <a:buSzPts val="2400"/>
              <a:buChar char="•"/>
            </a:pPr>
            <a:r>
              <a:rPr lang="en-US" dirty="0"/>
              <a:t>must be reinforced at all levels of organization</a:t>
            </a:r>
            <a:endParaRPr dirty="0"/>
          </a:p>
          <a:p>
            <a:pPr marL="685800" lvl="1" indent="-285750" algn="l" rtl="0">
              <a:lnSpc>
                <a:spcPct val="90000"/>
              </a:lnSpc>
              <a:spcBef>
                <a:spcPts val="375"/>
              </a:spcBef>
              <a:spcAft>
                <a:spcPts val="0"/>
              </a:spcAft>
              <a:buSzPts val="2400"/>
              <a:buChar char="•"/>
            </a:pPr>
            <a:r>
              <a:rPr lang="en-US" dirty="0"/>
              <a:t>called the “code of ethics” </a:t>
            </a:r>
            <a:endParaRPr dirty="0"/>
          </a:p>
          <a:p>
            <a:pPr marL="685800" lvl="1" indent="-285750" algn="l" rtl="0">
              <a:lnSpc>
                <a:spcPct val="90000"/>
              </a:lnSpc>
              <a:spcBef>
                <a:spcPts val="375"/>
              </a:spcBef>
              <a:spcAft>
                <a:spcPts val="0"/>
              </a:spcAft>
              <a:buSzPts val="2400"/>
              <a:buChar char="•"/>
            </a:pPr>
            <a:r>
              <a:rPr lang="en-US" dirty="0"/>
              <a:t>provides a standard for employees to judge violations.</a:t>
            </a:r>
            <a:endParaRPr dirty="0"/>
          </a:p>
        </p:txBody>
      </p:sp>
      <p:pic>
        <p:nvPicPr>
          <p:cNvPr id="116" name="Google Shape;116;p7" descr="The words “Values,” “Vision,” and “Mission” are in a box. The words “Situation Analysis” are in another box. Both these boxes have arrows pointing from them to a third box, which has the word “Goals” in it."/>
          <p:cNvPicPr preferRelativeResize="0"/>
          <p:nvPr/>
        </p:nvPicPr>
        <p:blipFill rotWithShape="1">
          <a:blip r:embed="rId3">
            <a:alphaModFix/>
          </a:blip>
          <a:srcRect/>
          <a:stretch/>
        </p:blipFill>
        <p:spPr>
          <a:xfrm>
            <a:off x="6019800" y="1914746"/>
            <a:ext cx="5508333" cy="3028507"/>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Practice Question 1</a:t>
            </a:r>
            <a:endParaRPr dirty="0"/>
          </a:p>
        </p:txBody>
      </p:sp>
      <p:sp>
        <p:nvSpPr>
          <p:cNvPr id="123" name="Google Shape;123;p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In his groundbreaking book, “The Lean Startup”, Eric Ries discusses the concept of “true north” as it relates to planning. The true north concept is an attempt to define an organization’s ultimate destination. </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r>
              <a:rPr lang="en-US"/>
              <a:t>True north would be an example of which of these:</a:t>
            </a:r>
            <a:endParaRPr/>
          </a:p>
          <a:p>
            <a:pPr marL="6350" lvl="0" indent="-6350" algn="l" rtl="0">
              <a:lnSpc>
                <a:spcPct val="90000"/>
              </a:lnSpc>
              <a:spcBef>
                <a:spcPts val="750"/>
              </a:spcBef>
              <a:spcAft>
                <a:spcPts val="0"/>
              </a:spcAft>
              <a:buSzPts val="2800"/>
              <a:buNone/>
            </a:pPr>
            <a:endParaRPr/>
          </a:p>
          <a:p>
            <a:pPr marL="457200" lvl="0" indent="-406400" algn="l" rtl="0">
              <a:lnSpc>
                <a:spcPct val="90000"/>
              </a:lnSpc>
              <a:spcBef>
                <a:spcPts val="750"/>
              </a:spcBef>
              <a:spcAft>
                <a:spcPts val="0"/>
              </a:spcAft>
              <a:buSzPts val="2800"/>
              <a:buChar char="-"/>
            </a:pPr>
            <a:r>
              <a:rPr lang="en-US"/>
              <a:t>Mission</a:t>
            </a:r>
            <a:endParaRPr/>
          </a:p>
          <a:p>
            <a:pPr marL="457200" lvl="0" indent="-406400" algn="l" rtl="0">
              <a:lnSpc>
                <a:spcPct val="90000"/>
              </a:lnSpc>
              <a:spcBef>
                <a:spcPts val="0"/>
              </a:spcBef>
              <a:spcAft>
                <a:spcPts val="0"/>
              </a:spcAft>
              <a:buSzPts val="2800"/>
              <a:buChar char="-"/>
            </a:pPr>
            <a:r>
              <a:rPr lang="en-US"/>
              <a:t>Vision</a:t>
            </a:r>
            <a:endParaRPr/>
          </a:p>
          <a:p>
            <a:pPr marL="457200" lvl="0" indent="-406400" algn="l" rtl="0">
              <a:lnSpc>
                <a:spcPct val="90000"/>
              </a:lnSpc>
              <a:spcBef>
                <a:spcPts val="0"/>
              </a:spcBef>
              <a:spcAft>
                <a:spcPts val="0"/>
              </a:spcAft>
              <a:buSzPts val="2800"/>
              <a:buChar char="-"/>
            </a:pPr>
            <a:r>
              <a:rPr lang="en-US"/>
              <a:t>Values</a:t>
            </a:r>
            <a:endParaRPr/>
          </a:p>
          <a:p>
            <a:pPr marL="6350" lvl="0" indent="-6350" algn="l" rtl="0">
              <a:lnSpc>
                <a:spcPct val="90000"/>
              </a:lnSpc>
              <a:spcBef>
                <a:spcPts val="750"/>
              </a:spcBef>
              <a:spcAft>
                <a:spcPts val="0"/>
              </a:spcAft>
              <a:buSzPts val="2800"/>
              <a:buNone/>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7457258f90_0_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Activity: Mission, Vision, and Values</a:t>
            </a:r>
            <a:endParaRPr/>
          </a:p>
        </p:txBody>
      </p:sp>
      <p:sp>
        <p:nvSpPr>
          <p:cNvPr id="130" name="Google Shape;130;g7457258f90_0_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Compare and contrast the definitions of mission, vision, and values statements. List similarities and differences of the three statements. </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r>
              <a:rPr lang="en-US"/>
              <a:t>In addition, find examples from the same industry, such as sports clothing, music, or another type product, using the definitions in the text. What do the businesses have in common with their statements? How do they differ? </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nagement">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ent" id="{EDDDA351-5706-A943-B9C5-049DAFBD6A12}" vid="{B5965326-4324-2F48-8F0F-E160D9FADB46}"/>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management</Template>
  <TotalTime>4</TotalTime>
  <Words>1465</Words>
  <Application>Microsoft Office PowerPoint</Application>
  <PresentationFormat>Widescreen</PresentationFormat>
  <Paragraphs>198</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vt:lpstr>
      <vt:lpstr>Arial</vt:lpstr>
      <vt:lpstr>Century Gothic</vt:lpstr>
      <vt:lpstr>management</vt:lpstr>
      <vt:lpstr>Principles of Management</vt:lpstr>
      <vt:lpstr>Module Learning Outcomes</vt:lpstr>
      <vt:lpstr>Mission, Vision, and Values</vt:lpstr>
      <vt:lpstr>Learning Outcomes: Mission, Vision, and Values</vt:lpstr>
      <vt:lpstr>Understanding Mission</vt:lpstr>
      <vt:lpstr>Understanding Vision</vt:lpstr>
      <vt:lpstr>Understanding Values</vt:lpstr>
      <vt:lpstr>Practice Question 1</vt:lpstr>
      <vt:lpstr>Class Activity: Mission, Vision, and Values</vt:lpstr>
      <vt:lpstr>Present: Mission, Vision, and Values</vt:lpstr>
      <vt:lpstr>Pros and Cons of Planning</vt:lpstr>
      <vt:lpstr>Learning Outcomes: Pros and Cons of Planning</vt:lpstr>
      <vt:lpstr>Understanding Pros and Cons of Planning</vt:lpstr>
      <vt:lpstr>Class Discussion: Planning</vt:lpstr>
      <vt:lpstr>The Planning Cycle</vt:lpstr>
      <vt:lpstr>Learning Outcomes: The Planning Cycle</vt:lpstr>
      <vt:lpstr>Six Stages of the Planning Cycle</vt:lpstr>
      <vt:lpstr>Essential Aspects of the Planning Cycle</vt:lpstr>
      <vt:lpstr>Class Activity: What is an Iterative Process?</vt:lpstr>
      <vt:lpstr>Present: What is an Iterative Process?</vt:lpstr>
      <vt:lpstr>Types of Plans and Common Planning Tools</vt:lpstr>
      <vt:lpstr>Learning Outcomes: Types of Plans and Common Planning Tools</vt:lpstr>
      <vt:lpstr>Types of Plans</vt:lpstr>
      <vt:lpstr>Policies, Procedures, and Regulations</vt:lpstr>
      <vt:lpstr>Long-term and short-term goals</vt:lpstr>
      <vt:lpstr>Role of Budgets in Planning Process</vt:lpstr>
      <vt:lpstr>Role of Budgets in Planning Process (cont)</vt:lpstr>
      <vt:lpstr>Forecasting, Scenario Planning, and Contingency Planning</vt:lpstr>
      <vt:lpstr>Management By Objective and  SMART Goals</vt:lpstr>
      <vt:lpstr>Benchmarking</vt:lpstr>
      <vt:lpstr>Practice Question 2</vt:lpstr>
      <vt:lpstr>Quick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Management</dc:title>
  <dc:creator>Emily Hyland</dc:creator>
  <cp:lastModifiedBy>Provjera</cp:lastModifiedBy>
  <cp:revision>4</cp:revision>
  <dcterms:created xsi:type="dcterms:W3CDTF">2017-07-18T21:36:05Z</dcterms:created>
  <dcterms:modified xsi:type="dcterms:W3CDTF">2022-11-02T18:58:03Z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746557</vt:lpwstr>
  </property>
  <property fmtid="{D5CDD505-2E9C-101B-9397-08002B2CF9AE}" name="NXPowerLiteSettings" pid="3">
    <vt:lpwstr>F7000400038000</vt:lpwstr>
  </property>
  <property fmtid="{D5CDD505-2E9C-101B-9397-08002B2CF9AE}" name="NXPowerLiteVersion" pid="4">
    <vt:lpwstr>S9.2.0</vt:lpwstr>
  </property>
</Properties>
</file>