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316" r:id="rId10"/>
    <p:sldId id="267" r:id="rId11"/>
    <p:sldId id="315" r:id="rId12"/>
    <p:sldId id="314" r:id="rId13"/>
    <p:sldId id="270" r:id="rId14"/>
    <p:sldId id="271" r:id="rId15"/>
    <p:sldId id="313" r:id="rId16"/>
    <p:sldId id="273" r:id="rId17"/>
    <p:sldId id="274" r:id="rId18"/>
    <p:sldId id="275" r:id="rId19"/>
    <p:sldId id="312" r:id="rId20"/>
    <p:sldId id="277" r:id="rId21"/>
    <p:sldId id="278" r:id="rId22"/>
    <p:sldId id="279" r:id="rId23"/>
    <p:sldId id="311" r:id="rId24"/>
    <p:sldId id="281" r:id="rId25"/>
    <p:sldId id="310" r:id="rId26"/>
    <p:sldId id="283" r:id="rId27"/>
    <p:sldId id="309" r:id="rId28"/>
    <p:sldId id="308" r:id="rId29"/>
    <p:sldId id="286" r:id="rId30"/>
    <p:sldId id="287" r:id="rId31"/>
    <p:sldId id="307" r:id="rId32"/>
    <p:sldId id="289" r:id="rId33"/>
    <p:sldId id="306" r:id="rId34"/>
    <p:sldId id="291" r:id="rId35"/>
    <p:sldId id="292" r:id="rId36"/>
    <p:sldId id="293" r:id="rId37"/>
    <p:sldId id="305" r:id="rId38"/>
    <p:sldId id="304" r:id="rId39"/>
    <p:sldId id="303" r:id="rId40"/>
    <p:sldId id="297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8610600" y="0"/>
            <a:ext cx="533400" cy="6858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7696200" y="2514600"/>
            <a:ext cx="10668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2895600"/>
            <a:ext cx="3124200" cy="1143000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5334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387350" y="304800"/>
          <a:ext cx="5257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Image" r:id="rId3" imgW="6836569" imgH="4066361" progId="">
                  <p:embed/>
                </p:oleObj>
              </mc:Choice>
              <mc:Fallback>
                <p:oleObj name="Image" r:id="rId3" imgW="6836569" imgH="40663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304800"/>
                        <a:ext cx="5257800" cy="3124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 lttan.gif                                                      00000010 Galadrial                      ABA78158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5613" y="1455738"/>
            <a:ext cx="8389937" cy="5195887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19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 bldLvl="2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397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397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397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397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39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Firms in Competitive Markets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PROFIT MAXIMIZATION AND THE COMPETITIVE FIRM’S SUPPLY CURVE</a:t>
            </a:r>
            <a:endParaRPr lang="en-US">
              <a:latin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goal of a competitive firm is to maximize profit.</a:t>
            </a:r>
          </a:p>
          <a:p>
            <a:r>
              <a:rPr lang="en-US"/>
              <a:t>This means that the firm will want to produce the quantity that maximizes the </a:t>
            </a:r>
            <a:r>
              <a:rPr lang="en-US" i="1"/>
              <a:t>difference between total revenue and total cost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G:\Mankiw\Mankiw PPT\PPT jpegs\purplebuttonmore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/>
          <a:lstStyle/>
          <a:p>
            <a:r>
              <a:rPr lang="en-US" altLang="en-US" sz="2800"/>
              <a:t>Table 2 Profit Maximization: A Numerical Example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rgbClr val="411D72"/>
                </a:solidFill>
                <a:latin typeface="Arial" charset="0"/>
              </a:rPr>
              <a:t>Copyright©2004  South-Western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189038"/>
            <a:ext cx="789622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1 Profit Maximization for a Competitive Firm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F3F6F9"/>
          </a:solidFill>
          <a:ln w="2063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F2F4F8"/>
          </a:solidFill>
          <a:ln w="1873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F1F4F7"/>
          </a:solidFill>
          <a:ln w="168275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F0F2F5"/>
          </a:solidFill>
          <a:ln w="1492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EF1F4"/>
          </a:solidFill>
          <a:ln w="1301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DEFF3"/>
          </a:solidFill>
          <a:ln w="1127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BEEF2"/>
          </a:solidFill>
          <a:ln w="9366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AECF1"/>
          </a:solidFill>
          <a:ln w="746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9EBF0"/>
          </a:solidFill>
          <a:ln w="555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1927225" y="1371600"/>
            <a:ext cx="6267450" cy="4735513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795463" y="1203325"/>
            <a:ext cx="6323012" cy="484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Freeform 17"/>
          <p:cNvSpPr>
            <a:spLocks/>
          </p:cNvSpPr>
          <p:nvPr/>
        </p:nvSpPr>
        <p:spPr bwMode="auto">
          <a:xfrm>
            <a:off x="1795463" y="1203325"/>
            <a:ext cx="6323012" cy="4848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54"/>
              </a:cxn>
              <a:cxn ang="0">
                <a:pos x="3983" y="3054"/>
              </a:cxn>
            </a:cxnLst>
            <a:rect l="0" t="0" r="r" b="b"/>
            <a:pathLst>
              <a:path w="3983" h="3054">
                <a:moveTo>
                  <a:pt x="0" y="0"/>
                </a:moveTo>
                <a:lnTo>
                  <a:pt x="0" y="3054"/>
                </a:lnTo>
                <a:lnTo>
                  <a:pt x="3983" y="30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7339013" y="6092825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619250" y="60991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1176338" y="1158875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1376363" y="140811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and</a:t>
            </a:r>
            <a:endParaRPr lang="en-US"/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896938" y="1657350"/>
            <a:ext cx="844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Revenue</a:t>
            </a:r>
            <a:endParaRPr lang="en-US"/>
          </a:p>
        </p:txBody>
      </p:sp>
      <p:grpSp>
        <p:nvGrpSpPr>
          <p:cNvPr id="98327" name="Group 23"/>
          <p:cNvGrpSpPr>
            <a:grpSpLocks/>
          </p:cNvGrpSpPr>
          <p:nvPr/>
        </p:nvGrpSpPr>
        <p:grpSpPr bwMode="auto">
          <a:xfrm>
            <a:off x="2619375" y="1993900"/>
            <a:ext cx="4032250" cy="3365500"/>
            <a:chOff x="1650" y="1256"/>
            <a:chExt cx="2540" cy="2120"/>
          </a:xfrm>
        </p:grpSpPr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 flipV="1">
              <a:off x="1650" y="1347"/>
              <a:ext cx="2310" cy="2029"/>
            </a:xfrm>
            <a:prstGeom prst="line">
              <a:avLst/>
            </a:prstGeom>
            <a:noFill/>
            <a:ln w="55563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3991" y="1256"/>
              <a:ext cx="1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grpSp>
        <p:nvGrpSpPr>
          <p:cNvPr id="98330" name="Group 26"/>
          <p:cNvGrpSpPr>
            <a:grpSpLocks/>
          </p:cNvGrpSpPr>
          <p:nvPr/>
        </p:nvGrpSpPr>
        <p:grpSpPr bwMode="auto">
          <a:xfrm>
            <a:off x="2189163" y="2681288"/>
            <a:ext cx="4657725" cy="2509837"/>
            <a:chOff x="1379" y="1689"/>
            <a:chExt cx="2934" cy="1581"/>
          </a:xfrm>
        </p:grpSpPr>
        <p:sp>
          <p:nvSpPr>
            <p:cNvPr id="98331" name="Freeform 27"/>
            <p:cNvSpPr>
              <a:spLocks/>
            </p:cNvSpPr>
            <p:nvPr/>
          </p:nvSpPr>
          <p:spPr bwMode="auto">
            <a:xfrm>
              <a:off x="1379" y="1689"/>
              <a:ext cx="2639" cy="15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4" y="37"/>
                </a:cxn>
              </a:cxnLst>
              <a:rect l="0" t="0" r="r" b="b"/>
              <a:pathLst>
                <a:path w="224" h="134">
                  <a:moveTo>
                    <a:pt x="0" y="0"/>
                  </a:moveTo>
                  <a:cubicBezTo>
                    <a:pt x="0" y="0"/>
                    <a:pt x="32" y="134"/>
                    <a:pt x="224" y="37"/>
                  </a:cubicBezTo>
                </a:path>
              </a:pathLst>
            </a:custGeom>
            <a:noFill/>
            <a:ln w="55563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4058" y="2060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98333" name="Group 29"/>
          <p:cNvGrpSpPr>
            <a:grpSpLocks/>
          </p:cNvGrpSpPr>
          <p:nvPr/>
        </p:nvGrpSpPr>
        <p:grpSpPr bwMode="auto">
          <a:xfrm>
            <a:off x="2189163" y="3819525"/>
            <a:ext cx="4251325" cy="1689100"/>
            <a:chOff x="1379" y="2406"/>
            <a:chExt cx="2678" cy="1064"/>
          </a:xfrm>
        </p:grpSpPr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1379" y="2479"/>
              <a:ext cx="2392" cy="99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03" y="0"/>
                </a:cxn>
              </a:cxnLst>
              <a:rect l="0" t="0" r="r" b="b"/>
              <a:pathLst>
                <a:path w="203" h="84">
                  <a:moveTo>
                    <a:pt x="0" y="27"/>
                  </a:moveTo>
                  <a:cubicBezTo>
                    <a:pt x="19" y="51"/>
                    <a:pt x="35" y="84"/>
                    <a:pt x="203" y="0"/>
                  </a:cubicBezTo>
                </a:path>
              </a:pathLst>
            </a:custGeom>
            <a:noFill/>
            <a:ln w="55563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Rectangle 31"/>
            <p:cNvSpPr>
              <a:spLocks noChangeArrowheads="1"/>
            </p:cNvSpPr>
            <p:nvPr/>
          </p:nvSpPr>
          <p:spPr bwMode="auto">
            <a:xfrm>
              <a:off x="3795" y="2406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AVC</a:t>
              </a:r>
              <a:endParaRPr lang="en-US"/>
            </a:p>
          </p:txBody>
        </p:sp>
      </p:grpSp>
      <p:grpSp>
        <p:nvGrpSpPr>
          <p:cNvPr id="98336" name="Group 32"/>
          <p:cNvGrpSpPr>
            <a:grpSpLocks/>
          </p:cNvGrpSpPr>
          <p:nvPr/>
        </p:nvGrpSpPr>
        <p:grpSpPr bwMode="auto">
          <a:xfrm>
            <a:off x="1344613" y="4535488"/>
            <a:ext cx="2189162" cy="1797050"/>
            <a:chOff x="847" y="2857"/>
            <a:chExt cx="1379" cy="1132"/>
          </a:xfrm>
        </p:grpSpPr>
        <p:sp>
          <p:nvSpPr>
            <p:cNvPr id="98337" name="Freeform 33"/>
            <p:cNvSpPr>
              <a:spLocks/>
            </p:cNvSpPr>
            <p:nvPr/>
          </p:nvSpPr>
          <p:spPr bwMode="auto">
            <a:xfrm>
              <a:off x="1131" y="2928"/>
              <a:ext cx="1014" cy="884"/>
            </a:xfrm>
            <a:custGeom>
              <a:avLst/>
              <a:gdLst/>
              <a:ahLst/>
              <a:cxnLst>
                <a:cxn ang="0">
                  <a:pos x="1014" y="884"/>
                </a:cxn>
                <a:cxn ang="0">
                  <a:pos x="1014" y="0"/>
                </a:cxn>
                <a:cxn ang="0">
                  <a:pos x="0" y="0"/>
                </a:cxn>
              </a:cxnLst>
              <a:rect l="0" t="0" r="r" b="b"/>
              <a:pathLst>
                <a:path w="1014" h="884">
                  <a:moveTo>
                    <a:pt x="1014" y="884"/>
                  </a:moveTo>
                  <a:lnTo>
                    <a:pt x="1014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847" y="2857"/>
              <a:ext cx="1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  <p:sp>
          <p:nvSpPr>
            <p:cNvPr id="98339" name="Rectangle 35"/>
            <p:cNvSpPr>
              <a:spLocks noChangeArrowheads="1"/>
            </p:cNvSpPr>
            <p:nvPr/>
          </p:nvSpPr>
          <p:spPr bwMode="auto">
            <a:xfrm>
              <a:off x="1044" y="291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98340" name="Rectangle 36"/>
            <p:cNvSpPr>
              <a:spLocks noChangeArrowheads="1"/>
            </p:cNvSpPr>
            <p:nvPr/>
          </p:nvSpPr>
          <p:spPr bwMode="auto">
            <a:xfrm>
              <a:off x="2084" y="3830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2182" y="389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98342" name="Group 38"/>
          <p:cNvGrpSpPr>
            <a:grpSpLocks/>
          </p:cNvGrpSpPr>
          <p:nvPr/>
        </p:nvGrpSpPr>
        <p:grpSpPr bwMode="auto">
          <a:xfrm>
            <a:off x="1344613" y="2690813"/>
            <a:ext cx="4319587" cy="3641725"/>
            <a:chOff x="847" y="1695"/>
            <a:chExt cx="2721" cy="2294"/>
          </a:xfrm>
        </p:grpSpPr>
        <p:sp>
          <p:nvSpPr>
            <p:cNvPr id="98343" name="Freeform 39"/>
            <p:cNvSpPr>
              <a:spLocks/>
            </p:cNvSpPr>
            <p:nvPr/>
          </p:nvSpPr>
          <p:spPr bwMode="auto">
            <a:xfrm>
              <a:off x="1131" y="1760"/>
              <a:ext cx="2345" cy="2052"/>
            </a:xfrm>
            <a:custGeom>
              <a:avLst/>
              <a:gdLst/>
              <a:ahLst/>
              <a:cxnLst>
                <a:cxn ang="0">
                  <a:pos x="2345" y="2052"/>
                </a:cxn>
                <a:cxn ang="0">
                  <a:pos x="2345" y="0"/>
                </a:cxn>
                <a:cxn ang="0">
                  <a:pos x="0" y="0"/>
                </a:cxn>
              </a:cxnLst>
              <a:rect l="0" t="0" r="r" b="b"/>
              <a:pathLst>
                <a:path w="2345" h="2052">
                  <a:moveTo>
                    <a:pt x="2345" y="2052"/>
                  </a:moveTo>
                  <a:lnTo>
                    <a:pt x="2345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847" y="1695"/>
              <a:ext cx="1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  <p:sp>
          <p:nvSpPr>
            <p:cNvPr id="98345" name="Rectangle 41"/>
            <p:cNvSpPr>
              <a:spLocks noChangeArrowheads="1"/>
            </p:cNvSpPr>
            <p:nvPr/>
          </p:nvSpPr>
          <p:spPr bwMode="auto">
            <a:xfrm>
              <a:off x="1044" y="175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  <p:sp>
          <p:nvSpPr>
            <p:cNvPr id="98346" name="Rectangle 42"/>
            <p:cNvSpPr>
              <a:spLocks noChangeArrowheads="1"/>
            </p:cNvSpPr>
            <p:nvPr/>
          </p:nvSpPr>
          <p:spPr bwMode="auto">
            <a:xfrm>
              <a:off x="3430" y="3830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  <p:sp>
          <p:nvSpPr>
            <p:cNvPr id="98347" name="Rectangle 43"/>
            <p:cNvSpPr>
              <a:spLocks noChangeArrowheads="1"/>
            </p:cNvSpPr>
            <p:nvPr/>
          </p:nvSpPr>
          <p:spPr bwMode="auto">
            <a:xfrm>
              <a:off x="3524" y="389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</p:grpSp>
      <p:grpSp>
        <p:nvGrpSpPr>
          <p:cNvPr id="98348" name="Group 44"/>
          <p:cNvGrpSpPr>
            <a:grpSpLocks/>
          </p:cNvGrpSpPr>
          <p:nvPr/>
        </p:nvGrpSpPr>
        <p:grpSpPr bwMode="auto">
          <a:xfrm>
            <a:off x="2114550" y="1277938"/>
            <a:ext cx="2319338" cy="2339975"/>
            <a:chOff x="1332" y="805"/>
            <a:chExt cx="1461" cy="1474"/>
          </a:xfrm>
        </p:grpSpPr>
        <p:sp>
          <p:nvSpPr>
            <p:cNvPr id="98349" name="Line 45"/>
            <p:cNvSpPr>
              <a:spLocks noChangeShapeType="1"/>
            </p:cNvSpPr>
            <p:nvPr/>
          </p:nvSpPr>
          <p:spPr bwMode="auto">
            <a:xfrm flipH="1" flipV="1">
              <a:off x="2428" y="1595"/>
              <a:ext cx="365" cy="6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0" name="Group 46"/>
            <p:cNvGrpSpPr>
              <a:grpSpLocks/>
            </p:cNvGrpSpPr>
            <p:nvPr/>
          </p:nvGrpSpPr>
          <p:grpSpPr bwMode="auto">
            <a:xfrm>
              <a:off x="1332" y="805"/>
              <a:ext cx="1272" cy="849"/>
              <a:chOff x="1332" y="805"/>
              <a:chExt cx="1272" cy="849"/>
            </a:xfrm>
          </p:grpSpPr>
          <p:sp>
            <p:nvSpPr>
              <p:cNvPr id="98351" name="Rectangle 47"/>
              <p:cNvSpPr>
                <a:spLocks noChangeArrowheads="1"/>
              </p:cNvSpPr>
              <p:nvPr/>
            </p:nvSpPr>
            <p:spPr bwMode="auto">
              <a:xfrm>
                <a:off x="1332" y="805"/>
                <a:ext cx="1272" cy="849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2" name="Rectangle 48"/>
              <p:cNvSpPr>
                <a:spLocks noChangeArrowheads="1"/>
              </p:cNvSpPr>
              <p:nvPr/>
            </p:nvSpPr>
            <p:spPr bwMode="auto">
              <a:xfrm>
                <a:off x="1384" y="848"/>
                <a:ext cx="111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The firm maximizes</a:t>
                </a:r>
                <a:endParaRPr lang="en-US"/>
              </a:p>
            </p:txBody>
          </p:sp>
          <p:sp>
            <p:nvSpPr>
              <p:cNvPr id="98353" name="Rectangle 49"/>
              <p:cNvSpPr>
                <a:spLocks noChangeArrowheads="1"/>
              </p:cNvSpPr>
              <p:nvPr/>
            </p:nvSpPr>
            <p:spPr bwMode="auto">
              <a:xfrm>
                <a:off x="1384" y="1005"/>
                <a:ext cx="108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profit by producing </a:t>
                </a:r>
                <a:endParaRPr lang="en-US"/>
              </a:p>
            </p:txBody>
          </p:sp>
          <p:sp>
            <p:nvSpPr>
              <p:cNvPr id="98354" name="Rectangle 50"/>
              <p:cNvSpPr>
                <a:spLocks noChangeArrowheads="1"/>
              </p:cNvSpPr>
              <p:nvPr/>
            </p:nvSpPr>
            <p:spPr bwMode="auto">
              <a:xfrm>
                <a:off x="1384" y="1162"/>
                <a:ext cx="11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the quantity at which</a:t>
                </a:r>
                <a:endParaRPr lang="en-US"/>
              </a:p>
            </p:txBody>
          </p:sp>
          <p:sp>
            <p:nvSpPr>
              <p:cNvPr id="98355" name="Rectangle 51"/>
              <p:cNvSpPr>
                <a:spLocks noChangeArrowheads="1"/>
              </p:cNvSpPr>
              <p:nvPr/>
            </p:nvSpPr>
            <p:spPr bwMode="auto">
              <a:xfrm>
                <a:off x="1384" y="1319"/>
                <a:ext cx="117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marginal cost equals</a:t>
                </a:r>
                <a:endParaRPr lang="en-US"/>
              </a:p>
            </p:txBody>
          </p:sp>
          <p:sp>
            <p:nvSpPr>
              <p:cNvPr id="98356" name="Rectangle 52"/>
              <p:cNvSpPr>
                <a:spLocks noChangeArrowheads="1"/>
              </p:cNvSpPr>
              <p:nvPr/>
            </p:nvSpPr>
            <p:spPr bwMode="auto">
              <a:xfrm>
                <a:off x="1384" y="1475"/>
                <a:ext cx="10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marginal revenue.</a:t>
                </a:r>
                <a:endParaRPr lang="en-US"/>
              </a:p>
            </p:txBody>
          </p:sp>
        </p:grpSp>
      </p:grpSp>
      <p:grpSp>
        <p:nvGrpSpPr>
          <p:cNvPr id="98357" name="Group 53"/>
          <p:cNvGrpSpPr>
            <a:grpSpLocks/>
          </p:cNvGrpSpPr>
          <p:nvPr/>
        </p:nvGrpSpPr>
        <p:grpSpPr bwMode="auto">
          <a:xfrm>
            <a:off x="1795463" y="3711575"/>
            <a:ext cx="2914650" cy="2620963"/>
            <a:chOff x="1131" y="2338"/>
            <a:chExt cx="1836" cy="1651"/>
          </a:xfrm>
        </p:grpSpPr>
        <p:sp>
          <p:nvSpPr>
            <p:cNvPr id="98358" name="Freeform 54"/>
            <p:cNvSpPr>
              <a:spLocks/>
            </p:cNvSpPr>
            <p:nvPr/>
          </p:nvSpPr>
          <p:spPr bwMode="auto">
            <a:xfrm>
              <a:off x="1131" y="2338"/>
              <a:ext cx="1697" cy="1474"/>
            </a:xfrm>
            <a:custGeom>
              <a:avLst/>
              <a:gdLst/>
              <a:ahLst/>
              <a:cxnLst>
                <a:cxn ang="0">
                  <a:pos x="1697" y="1474"/>
                </a:cxn>
                <a:cxn ang="0">
                  <a:pos x="1697" y="0"/>
                </a:cxn>
                <a:cxn ang="0">
                  <a:pos x="0" y="0"/>
                </a:cxn>
              </a:cxnLst>
              <a:rect l="0" t="0" r="r" b="b"/>
              <a:pathLst>
                <a:path w="1697" h="1474">
                  <a:moveTo>
                    <a:pt x="1697" y="1474"/>
                  </a:moveTo>
                  <a:lnTo>
                    <a:pt x="1697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9" name="Rectangle 55"/>
            <p:cNvSpPr>
              <a:spLocks noChangeArrowheads="1"/>
            </p:cNvSpPr>
            <p:nvPr/>
          </p:nvSpPr>
          <p:spPr bwMode="auto">
            <a:xfrm>
              <a:off x="2696" y="3830"/>
              <a:ext cx="1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  <p:sp>
          <p:nvSpPr>
            <p:cNvPr id="98360" name="Rectangle 56"/>
            <p:cNvSpPr>
              <a:spLocks noChangeArrowheads="1"/>
            </p:cNvSpPr>
            <p:nvPr/>
          </p:nvSpPr>
          <p:spPr bwMode="auto">
            <a:xfrm>
              <a:off x="2794" y="3893"/>
              <a:ext cx="17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MAX</a:t>
              </a:r>
              <a:endParaRPr lang="en-US"/>
            </a:p>
          </p:txBody>
        </p:sp>
      </p:grpSp>
      <p:grpSp>
        <p:nvGrpSpPr>
          <p:cNvPr id="98361" name="Group 57"/>
          <p:cNvGrpSpPr>
            <a:grpSpLocks/>
          </p:cNvGrpSpPr>
          <p:nvPr/>
        </p:nvGrpSpPr>
        <p:grpSpPr bwMode="auto">
          <a:xfrm>
            <a:off x="298450" y="3562350"/>
            <a:ext cx="7399338" cy="280988"/>
            <a:chOff x="188" y="2244"/>
            <a:chExt cx="4661" cy="177"/>
          </a:xfrm>
        </p:grpSpPr>
        <p:grpSp>
          <p:nvGrpSpPr>
            <p:cNvPr id="98362" name="Group 58"/>
            <p:cNvGrpSpPr>
              <a:grpSpLocks/>
            </p:cNvGrpSpPr>
            <p:nvPr/>
          </p:nvGrpSpPr>
          <p:grpSpPr bwMode="auto">
            <a:xfrm>
              <a:off x="188" y="2244"/>
              <a:ext cx="4661" cy="177"/>
              <a:chOff x="188" y="2244"/>
              <a:chExt cx="4661" cy="177"/>
            </a:xfrm>
          </p:grpSpPr>
          <p:sp>
            <p:nvSpPr>
              <p:cNvPr id="98363" name="Line 59"/>
              <p:cNvSpPr>
                <a:spLocks noChangeShapeType="1"/>
              </p:cNvSpPr>
              <p:nvPr/>
            </p:nvSpPr>
            <p:spPr bwMode="auto">
              <a:xfrm>
                <a:off x="1131" y="2338"/>
                <a:ext cx="2935" cy="1"/>
              </a:xfrm>
              <a:prstGeom prst="line">
                <a:avLst/>
              </a:prstGeom>
              <a:noFill/>
              <a:ln w="55563">
                <a:solidFill>
                  <a:srgbClr val="AD0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4" name="Rectangle 60"/>
              <p:cNvSpPr>
                <a:spLocks noChangeArrowheads="1"/>
              </p:cNvSpPr>
              <p:nvPr/>
            </p:nvSpPr>
            <p:spPr bwMode="auto">
              <a:xfrm>
                <a:off x="188" y="2260"/>
                <a:ext cx="15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 P </a:t>
                </a:r>
                <a:endParaRPr lang="en-US"/>
              </a:p>
            </p:txBody>
          </p:sp>
          <p:sp>
            <p:nvSpPr>
              <p:cNvPr id="98365" name="Rectangle 61"/>
              <p:cNvSpPr>
                <a:spLocks noChangeArrowheads="1"/>
              </p:cNvSpPr>
              <p:nvPr/>
            </p:nvSpPr>
            <p:spPr bwMode="auto">
              <a:xfrm>
                <a:off x="341" y="2244"/>
                <a:ext cx="1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= </a:t>
                </a:r>
                <a:endParaRPr lang="en-US"/>
              </a:p>
            </p:txBody>
          </p:sp>
          <p:sp>
            <p:nvSpPr>
              <p:cNvPr id="98366" name="Rectangle 62"/>
              <p:cNvSpPr>
                <a:spLocks noChangeArrowheads="1"/>
              </p:cNvSpPr>
              <p:nvPr/>
            </p:nvSpPr>
            <p:spPr bwMode="auto">
              <a:xfrm>
                <a:off x="463" y="2260"/>
                <a:ext cx="19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MR</a:t>
                </a:r>
                <a:endParaRPr lang="en-US"/>
              </a:p>
            </p:txBody>
          </p:sp>
          <p:sp>
            <p:nvSpPr>
              <p:cNvPr id="98367" name="Rectangle 63"/>
              <p:cNvSpPr>
                <a:spLocks noChangeArrowheads="1"/>
              </p:cNvSpPr>
              <p:nvPr/>
            </p:nvSpPr>
            <p:spPr bwMode="auto">
              <a:xfrm>
                <a:off x="659" y="2323"/>
                <a:ext cx="6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1 </a:t>
                </a:r>
                <a:endParaRPr lang="en-US"/>
              </a:p>
            </p:txBody>
          </p:sp>
          <p:sp>
            <p:nvSpPr>
              <p:cNvPr id="98368" name="Rectangle 64"/>
              <p:cNvSpPr>
                <a:spLocks noChangeArrowheads="1"/>
              </p:cNvSpPr>
              <p:nvPr/>
            </p:nvSpPr>
            <p:spPr bwMode="auto">
              <a:xfrm>
                <a:off x="726" y="2244"/>
                <a:ext cx="1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= </a:t>
                </a:r>
                <a:endParaRPr lang="en-US"/>
              </a:p>
            </p:txBody>
          </p:sp>
          <p:sp>
            <p:nvSpPr>
              <p:cNvPr id="98369" name="Rectangle 65"/>
              <p:cNvSpPr>
                <a:spLocks noChangeArrowheads="1"/>
              </p:cNvSpPr>
              <p:nvPr/>
            </p:nvSpPr>
            <p:spPr bwMode="auto">
              <a:xfrm>
                <a:off x="847" y="2260"/>
                <a:ext cx="19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MR</a:t>
                </a:r>
                <a:endParaRPr lang="en-US"/>
              </a:p>
            </p:txBody>
          </p:sp>
          <p:sp>
            <p:nvSpPr>
              <p:cNvPr id="98370" name="Rectangle 66"/>
              <p:cNvSpPr>
                <a:spLocks noChangeArrowheads="1"/>
              </p:cNvSpPr>
              <p:nvPr/>
            </p:nvSpPr>
            <p:spPr bwMode="auto">
              <a:xfrm>
                <a:off x="1044" y="2323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98371" name="Rectangle 67"/>
              <p:cNvSpPr>
                <a:spLocks noChangeArrowheads="1"/>
              </p:cNvSpPr>
              <p:nvPr/>
            </p:nvSpPr>
            <p:spPr bwMode="auto">
              <a:xfrm>
                <a:off x="4042" y="2264"/>
                <a:ext cx="15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 P </a:t>
                </a:r>
                <a:endParaRPr lang="en-US"/>
              </a:p>
            </p:txBody>
          </p:sp>
          <p:sp>
            <p:nvSpPr>
              <p:cNvPr id="98372" name="Rectangle 68"/>
              <p:cNvSpPr>
                <a:spLocks noChangeArrowheads="1"/>
              </p:cNvSpPr>
              <p:nvPr/>
            </p:nvSpPr>
            <p:spPr bwMode="auto">
              <a:xfrm>
                <a:off x="4195" y="2248"/>
                <a:ext cx="1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= </a:t>
                </a:r>
                <a:endParaRPr lang="en-US"/>
              </a:p>
            </p:txBody>
          </p:sp>
          <p:sp>
            <p:nvSpPr>
              <p:cNvPr id="98373" name="Rectangle 69"/>
              <p:cNvSpPr>
                <a:spLocks noChangeArrowheads="1"/>
              </p:cNvSpPr>
              <p:nvPr/>
            </p:nvSpPr>
            <p:spPr bwMode="auto">
              <a:xfrm>
                <a:off x="4317" y="2264"/>
                <a:ext cx="2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AR </a:t>
                </a:r>
                <a:endParaRPr lang="en-US"/>
              </a:p>
            </p:txBody>
          </p:sp>
          <p:sp>
            <p:nvSpPr>
              <p:cNvPr id="98374" name="Rectangle 70"/>
              <p:cNvSpPr>
                <a:spLocks noChangeArrowheads="1"/>
              </p:cNvSpPr>
              <p:nvPr/>
            </p:nvSpPr>
            <p:spPr bwMode="auto">
              <a:xfrm>
                <a:off x="4529" y="2248"/>
                <a:ext cx="1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charset="0"/>
                  </a:rPr>
                  <a:t>= </a:t>
                </a:r>
                <a:endParaRPr lang="en-US" dirty="0"/>
              </a:p>
            </p:txBody>
          </p:sp>
          <p:sp>
            <p:nvSpPr>
              <p:cNvPr id="98375" name="Rectangle 71"/>
              <p:cNvSpPr>
                <a:spLocks noChangeArrowheads="1"/>
              </p:cNvSpPr>
              <p:nvPr/>
            </p:nvSpPr>
            <p:spPr bwMode="auto">
              <a:xfrm>
                <a:off x="4650" y="2264"/>
                <a:ext cx="19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MR</a:t>
                </a:r>
                <a:endParaRPr lang="en-US"/>
              </a:p>
            </p:txBody>
          </p:sp>
        </p:grpSp>
        <p:sp>
          <p:nvSpPr>
            <p:cNvPr id="98376" name="Oval 72"/>
            <p:cNvSpPr>
              <a:spLocks noChangeArrowheads="1"/>
            </p:cNvSpPr>
            <p:nvPr/>
          </p:nvSpPr>
          <p:spPr bwMode="auto">
            <a:xfrm>
              <a:off x="2781" y="2302"/>
              <a:ext cx="83" cy="8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620000" y="3505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=D</a:t>
            </a:r>
            <a:endParaRPr lang="en-US" sz="1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PROFIT MAXIMIZATION AND THE COMPETITIVE FIRM’S SUPPLY CURVE</a:t>
            </a:r>
            <a:endParaRPr lang="en-US">
              <a:latin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Profit maximization occurs at the quantity where </a:t>
            </a:r>
            <a:r>
              <a:rPr lang="en-US" b="1" i="1" dirty="0"/>
              <a:t>marginal revenue equals marginal cost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PROFIT MAXIMIZATION AND THE COMPETITIVE FIRM’S SUPPLY CURVE</a:t>
            </a:r>
            <a:endParaRPr lang="en-US">
              <a:latin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When</a:t>
            </a:r>
            <a:r>
              <a:rPr lang="en-US" b="1" i="1" dirty="0"/>
              <a:t> MR &gt; MC </a:t>
            </a:r>
            <a:r>
              <a:rPr lang="en-US" b="1" i="1" dirty="0" smtClean="0"/>
              <a:t> </a:t>
            </a:r>
            <a:r>
              <a:rPr lang="en-US" b="1" i="1" dirty="0"/>
              <a:t>in</a:t>
            </a:r>
            <a:r>
              <a:rPr lang="en-US" b="1" dirty="0"/>
              <a:t>crease</a:t>
            </a:r>
            <a:r>
              <a:rPr lang="en-US" b="1" i="1" dirty="0"/>
              <a:t> Q</a:t>
            </a:r>
          </a:p>
          <a:p>
            <a:r>
              <a:rPr lang="en-US" b="1" dirty="0"/>
              <a:t>When</a:t>
            </a:r>
            <a:r>
              <a:rPr lang="en-US" b="1" i="1" dirty="0"/>
              <a:t> MR &lt; MC </a:t>
            </a:r>
            <a:r>
              <a:rPr lang="en-US" b="1" i="1" dirty="0" smtClean="0"/>
              <a:t> </a:t>
            </a:r>
            <a:r>
              <a:rPr lang="en-US" b="1" i="1" dirty="0"/>
              <a:t>de</a:t>
            </a:r>
            <a:r>
              <a:rPr lang="en-US" b="1" dirty="0"/>
              <a:t>crease</a:t>
            </a:r>
            <a:r>
              <a:rPr lang="en-US" b="1" i="1" dirty="0"/>
              <a:t> Q</a:t>
            </a:r>
          </a:p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When</a:t>
            </a: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MR = MC </a:t>
            </a:r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Profit is maximized</a:t>
            </a: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2 Marginal Cost as the Competitive Firm’s Supply Curve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F3F6F9"/>
          </a:solidFill>
          <a:ln w="2301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F2F4F8"/>
          </a:solidFill>
          <a:ln w="2095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F1F4F7"/>
          </a:solidFill>
          <a:ln w="1889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F0F2F5"/>
          </a:solidFill>
          <a:ln w="1682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EF1F4"/>
          </a:solidFill>
          <a:ln w="1476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DEFF3"/>
          </a:solidFill>
          <a:ln w="1254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BEEF2"/>
          </a:solidFill>
          <a:ln w="1047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AECF1"/>
          </a:solidFill>
          <a:ln w="841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9EBF0"/>
          </a:solidFill>
          <a:ln w="635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1487488" y="1379538"/>
            <a:ext cx="6592887" cy="4852987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1319213" y="1252538"/>
            <a:ext cx="6699250" cy="4895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Freeform 17"/>
          <p:cNvSpPr>
            <a:spLocks/>
          </p:cNvSpPr>
          <p:nvPr/>
        </p:nvSpPr>
        <p:spPr bwMode="auto">
          <a:xfrm>
            <a:off x="1319213" y="1252538"/>
            <a:ext cx="6699250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84"/>
              </a:cxn>
              <a:cxn ang="0">
                <a:pos x="4220" y="3084"/>
              </a:cxn>
            </a:cxnLst>
            <a:rect l="0" t="0" r="r" b="b"/>
            <a:pathLst>
              <a:path w="4220" h="3084">
                <a:moveTo>
                  <a:pt x="0" y="0"/>
                </a:moveTo>
                <a:lnTo>
                  <a:pt x="0" y="3084"/>
                </a:lnTo>
                <a:lnTo>
                  <a:pt x="4220" y="308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7159625" y="619601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1165225" y="62023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739775" y="1241425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2516188" y="1860550"/>
            <a:ext cx="4921250" cy="3949700"/>
            <a:chOff x="1585" y="1172"/>
            <a:chExt cx="3100" cy="2488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 flipV="1">
              <a:off x="1585" y="1254"/>
              <a:ext cx="2817" cy="2406"/>
            </a:xfrm>
            <a:prstGeom prst="line">
              <a:avLst/>
            </a:prstGeom>
            <a:noFill/>
            <a:ln w="63500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4461" y="1172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grpSp>
        <p:nvGrpSpPr>
          <p:cNvPr id="97304" name="Group 24"/>
          <p:cNvGrpSpPr>
            <a:grpSpLocks/>
          </p:cNvGrpSpPr>
          <p:nvPr/>
        </p:nvGrpSpPr>
        <p:grpSpPr bwMode="auto">
          <a:xfrm>
            <a:off x="1885950" y="2687638"/>
            <a:ext cx="5883275" cy="2679700"/>
            <a:chOff x="1188" y="1693"/>
            <a:chExt cx="3706" cy="1688"/>
          </a:xfrm>
        </p:grpSpPr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1188" y="1693"/>
              <a:ext cx="3373" cy="1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" y="28"/>
                </a:cxn>
              </a:cxnLst>
              <a:rect l="0" t="0" r="r" b="b"/>
              <a:pathLst>
                <a:path w="255" h="127">
                  <a:moveTo>
                    <a:pt x="0" y="0"/>
                  </a:moveTo>
                  <a:cubicBezTo>
                    <a:pt x="15" y="27"/>
                    <a:pt x="81" y="127"/>
                    <a:pt x="255" y="28"/>
                  </a:cubicBezTo>
                </a:path>
              </a:pathLst>
            </a:custGeom>
            <a:noFill/>
            <a:ln w="63500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4606" y="1938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97307" name="Group 27"/>
          <p:cNvGrpSpPr>
            <a:grpSpLocks/>
          </p:cNvGrpSpPr>
          <p:nvPr/>
        </p:nvGrpSpPr>
        <p:grpSpPr bwMode="auto">
          <a:xfrm>
            <a:off x="1865313" y="3717925"/>
            <a:ext cx="5916612" cy="1733550"/>
            <a:chOff x="1175" y="2342"/>
            <a:chExt cx="3727" cy="1092"/>
          </a:xfrm>
        </p:grpSpPr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1175" y="2437"/>
              <a:ext cx="3386" cy="99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56" y="0"/>
                </a:cxn>
              </a:cxnLst>
              <a:rect l="0" t="0" r="r" b="b"/>
              <a:pathLst>
                <a:path w="256" h="75">
                  <a:moveTo>
                    <a:pt x="0" y="40"/>
                  </a:moveTo>
                  <a:cubicBezTo>
                    <a:pt x="46" y="75"/>
                    <a:pt x="104" y="73"/>
                    <a:pt x="256" y="0"/>
                  </a:cubicBezTo>
                </a:path>
              </a:pathLst>
            </a:custGeom>
            <a:noFill/>
            <a:ln w="63500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4606" y="2342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AVC</a:t>
              </a:r>
              <a:endParaRPr lang="en-US"/>
            </a:p>
          </p:txBody>
        </p:sp>
      </p:grpSp>
      <p:grpSp>
        <p:nvGrpSpPr>
          <p:cNvPr id="97310" name="Group 30"/>
          <p:cNvGrpSpPr>
            <a:grpSpLocks/>
          </p:cNvGrpSpPr>
          <p:nvPr/>
        </p:nvGrpSpPr>
        <p:grpSpPr bwMode="auto">
          <a:xfrm>
            <a:off x="1060450" y="3376613"/>
            <a:ext cx="4313238" cy="3086100"/>
            <a:chOff x="668" y="2127"/>
            <a:chExt cx="2717" cy="1944"/>
          </a:xfrm>
        </p:grpSpPr>
        <p:sp>
          <p:nvSpPr>
            <p:cNvPr id="97311" name="Oval 31"/>
            <p:cNvSpPr>
              <a:spLocks noChangeArrowheads="1"/>
            </p:cNvSpPr>
            <p:nvPr/>
          </p:nvSpPr>
          <p:spPr bwMode="auto">
            <a:xfrm>
              <a:off x="3238" y="2171"/>
              <a:ext cx="92" cy="9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12" name="Group 32"/>
            <p:cNvGrpSpPr>
              <a:grpSpLocks/>
            </p:cNvGrpSpPr>
            <p:nvPr/>
          </p:nvGrpSpPr>
          <p:grpSpPr bwMode="auto">
            <a:xfrm>
              <a:off x="668" y="2127"/>
              <a:ext cx="2717" cy="1944"/>
              <a:chOff x="668" y="2127"/>
              <a:chExt cx="2717" cy="1944"/>
            </a:xfrm>
          </p:grpSpPr>
          <p:sp>
            <p:nvSpPr>
              <p:cNvPr id="97313" name="Freeform 33"/>
              <p:cNvSpPr>
                <a:spLocks/>
              </p:cNvSpPr>
              <p:nvPr/>
            </p:nvSpPr>
            <p:spPr bwMode="auto">
              <a:xfrm>
                <a:off x="844" y="2211"/>
                <a:ext cx="2447" cy="1662"/>
              </a:xfrm>
              <a:custGeom>
                <a:avLst/>
                <a:gdLst/>
                <a:ahLst/>
                <a:cxnLst>
                  <a:cxn ang="0">
                    <a:pos x="2447" y="1662"/>
                  </a:cxn>
                  <a:cxn ang="0">
                    <a:pos x="2447" y="0"/>
                  </a:cxn>
                  <a:cxn ang="0">
                    <a:pos x="0" y="0"/>
                  </a:cxn>
                </a:cxnLst>
                <a:rect l="0" t="0" r="r" b="b"/>
                <a:pathLst>
                  <a:path w="2447" h="1662">
                    <a:moveTo>
                      <a:pt x="2447" y="1662"/>
                    </a:moveTo>
                    <a:lnTo>
                      <a:pt x="2447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Rectangle 34"/>
              <p:cNvSpPr>
                <a:spLocks noChangeArrowheads="1"/>
              </p:cNvSpPr>
              <p:nvPr/>
            </p:nvSpPr>
            <p:spPr bwMode="auto">
              <a:xfrm>
                <a:off x="668" y="2127"/>
                <a:ext cx="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97315" name="Rectangle 35"/>
              <p:cNvSpPr>
                <a:spLocks noChangeArrowheads="1"/>
              </p:cNvSpPr>
              <p:nvPr/>
            </p:nvSpPr>
            <p:spPr bwMode="auto">
              <a:xfrm>
                <a:off x="760" y="2197"/>
                <a:ext cx="4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  <p:sp>
            <p:nvSpPr>
              <p:cNvPr id="97316" name="Rectangle 36"/>
              <p:cNvSpPr>
                <a:spLocks noChangeArrowheads="1"/>
              </p:cNvSpPr>
              <p:nvPr/>
            </p:nvSpPr>
            <p:spPr bwMode="auto">
              <a:xfrm>
                <a:off x="3226" y="3894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/>
              </a:p>
            </p:txBody>
          </p:sp>
          <p:sp>
            <p:nvSpPr>
              <p:cNvPr id="97317" name="Rectangle 37"/>
              <p:cNvSpPr>
                <a:spLocks noChangeArrowheads="1"/>
              </p:cNvSpPr>
              <p:nvPr/>
            </p:nvSpPr>
            <p:spPr bwMode="auto">
              <a:xfrm>
                <a:off x="3336" y="3965"/>
                <a:ext cx="4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</p:grp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1060450" y="2384425"/>
            <a:ext cx="5492750" cy="4078288"/>
            <a:chOff x="668" y="1502"/>
            <a:chExt cx="3460" cy="2569"/>
          </a:xfrm>
        </p:grpSpPr>
        <p:sp>
          <p:nvSpPr>
            <p:cNvPr id="97319" name="Oval 39"/>
            <p:cNvSpPr>
              <a:spLocks noChangeArrowheads="1"/>
            </p:cNvSpPr>
            <p:nvPr/>
          </p:nvSpPr>
          <p:spPr bwMode="auto">
            <a:xfrm>
              <a:off x="3992" y="1520"/>
              <a:ext cx="92" cy="9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0" name="Group 40"/>
            <p:cNvGrpSpPr>
              <a:grpSpLocks/>
            </p:cNvGrpSpPr>
            <p:nvPr/>
          </p:nvGrpSpPr>
          <p:grpSpPr bwMode="auto">
            <a:xfrm>
              <a:off x="668" y="1502"/>
              <a:ext cx="3460" cy="2569"/>
              <a:chOff x="668" y="1502"/>
              <a:chExt cx="3460" cy="2569"/>
            </a:xfrm>
          </p:grpSpPr>
          <p:sp>
            <p:nvSpPr>
              <p:cNvPr id="97321" name="Freeform 41"/>
              <p:cNvSpPr>
                <a:spLocks/>
              </p:cNvSpPr>
              <p:nvPr/>
            </p:nvSpPr>
            <p:spPr bwMode="auto">
              <a:xfrm>
                <a:off x="844" y="1560"/>
                <a:ext cx="3188" cy="2313"/>
              </a:xfrm>
              <a:custGeom>
                <a:avLst/>
                <a:gdLst/>
                <a:ahLst/>
                <a:cxnLst>
                  <a:cxn ang="0">
                    <a:pos x="3188" y="2313"/>
                  </a:cxn>
                  <a:cxn ang="0">
                    <a:pos x="3188" y="0"/>
                  </a:cxn>
                  <a:cxn ang="0">
                    <a:pos x="0" y="0"/>
                  </a:cxn>
                </a:cxnLst>
                <a:rect l="0" t="0" r="r" b="b"/>
                <a:pathLst>
                  <a:path w="3188" h="2313">
                    <a:moveTo>
                      <a:pt x="3188" y="2313"/>
                    </a:moveTo>
                    <a:lnTo>
                      <a:pt x="3188" y="0"/>
                    </a:lnTo>
                    <a:lnTo>
                      <a:pt x="0" y="0"/>
                    </a:lnTo>
                  </a:path>
                </a:pathLst>
              </a:custGeom>
              <a:noFill/>
              <a:ln w="20638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2" name="Rectangle 42"/>
              <p:cNvSpPr>
                <a:spLocks noChangeArrowheads="1"/>
              </p:cNvSpPr>
              <p:nvPr/>
            </p:nvSpPr>
            <p:spPr bwMode="auto">
              <a:xfrm>
                <a:off x="668" y="1502"/>
                <a:ext cx="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97323" name="Rectangle 43"/>
              <p:cNvSpPr>
                <a:spLocks noChangeArrowheads="1"/>
              </p:cNvSpPr>
              <p:nvPr/>
            </p:nvSpPr>
            <p:spPr bwMode="auto">
              <a:xfrm>
                <a:off x="760" y="1573"/>
                <a:ext cx="4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97324" name="Rectangle 44"/>
              <p:cNvSpPr>
                <a:spLocks noChangeArrowheads="1"/>
              </p:cNvSpPr>
              <p:nvPr/>
            </p:nvSpPr>
            <p:spPr bwMode="auto">
              <a:xfrm>
                <a:off x="3969" y="3894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/>
              </a:p>
            </p:txBody>
          </p:sp>
          <p:sp>
            <p:nvSpPr>
              <p:cNvPr id="97325" name="Rectangle 45"/>
              <p:cNvSpPr>
                <a:spLocks noChangeArrowheads="1"/>
              </p:cNvSpPr>
              <p:nvPr/>
            </p:nvSpPr>
            <p:spPr bwMode="auto">
              <a:xfrm>
                <a:off x="4079" y="3965"/>
                <a:ext cx="4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</p:grpSp>
      </p:grpSp>
      <p:grpSp>
        <p:nvGrpSpPr>
          <p:cNvPr id="97326" name="Group 46"/>
          <p:cNvGrpSpPr>
            <a:grpSpLocks/>
          </p:cNvGrpSpPr>
          <p:nvPr/>
        </p:nvGrpSpPr>
        <p:grpSpPr bwMode="auto">
          <a:xfrm>
            <a:off x="2159000" y="1516063"/>
            <a:ext cx="5000625" cy="1560512"/>
            <a:chOff x="1360" y="955"/>
            <a:chExt cx="3150" cy="983"/>
          </a:xfrm>
        </p:grpSpPr>
        <p:grpSp>
          <p:nvGrpSpPr>
            <p:cNvPr id="97327" name="Group 47"/>
            <p:cNvGrpSpPr>
              <a:grpSpLocks/>
            </p:cNvGrpSpPr>
            <p:nvPr/>
          </p:nvGrpSpPr>
          <p:grpSpPr bwMode="auto">
            <a:xfrm>
              <a:off x="1360" y="955"/>
              <a:ext cx="2025" cy="801"/>
              <a:chOff x="1360" y="955"/>
              <a:chExt cx="2025" cy="801"/>
            </a:xfrm>
          </p:grpSpPr>
          <p:sp>
            <p:nvSpPr>
              <p:cNvPr id="97328" name="Line 48"/>
              <p:cNvSpPr>
                <a:spLocks noChangeShapeType="1"/>
              </p:cNvSpPr>
              <p:nvPr/>
            </p:nvSpPr>
            <p:spPr bwMode="auto">
              <a:xfrm flipH="1" flipV="1">
                <a:off x="2604" y="1316"/>
                <a:ext cx="781" cy="4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9" name="Rectangle 49"/>
              <p:cNvSpPr>
                <a:spLocks noChangeArrowheads="1"/>
              </p:cNvSpPr>
              <p:nvPr/>
            </p:nvSpPr>
            <p:spPr bwMode="auto">
              <a:xfrm>
                <a:off x="1360" y="955"/>
                <a:ext cx="1272" cy="699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0" name="Rectangle 50"/>
              <p:cNvSpPr>
                <a:spLocks noChangeArrowheads="1"/>
              </p:cNvSpPr>
              <p:nvPr/>
            </p:nvSpPr>
            <p:spPr bwMode="auto">
              <a:xfrm>
                <a:off x="1396" y="989"/>
                <a:ext cx="1195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This section of the</a:t>
                </a:r>
              </a:p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firm’s </a:t>
                </a:r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MC</a:t>
                </a:r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 curve is</a:t>
                </a:r>
              </a:p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also the firm’s supply</a:t>
                </a:r>
              </a:p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curve.</a:t>
                </a:r>
                <a:endParaRPr lang="en-US"/>
              </a:p>
            </p:txBody>
          </p:sp>
        </p:grpSp>
        <p:sp>
          <p:nvSpPr>
            <p:cNvPr id="97331" name="AutoShape 51"/>
            <p:cNvSpPr>
              <a:spLocks/>
            </p:cNvSpPr>
            <p:nvPr/>
          </p:nvSpPr>
          <p:spPr bwMode="auto">
            <a:xfrm rot="2947886">
              <a:off x="3395" y="822"/>
              <a:ext cx="182" cy="2049"/>
            </a:xfrm>
            <a:prstGeom prst="leftBrace">
              <a:avLst>
                <a:gd name="adj1" fmla="val 9381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Firm’s Short-Run Decision to Shut Down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/>
              <a:t>shutdown</a:t>
            </a:r>
            <a:r>
              <a:rPr lang="en-US"/>
              <a:t> refers to a short-run decision not to produce anything during a specific period of time because of current market conditions.</a:t>
            </a:r>
          </a:p>
          <a:p>
            <a:r>
              <a:rPr lang="en-US" i="1"/>
              <a:t>Exit</a:t>
            </a:r>
            <a:r>
              <a:rPr lang="en-US"/>
              <a:t> refers to a long-run decision to leave the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Firm’s Short-Run Decision to Shut Down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/>
              <a:t>The firm considers its </a:t>
            </a:r>
            <a:r>
              <a:rPr lang="en-US" i="1">
                <a:solidFill>
                  <a:srgbClr val="25A9A6"/>
                </a:solidFill>
              </a:rPr>
              <a:t>sunk costs </a:t>
            </a:r>
            <a:r>
              <a:rPr lang="en-US"/>
              <a:t>when deciding to exit, but ignores them when deciding whether to shut down.</a:t>
            </a:r>
          </a:p>
          <a:p>
            <a:pPr lvl="1">
              <a:buClr>
                <a:srgbClr val="000000"/>
              </a:buClr>
            </a:pPr>
            <a:r>
              <a:rPr lang="en-US" i="1">
                <a:solidFill>
                  <a:srgbClr val="25A9A6"/>
                </a:solidFill>
              </a:rPr>
              <a:t>Sunk costs </a:t>
            </a:r>
            <a:r>
              <a:rPr lang="en-US"/>
              <a:t>are costs that have already been committed and cannot be recovered.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Firm’s Short-Run Decision to Shut Down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firm shuts down if the revenue it gets from producing is less than the variable cost of production.</a:t>
            </a:r>
          </a:p>
          <a:p>
            <a:pPr lvl="1"/>
            <a:r>
              <a:rPr lang="en-US" dirty="0"/>
              <a:t>Shut down if</a:t>
            </a:r>
            <a:r>
              <a:rPr lang="en-US" i="1" dirty="0"/>
              <a:t> TR &lt; VC</a:t>
            </a:r>
          </a:p>
          <a:p>
            <a:pPr lvl="1"/>
            <a:r>
              <a:rPr lang="en-US" dirty="0"/>
              <a:t>Shut down if</a:t>
            </a:r>
            <a:r>
              <a:rPr lang="en-US" i="1" dirty="0"/>
              <a:t> TR/Q &lt; VC/Q</a:t>
            </a:r>
          </a:p>
          <a:p>
            <a:pPr lvl="1"/>
            <a:r>
              <a:rPr lang="en-US" b="1" dirty="0"/>
              <a:t>Shut down if</a:t>
            </a:r>
            <a:r>
              <a:rPr lang="en-US" b="1" i="1" dirty="0"/>
              <a:t> P &lt; AVC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3 The Competitive Firm’s Short Run Supply Curve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F3F6F9"/>
          </a:solidFill>
          <a:ln w="2127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F2F4F8"/>
          </a:solidFill>
          <a:ln w="1936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097088" y="1438275"/>
            <a:ext cx="6081712" cy="4484688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1943100" y="1341438"/>
            <a:ext cx="6159500" cy="4484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3024188" y="1879600"/>
            <a:ext cx="4508500" cy="3636963"/>
            <a:chOff x="1905" y="1184"/>
            <a:chExt cx="2840" cy="2291"/>
          </a:xfrm>
        </p:grpSpPr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905" y="1271"/>
              <a:ext cx="2590" cy="2204"/>
            </a:xfrm>
            <a:prstGeom prst="line">
              <a:avLst/>
            </a:prstGeom>
            <a:noFill/>
            <a:ln w="57150">
              <a:solidFill>
                <a:srgbClr val="EEBAC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Rectangle 19"/>
            <p:cNvSpPr>
              <a:spLocks noChangeArrowheads="1"/>
            </p:cNvSpPr>
            <p:nvPr/>
          </p:nvSpPr>
          <p:spPr bwMode="auto">
            <a:xfrm>
              <a:off x="4546" y="1184"/>
              <a:ext cx="1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sp>
        <p:nvSpPr>
          <p:cNvPr id="96276" name="Freeform 20"/>
          <p:cNvSpPr>
            <a:spLocks/>
          </p:cNvSpPr>
          <p:nvPr/>
        </p:nvSpPr>
        <p:spPr bwMode="auto">
          <a:xfrm>
            <a:off x="1962150" y="2017713"/>
            <a:ext cx="5173663" cy="3808412"/>
          </a:xfrm>
          <a:custGeom>
            <a:avLst/>
            <a:gdLst/>
            <a:ahLst/>
            <a:cxnLst>
              <a:cxn ang="0">
                <a:pos x="3259" y="0"/>
              </a:cxn>
              <a:cxn ang="0">
                <a:pos x="1094" y="1839"/>
              </a:cxn>
              <a:cxn ang="0">
                <a:pos x="0" y="1839"/>
              </a:cxn>
              <a:cxn ang="0">
                <a:pos x="0" y="2399"/>
              </a:cxn>
            </a:cxnLst>
            <a:rect l="0" t="0" r="r" b="b"/>
            <a:pathLst>
              <a:path w="3259" h="2399">
                <a:moveTo>
                  <a:pt x="3259" y="0"/>
                </a:moveTo>
                <a:lnTo>
                  <a:pt x="1094" y="1839"/>
                </a:lnTo>
                <a:lnTo>
                  <a:pt x="0" y="1839"/>
                </a:lnTo>
                <a:lnTo>
                  <a:pt x="0" y="2399"/>
                </a:lnTo>
              </a:path>
            </a:pathLst>
          </a:custGeom>
          <a:noFill/>
          <a:ln w="57150">
            <a:solidFill>
              <a:srgbClr val="AD0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1943100" y="1341438"/>
            <a:ext cx="6159500" cy="4484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25"/>
              </a:cxn>
              <a:cxn ang="0">
                <a:pos x="3880" y="2825"/>
              </a:cxn>
            </a:cxnLst>
            <a:rect l="0" t="0" r="r" b="b"/>
            <a:pathLst>
              <a:path w="3880" h="2825">
                <a:moveTo>
                  <a:pt x="0" y="0"/>
                </a:moveTo>
                <a:lnTo>
                  <a:pt x="0" y="2825"/>
                </a:lnTo>
                <a:lnTo>
                  <a:pt x="3880" y="2825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7294563" y="5854700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2444750" y="2655888"/>
            <a:ext cx="5389563" cy="2454275"/>
            <a:chOff x="1540" y="1673"/>
            <a:chExt cx="3395" cy="1546"/>
          </a:xfrm>
        </p:grpSpPr>
        <p:sp>
          <p:nvSpPr>
            <p:cNvPr id="96280" name="Freeform 24"/>
            <p:cNvSpPr>
              <a:spLocks/>
            </p:cNvSpPr>
            <p:nvPr/>
          </p:nvSpPr>
          <p:spPr bwMode="auto">
            <a:xfrm>
              <a:off x="1540" y="1673"/>
              <a:ext cx="3101" cy="15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" y="28"/>
                </a:cxn>
              </a:cxnLst>
              <a:rect l="0" t="0" r="r" b="b"/>
              <a:pathLst>
                <a:path w="255" h="127">
                  <a:moveTo>
                    <a:pt x="0" y="0"/>
                  </a:moveTo>
                  <a:cubicBezTo>
                    <a:pt x="15" y="27"/>
                    <a:pt x="81" y="127"/>
                    <a:pt x="255" y="28"/>
                  </a:cubicBezTo>
                </a:path>
              </a:pathLst>
            </a:custGeom>
            <a:noFill/>
            <a:ln w="57150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Rectangle 25"/>
            <p:cNvSpPr>
              <a:spLocks noChangeArrowheads="1"/>
            </p:cNvSpPr>
            <p:nvPr/>
          </p:nvSpPr>
          <p:spPr bwMode="auto">
            <a:xfrm>
              <a:off x="4680" y="1885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96282" name="Group 26"/>
          <p:cNvGrpSpPr>
            <a:grpSpLocks/>
          </p:cNvGrpSpPr>
          <p:nvPr/>
        </p:nvGrpSpPr>
        <p:grpSpPr bwMode="auto">
          <a:xfrm>
            <a:off x="2425700" y="3581400"/>
            <a:ext cx="5419725" cy="1606550"/>
            <a:chOff x="1528" y="2256"/>
            <a:chExt cx="3414" cy="1012"/>
          </a:xfrm>
        </p:grpSpPr>
        <p:sp>
          <p:nvSpPr>
            <p:cNvPr id="96283" name="Freeform 27"/>
            <p:cNvSpPr>
              <a:spLocks/>
            </p:cNvSpPr>
            <p:nvPr/>
          </p:nvSpPr>
          <p:spPr bwMode="auto">
            <a:xfrm>
              <a:off x="1528" y="2355"/>
              <a:ext cx="3113" cy="91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56" y="0"/>
                </a:cxn>
              </a:cxnLst>
              <a:rect l="0" t="0" r="r" b="b"/>
              <a:pathLst>
                <a:path w="256" h="75">
                  <a:moveTo>
                    <a:pt x="0" y="40"/>
                  </a:moveTo>
                  <a:cubicBezTo>
                    <a:pt x="46" y="75"/>
                    <a:pt x="104" y="73"/>
                    <a:pt x="256" y="0"/>
                  </a:cubicBezTo>
                </a:path>
              </a:pathLst>
            </a:custGeom>
            <a:noFill/>
            <a:ln w="57150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Rectangle 28"/>
            <p:cNvSpPr>
              <a:spLocks noChangeArrowheads="1"/>
            </p:cNvSpPr>
            <p:nvPr/>
          </p:nvSpPr>
          <p:spPr bwMode="auto">
            <a:xfrm>
              <a:off x="4680" y="2256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AVC</a:t>
              </a:r>
              <a:endParaRPr lang="en-US"/>
            </a:p>
          </p:txBody>
        </p:sp>
      </p:grp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1789113" y="58610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1335088" y="1309688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grpSp>
        <p:nvGrpSpPr>
          <p:cNvPr id="96287" name="Group 31"/>
          <p:cNvGrpSpPr>
            <a:grpSpLocks/>
          </p:cNvGrpSpPr>
          <p:nvPr/>
        </p:nvGrpSpPr>
        <p:grpSpPr bwMode="auto">
          <a:xfrm>
            <a:off x="649288" y="4800600"/>
            <a:ext cx="1216025" cy="1063625"/>
            <a:chOff x="409" y="3024"/>
            <a:chExt cx="766" cy="670"/>
          </a:xfrm>
        </p:grpSpPr>
        <p:grpSp>
          <p:nvGrpSpPr>
            <p:cNvPr id="96288" name="Group 32"/>
            <p:cNvGrpSpPr>
              <a:grpSpLocks/>
            </p:cNvGrpSpPr>
            <p:nvPr/>
          </p:nvGrpSpPr>
          <p:grpSpPr bwMode="auto">
            <a:xfrm>
              <a:off x="409" y="3024"/>
              <a:ext cx="766" cy="670"/>
              <a:chOff x="409" y="3024"/>
              <a:chExt cx="766" cy="670"/>
            </a:xfrm>
          </p:grpSpPr>
          <p:grpSp>
            <p:nvGrpSpPr>
              <p:cNvPr id="96289" name="Group 33"/>
              <p:cNvGrpSpPr>
                <a:grpSpLocks/>
              </p:cNvGrpSpPr>
              <p:nvPr/>
            </p:nvGrpSpPr>
            <p:grpSpPr bwMode="auto">
              <a:xfrm>
                <a:off x="409" y="3024"/>
                <a:ext cx="766" cy="670"/>
                <a:chOff x="409" y="3024"/>
                <a:chExt cx="766" cy="670"/>
              </a:xfrm>
            </p:grpSpPr>
            <p:sp>
              <p:nvSpPr>
                <p:cNvPr id="96290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968" y="3378"/>
                  <a:ext cx="207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91" name="Rectangle 35"/>
                <p:cNvSpPr>
                  <a:spLocks noChangeArrowheads="1"/>
                </p:cNvSpPr>
                <p:nvPr/>
              </p:nvSpPr>
              <p:spPr bwMode="auto">
                <a:xfrm>
                  <a:off x="409" y="3024"/>
                  <a:ext cx="571" cy="670"/>
                </a:xfrm>
                <a:prstGeom prst="rect">
                  <a:avLst/>
                </a:prstGeom>
                <a:solidFill>
                  <a:srgbClr val="E1E5E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292" name="Rectangle 36"/>
              <p:cNvSpPr>
                <a:spLocks noChangeArrowheads="1"/>
              </p:cNvSpPr>
              <p:nvPr/>
            </p:nvSpPr>
            <p:spPr bwMode="auto">
              <a:xfrm>
                <a:off x="490" y="3030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Firm</a:t>
                </a:r>
                <a:endParaRPr lang="en-US"/>
              </a:p>
            </p:txBody>
          </p:sp>
          <p:sp>
            <p:nvSpPr>
              <p:cNvPr id="96293" name="Rectangle 37"/>
              <p:cNvSpPr>
                <a:spLocks noChangeArrowheads="1"/>
              </p:cNvSpPr>
              <p:nvPr/>
            </p:nvSpPr>
            <p:spPr bwMode="auto">
              <a:xfrm>
                <a:off x="490" y="3192"/>
                <a:ext cx="3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shuts</a:t>
                </a:r>
                <a:endParaRPr lang="en-US"/>
              </a:p>
            </p:txBody>
          </p:sp>
          <p:sp>
            <p:nvSpPr>
              <p:cNvPr id="96294" name="Rectangle 38"/>
              <p:cNvSpPr>
                <a:spLocks noChangeArrowheads="1"/>
              </p:cNvSpPr>
              <p:nvPr/>
            </p:nvSpPr>
            <p:spPr bwMode="auto">
              <a:xfrm>
                <a:off x="490" y="3353"/>
                <a:ext cx="4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down if</a:t>
                </a:r>
                <a:endParaRPr lang="en-US"/>
              </a:p>
            </p:txBody>
          </p:sp>
          <p:sp>
            <p:nvSpPr>
              <p:cNvPr id="96295" name="Rectangle 39"/>
              <p:cNvSpPr>
                <a:spLocks noChangeArrowheads="1"/>
              </p:cNvSpPr>
              <p:nvPr/>
            </p:nvSpPr>
            <p:spPr bwMode="auto">
              <a:xfrm>
                <a:off x="490" y="3514"/>
                <a:ext cx="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</p:grpSp>
        <p:sp>
          <p:nvSpPr>
            <p:cNvPr id="96296" name="Rectangle 40"/>
            <p:cNvSpPr>
              <a:spLocks noChangeArrowheads="1"/>
            </p:cNvSpPr>
            <p:nvPr/>
          </p:nvSpPr>
          <p:spPr bwMode="auto">
            <a:xfrm>
              <a:off x="587" y="3518"/>
              <a:ext cx="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&lt;</a:t>
              </a:r>
              <a:endParaRPr lang="en-US">
                <a:latin typeface="Arial" charset="0"/>
              </a:endParaRPr>
            </a:p>
          </p:txBody>
        </p:sp>
        <p:sp>
          <p:nvSpPr>
            <p:cNvPr id="96297" name="Rectangle 41"/>
            <p:cNvSpPr>
              <a:spLocks noChangeArrowheads="1"/>
            </p:cNvSpPr>
            <p:nvPr/>
          </p:nvSpPr>
          <p:spPr bwMode="auto">
            <a:xfrm>
              <a:off x="680" y="3514"/>
              <a:ext cx="2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AVC</a:t>
              </a:r>
              <a:endParaRPr lang="en-US"/>
            </a:p>
          </p:txBody>
        </p:sp>
      </p:grpSp>
      <p:grpSp>
        <p:nvGrpSpPr>
          <p:cNvPr id="96298" name="Group 42"/>
          <p:cNvGrpSpPr>
            <a:grpSpLocks/>
          </p:cNvGrpSpPr>
          <p:nvPr/>
        </p:nvGrpSpPr>
        <p:grpSpPr bwMode="auto">
          <a:xfrm>
            <a:off x="4960938" y="1516063"/>
            <a:ext cx="1603375" cy="1139825"/>
            <a:chOff x="2707" y="1332"/>
            <a:chExt cx="1010" cy="718"/>
          </a:xfrm>
        </p:grpSpPr>
        <p:sp>
          <p:nvSpPr>
            <p:cNvPr id="96299" name="Line 43"/>
            <p:cNvSpPr>
              <a:spLocks noChangeShapeType="1"/>
            </p:cNvSpPr>
            <p:nvPr/>
          </p:nvSpPr>
          <p:spPr bwMode="auto">
            <a:xfrm flipH="1" flipV="1">
              <a:off x="3182" y="1637"/>
              <a:ext cx="328" cy="4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0" name="Rectangle 44"/>
            <p:cNvSpPr>
              <a:spLocks noChangeArrowheads="1"/>
            </p:cNvSpPr>
            <p:nvPr/>
          </p:nvSpPr>
          <p:spPr bwMode="auto">
            <a:xfrm>
              <a:off x="2707" y="1332"/>
              <a:ext cx="1010" cy="438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Rectangle 45"/>
            <p:cNvSpPr>
              <a:spLocks noChangeArrowheads="1"/>
            </p:cNvSpPr>
            <p:nvPr/>
          </p:nvSpPr>
          <p:spPr bwMode="auto">
            <a:xfrm>
              <a:off x="2768" y="1389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Firm</a:t>
              </a:r>
              <a:endParaRPr lang="en-US"/>
            </a:p>
          </p:txBody>
        </p:sp>
        <p:sp>
          <p:nvSpPr>
            <p:cNvPr id="96302" name="Rectangle 46"/>
            <p:cNvSpPr>
              <a:spLocks noChangeArrowheads="1"/>
            </p:cNvSpPr>
            <p:nvPr/>
          </p:nvSpPr>
          <p:spPr bwMode="auto">
            <a:xfrm>
              <a:off x="3027" y="1389"/>
              <a:ext cx="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’</a:t>
              </a:r>
              <a:endParaRPr lang="en-US"/>
            </a:p>
          </p:txBody>
        </p:sp>
        <p:sp>
          <p:nvSpPr>
            <p:cNvPr id="96303" name="Rectangle 47"/>
            <p:cNvSpPr>
              <a:spLocks noChangeArrowheads="1"/>
            </p:cNvSpPr>
            <p:nvPr/>
          </p:nvSpPr>
          <p:spPr bwMode="auto">
            <a:xfrm>
              <a:off x="3055" y="1389"/>
              <a:ext cx="6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 short-run</a:t>
              </a:r>
              <a:endParaRPr lang="en-US"/>
            </a:p>
          </p:txBody>
        </p:sp>
        <p:sp>
          <p:nvSpPr>
            <p:cNvPr id="96304" name="Rectangle 48"/>
            <p:cNvSpPr>
              <a:spLocks noChangeArrowheads="1"/>
            </p:cNvSpPr>
            <p:nvPr/>
          </p:nvSpPr>
          <p:spPr bwMode="auto">
            <a:xfrm>
              <a:off x="2768" y="1551"/>
              <a:ext cx="7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supply curve</a:t>
              </a:r>
              <a:endParaRPr lang="en-US"/>
            </a:p>
          </p:txBody>
        </p:sp>
      </p:grpSp>
      <p:grpSp>
        <p:nvGrpSpPr>
          <p:cNvPr id="96305" name="Group 49"/>
          <p:cNvGrpSpPr>
            <a:grpSpLocks/>
          </p:cNvGrpSpPr>
          <p:nvPr/>
        </p:nvGrpSpPr>
        <p:grpSpPr bwMode="auto">
          <a:xfrm>
            <a:off x="649288" y="3355975"/>
            <a:ext cx="3473450" cy="1111250"/>
            <a:chOff x="409" y="2114"/>
            <a:chExt cx="2188" cy="700"/>
          </a:xfrm>
        </p:grpSpPr>
        <p:sp>
          <p:nvSpPr>
            <p:cNvPr id="96306" name="Line 50"/>
            <p:cNvSpPr>
              <a:spLocks noChangeShapeType="1"/>
            </p:cNvSpPr>
            <p:nvPr/>
          </p:nvSpPr>
          <p:spPr bwMode="auto">
            <a:xfrm>
              <a:off x="1603" y="2355"/>
              <a:ext cx="994" cy="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7" name="Rectangle 51"/>
            <p:cNvSpPr>
              <a:spLocks noChangeArrowheads="1"/>
            </p:cNvSpPr>
            <p:nvPr/>
          </p:nvSpPr>
          <p:spPr bwMode="auto">
            <a:xfrm>
              <a:off x="409" y="2114"/>
              <a:ext cx="1240" cy="534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>
                  <a:latin typeface="Arial" charset="0"/>
                </a:rPr>
                <a:t>If </a:t>
              </a:r>
              <a:r>
                <a:rPr lang="en-US" sz="1600" i="1">
                  <a:latin typeface="Arial" charset="0"/>
                </a:rPr>
                <a:t>P</a:t>
              </a:r>
              <a:r>
                <a:rPr lang="en-US" sz="1600">
                  <a:latin typeface="Arial" charset="0"/>
                </a:rPr>
                <a:t> &gt; </a:t>
              </a:r>
              <a:r>
                <a:rPr lang="en-US" sz="1600" i="1">
                  <a:latin typeface="Arial" charset="0"/>
                </a:rPr>
                <a:t>AVC,</a:t>
              </a:r>
              <a:r>
                <a:rPr lang="en-US" sz="1600">
                  <a:latin typeface="Arial" charset="0"/>
                </a:rPr>
                <a:t> firm will continue to produce in the short run.</a:t>
              </a:r>
            </a:p>
          </p:txBody>
        </p:sp>
      </p:grpSp>
      <p:grpSp>
        <p:nvGrpSpPr>
          <p:cNvPr id="96308" name="Group 52"/>
          <p:cNvGrpSpPr>
            <a:grpSpLocks/>
          </p:cNvGrpSpPr>
          <p:nvPr/>
        </p:nvGrpSpPr>
        <p:grpSpPr bwMode="auto">
          <a:xfrm>
            <a:off x="2724150" y="1879600"/>
            <a:ext cx="2659063" cy="1476375"/>
            <a:chOff x="1716" y="1184"/>
            <a:chExt cx="1675" cy="930"/>
          </a:xfrm>
        </p:grpSpPr>
        <p:sp>
          <p:nvSpPr>
            <p:cNvPr id="96309" name="Line 53"/>
            <p:cNvSpPr>
              <a:spLocks noChangeShapeType="1"/>
            </p:cNvSpPr>
            <p:nvPr/>
          </p:nvSpPr>
          <p:spPr bwMode="auto">
            <a:xfrm>
              <a:off x="2884" y="1655"/>
              <a:ext cx="507" cy="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10" name="Rectangle 54"/>
            <p:cNvSpPr>
              <a:spLocks noChangeArrowheads="1"/>
            </p:cNvSpPr>
            <p:nvPr/>
          </p:nvSpPr>
          <p:spPr bwMode="auto">
            <a:xfrm>
              <a:off x="1716" y="1184"/>
              <a:ext cx="1236" cy="542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>
                  <a:latin typeface="Arial" charset="0"/>
                </a:rPr>
                <a:t>If </a:t>
              </a:r>
              <a:r>
                <a:rPr lang="en-US" sz="1600" i="1">
                  <a:latin typeface="Arial" charset="0"/>
                </a:rPr>
                <a:t>P</a:t>
              </a:r>
              <a:r>
                <a:rPr lang="en-US" sz="1600">
                  <a:latin typeface="Arial" charset="0"/>
                </a:rPr>
                <a:t> &gt; </a:t>
              </a:r>
              <a:r>
                <a:rPr lang="en-US" sz="1600" i="1">
                  <a:latin typeface="Arial" charset="0"/>
                </a:rPr>
                <a:t>ATC</a:t>
              </a:r>
              <a:r>
                <a:rPr lang="en-US" sz="1600">
                  <a:latin typeface="Arial" charset="0"/>
                </a:rPr>
                <a:t>, the firm will continue to produce at a profit.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COMPETITIVE MARKET?</a:t>
            </a:r>
            <a:endParaRPr lang="en-US"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dirty="0"/>
              <a:t>A perfectly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i="1" dirty="0">
                <a:solidFill>
                  <a:srgbClr val="25A9A6"/>
                </a:solidFill>
              </a:rPr>
              <a:t>competitive market </a:t>
            </a:r>
            <a:r>
              <a:rPr lang="en-US" dirty="0"/>
              <a:t>has the following characteristics:</a:t>
            </a:r>
          </a:p>
          <a:p>
            <a:pPr lvl="1"/>
            <a:r>
              <a:rPr lang="en-US" dirty="0"/>
              <a:t>There are many buyers and sellers in the market.</a:t>
            </a:r>
          </a:p>
          <a:p>
            <a:pPr lvl="1"/>
            <a:r>
              <a:rPr lang="en-US" dirty="0"/>
              <a:t>The goods offered by the various sellers are largely the </a:t>
            </a:r>
            <a:r>
              <a:rPr lang="en-US" dirty="0" smtClean="0"/>
              <a:t>same, standardized products.</a:t>
            </a:r>
            <a:endParaRPr lang="en-US" dirty="0"/>
          </a:p>
          <a:p>
            <a:pPr lvl="1"/>
            <a:r>
              <a:rPr lang="en-US" dirty="0"/>
              <a:t>Firms can freely enter or exit the </a:t>
            </a:r>
            <a:r>
              <a:rPr lang="en-US" dirty="0" smtClean="0"/>
              <a:t>market, easy entry into and easy exit from market.</a:t>
            </a:r>
          </a:p>
          <a:p>
            <a:pPr lvl="1"/>
            <a:r>
              <a:rPr lang="en-US" dirty="0" smtClean="0"/>
              <a:t>Price takers</a:t>
            </a:r>
          </a:p>
          <a:p>
            <a:pPr lvl="1"/>
            <a:r>
              <a:rPr lang="en-US" dirty="0" smtClean="0"/>
              <a:t>No non-price competition (advertising)</a:t>
            </a:r>
          </a:p>
          <a:p>
            <a:pPr lvl="1"/>
            <a:r>
              <a:rPr lang="en-US" dirty="0" smtClean="0"/>
              <a:t>Example: Agriculture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Firm’s Short-Run Decision to Shut Down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portion of the marginal-cost curve that lies above average variable cost is the competitive firm’s </a:t>
            </a:r>
            <a:r>
              <a:rPr lang="en-US" i="1"/>
              <a:t>short-run supply curve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Firm’s Long-Run Decision to Exit or Enter a Market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long run, the firm exits if the revenue it would get from producing is less than its total cost.</a:t>
            </a:r>
          </a:p>
          <a:p>
            <a:pPr lvl="1"/>
            <a:r>
              <a:rPr lang="en-US" dirty="0"/>
              <a:t>Exit if</a:t>
            </a:r>
            <a:r>
              <a:rPr lang="en-US" i="1" dirty="0"/>
              <a:t> TR &lt; TC</a:t>
            </a:r>
          </a:p>
          <a:p>
            <a:pPr lvl="1"/>
            <a:r>
              <a:rPr lang="en-US" dirty="0"/>
              <a:t>Exit if</a:t>
            </a:r>
            <a:r>
              <a:rPr lang="en-US" i="1" dirty="0"/>
              <a:t> TR/Q &lt; TC/Q</a:t>
            </a:r>
          </a:p>
          <a:p>
            <a:pPr lvl="1"/>
            <a:r>
              <a:rPr lang="en-US" b="1" dirty="0"/>
              <a:t>Exit if</a:t>
            </a:r>
            <a:r>
              <a:rPr lang="en-US" b="1" i="1" dirty="0"/>
              <a:t> P &lt; ATC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Firm’s Long-Run Decision to Exit or Enter a Market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firm will enter the industry if such an action would be profitable. </a:t>
            </a:r>
          </a:p>
          <a:p>
            <a:pPr lvl="1"/>
            <a:r>
              <a:rPr lang="en-US"/>
              <a:t>Enter if</a:t>
            </a:r>
            <a:r>
              <a:rPr lang="en-US" i="1"/>
              <a:t> TR &gt; TC</a:t>
            </a:r>
          </a:p>
          <a:p>
            <a:pPr lvl="1"/>
            <a:r>
              <a:rPr lang="en-US"/>
              <a:t>Enter if</a:t>
            </a:r>
            <a:r>
              <a:rPr lang="en-US" i="1"/>
              <a:t> TR/Q &gt; TC/Q</a:t>
            </a:r>
          </a:p>
          <a:p>
            <a:pPr lvl="1"/>
            <a:r>
              <a:rPr lang="en-US"/>
              <a:t>Enter if</a:t>
            </a:r>
            <a:r>
              <a:rPr lang="en-US" i="1"/>
              <a:t> P &gt; ATC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4 The Competitive Firm’s Long-Run Supply Curve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3F6F9"/>
          </a:solidFill>
          <a:ln w="2032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2F4F8"/>
          </a:solidFill>
          <a:ln w="1841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1F4F7"/>
          </a:solidFill>
          <a:ln w="1651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0F2F5"/>
          </a:solidFill>
          <a:ln w="1476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EF1F4"/>
          </a:solidFill>
          <a:ln w="1285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DEFF3"/>
          </a:solidFill>
          <a:ln w="1111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BEEF2"/>
          </a:solidFill>
          <a:ln w="920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AECF1"/>
          </a:solidFill>
          <a:ln w="730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9EBF0"/>
          </a:solidFill>
          <a:ln w="555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2070100" y="1427163"/>
            <a:ext cx="5878513" cy="4268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49" name="Group 17"/>
          <p:cNvGrpSpPr>
            <a:grpSpLocks/>
          </p:cNvGrpSpPr>
          <p:nvPr/>
        </p:nvGrpSpPr>
        <p:grpSpPr bwMode="auto">
          <a:xfrm>
            <a:off x="3101975" y="1968500"/>
            <a:ext cx="5467350" cy="3414713"/>
            <a:chOff x="1954" y="1240"/>
            <a:chExt cx="3444" cy="2151"/>
          </a:xfrm>
        </p:grpSpPr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 flipV="1">
              <a:off x="1954" y="1293"/>
              <a:ext cx="2473" cy="2098"/>
            </a:xfrm>
            <a:prstGeom prst="line">
              <a:avLst/>
            </a:prstGeom>
            <a:noFill/>
            <a:ln w="55563">
              <a:solidFill>
                <a:srgbClr val="EEBAC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4462" y="1240"/>
              <a:ext cx="936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MC = long-run S</a:t>
              </a:r>
              <a:endParaRPr lang="en-US"/>
            </a:p>
          </p:txBody>
        </p:sp>
      </p:grpSp>
      <p:sp>
        <p:nvSpPr>
          <p:cNvPr id="95252" name="Freeform 20"/>
          <p:cNvSpPr>
            <a:spLocks/>
          </p:cNvSpPr>
          <p:nvPr/>
        </p:nvSpPr>
        <p:spPr bwMode="auto">
          <a:xfrm>
            <a:off x="2089150" y="2052638"/>
            <a:ext cx="4938713" cy="3643312"/>
          </a:xfrm>
          <a:custGeom>
            <a:avLst/>
            <a:gdLst/>
            <a:ahLst/>
            <a:cxnLst>
              <a:cxn ang="0">
                <a:pos x="0" y="2295"/>
              </a:cxn>
              <a:cxn ang="0">
                <a:pos x="0" y="1205"/>
              </a:cxn>
              <a:cxn ang="0">
                <a:pos x="1695" y="1205"/>
              </a:cxn>
              <a:cxn ang="0">
                <a:pos x="3111" y="0"/>
              </a:cxn>
            </a:cxnLst>
            <a:rect l="0" t="0" r="r" b="b"/>
            <a:pathLst>
              <a:path w="3111" h="2295">
                <a:moveTo>
                  <a:pt x="0" y="2295"/>
                </a:moveTo>
                <a:lnTo>
                  <a:pt x="0" y="1205"/>
                </a:lnTo>
                <a:lnTo>
                  <a:pt x="1695" y="1205"/>
                </a:lnTo>
                <a:lnTo>
                  <a:pt x="3111" y="0"/>
                </a:lnTo>
              </a:path>
            </a:pathLst>
          </a:custGeom>
          <a:noFill/>
          <a:ln w="55563">
            <a:solidFill>
              <a:srgbClr val="AD0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53" name="Freeform 21"/>
          <p:cNvSpPr>
            <a:spLocks/>
          </p:cNvSpPr>
          <p:nvPr/>
        </p:nvSpPr>
        <p:spPr bwMode="auto">
          <a:xfrm>
            <a:off x="2070100" y="1427163"/>
            <a:ext cx="5878513" cy="4268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89"/>
              </a:cxn>
              <a:cxn ang="0">
                <a:pos x="3703" y="2689"/>
              </a:cxn>
            </a:cxnLst>
            <a:rect l="0" t="0" r="r" b="b"/>
            <a:pathLst>
              <a:path w="3703" h="2689">
                <a:moveTo>
                  <a:pt x="0" y="0"/>
                </a:moveTo>
                <a:lnTo>
                  <a:pt x="0" y="2689"/>
                </a:lnTo>
                <a:lnTo>
                  <a:pt x="3703" y="2689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766763" y="4371975"/>
            <a:ext cx="1230312" cy="831850"/>
            <a:chOff x="483" y="2754"/>
            <a:chExt cx="775" cy="524"/>
          </a:xfrm>
        </p:grpSpPr>
        <p:grpSp>
          <p:nvGrpSpPr>
            <p:cNvPr id="95255" name="Group 23"/>
            <p:cNvGrpSpPr>
              <a:grpSpLocks/>
            </p:cNvGrpSpPr>
            <p:nvPr/>
          </p:nvGrpSpPr>
          <p:grpSpPr bwMode="auto">
            <a:xfrm>
              <a:off x="483" y="2754"/>
              <a:ext cx="775" cy="524"/>
              <a:chOff x="483" y="2754"/>
              <a:chExt cx="775" cy="524"/>
            </a:xfrm>
          </p:grpSpPr>
          <p:sp>
            <p:nvSpPr>
              <p:cNvPr id="95256" name="Line 24"/>
              <p:cNvSpPr>
                <a:spLocks noChangeShapeType="1"/>
              </p:cNvSpPr>
              <p:nvPr/>
            </p:nvSpPr>
            <p:spPr bwMode="auto">
              <a:xfrm flipH="1">
                <a:off x="1060" y="3055"/>
                <a:ext cx="19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483" y="2754"/>
                <a:ext cx="618" cy="524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258" name="Rectangle 26"/>
            <p:cNvSpPr>
              <a:spLocks noChangeArrowheads="1"/>
            </p:cNvSpPr>
            <p:nvPr/>
          </p:nvSpPr>
          <p:spPr bwMode="auto">
            <a:xfrm>
              <a:off x="549" y="2777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Firm</a:t>
              </a:r>
              <a:endParaRPr lang="en-US"/>
            </a:p>
          </p:txBody>
        </p:sp>
        <p:sp>
          <p:nvSpPr>
            <p:cNvPr id="95259" name="Rectangle 27"/>
            <p:cNvSpPr>
              <a:spLocks noChangeArrowheads="1"/>
            </p:cNvSpPr>
            <p:nvPr/>
          </p:nvSpPr>
          <p:spPr bwMode="auto">
            <a:xfrm>
              <a:off x="549" y="2934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exits if</a:t>
              </a:r>
              <a:endParaRPr lang="en-US"/>
            </a:p>
          </p:txBody>
        </p:sp>
        <p:sp>
          <p:nvSpPr>
            <p:cNvPr id="95260" name="Rectangle 28"/>
            <p:cNvSpPr>
              <a:spLocks noChangeArrowheads="1"/>
            </p:cNvSpPr>
            <p:nvPr/>
          </p:nvSpPr>
          <p:spPr bwMode="auto">
            <a:xfrm>
              <a:off x="549" y="3088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P 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&lt;</a:t>
              </a:r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 ATC </a:t>
              </a:r>
              <a:endParaRPr lang="en-US"/>
            </a:p>
          </p:txBody>
        </p:sp>
      </p:grp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7158038" y="5832475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grpSp>
        <p:nvGrpSpPr>
          <p:cNvPr id="95262" name="Group 30"/>
          <p:cNvGrpSpPr>
            <a:grpSpLocks/>
          </p:cNvGrpSpPr>
          <p:nvPr/>
        </p:nvGrpSpPr>
        <p:grpSpPr bwMode="auto">
          <a:xfrm>
            <a:off x="2549525" y="2678113"/>
            <a:ext cx="5145088" cy="2317750"/>
            <a:chOff x="1606" y="1687"/>
            <a:chExt cx="3241" cy="1460"/>
          </a:xfrm>
        </p:grpSpPr>
        <p:sp>
          <p:nvSpPr>
            <p:cNvPr id="95263" name="Freeform 31"/>
            <p:cNvSpPr>
              <a:spLocks/>
            </p:cNvSpPr>
            <p:nvPr/>
          </p:nvSpPr>
          <p:spPr bwMode="auto">
            <a:xfrm>
              <a:off x="1606" y="1687"/>
              <a:ext cx="2960" cy="1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" y="27"/>
                </a:cxn>
              </a:cxnLst>
              <a:rect l="0" t="0" r="r" b="b"/>
              <a:pathLst>
                <a:path w="255" h="126">
                  <a:moveTo>
                    <a:pt x="0" y="0"/>
                  </a:moveTo>
                  <a:cubicBezTo>
                    <a:pt x="15" y="27"/>
                    <a:pt x="81" y="126"/>
                    <a:pt x="255" y="27"/>
                  </a:cubicBezTo>
                </a:path>
              </a:pathLst>
            </a:custGeom>
            <a:noFill/>
            <a:ln w="55563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4592" y="1921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1817688" y="58388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1376363" y="1414463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grpSp>
        <p:nvGrpSpPr>
          <p:cNvPr id="95267" name="Group 35"/>
          <p:cNvGrpSpPr>
            <a:grpSpLocks/>
          </p:cNvGrpSpPr>
          <p:nvPr/>
        </p:nvGrpSpPr>
        <p:grpSpPr bwMode="auto">
          <a:xfrm>
            <a:off x="4938713" y="1592263"/>
            <a:ext cx="1474787" cy="1085850"/>
            <a:chOff x="2720" y="1362"/>
            <a:chExt cx="929" cy="684"/>
          </a:xfrm>
        </p:grpSpPr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 flipH="1" flipV="1">
              <a:off x="3173" y="1652"/>
              <a:ext cx="314" cy="3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269" name="Group 37"/>
            <p:cNvGrpSpPr>
              <a:grpSpLocks/>
            </p:cNvGrpSpPr>
            <p:nvPr/>
          </p:nvGrpSpPr>
          <p:grpSpPr bwMode="auto">
            <a:xfrm>
              <a:off x="2720" y="1362"/>
              <a:ext cx="929" cy="406"/>
              <a:chOff x="2720" y="1362"/>
              <a:chExt cx="929" cy="406"/>
            </a:xfrm>
          </p:grpSpPr>
          <p:sp>
            <p:nvSpPr>
              <p:cNvPr id="95270" name="Rectangle 38"/>
              <p:cNvSpPr>
                <a:spLocks noChangeArrowheads="1"/>
              </p:cNvSpPr>
              <p:nvPr/>
            </p:nvSpPr>
            <p:spPr bwMode="auto">
              <a:xfrm>
                <a:off x="2720" y="1362"/>
                <a:ext cx="929" cy="406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1" name="Rectangle 39"/>
              <p:cNvSpPr>
                <a:spLocks noChangeArrowheads="1"/>
              </p:cNvSpPr>
              <p:nvPr/>
            </p:nvSpPr>
            <p:spPr bwMode="auto">
              <a:xfrm>
                <a:off x="2765" y="140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Firm</a:t>
                </a:r>
                <a:endParaRPr lang="en-US"/>
              </a:p>
            </p:txBody>
          </p:sp>
          <p:sp>
            <p:nvSpPr>
              <p:cNvPr id="95272" name="Rectangle 40"/>
              <p:cNvSpPr>
                <a:spLocks noChangeArrowheads="1"/>
              </p:cNvSpPr>
              <p:nvPr/>
            </p:nvSpPr>
            <p:spPr bwMode="auto">
              <a:xfrm>
                <a:off x="3015" y="1404"/>
                <a:ext cx="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’</a:t>
                </a:r>
                <a:endParaRPr lang="en-US"/>
              </a:p>
            </p:txBody>
          </p:sp>
          <p:sp>
            <p:nvSpPr>
              <p:cNvPr id="95273" name="Rectangle 41"/>
              <p:cNvSpPr>
                <a:spLocks noChangeArrowheads="1"/>
              </p:cNvSpPr>
              <p:nvPr/>
            </p:nvSpPr>
            <p:spPr bwMode="auto">
              <a:xfrm>
                <a:off x="3042" y="1404"/>
                <a:ext cx="56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 long-run</a:t>
                </a:r>
                <a:endParaRPr lang="en-US"/>
              </a:p>
            </p:txBody>
          </p:sp>
          <p:sp>
            <p:nvSpPr>
              <p:cNvPr id="95274" name="Rectangle 42"/>
              <p:cNvSpPr>
                <a:spLocks noChangeArrowheads="1"/>
              </p:cNvSpPr>
              <p:nvPr/>
            </p:nvSpPr>
            <p:spPr bwMode="auto">
              <a:xfrm>
                <a:off x="2765" y="1560"/>
                <a:ext cx="7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supply curve</a:t>
                </a:r>
                <a:endParaRPr lang="en-US"/>
              </a:p>
            </p:txBody>
          </p:sp>
        </p:grpSp>
      </p:grpSp>
      <p:grpSp>
        <p:nvGrpSpPr>
          <p:cNvPr id="95275" name="Group 43"/>
          <p:cNvGrpSpPr>
            <a:grpSpLocks/>
          </p:cNvGrpSpPr>
          <p:nvPr/>
        </p:nvGrpSpPr>
        <p:grpSpPr bwMode="auto">
          <a:xfrm>
            <a:off x="4002088" y="2571750"/>
            <a:ext cx="1268412" cy="831850"/>
            <a:chOff x="2521" y="1620"/>
            <a:chExt cx="799" cy="524"/>
          </a:xfrm>
        </p:grpSpPr>
        <p:sp>
          <p:nvSpPr>
            <p:cNvPr id="95276" name="Line 44"/>
            <p:cNvSpPr>
              <a:spLocks noChangeShapeType="1"/>
            </p:cNvSpPr>
            <p:nvPr/>
          </p:nvSpPr>
          <p:spPr bwMode="auto">
            <a:xfrm flipH="1" flipV="1">
              <a:off x="3122" y="1930"/>
              <a:ext cx="198" cy="1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7" name="Rectangle 45"/>
            <p:cNvSpPr>
              <a:spLocks noChangeArrowheads="1"/>
            </p:cNvSpPr>
            <p:nvPr/>
          </p:nvSpPr>
          <p:spPr bwMode="auto">
            <a:xfrm>
              <a:off x="2521" y="1620"/>
              <a:ext cx="618" cy="524"/>
            </a:xfrm>
            <a:prstGeom prst="rect">
              <a:avLst/>
            </a:prstGeom>
            <a:solidFill>
              <a:srgbClr val="E1E5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8" name="Rectangle 46"/>
            <p:cNvSpPr>
              <a:spLocks noChangeArrowheads="1"/>
            </p:cNvSpPr>
            <p:nvPr/>
          </p:nvSpPr>
          <p:spPr bwMode="auto">
            <a:xfrm>
              <a:off x="2587" y="1643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Firm</a:t>
              </a:r>
              <a:endParaRPr lang="en-US"/>
            </a:p>
          </p:txBody>
        </p:sp>
        <p:sp>
          <p:nvSpPr>
            <p:cNvPr id="95279" name="Rectangle 47"/>
            <p:cNvSpPr>
              <a:spLocks noChangeArrowheads="1"/>
            </p:cNvSpPr>
            <p:nvPr/>
          </p:nvSpPr>
          <p:spPr bwMode="auto">
            <a:xfrm>
              <a:off x="2587" y="1800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enters if</a:t>
              </a:r>
              <a:endParaRPr lang="en-US"/>
            </a:p>
          </p:txBody>
        </p:sp>
        <p:sp>
          <p:nvSpPr>
            <p:cNvPr id="95280" name="Rectangle 48"/>
            <p:cNvSpPr>
              <a:spLocks noChangeArrowheads="1"/>
            </p:cNvSpPr>
            <p:nvPr/>
          </p:nvSpPr>
          <p:spPr bwMode="auto">
            <a:xfrm>
              <a:off x="2587" y="1954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P 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&gt;</a:t>
              </a:r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 ATC 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SUPPLY CURVE IN A COMPETITIVE MARKET</a:t>
            </a:r>
            <a:endParaRPr lang="en-US">
              <a:latin typeface="Tahoma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competitive firm’s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long-run supply curve</a:t>
            </a:r>
            <a:r>
              <a:rPr lang="en-US"/>
              <a:t> is the portion of its marginal-cost curve that lies above average total cost.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4 The Competitive Firm’s Long-Run Supply Curve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3F6F9"/>
          </a:solidFill>
          <a:ln w="2032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2F4F8"/>
          </a:solidFill>
          <a:ln w="1841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1F4F7"/>
          </a:solidFill>
          <a:ln w="1651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F0F2F5"/>
          </a:solidFill>
          <a:ln w="1476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EF1F4"/>
          </a:solidFill>
          <a:ln w="1285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DEFF3"/>
          </a:solidFill>
          <a:ln w="1111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BEEF2"/>
          </a:solidFill>
          <a:ln w="920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AECF1"/>
          </a:solidFill>
          <a:ln w="730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9EBF0"/>
          </a:solidFill>
          <a:ln w="555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7EAEF"/>
          </a:solidFill>
          <a:ln w="365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162175" y="1519238"/>
            <a:ext cx="5842000" cy="4232275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2070100" y="1427163"/>
            <a:ext cx="5878513" cy="4268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4225" name="Group 17"/>
          <p:cNvGrpSpPr>
            <a:grpSpLocks/>
          </p:cNvGrpSpPr>
          <p:nvPr/>
        </p:nvGrpSpPr>
        <p:grpSpPr bwMode="auto">
          <a:xfrm>
            <a:off x="3101975" y="1968500"/>
            <a:ext cx="4297363" cy="3414713"/>
            <a:chOff x="1954" y="1240"/>
            <a:chExt cx="2707" cy="2151"/>
          </a:xfrm>
        </p:grpSpPr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1954" y="1293"/>
              <a:ext cx="2473" cy="2098"/>
            </a:xfrm>
            <a:prstGeom prst="line">
              <a:avLst/>
            </a:prstGeom>
            <a:noFill/>
            <a:ln w="55563">
              <a:solidFill>
                <a:srgbClr val="EEBAC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4462" y="1240"/>
              <a:ext cx="199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sp>
        <p:nvSpPr>
          <p:cNvPr id="94228" name="Freeform 20"/>
          <p:cNvSpPr>
            <a:spLocks/>
          </p:cNvSpPr>
          <p:nvPr/>
        </p:nvSpPr>
        <p:spPr bwMode="auto">
          <a:xfrm>
            <a:off x="2089150" y="2052638"/>
            <a:ext cx="4938713" cy="3643312"/>
          </a:xfrm>
          <a:custGeom>
            <a:avLst/>
            <a:gdLst/>
            <a:ahLst/>
            <a:cxnLst>
              <a:cxn ang="0">
                <a:pos x="0" y="2295"/>
              </a:cxn>
              <a:cxn ang="0">
                <a:pos x="0" y="1205"/>
              </a:cxn>
              <a:cxn ang="0">
                <a:pos x="1695" y="1205"/>
              </a:cxn>
              <a:cxn ang="0">
                <a:pos x="3111" y="0"/>
              </a:cxn>
            </a:cxnLst>
            <a:rect l="0" t="0" r="r" b="b"/>
            <a:pathLst>
              <a:path w="3111" h="2295">
                <a:moveTo>
                  <a:pt x="0" y="2295"/>
                </a:moveTo>
                <a:lnTo>
                  <a:pt x="0" y="1205"/>
                </a:lnTo>
                <a:lnTo>
                  <a:pt x="1695" y="1205"/>
                </a:lnTo>
                <a:lnTo>
                  <a:pt x="3111" y="0"/>
                </a:lnTo>
              </a:path>
            </a:pathLst>
          </a:custGeom>
          <a:noFill/>
          <a:ln w="55563">
            <a:solidFill>
              <a:srgbClr val="AD0D1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9" name="Freeform 21"/>
          <p:cNvSpPr>
            <a:spLocks/>
          </p:cNvSpPr>
          <p:nvPr/>
        </p:nvSpPr>
        <p:spPr bwMode="auto">
          <a:xfrm>
            <a:off x="2070100" y="1427163"/>
            <a:ext cx="5878513" cy="4268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89"/>
              </a:cxn>
              <a:cxn ang="0">
                <a:pos x="3703" y="2689"/>
              </a:cxn>
            </a:cxnLst>
            <a:rect l="0" t="0" r="r" b="b"/>
            <a:pathLst>
              <a:path w="3703" h="2689">
                <a:moveTo>
                  <a:pt x="0" y="0"/>
                </a:moveTo>
                <a:lnTo>
                  <a:pt x="0" y="2689"/>
                </a:lnTo>
                <a:lnTo>
                  <a:pt x="3703" y="2689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7158038" y="5832475"/>
            <a:ext cx="82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2549525" y="2678113"/>
            <a:ext cx="5145088" cy="2317750"/>
            <a:chOff x="1606" y="1687"/>
            <a:chExt cx="3241" cy="1460"/>
          </a:xfrm>
        </p:grpSpPr>
        <p:sp>
          <p:nvSpPr>
            <p:cNvPr id="94232" name="Freeform 24"/>
            <p:cNvSpPr>
              <a:spLocks/>
            </p:cNvSpPr>
            <p:nvPr/>
          </p:nvSpPr>
          <p:spPr bwMode="auto">
            <a:xfrm>
              <a:off x="1606" y="1687"/>
              <a:ext cx="2960" cy="1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5" y="27"/>
                </a:cxn>
              </a:cxnLst>
              <a:rect l="0" t="0" r="r" b="b"/>
              <a:pathLst>
                <a:path w="255" h="126">
                  <a:moveTo>
                    <a:pt x="0" y="0"/>
                  </a:moveTo>
                  <a:cubicBezTo>
                    <a:pt x="15" y="27"/>
                    <a:pt x="81" y="126"/>
                    <a:pt x="255" y="27"/>
                  </a:cubicBezTo>
                </a:path>
              </a:pathLst>
            </a:custGeom>
            <a:noFill/>
            <a:ln w="55563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Rectangle 25"/>
            <p:cNvSpPr>
              <a:spLocks noChangeArrowheads="1"/>
            </p:cNvSpPr>
            <p:nvPr/>
          </p:nvSpPr>
          <p:spPr bwMode="auto">
            <a:xfrm>
              <a:off x="4592" y="1921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1817688" y="58388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1376363" y="1414463"/>
            <a:ext cx="56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Costs</a:t>
            </a:r>
            <a:endParaRPr lang="en-US"/>
          </a:p>
        </p:txBody>
      </p: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4078288" y="2151063"/>
            <a:ext cx="1474787" cy="1085850"/>
            <a:chOff x="2720" y="1362"/>
            <a:chExt cx="929" cy="684"/>
          </a:xfrm>
        </p:grpSpPr>
        <p:sp>
          <p:nvSpPr>
            <p:cNvPr id="94237" name="Line 29"/>
            <p:cNvSpPr>
              <a:spLocks noChangeShapeType="1"/>
            </p:cNvSpPr>
            <p:nvPr/>
          </p:nvSpPr>
          <p:spPr bwMode="auto">
            <a:xfrm flipH="1" flipV="1">
              <a:off x="3173" y="1652"/>
              <a:ext cx="314" cy="3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8" name="Group 30"/>
            <p:cNvGrpSpPr>
              <a:grpSpLocks/>
            </p:cNvGrpSpPr>
            <p:nvPr/>
          </p:nvGrpSpPr>
          <p:grpSpPr bwMode="auto">
            <a:xfrm>
              <a:off x="2720" y="1362"/>
              <a:ext cx="929" cy="406"/>
              <a:chOff x="2720" y="1362"/>
              <a:chExt cx="929" cy="406"/>
            </a:xfrm>
          </p:grpSpPr>
          <p:sp>
            <p:nvSpPr>
              <p:cNvPr id="94239" name="Rectangle 31"/>
              <p:cNvSpPr>
                <a:spLocks noChangeArrowheads="1"/>
              </p:cNvSpPr>
              <p:nvPr/>
            </p:nvSpPr>
            <p:spPr bwMode="auto">
              <a:xfrm>
                <a:off x="2720" y="1362"/>
                <a:ext cx="929" cy="406"/>
              </a:xfrm>
              <a:prstGeom prst="rect">
                <a:avLst/>
              </a:prstGeom>
              <a:solidFill>
                <a:srgbClr val="E1E5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0" name="Rectangle 32"/>
              <p:cNvSpPr>
                <a:spLocks noChangeArrowheads="1"/>
              </p:cNvSpPr>
              <p:nvPr/>
            </p:nvSpPr>
            <p:spPr bwMode="auto">
              <a:xfrm>
                <a:off x="2765" y="140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Firm</a:t>
                </a:r>
                <a:endParaRPr lang="en-US"/>
              </a:p>
            </p:txBody>
          </p:sp>
          <p:sp>
            <p:nvSpPr>
              <p:cNvPr id="94241" name="Rectangle 33"/>
              <p:cNvSpPr>
                <a:spLocks noChangeArrowheads="1"/>
              </p:cNvSpPr>
              <p:nvPr/>
            </p:nvSpPr>
            <p:spPr bwMode="auto">
              <a:xfrm>
                <a:off x="3015" y="1404"/>
                <a:ext cx="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’</a:t>
                </a:r>
                <a:endParaRPr lang="en-US"/>
              </a:p>
            </p:txBody>
          </p:sp>
          <p:sp>
            <p:nvSpPr>
              <p:cNvPr id="94242" name="Rectangle 34"/>
              <p:cNvSpPr>
                <a:spLocks noChangeArrowheads="1"/>
              </p:cNvSpPr>
              <p:nvPr/>
            </p:nvSpPr>
            <p:spPr bwMode="auto">
              <a:xfrm>
                <a:off x="3042" y="1404"/>
                <a:ext cx="56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 long-run</a:t>
                </a:r>
                <a:endParaRPr lang="en-US"/>
              </a:p>
            </p:txBody>
          </p:sp>
          <p:sp>
            <p:nvSpPr>
              <p:cNvPr id="94243" name="Rectangle 35"/>
              <p:cNvSpPr>
                <a:spLocks noChangeArrowheads="1"/>
              </p:cNvSpPr>
              <p:nvPr/>
            </p:nvSpPr>
            <p:spPr bwMode="auto">
              <a:xfrm>
                <a:off x="2765" y="1560"/>
                <a:ext cx="7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</a:rPr>
                  <a:t>supply curve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SUPPLY CURVE IN A COMPETITIVE MARKET</a:t>
            </a:r>
            <a:endParaRPr lang="en-US"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Short-Run Supply Curve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/>
              <a:t>The portion of its marginal cost curve that lies above average variable cost.</a:t>
            </a:r>
          </a:p>
          <a:p>
            <a:r>
              <a:rPr lang="en-US"/>
              <a:t>Long-Run Supply Curve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US"/>
              <a:t>The marginal cost curve above the minimum point of its average total cost curve.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Profit as the Area between Price and Average Total Cost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F3F6F9"/>
          </a:solidFill>
          <a:ln w="2397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F2F4F8"/>
          </a:solidFill>
          <a:ln w="2190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F1F4F7"/>
          </a:solidFill>
          <a:ln w="1968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F0F2F5"/>
          </a:solidFill>
          <a:ln w="1746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EF1F4"/>
          </a:solidFill>
          <a:ln w="1524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1866900" y="1852613"/>
            <a:ext cx="5503863" cy="4086225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1735138" y="1677988"/>
            <a:ext cx="5570537" cy="4195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1735138" y="3241675"/>
            <a:ext cx="3101975" cy="458788"/>
          </a:xfrm>
          <a:prstGeom prst="rect">
            <a:avLst/>
          </a:prstGeom>
          <a:solidFill>
            <a:srgbClr val="E7EB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Freeform 18"/>
          <p:cNvSpPr>
            <a:spLocks/>
          </p:cNvSpPr>
          <p:nvPr/>
        </p:nvSpPr>
        <p:spPr bwMode="auto">
          <a:xfrm>
            <a:off x="1735138" y="1677988"/>
            <a:ext cx="5570537" cy="4195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43"/>
              </a:cxn>
              <a:cxn ang="0">
                <a:pos x="3509" y="2643"/>
              </a:cxn>
            </a:cxnLst>
            <a:rect l="0" t="0" r="r" b="b"/>
            <a:pathLst>
              <a:path w="3509" h="2643">
                <a:moveTo>
                  <a:pt x="0" y="0"/>
                </a:moveTo>
                <a:lnTo>
                  <a:pt x="0" y="2643"/>
                </a:lnTo>
                <a:lnTo>
                  <a:pt x="3509" y="264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3294063" y="1108075"/>
            <a:ext cx="2374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(a) A Firm with Profits</a:t>
            </a:r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6348413" y="5975350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1497013" y="59817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1054100" y="166846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93207" name="Group 23"/>
          <p:cNvGrpSpPr>
            <a:grpSpLocks/>
          </p:cNvGrpSpPr>
          <p:nvPr/>
        </p:nvGrpSpPr>
        <p:grpSpPr bwMode="auto">
          <a:xfrm>
            <a:off x="5854700" y="3316288"/>
            <a:ext cx="1365250" cy="582612"/>
            <a:chOff x="3688" y="2089"/>
            <a:chExt cx="860" cy="367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H="1" flipV="1">
              <a:off x="3749" y="2089"/>
              <a:ext cx="27" cy="16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Rectangle 25"/>
            <p:cNvSpPr>
              <a:spLocks noChangeArrowheads="1"/>
            </p:cNvSpPr>
            <p:nvPr/>
          </p:nvSpPr>
          <p:spPr bwMode="auto">
            <a:xfrm>
              <a:off x="3688" y="2283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P </a:t>
              </a:r>
              <a:endParaRPr lang="en-US"/>
            </a:p>
          </p:txBody>
        </p:sp>
        <p:sp>
          <p:nvSpPr>
            <p:cNvPr id="93210" name="Rectangle 26"/>
            <p:cNvSpPr>
              <a:spLocks noChangeArrowheads="1"/>
            </p:cNvSpPr>
            <p:nvPr/>
          </p:nvSpPr>
          <p:spPr bwMode="auto">
            <a:xfrm>
              <a:off x="3830" y="2283"/>
              <a:ext cx="1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= </a:t>
              </a:r>
              <a:endParaRPr lang="en-US"/>
            </a:p>
          </p:txBody>
        </p:sp>
        <p:sp>
          <p:nvSpPr>
            <p:cNvPr id="93211" name="Rectangle 27"/>
            <p:cNvSpPr>
              <a:spLocks noChangeArrowheads="1"/>
            </p:cNvSpPr>
            <p:nvPr/>
          </p:nvSpPr>
          <p:spPr bwMode="auto">
            <a:xfrm>
              <a:off x="3954" y="2283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AR </a:t>
              </a:r>
              <a:endParaRPr lang="en-US"/>
            </a:p>
          </p:txBody>
        </p:sp>
        <p:sp>
          <p:nvSpPr>
            <p:cNvPr id="93212" name="Rectangle 28"/>
            <p:cNvSpPr>
              <a:spLocks noChangeArrowheads="1"/>
            </p:cNvSpPr>
            <p:nvPr/>
          </p:nvSpPr>
          <p:spPr bwMode="auto">
            <a:xfrm>
              <a:off x="4201" y="2283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=</a:t>
              </a:r>
              <a:endParaRPr lang="en-US"/>
            </a:p>
          </p:txBody>
        </p:sp>
        <p:sp>
          <p:nvSpPr>
            <p:cNvPr id="93213" name="Rectangle 29"/>
            <p:cNvSpPr>
              <a:spLocks noChangeArrowheads="1"/>
            </p:cNvSpPr>
            <p:nvPr/>
          </p:nvSpPr>
          <p:spPr bwMode="auto">
            <a:xfrm>
              <a:off x="4284" y="2283"/>
              <a:ext cx="2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 MR</a:t>
              </a:r>
              <a:endParaRPr lang="en-US"/>
            </a:p>
          </p:txBody>
        </p:sp>
      </p:grpSp>
      <p:grpSp>
        <p:nvGrpSpPr>
          <p:cNvPr id="93214" name="Group 30"/>
          <p:cNvGrpSpPr>
            <a:grpSpLocks/>
          </p:cNvGrpSpPr>
          <p:nvPr/>
        </p:nvGrpSpPr>
        <p:grpSpPr bwMode="auto">
          <a:xfrm>
            <a:off x="1931988" y="2328863"/>
            <a:ext cx="5172075" cy="2822575"/>
            <a:chOff x="1217" y="1467"/>
            <a:chExt cx="3258" cy="1778"/>
          </a:xfrm>
        </p:grpSpPr>
        <p:sp>
          <p:nvSpPr>
            <p:cNvPr id="93215" name="Freeform 31"/>
            <p:cNvSpPr>
              <a:spLocks/>
            </p:cNvSpPr>
            <p:nvPr/>
          </p:nvSpPr>
          <p:spPr bwMode="auto">
            <a:xfrm>
              <a:off x="1217" y="1552"/>
              <a:ext cx="2945" cy="1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0"/>
                </a:cxn>
              </a:cxnLst>
              <a:rect l="0" t="0" r="r" b="b"/>
              <a:pathLst>
                <a:path w="214" h="123">
                  <a:moveTo>
                    <a:pt x="0" y="0"/>
                  </a:moveTo>
                  <a:cubicBezTo>
                    <a:pt x="24" y="35"/>
                    <a:pt x="88" y="123"/>
                    <a:pt x="214" y="0"/>
                  </a:cubicBezTo>
                </a:path>
              </a:pathLst>
            </a:custGeom>
            <a:noFill/>
            <a:ln w="65088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6" name="Rectangle 32"/>
            <p:cNvSpPr>
              <a:spLocks noChangeArrowheads="1"/>
            </p:cNvSpPr>
            <p:nvPr/>
          </p:nvSpPr>
          <p:spPr bwMode="auto">
            <a:xfrm>
              <a:off x="4187" y="1467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93217" name="Group 33"/>
          <p:cNvGrpSpPr>
            <a:grpSpLocks/>
          </p:cNvGrpSpPr>
          <p:nvPr/>
        </p:nvGrpSpPr>
        <p:grpSpPr bwMode="auto">
          <a:xfrm>
            <a:off x="2347913" y="2328863"/>
            <a:ext cx="3803650" cy="2954337"/>
            <a:chOff x="1479" y="1467"/>
            <a:chExt cx="2396" cy="1861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1479" y="1566"/>
              <a:ext cx="2132" cy="1762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9" name="Rectangle 35"/>
            <p:cNvSpPr>
              <a:spLocks noChangeArrowheads="1"/>
            </p:cNvSpPr>
            <p:nvPr/>
          </p:nvSpPr>
          <p:spPr bwMode="auto">
            <a:xfrm>
              <a:off x="3651" y="1467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grpSp>
        <p:nvGrpSpPr>
          <p:cNvPr id="93220" name="Group 36"/>
          <p:cNvGrpSpPr>
            <a:grpSpLocks/>
          </p:cNvGrpSpPr>
          <p:nvPr/>
        </p:nvGrpSpPr>
        <p:grpSpPr bwMode="auto">
          <a:xfrm>
            <a:off x="1468438" y="3108325"/>
            <a:ext cx="4613275" cy="274638"/>
            <a:chOff x="925" y="1958"/>
            <a:chExt cx="2906" cy="173"/>
          </a:xfrm>
        </p:grpSpPr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H="1">
              <a:off x="1093" y="2034"/>
              <a:ext cx="2738" cy="1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2" name="Rectangle 38"/>
            <p:cNvSpPr>
              <a:spLocks noChangeArrowheads="1"/>
            </p:cNvSpPr>
            <p:nvPr/>
          </p:nvSpPr>
          <p:spPr bwMode="auto">
            <a:xfrm>
              <a:off x="925" y="1958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/>
            </a:p>
          </p:txBody>
        </p:sp>
      </p:grpSp>
      <p:grpSp>
        <p:nvGrpSpPr>
          <p:cNvPr id="93223" name="Group 39"/>
          <p:cNvGrpSpPr>
            <a:grpSpLocks/>
          </p:cNvGrpSpPr>
          <p:nvPr/>
        </p:nvGrpSpPr>
        <p:grpSpPr bwMode="auto">
          <a:xfrm>
            <a:off x="1163638" y="3163888"/>
            <a:ext cx="3756025" cy="3092450"/>
            <a:chOff x="733" y="1993"/>
            <a:chExt cx="2366" cy="1948"/>
          </a:xfrm>
        </p:grpSpPr>
        <p:sp>
          <p:nvSpPr>
            <p:cNvPr id="93224" name="Freeform 40"/>
            <p:cNvSpPr>
              <a:spLocks/>
            </p:cNvSpPr>
            <p:nvPr/>
          </p:nvSpPr>
          <p:spPr bwMode="auto">
            <a:xfrm>
              <a:off x="1093" y="2337"/>
              <a:ext cx="1954" cy="1363"/>
            </a:xfrm>
            <a:custGeom>
              <a:avLst/>
              <a:gdLst/>
              <a:ahLst/>
              <a:cxnLst>
                <a:cxn ang="0">
                  <a:pos x="1954" y="1363"/>
                </a:cxn>
                <a:cxn ang="0">
                  <a:pos x="1954" y="0"/>
                </a:cxn>
                <a:cxn ang="0">
                  <a:pos x="0" y="0"/>
                </a:cxn>
              </a:cxnLst>
              <a:rect l="0" t="0" r="r" b="b"/>
              <a:pathLst>
                <a:path w="1954" h="1363">
                  <a:moveTo>
                    <a:pt x="1954" y="1363"/>
                  </a:moveTo>
                  <a:lnTo>
                    <a:pt x="1954" y="0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25" name="Group 41"/>
            <p:cNvGrpSpPr>
              <a:grpSpLocks/>
            </p:cNvGrpSpPr>
            <p:nvPr/>
          </p:nvGrpSpPr>
          <p:grpSpPr bwMode="auto">
            <a:xfrm>
              <a:off x="2992" y="1993"/>
              <a:ext cx="96" cy="316"/>
              <a:chOff x="2992" y="1993"/>
              <a:chExt cx="96" cy="316"/>
            </a:xfrm>
          </p:grpSpPr>
          <p:sp>
            <p:nvSpPr>
              <p:cNvPr id="93226" name="Line 42"/>
              <p:cNvSpPr>
                <a:spLocks noChangeShapeType="1"/>
              </p:cNvSpPr>
              <p:nvPr/>
            </p:nvSpPr>
            <p:spPr bwMode="auto">
              <a:xfrm flipV="1">
                <a:off x="3047" y="2034"/>
                <a:ext cx="1" cy="27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7" name="Oval 43"/>
              <p:cNvSpPr>
                <a:spLocks noChangeArrowheads="1"/>
              </p:cNvSpPr>
              <p:nvPr/>
            </p:nvSpPr>
            <p:spPr bwMode="auto">
              <a:xfrm>
                <a:off x="2992" y="1993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3228" name="Rectangle 44"/>
            <p:cNvSpPr>
              <a:spLocks noChangeArrowheads="1"/>
            </p:cNvSpPr>
            <p:nvPr/>
          </p:nvSpPr>
          <p:spPr bwMode="auto">
            <a:xfrm>
              <a:off x="733" y="2265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3229" name="Rectangle 45"/>
            <p:cNvSpPr>
              <a:spLocks noChangeArrowheads="1"/>
            </p:cNvSpPr>
            <p:nvPr/>
          </p:nvSpPr>
          <p:spPr bwMode="auto">
            <a:xfrm>
              <a:off x="2987" y="3768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</p:grp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3440113" y="6272213"/>
            <a:ext cx="274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(profit-maximizing quantity)</a:t>
            </a:r>
            <a:endParaRPr lang="en-US"/>
          </a:p>
        </p:txBody>
      </p:sp>
      <p:grpSp>
        <p:nvGrpSpPr>
          <p:cNvPr id="93231" name="Group 47"/>
          <p:cNvGrpSpPr>
            <a:grpSpLocks/>
          </p:cNvGrpSpPr>
          <p:nvPr/>
        </p:nvGrpSpPr>
        <p:grpSpPr bwMode="auto">
          <a:xfrm>
            <a:off x="2733675" y="2598738"/>
            <a:ext cx="533400" cy="739775"/>
            <a:chOff x="1722" y="1637"/>
            <a:chExt cx="336" cy="466"/>
          </a:xfrm>
        </p:grpSpPr>
        <p:sp>
          <p:nvSpPr>
            <p:cNvPr id="93232" name="Line 48"/>
            <p:cNvSpPr>
              <a:spLocks noChangeShapeType="1"/>
            </p:cNvSpPr>
            <p:nvPr/>
          </p:nvSpPr>
          <p:spPr bwMode="auto">
            <a:xfrm>
              <a:off x="1933" y="1814"/>
              <a:ext cx="124" cy="28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3" name="Rectangle 49"/>
            <p:cNvSpPr>
              <a:spLocks noChangeArrowheads="1"/>
            </p:cNvSpPr>
            <p:nvPr/>
          </p:nvSpPr>
          <p:spPr bwMode="auto">
            <a:xfrm>
              <a:off x="1722" y="1637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Profit</a:t>
              </a:r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324600" y="1066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Firms 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Profit as the Area between Price and Average Total Cost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F3F6F9"/>
          </a:solidFill>
          <a:ln w="2397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F2F4F8"/>
          </a:solidFill>
          <a:ln w="2190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F1F4F7"/>
          </a:solidFill>
          <a:ln w="1968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F0F2F5"/>
          </a:solidFill>
          <a:ln w="1746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EF1F4"/>
          </a:solidFill>
          <a:ln w="1524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DEFF3"/>
          </a:solidFill>
          <a:ln w="1317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BEEF2"/>
          </a:solidFill>
          <a:ln w="1095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AECF1"/>
          </a:solidFill>
          <a:ln w="873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9EBF0"/>
          </a:solidFill>
          <a:ln w="650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7EAEF"/>
          </a:solidFill>
          <a:ln w="4445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1998663" y="1852613"/>
            <a:ext cx="5503862" cy="4086225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1911350" y="1677988"/>
            <a:ext cx="5568950" cy="4195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1911350" y="3732213"/>
            <a:ext cx="2249488" cy="479425"/>
          </a:xfrm>
          <a:prstGeom prst="rect">
            <a:avLst/>
          </a:prstGeom>
          <a:solidFill>
            <a:srgbClr val="EEBA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1911350" y="1677988"/>
            <a:ext cx="5568950" cy="4195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43"/>
              </a:cxn>
              <a:cxn ang="0">
                <a:pos x="3508" y="2643"/>
              </a:cxn>
            </a:cxnLst>
            <a:rect l="0" t="0" r="r" b="b"/>
            <a:pathLst>
              <a:path w="3508" h="2643">
                <a:moveTo>
                  <a:pt x="0" y="0"/>
                </a:moveTo>
                <a:lnTo>
                  <a:pt x="0" y="2643"/>
                </a:lnTo>
                <a:lnTo>
                  <a:pt x="3508" y="264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3425825" y="1108075"/>
            <a:ext cx="245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(b) A Firm with Losses</a:t>
            </a:r>
            <a:endParaRPr lang="en-US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6516688" y="5975350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Quantity</a:t>
            </a:r>
            <a:endParaRPr lang="en-US"/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665288" y="59817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1222375" y="166846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2806700" y="2635250"/>
            <a:ext cx="4502150" cy="1947863"/>
            <a:chOff x="1768" y="1660"/>
            <a:chExt cx="2836" cy="1227"/>
          </a:xfrm>
        </p:grpSpPr>
        <p:sp>
          <p:nvSpPr>
            <p:cNvPr id="92184" name="Freeform 24"/>
            <p:cNvSpPr>
              <a:spLocks/>
            </p:cNvSpPr>
            <p:nvPr/>
          </p:nvSpPr>
          <p:spPr bwMode="auto">
            <a:xfrm>
              <a:off x="1768" y="1745"/>
              <a:ext cx="2531" cy="1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" y="1"/>
                </a:cxn>
              </a:cxnLst>
              <a:rect l="0" t="0" r="r" b="b"/>
              <a:pathLst>
                <a:path w="184" h="83">
                  <a:moveTo>
                    <a:pt x="0" y="0"/>
                  </a:moveTo>
                  <a:cubicBezTo>
                    <a:pt x="32" y="36"/>
                    <a:pt x="98" y="83"/>
                    <a:pt x="184" y="1"/>
                  </a:cubicBezTo>
                </a:path>
              </a:pathLst>
            </a:custGeom>
            <a:noFill/>
            <a:ln w="65088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Rectangle 25"/>
            <p:cNvSpPr>
              <a:spLocks noChangeArrowheads="1"/>
            </p:cNvSpPr>
            <p:nvPr/>
          </p:nvSpPr>
          <p:spPr bwMode="auto">
            <a:xfrm>
              <a:off x="4316" y="1660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92186" name="Group 26"/>
          <p:cNvGrpSpPr>
            <a:grpSpLocks/>
          </p:cNvGrpSpPr>
          <p:nvPr/>
        </p:nvGrpSpPr>
        <p:grpSpPr bwMode="auto">
          <a:xfrm>
            <a:off x="2478088" y="2635250"/>
            <a:ext cx="4075112" cy="2778125"/>
            <a:chOff x="1561" y="1660"/>
            <a:chExt cx="2567" cy="1750"/>
          </a:xfrm>
        </p:grpSpPr>
        <p:sp>
          <p:nvSpPr>
            <p:cNvPr id="92187" name="Line 27"/>
            <p:cNvSpPr>
              <a:spLocks noChangeShapeType="1"/>
            </p:cNvSpPr>
            <p:nvPr/>
          </p:nvSpPr>
          <p:spPr bwMode="auto">
            <a:xfrm flipV="1">
              <a:off x="1561" y="1759"/>
              <a:ext cx="2312" cy="1651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Rectangle 28"/>
            <p:cNvSpPr>
              <a:spLocks noChangeArrowheads="1"/>
            </p:cNvSpPr>
            <p:nvPr/>
          </p:nvSpPr>
          <p:spPr bwMode="auto">
            <a:xfrm>
              <a:off x="3904" y="1660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2836863" y="6272213"/>
            <a:ext cx="257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(loss-minimizing quantity)</a:t>
            </a:r>
            <a:endParaRPr lang="en-US"/>
          </a:p>
        </p:txBody>
      </p:sp>
      <p:grpSp>
        <p:nvGrpSpPr>
          <p:cNvPr id="92190" name="Group 30"/>
          <p:cNvGrpSpPr>
            <a:grpSpLocks/>
          </p:cNvGrpSpPr>
          <p:nvPr/>
        </p:nvGrpSpPr>
        <p:grpSpPr bwMode="auto">
          <a:xfrm>
            <a:off x="1636713" y="4089400"/>
            <a:ext cx="5786437" cy="282575"/>
            <a:chOff x="1031" y="2576"/>
            <a:chExt cx="3645" cy="178"/>
          </a:xfrm>
        </p:grpSpPr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 flipH="1">
              <a:off x="1204" y="2653"/>
              <a:ext cx="2586" cy="1"/>
            </a:xfrm>
            <a:prstGeom prst="line">
              <a:avLst/>
            </a:prstGeom>
            <a:noFill/>
            <a:ln w="650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2" name="Rectangle 32"/>
            <p:cNvSpPr>
              <a:spLocks noChangeArrowheads="1"/>
            </p:cNvSpPr>
            <p:nvPr/>
          </p:nvSpPr>
          <p:spPr bwMode="auto">
            <a:xfrm>
              <a:off x="3817" y="2581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P </a:t>
              </a:r>
              <a:endParaRPr lang="en-US"/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auto">
            <a:xfrm>
              <a:off x="3954" y="2581"/>
              <a:ext cx="1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= </a:t>
              </a:r>
              <a:endParaRPr lang="en-US"/>
            </a:p>
          </p:txBody>
        </p:sp>
        <p:sp>
          <p:nvSpPr>
            <p:cNvPr id="92194" name="Rectangle 34"/>
            <p:cNvSpPr>
              <a:spLocks noChangeArrowheads="1"/>
            </p:cNvSpPr>
            <p:nvPr/>
          </p:nvSpPr>
          <p:spPr bwMode="auto">
            <a:xfrm>
              <a:off x="4082" y="2581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AR </a:t>
              </a:r>
              <a:endParaRPr lang="en-US"/>
            </a:p>
          </p:txBody>
        </p:sp>
        <p:sp>
          <p:nvSpPr>
            <p:cNvPr id="92195" name="Rectangle 35"/>
            <p:cNvSpPr>
              <a:spLocks noChangeArrowheads="1"/>
            </p:cNvSpPr>
            <p:nvPr/>
          </p:nvSpPr>
          <p:spPr bwMode="auto">
            <a:xfrm>
              <a:off x="4325" y="2581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=</a:t>
              </a:r>
              <a:endParaRPr lang="en-US"/>
            </a:p>
          </p:txBody>
        </p:sp>
        <p:sp>
          <p:nvSpPr>
            <p:cNvPr id="92196" name="Rectangle 36"/>
            <p:cNvSpPr>
              <a:spLocks noChangeArrowheads="1"/>
            </p:cNvSpPr>
            <p:nvPr/>
          </p:nvSpPr>
          <p:spPr bwMode="auto">
            <a:xfrm>
              <a:off x="4412" y="2581"/>
              <a:ext cx="2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 MR</a:t>
              </a:r>
              <a:endParaRPr lang="en-US"/>
            </a:p>
          </p:txBody>
        </p:sp>
        <p:sp>
          <p:nvSpPr>
            <p:cNvPr id="92197" name="Rectangle 37"/>
            <p:cNvSpPr>
              <a:spLocks noChangeArrowheads="1"/>
            </p:cNvSpPr>
            <p:nvPr/>
          </p:nvSpPr>
          <p:spPr bwMode="auto">
            <a:xfrm>
              <a:off x="1031" y="2576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/>
            </a:p>
          </p:txBody>
        </p:sp>
      </p:grpSp>
      <p:grpSp>
        <p:nvGrpSpPr>
          <p:cNvPr id="92198" name="Group 38"/>
          <p:cNvGrpSpPr>
            <a:grpSpLocks/>
          </p:cNvGrpSpPr>
          <p:nvPr/>
        </p:nvGrpSpPr>
        <p:grpSpPr bwMode="auto">
          <a:xfrm>
            <a:off x="1331913" y="3624263"/>
            <a:ext cx="2905125" cy="2632075"/>
            <a:chOff x="839" y="2283"/>
            <a:chExt cx="1830" cy="1658"/>
          </a:xfrm>
        </p:grpSpPr>
        <p:grpSp>
          <p:nvGrpSpPr>
            <p:cNvPr id="92199" name="Group 39"/>
            <p:cNvGrpSpPr>
              <a:grpSpLocks/>
            </p:cNvGrpSpPr>
            <p:nvPr/>
          </p:nvGrpSpPr>
          <p:grpSpPr bwMode="auto">
            <a:xfrm>
              <a:off x="1204" y="2351"/>
              <a:ext cx="1464" cy="1349"/>
              <a:chOff x="1204" y="2351"/>
              <a:chExt cx="1464" cy="1349"/>
            </a:xfrm>
          </p:grpSpPr>
          <p:sp>
            <p:nvSpPr>
              <p:cNvPr id="92200" name="Freeform 40"/>
              <p:cNvSpPr>
                <a:spLocks/>
              </p:cNvSpPr>
              <p:nvPr/>
            </p:nvSpPr>
            <p:spPr bwMode="auto">
              <a:xfrm>
                <a:off x="1204" y="2351"/>
                <a:ext cx="1417" cy="1349"/>
              </a:xfrm>
              <a:custGeom>
                <a:avLst/>
                <a:gdLst/>
                <a:ahLst/>
                <a:cxnLst>
                  <a:cxn ang="0">
                    <a:pos x="1417" y="1349"/>
                  </a:cxn>
                  <a:cxn ang="0">
                    <a:pos x="1417" y="0"/>
                  </a:cxn>
                  <a:cxn ang="0">
                    <a:pos x="0" y="0"/>
                  </a:cxn>
                </a:cxnLst>
                <a:rect l="0" t="0" r="r" b="b"/>
                <a:pathLst>
                  <a:path w="1417" h="1349">
                    <a:moveTo>
                      <a:pt x="1417" y="1349"/>
                    </a:moveTo>
                    <a:lnTo>
                      <a:pt x="1417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1" name="Oval 41"/>
              <p:cNvSpPr>
                <a:spLocks noChangeArrowheads="1"/>
              </p:cNvSpPr>
              <p:nvPr/>
            </p:nvSpPr>
            <p:spPr bwMode="auto">
              <a:xfrm>
                <a:off x="2571" y="2612"/>
                <a:ext cx="97" cy="9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2" name="Rectangle 42"/>
            <p:cNvSpPr>
              <a:spLocks noChangeArrowheads="1"/>
            </p:cNvSpPr>
            <p:nvPr/>
          </p:nvSpPr>
          <p:spPr bwMode="auto">
            <a:xfrm>
              <a:off x="839" y="2283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  <p:sp>
          <p:nvSpPr>
            <p:cNvPr id="92203" name="Rectangle 43"/>
            <p:cNvSpPr>
              <a:spLocks noChangeArrowheads="1"/>
            </p:cNvSpPr>
            <p:nvPr/>
          </p:nvSpPr>
          <p:spPr bwMode="auto">
            <a:xfrm>
              <a:off x="2557" y="3768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</p:grpSp>
      <p:grpSp>
        <p:nvGrpSpPr>
          <p:cNvPr id="92204" name="Group 44"/>
          <p:cNvGrpSpPr>
            <a:grpSpLocks/>
          </p:cNvGrpSpPr>
          <p:nvPr/>
        </p:nvGrpSpPr>
        <p:grpSpPr bwMode="auto">
          <a:xfrm>
            <a:off x="2081213" y="3994150"/>
            <a:ext cx="1030287" cy="887413"/>
            <a:chOff x="1311" y="2516"/>
            <a:chExt cx="649" cy="559"/>
          </a:xfrm>
        </p:grpSpPr>
        <p:sp>
          <p:nvSpPr>
            <p:cNvPr id="92205" name="Line 45"/>
            <p:cNvSpPr>
              <a:spLocks noChangeShapeType="1"/>
            </p:cNvSpPr>
            <p:nvPr/>
          </p:nvSpPr>
          <p:spPr bwMode="auto">
            <a:xfrm flipH="1">
              <a:off x="1658" y="2516"/>
              <a:ext cx="302" cy="46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6" name="Rectangle 46"/>
            <p:cNvSpPr>
              <a:spLocks noChangeArrowheads="1"/>
            </p:cNvSpPr>
            <p:nvPr/>
          </p:nvSpPr>
          <p:spPr bwMode="auto">
            <a:xfrm>
              <a:off x="1311" y="2902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Loss</a:t>
              </a:r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477000" y="114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Firms exit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SUPPLY CURVE IN A COMPETITIVE MARKET</a:t>
            </a:r>
            <a:endParaRPr lang="en-US">
              <a:latin typeface="Tahom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Market supply equals the sum of the quantities supplied by the individual firms in the market.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COMPETITIVE MARKET?</a:t>
            </a:r>
            <a:endParaRPr lang="en-US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a result of its characteristics, the perfectly competitive market has the following outcomes:</a:t>
            </a:r>
          </a:p>
          <a:p>
            <a:pPr lvl="1"/>
            <a:r>
              <a:rPr lang="en-US"/>
              <a:t>The actions of any single buyer or seller in the market have a negligible impact on the market price.</a:t>
            </a:r>
          </a:p>
          <a:p>
            <a:pPr lvl="1"/>
            <a:r>
              <a:rPr lang="en-US"/>
              <a:t>Each buyer and seller takes the market price as given.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Short Run: Market Supply with a Fixed Number of Firms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any given price, each firm supplies a quantity of output so that its marginal cost equals price.  </a:t>
            </a:r>
          </a:p>
          <a:p>
            <a:r>
              <a:rPr lang="en-US"/>
              <a:t>The market supply curve reflects the individual firms’ marginal cost curves.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Market Supply with a Fixed Number of Firms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F3F6F9"/>
          </a:solidFill>
          <a:ln w="1555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F2F4F8"/>
          </a:solidFill>
          <a:ln w="1412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F1F4F7"/>
          </a:solidFill>
          <a:ln w="1270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F0F2F5"/>
          </a:solidFill>
          <a:ln w="1143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EEF1F4"/>
          </a:solidFill>
          <a:ln w="1000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EDEFF3"/>
          </a:solidFill>
          <a:ln w="857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EBEEF2"/>
          </a:solidFill>
          <a:ln w="714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EAECF1"/>
          </a:solidFill>
          <a:ln w="571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E9EBF0"/>
          </a:solidFill>
          <a:ln w="428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811213" y="2505075"/>
            <a:ext cx="3478212" cy="2700338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811213" y="2505075"/>
            <a:ext cx="3463925" cy="26860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F3F6F9"/>
          </a:solidFill>
          <a:ln w="1555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F2F4F8"/>
          </a:solidFill>
          <a:ln w="1412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F1F4F7"/>
          </a:solidFill>
          <a:ln w="1270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F0F2F5"/>
          </a:solidFill>
          <a:ln w="11430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EEF1F4"/>
          </a:solidFill>
          <a:ln w="1000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EDEFF3"/>
          </a:solidFill>
          <a:ln w="857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EBEEF2"/>
          </a:solidFill>
          <a:ln w="714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EAECF1"/>
          </a:solidFill>
          <a:ln w="571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E9EBF0"/>
          </a:solidFill>
          <a:ln w="428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5326063" y="2505075"/>
            <a:ext cx="3478212" cy="2700338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5326063" y="2505075"/>
            <a:ext cx="3449637" cy="26860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739775" y="2419350"/>
            <a:ext cx="3506788" cy="2728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4" name="Freeform 28"/>
          <p:cNvSpPr>
            <a:spLocks/>
          </p:cNvSpPr>
          <p:nvPr/>
        </p:nvSpPr>
        <p:spPr bwMode="auto">
          <a:xfrm>
            <a:off x="739775" y="2419350"/>
            <a:ext cx="3506788" cy="2728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19"/>
              </a:cxn>
              <a:cxn ang="0">
                <a:pos x="2209" y="1719"/>
              </a:cxn>
            </a:cxnLst>
            <a:rect l="0" t="0" r="r" b="b"/>
            <a:pathLst>
              <a:path w="2209" h="1719">
                <a:moveTo>
                  <a:pt x="0" y="0"/>
                </a:moveTo>
                <a:lnTo>
                  <a:pt x="0" y="1719"/>
                </a:lnTo>
                <a:lnTo>
                  <a:pt x="2209" y="1719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5240338" y="2419350"/>
            <a:ext cx="3506787" cy="2728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6" name="Freeform 30"/>
          <p:cNvSpPr>
            <a:spLocks/>
          </p:cNvSpPr>
          <p:nvPr/>
        </p:nvSpPr>
        <p:spPr bwMode="auto">
          <a:xfrm>
            <a:off x="5240338" y="2419350"/>
            <a:ext cx="3506787" cy="2728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19"/>
              </a:cxn>
              <a:cxn ang="0">
                <a:pos x="2209" y="1719"/>
              </a:cxn>
            </a:cxnLst>
            <a:rect l="0" t="0" r="r" b="b"/>
            <a:pathLst>
              <a:path w="2209" h="1719">
                <a:moveTo>
                  <a:pt x="0" y="0"/>
                </a:moveTo>
                <a:lnTo>
                  <a:pt x="0" y="1719"/>
                </a:lnTo>
                <a:lnTo>
                  <a:pt x="2209" y="1719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7" name="Rectangle 31"/>
          <p:cNvSpPr>
            <a:spLocks noChangeArrowheads="1"/>
          </p:cNvSpPr>
          <p:nvPr/>
        </p:nvSpPr>
        <p:spPr bwMode="auto">
          <a:xfrm>
            <a:off x="1550988" y="2038350"/>
            <a:ext cx="1868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(a) Individual Firm Supply</a:t>
            </a:r>
            <a:endParaRPr lang="en-US"/>
          </a:p>
        </p:txBody>
      </p:sp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3190875" y="5184775"/>
            <a:ext cx="1050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Quantity (firm)</a:t>
            </a:r>
            <a:endParaRPr lang="en-US"/>
          </a:p>
        </p:txBody>
      </p:sp>
      <p:sp>
        <p:nvSpPr>
          <p:cNvPr id="91169" name="Rectangle 33"/>
          <p:cNvSpPr>
            <a:spLocks noChangeArrowheads="1"/>
          </p:cNvSpPr>
          <p:nvPr/>
        </p:nvSpPr>
        <p:spPr bwMode="auto">
          <a:xfrm>
            <a:off x="582613" y="51895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288925" y="2346325"/>
            <a:ext cx="371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91171" name="Group 35"/>
          <p:cNvGrpSpPr>
            <a:grpSpLocks/>
          </p:cNvGrpSpPr>
          <p:nvPr/>
        </p:nvGrpSpPr>
        <p:grpSpPr bwMode="auto">
          <a:xfrm>
            <a:off x="1095375" y="3103563"/>
            <a:ext cx="2379663" cy="1760537"/>
            <a:chOff x="690" y="1955"/>
            <a:chExt cx="1499" cy="1109"/>
          </a:xfrm>
        </p:grpSpPr>
        <p:sp>
          <p:nvSpPr>
            <p:cNvPr id="91172" name="Line 36"/>
            <p:cNvSpPr>
              <a:spLocks noChangeShapeType="1"/>
            </p:cNvSpPr>
            <p:nvPr/>
          </p:nvSpPr>
          <p:spPr bwMode="auto">
            <a:xfrm flipV="1">
              <a:off x="690" y="2043"/>
              <a:ext cx="1323" cy="1021"/>
            </a:xfrm>
            <a:prstGeom prst="line">
              <a:avLst/>
            </a:prstGeom>
            <a:noFill/>
            <a:ln w="42863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2040" y="1955"/>
              <a:ext cx="14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grpSp>
        <p:nvGrpSpPr>
          <p:cNvPr id="91174" name="Group 38"/>
          <p:cNvGrpSpPr>
            <a:grpSpLocks/>
          </p:cNvGrpSpPr>
          <p:nvPr/>
        </p:nvGrpSpPr>
        <p:grpSpPr bwMode="auto">
          <a:xfrm>
            <a:off x="365125" y="4352925"/>
            <a:ext cx="1400175" cy="1019175"/>
            <a:chOff x="230" y="2742"/>
            <a:chExt cx="882" cy="642"/>
          </a:xfrm>
        </p:grpSpPr>
        <p:sp>
          <p:nvSpPr>
            <p:cNvPr id="91175" name="Freeform 39"/>
            <p:cNvSpPr>
              <a:spLocks/>
            </p:cNvSpPr>
            <p:nvPr/>
          </p:nvSpPr>
          <p:spPr bwMode="auto">
            <a:xfrm>
              <a:off x="466" y="2796"/>
              <a:ext cx="572" cy="447"/>
            </a:xfrm>
            <a:custGeom>
              <a:avLst/>
              <a:gdLst/>
              <a:ahLst/>
              <a:cxnLst>
                <a:cxn ang="0">
                  <a:pos x="572" y="447"/>
                </a:cxn>
                <a:cxn ang="0">
                  <a:pos x="572" y="0"/>
                </a:cxn>
                <a:cxn ang="0">
                  <a:pos x="0" y="0"/>
                </a:cxn>
              </a:cxnLst>
              <a:rect l="0" t="0" r="r" b="b"/>
              <a:pathLst>
                <a:path w="572" h="447">
                  <a:moveTo>
                    <a:pt x="572" y="447"/>
                  </a:moveTo>
                  <a:lnTo>
                    <a:pt x="572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Rectangle 40"/>
            <p:cNvSpPr>
              <a:spLocks noChangeArrowheads="1"/>
            </p:cNvSpPr>
            <p:nvPr/>
          </p:nvSpPr>
          <p:spPr bwMode="auto">
            <a:xfrm>
              <a:off x="230" y="2742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1.00</a:t>
              </a:r>
              <a:endParaRPr lang="en-US"/>
            </a:p>
          </p:txBody>
        </p:sp>
        <p:sp>
          <p:nvSpPr>
            <p:cNvPr id="91177" name="Rectangle 41"/>
            <p:cNvSpPr>
              <a:spLocks noChangeArrowheads="1"/>
            </p:cNvSpPr>
            <p:nvPr/>
          </p:nvSpPr>
          <p:spPr bwMode="auto">
            <a:xfrm>
              <a:off x="953" y="326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/>
            </a:p>
          </p:txBody>
        </p:sp>
      </p:grpSp>
      <p:grpSp>
        <p:nvGrpSpPr>
          <p:cNvPr id="91178" name="Group 42"/>
          <p:cNvGrpSpPr>
            <a:grpSpLocks/>
          </p:cNvGrpSpPr>
          <p:nvPr/>
        </p:nvGrpSpPr>
        <p:grpSpPr bwMode="auto">
          <a:xfrm>
            <a:off x="279400" y="3643313"/>
            <a:ext cx="2408238" cy="1728787"/>
            <a:chOff x="176" y="2295"/>
            <a:chExt cx="1517" cy="1089"/>
          </a:xfrm>
        </p:grpSpPr>
        <p:sp>
          <p:nvSpPr>
            <p:cNvPr id="91179" name="Freeform 43"/>
            <p:cNvSpPr>
              <a:spLocks/>
            </p:cNvSpPr>
            <p:nvPr/>
          </p:nvSpPr>
          <p:spPr bwMode="auto">
            <a:xfrm>
              <a:off x="466" y="2348"/>
              <a:ext cx="1154" cy="895"/>
            </a:xfrm>
            <a:custGeom>
              <a:avLst/>
              <a:gdLst/>
              <a:ahLst/>
              <a:cxnLst>
                <a:cxn ang="0">
                  <a:pos x="1154" y="895"/>
                </a:cxn>
                <a:cxn ang="0">
                  <a:pos x="1154" y="0"/>
                </a:cxn>
                <a:cxn ang="0">
                  <a:pos x="0" y="0"/>
                </a:cxn>
              </a:cxnLst>
              <a:rect l="0" t="0" r="r" b="b"/>
              <a:pathLst>
                <a:path w="1154" h="895">
                  <a:moveTo>
                    <a:pt x="1154" y="895"/>
                  </a:moveTo>
                  <a:lnTo>
                    <a:pt x="1154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Rectangle 44"/>
            <p:cNvSpPr>
              <a:spLocks noChangeArrowheads="1"/>
            </p:cNvSpPr>
            <p:nvPr/>
          </p:nvSpPr>
          <p:spPr bwMode="auto">
            <a:xfrm>
              <a:off x="176" y="2295"/>
              <a:ext cx="23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$2.00</a:t>
              </a:r>
              <a:endParaRPr lang="en-US"/>
            </a:p>
          </p:txBody>
        </p:sp>
        <p:sp>
          <p:nvSpPr>
            <p:cNvPr id="91181" name="Rectangle 45"/>
            <p:cNvSpPr>
              <a:spLocks noChangeArrowheads="1"/>
            </p:cNvSpPr>
            <p:nvPr/>
          </p:nvSpPr>
          <p:spPr bwMode="auto">
            <a:xfrm>
              <a:off x="1534" y="326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n-US"/>
            </a:p>
          </p:txBody>
        </p:sp>
      </p:grp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6334125" y="2085975"/>
            <a:ext cx="1279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(b) Market Supply</a:t>
            </a:r>
            <a:endParaRPr lang="en-US"/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7477125" y="5184775"/>
            <a:ext cx="1260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Quantity (market)</a:t>
            </a:r>
            <a:endParaRPr lang="en-US"/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5072063" y="51895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4787900" y="2341563"/>
            <a:ext cx="371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91186" name="Group 50"/>
          <p:cNvGrpSpPr>
            <a:grpSpLocks/>
          </p:cNvGrpSpPr>
          <p:nvPr/>
        </p:nvGrpSpPr>
        <p:grpSpPr bwMode="auto">
          <a:xfrm>
            <a:off x="5594350" y="3141663"/>
            <a:ext cx="2597150" cy="1708150"/>
            <a:chOff x="3524" y="1979"/>
            <a:chExt cx="1636" cy="1076"/>
          </a:xfrm>
        </p:grpSpPr>
        <p:sp>
          <p:nvSpPr>
            <p:cNvPr id="91187" name="Line 51"/>
            <p:cNvSpPr>
              <a:spLocks noChangeShapeType="1"/>
            </p:cNvSpPr>
            <p:nvPr/>
          </p:nvSpPr>
          <p:spPr bwMode="auto">
            <a:xfrm flipV="1">
              <a:off x="3524" y="2043"/>
              <a:ext cx="1324" cy="1012"/>
            </a:xfrm>
            <a:prstGeom prst="line">
              <a:avLst/>
            </a:prstGeom>
            <a:noFill/>
            <a:ln w="42863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Rectangle 52"/>
            <p:cNvSpPr>
              <a:spLocks noChangeArrowheads="1"/>
            </p:cNvSpPr>
            <p:nvPr/>
          </p:nvSpPr>
          <p:spPr bwMode="auto">
            <a:xfrm>
              <a:off x="4868" y="1979"/>
              <a:ext cx="2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/>
            </a:p>
          </p:txBody>
        </p:sp>
      </p:grpSp>
      <p:grpSp>
        <p:nvGrpSpPr>
          <p:cNvPr id="91189" name="Group 53"/>
          <p:cNvGrpSpPr>
            <a:grpSpLocks/>
          </p:cNvGrpSpPr>
          <p:nvPr/>
        </p:nvGrpSpPr>
        <p:grpSpPr bwMode="auto">
          <a:xfrm>
            <a:off x="4864100" y="4348163"/>
            <a:ext cx="1539875" cy="1019175"/>
            <a:chOff x="3064" y="2739"/>
            <a:chExt cx="970" cy="642"/>
          </a:xfrm>
        </p:grpSpPr>
        <p:sp>
          <p:nvSpPr>
            <p:cNvPr id="91190" name="Freeform 54"/>
            <p:cNvSpPr>
              <a:spLocks/>
            </p:cNvSpPr>
            <p:nvPr/>
          </p:nvSpPr>
          <p:spPr bwMode="auto">
            <a:xfrm>
              <a:off x="3301" y="2796"/>
              <a:ext cx="572" cy="439"/>
            </a:xfrm>
            <a:custGeom>
              <a:avLst/>
              <a:gdLst/>
              <a:ahLst/>
              <a:cxnLst>
                <a:cxn ang="0">
                  <a:pos x="572" y="439"/>
                </a:cxn>
                <a:cxn ang="0">
                  <a:pos x="572" y="0"/>
                </a:cxn>
                <a:cxn ang="0">
                  <a:pos x="0" y="0"/>
                </a:cxn>
              </a:cxnLst>
              <a:rect l="0" t="0" r="r" b="b"/>
              <a:pathLst>
                <a:path w="572" h="439">
                  <a:moveTo>
                    <a:pt x="572" y="439"/>
                  </a:moveTo>
                  <a:lnTo>
                    <a:pt x="572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Rectangle 55"/>
            <p:cNvSpPr>
              <a:spLocks noChangeArrowheads="1"/>
            </p:cNvSpPr>
            <p:nvPr/>
          </p:nvSpPr>
          <p:spPr bwMode="auto">
            <a:xfrm>
              <a:off x="3064" y="2739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1.00</a:t>
              </a:r>
              <a:endParaRPr lang="en-US"/>
            </a:p>
          </p:txBody>
        </p:sp>
        <p:sp>
          <p:nvSpPr>
            <p:cNvPr id="91192" name="Rectangle 56"/>
            <p:cNvSpPr>
              <a:spLocks noChangeArrowheads="1"/>
            </p:cNvSpPr>
            <p:nvPr/>
          </p:nvSpPr>
          <p:spPr bwMode="auto">
            <a:xfrm>
              <a:off x="3689" y="3266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100,000</a:t>
              </a:r>
              <a:endParaRPr lang="en-US"/>
            </a:p>
          </p:txBody>
        </p:sp>
      </p:grpSp>
      <p:grpSp>
        <p:nvGrpSpPr>
          <p:cNvPr id="91193" name="Group 57"/>
          <p:cNvGrpSpPr>
            <a:grpSpLocks/>
          </p:cNvGrpSpPr>
          <p:nvPr/>
        </p:nvGrpSpPr>
        <p:grpSpPr bwMode="auto">
          <a:xfrm>
            <a:off x="4778375" y="3643313"/>
            <a:ext cx="2546350" cy="1724025"/>
            <a:chOff x="3010" y="2295"/>
            <a:chExt cx="1604" cy="1086"/>
          </a:xfrm>
        </p:grpSpPr>
        <p:sp>
          <p:nvSpPr>
            <p:cNvPr id="91194" name="Freeform 58"/>
            <p:cNvSpPr>
              <a:spLocks/>
            </p:cNvSpPr>
            <p:nvPr/>
          </p:nvSpPr>
          <p:spPr bwMode="auto">
            <a:xfrm>
              <a:off x="3301" y="2348"/>
              <a:ext cx="1154" cy="887"/>
            </a:xfrm>
            <a:custGeom>
              <a:avLst/>
              <a:gdLst/>
              <a:ahLst/>
              <a:cxnLst>
                <a:cxn ang="0">
                  <a:pos x="1154" y="887"/>
                </a:cxn>
                <a:cxn ang="0">
                  <a:pos x="1154" y="0"/>
                </a:cxn>
                <a:cxn ang="0">
                  <a:pos x="0" y="0"/>
                </a:cxn>
              </a:cxnLst>
              <a:rect l="0" t="0" r="r" b="b"/>
              <a:pathLst>
                <a:path w="1154" h="887">
                  <a:moveTo>
                    <a:pt x="1154" y="887"/>
                  </a:moveTo>
                  <a:lnTo>
                    <a:pt x="1154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5" name="Rectangle 59"/>
            <p:cNvSpPr>
              <a:spLocks noChangeArrowheads="1"/>
            </p:cNvSpPr>
            <p:nvPr/>
          </p:nvSpPr>
          <p:spPr bwMode="auto">
            <a:xfrm>
              <a:off x="3010" y="2295"/>
              <a:ext cx="23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$2.00</a:t>
              </a:r>
              <a:endParaRPr lang="en-US"/>
            </a:p>
          </p:txBody>
        </p:sp>
        <p:sp>
          <p:nvSpPr>
            <p:cNvPr id="91196" name="Rectangle 60"/>
            <p:cNvSpPr>
              <a:spLocks noChangeArrowheads="1"/>
            </p:cNvSpPr>
            <p:nvPr/>
          </p:nvSpPr>
          <p:spPr bwMode="auto">
            <a:xfrm>
              <a:off x="4269" y="3266"/>
              <a:ext cx="34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200,000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Long Run: Market Supply with Entry and Exit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Firms will enter or exit the market until profit is driven to zero.</a:t>
            </a:r>
          </a:p>
          <a:p>
            <a:r>
              <a:rPr lang="en-US"/>
              <a:t>In the long run, price equals the minimum of average total cost.</a:t>
            </a:r>
          </a:p>
          <a:p>
            <a:r>
              <a:rPr lang="en-US"/>
              <a:t>The long-run market supply curve is horizontal at this price.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7 Market Supply with Entry and Exit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F3F6F9"/>
          </a:solidFill>
          <a:ln w="1619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F2F4F8"/>
          </a:solidFill>
          <a:ln w="1476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F1F4F7"/>
          </a:solidFill>
          <a:ln w="1333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F0F2F5"/>
          </a:solidFill>
          <a:ln w="1174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EF1F4"/>
          </a:solidFill>
          <a:ln w="1031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DEFF3"/>
          </a:solidFill>
          <a:ln w="889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AECF1"/>
          </a:solidFill>
          <a:ln w="587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1114425" y="2652713"/>
            <a:ext cx="3354388" cy="278130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F3F6F9"/>
          </a:solidFill>
          <a:ln w="1619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F2F4F8"/>
          </a:solidFill>
          <a:ln w="1476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F1F4F7"/>
          </a:solidFill>
          <a:ln w="1333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F0F2F5"/>
          </a:solidFill>
          <a:ln w="1174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EF1F4"/>
          </a:solidFill>
          <a:ln w="1031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DEFF3"/>
          </a:solidFill>
          <a:ln w="8890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BEEF2"/>
          </a:solidFill>
          <a:ln w="746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AECF1"/>
          </a:solidFill>
          <a:ln w="587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9EBF0"/>
          </a:solidFill>
          <a:ln w="444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5562600" y="2652713"/>
            <a:ext cx="3355975" cy="278130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1025525" y="2533650"/>
            <a:ext cx="3414713" cy="2855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0" name="Freeform 28"/>
          <p:cNvSpPr>
            <a:spLocks/>
          </p:cNvSpPr>
          <p:nvPr/>
        </p:nvSpPr>
        <p:spPr bwMode="auto">
          <a:xfrm>
            <a:off x="1025525" y="2533650"/>
            <a:ext cx="3414713" cy="2855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99"/>
              </a:cxn>
              <a:cxn ang="0">
                <a:pos x="2151" y="1799"/>
              </a:cxn>
            </a:cxnLst>
            <a:rect l="0" t="0" r="r" b="b"/>
            <a:pathLst>
              <a:path w="2151" h="1799">
                <a:moveTo>
                  <a:pt x="0" y="0"/>
                </a:moveTo>
                <a:lnTo>
                  <a:pt x="0" y="1799"/>
                </a:lnTo>
                <a:lnTo>
                  <a:pt x="2151" y="1799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5459413" y="2519363"/>
            <a:ext cx="3443287" cy="287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2" name="Freeform 30"/>
          <p:cNvSpPr>
            <a:spLocks/>
          </p:cNvSpPr>
          <p:nvPr/>
        </p:nvSpPr>
        <p:spPr bwMode="auto">
          <a:xfrm>
            <a:off x="5459413" y="2519363"/>
            <a:ext cx="3443287" cy="287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8"/>
              </a:cxn>
              <a:cxn ang="0">
                <a:pos x="2169" y="1808"/>
              </a:cxn>
            </a:cxnLst>
            <a:rect l="0" t="0" r="r" b="b"/>
            <a:pathLst>
              <a:path w="2169" h="1808">
                <a:moveTo>
                  <a:pt x="0" y="0"/>
                </a:moveTo>
                <a:lnTo>
                  <a:pt x="0" y="1808"/>
                </a:lnTo>
                <a:lnTo>
                  <a:pt x="2169" y="180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auto">
          <a:xfrm>
            <a:off x="1584325" y="2170113"/>
            <a:ext cx="606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(a) Firm</a:t>
            </a:r>
            <a:endParaRPr lang="en-US"/>
          </a:p>
        </p:txBody>
      </p:sp>
      <p:sp>
        <p:nvSpPr>
          <p:cNvPr id="90144" name="Rectangle 32"/>
          <p:cNvSpPr>
            <a:spLocks noChangeArrowheads="1"/>
          </p:cNvSpPr>
          <p:nvPr/>
        </p:nvSpPr>
        <p:spPr bwMode="auto">
          <a:xfrm>
            <a:off x="2162175" y="2170113"/>
            <a:ext cx="460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’</a:t>
            </a:r>
            <a:endParaRPr lang="en-US"/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2206625" y="2170113"/>
            <a:ext cx="18049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 Zero-Profit Condition</a:t>
            </a:r>
            <a:endParaRPr lang="en-US"/>
          </a:p>
        </p:txBody>
      </p:sp>
      <p:sp>
        <p:nvSpPr>
          <p:cNvPr id="90146" name="Rectangle 34"/>
          <p:cNvSpPr>
            <a:spLocks noChangeArrowheads="1"/>
          </p:cNvSpPr>
          <p:nvPr/>
        </p:nvSpPr>
        <p:spPr bwMode="auto">
          <a:xfrm>
            <a:off x="3386138" y="5449888"/>
            <a:ext cx="1141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(firm)</a:t>
            </a:r>
            <a:endParaRPr lang="en-US"/>
          </a:p>
        </p:txBody>
      </p:sp>
      <p:sp>
        <p:nvSpPr>
          <p:cNvPr id="90147" name="Rectangle 35"/>
          <p:cNvSpPr>
            <a:spLocks noChangeArrowheads="1"/>
          </p:cNvSpPr>
          <p:nvPr/>
        </p:nvSpPr>
        <p:spPr bwMode="auto">
          <a:xfrm>
            <a:off x="892175" y="54546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90148" name="Rectangle 36"/>
          <p:cNvSpPr>
            <a:spLocks noChangeArrowheads="1"/>
          </p:cNvSpPr>
          <p:nvPr/>
        </p:nvSpPr>
        <p:spPr bwMode="auto">
          <a:xfrm>
            <a:off x="592138" y="2492375"/>
            <a:ext cx="403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90149" name="Rectangle 37"/>
          <p:cNvSpPr>
            <a:spLocks noChangeArrowheads="1"/>
          </p:cNvSpPr>
          <p:nvPr/>
        </p:nvSpPr>
        <p:spPr bwMode="auto">
          <a:xfrm>
            <a:off x="6527800" y="2170113"/>
            <a:ext cx="13906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(b) Market Supply</a:t>
            </a:r>
            <a:endParaRPr lang="en-US"/>
          </a:p>
        </p:txBody>
      </p:sp>
      <p:sp>
        <p:nvSpPr>
          <p:cNvPr id="90150" name="Rectangle 38"/>
          <p:cNvSpPr>
            <a:spLocks noChangeArrowheads="1"/>
          </p:cNvSpPr>
          <p:nvPr/>
        </p:nvSpPr>
        <p:spPr bwMode="auto">
          <a:xfrm>
            <a:off x="7589838" y="5445125"/>
            <a:ext cx="1371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(market)</a:t>
            </a:r>
            <a:endParaRPr lang="en-US"/>
          </a:p>
        </p:txBody>
      </p:sp>
      <p:sp>
        <p:nvSpPr>
          <p:cNvPr id="90151" name="Rectangle 39"/>
          <p:cNvSpPr>
            <a:spLocks noChangeArrowheads="1"/>
          </p:cNvSpPr>
          <p:nvPr/>
        </p:nvSpPr>
        <p:spPr bwMode="auto">
          <a:xfrm>
            <a:off x="5046663" y="2481263"/>
            <a:ext cx="403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90152" name="Rectangle 40"/>
          <p:cNvSpPr>
            <a:spLocks noChangeArrowheads="1"/>
          </p:cNvSpPr>
          <p:nvPr/>
        </p:nvSpPr>
        <p:spPr bwMode="auto">
          <a:xfrm>
            <a:off x="5346700" y="544988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grpSp>
        <p:nvGrpSpPr>
          <p:cNvPr id="90153" name="Group 41"/>
          <p:cNvGrpSpPr>
            <a:grpSpLocks/>
          </p:cNvGrpSpPr>
          <p:nvPr/>
        </p:nvGrpSpPr>
        <p:grpSpPr bwMode="auto">
          <a:xfrm>
            <a:off x="49213" y="4235450"/>
            <a:ext cx="8805862" cy="395288"/>
            <a:chOff x="31" y="2668"/>
            <a:chExt cx="5547" cy="249"/>
          </a:xfrm>
        </p:grpSpPr>
        <p:sp>
          <p:nvSpPr>
            <p:cNvPr id="90154" name="Line 42"/>
            <p:cNvSpPr>
              <a:spLocks noChangeShapeType="1"/>
            </p:cNvSpPr>
            <p:nvPr/>
          </p:nvSpPr>
          <p:spPr bwMode="auto">
            <a:xfrm flipH="1">
              <a:off x="637" y="2730"/>
              <a:ext cx="2774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55" name="Group 43"/>
            <p:cNvGrpSpPr>
              <a:grpSpLocks/>
            </p:cNvGrpSpPr>
            <p:nvPr/>
          </p:nvGrpSpPr>
          <p:grpSpPr bwMode="auto">
            <a:xfrm>
              <a:off x="31" y="2668"/>
              <a:ext cx="607" cy="249"/>
              <a:chOff x="31" y="2668"/>
              <a:chExt cx="607" cy="249"/>
            </a:xfrm>
          </p:grpSpPr>
          <p:sp>
            <p:nvSpPr>
              <p:cNvPr id="90156" name="Rectangle 44"/>
              <p:cNvSpPr>
                <a:spLocks noChangeArrowheads="1"/>
              </p:cNvSpPr>
              <p:nvPr/>
            </p:nvSpPr>
            <p:spPr bwMode="auto">
              <a:xfrm>
                <a:off x="31" y="2668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auto">
              <a:xfrm>
                <a:off x="96" y="2668"/>
                <a:ext cx="54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 = minimum</a:t>
                </a:r>
                <a:endParaRPr lang="en-US"/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auto">
              <a:xfrm>
                <a:off x="407" y="2792"/>
                <a:ext cx="20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ATC</a:t>
                </a:r>
                <a:endParaRPr lang="en-US"/>
              </a:p>
            </p:txBody>
          </p:sp>
        </p:grpSp>
        <p:grpSp>
          <p:nvGrpSpPr>
            <p:cNvPr id="90159" name="Group 47"/>
            <p:cNvGrpSpPr>
              <a:grpSpLocks/>
            </p:cNvGrpSpPr>
            <p:nvPr/>
          </p:nvGrpSpPr>
          <p:grpSpPr bwMode="auto">
            <a:xfrm>
              <a:off x="3458" y="2686"/>
              <a:ext cx="2120" cy="125"/>
              <a:chOff x="3458" y="2686"/>
              <a:chExt cx="2120" cy="125"/>
            </a:xfrm>
          </p:grpSpPr>
          <p:sp>
            <p:nvSpPr>
              <p:cNvPr id="90160" name="Line 48"/>
              <p:cNvSpPr>
                <a:spLocks noChangeShapeType="1"/>
              </p:cNvSpPr>
              <p:nvPr/>
            </p:nvSpPr>
            <p:spPr bwMode="auto">
              <a:xfrm flipH="1">
                <a:off x="3458" y="2730"/>
                <a:ext cx="1741" cy="1"/>
              </a:xfrm>
              <a:prstGeom prst="line">
                <a:avLst/>
              </a:prstGeom>
              <a:noFill/>
              <a:ln w="44450">
                <a:solidFill>
                  <a:srgbClr val="AD0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auto">
              <a:xfrm>
                <a:off x="5260" y="2686"/>
                <a:ext cx="3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Supply</a:t>
                </a:r>
                <a:endParaRPr lang="en-US"/>
              </a:p>
            </p:txBody>
          </p:sp>
        </p:grpSp>
      </p:grpSp>
      <p:grpSp>
        <p:nvGrpSpPr>
          <p:cNvPr id="90162" name="Group 50"/>
          <p:cNvGrpSpPr>
            <a:grpSpLocks/>
          </p:cNvGrpSpPr>
          <p:nvPr/>
        </p:nvGrpSpPr>
        <p:grpSpPr bwMode="auto">
          <a:xfrm>
            <a:off x="1306513" y="3405188"/>
            <a:ext cx="2179637" cy="1776412"/>
            <a:chOff x="823" y="2145"/>
            <a:chExt cx="1373" cy="1119"/>
          </a:xfrm>
        </p:grpSpPr>
        <p:sp>
          <p:nvSpPr>
            <p:cNvPr id="90163" name="Line 51"/>
            <p:cNvSpPr>
              <a:spLocks noChangeShapeType="1"/>
            </p:cNvSpPr>
            <p:nvPr/>
          </p:nvSpPr>
          <p:spPr bwMode="auto">
            <a:xfrm flipV="1">
              <a:off x="823" y="2233"/>
              <a:ext cx="1173" cy="1031"/>
            </a:xfrm>
            <a:prstGeom prst="line">
              <a:avLst/>
            </a:prstGeom>
            <a:noFill/>
            <a:ln w="44450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Rectangle 52"/>
            <p:cNvSpPr>
              <a:spLocks noChangeArrowheads="1"/>
            </p:cNvSpPr>
            <p:nvPr/>
          </p:nvSpPr>
          <p:spPr bwMode="auto">
            <a:xfrm>
              <a:off x="2034" y="2145"/>
              <a:ext cx="16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grpSp>
        <p:nvGrpSpPr>
          <p:cNvPr id="90165" name="Group 53"/>
          <p:cNvGrpSpPr>
            <a:grpSpLocks/>
          </p:cNvGrpSpPr>
          <p:nvPr/>
        </p:nvGrpSpPr>
        <p:grpSpPr bwMode="auto">
          <a:xfrm>
            <a:off x="1423988" y="3679825"/>
            <a:ext cx="2554287" cy="1247775"/>
            <a:chOff x="897" y="2318"/>
            <a:chExt cx="1609" cy="786"/>
          </a:xfrm>
        </p:grpSpPr>
        <p:sp>
          <p:nvSpPr>
            <p:cNvPr id="90166" name="Freeform 54"/>
            <p:cNvSpPr>
              <a:spLocks/>
            </p:cNvSpPr>
            <p:nvPr/>
          </p:nvSpPr>
          <p:spPr bwMode="auto">
            <a:xfrm>
              <a:off x="897" y="2318"/>
              <a:ext cx="1350" cy="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15"/>
                </a:cxn>
              </a:cxnLst>
              <a:rect l="0" t="0" r="r" b="b"/>
              <a:pathLst>
                <a:path w="145" h="84">
                  <a:moveTo>
                    <a:pt x="0" y="0"/>
                  </a:moveTo>
                  <a:cubicBezTo>
                    <a:pt x="0" y="0"/>
                    <a:pt x="16" y="84"/>
                    <a:pt x="145" y="15"/>
                  </a:cubicBezTo>
                </a:path>
              </a:pathLst>
            </a:custGeom>
            <a:noFill/>
            <a:ln w="44450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Rectangle 55"/>
            <p:cNvSpPr>
              <a:spLocks noChangeArrowheads="1"/>
            </p:cNvSpPr>
            <p:nvPr/>
          </p:nvSpPr>
          <p:spPr bwMode="auto">
            <a:xfrm>
              <a:off x="2298" y="2378"/>
              <a:ext cx="20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Long Run: Market Supply with Entry and Exit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the end of the process of entry and exit, firms that remain must be making zero economic profit.</a:t>
            </a:r>
          </a:p>
          <a:p>
            <a:r>
              <a:rPr lang="en-US"/>
              <a:t>The process of entry and exit ends only when price and average total cost are driven to equality.</a:t>
            </a:r>
          </a:p>
          <a:p>
            <a:r>
              <a:rPr lang="en-US"/>
              <a:t>Long-run equilibrium must have firms operating at their efficient scale.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Why Do Competitive Firms Stay in Business If They Make Zero Profit?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Profit equals total revenue minus total cost.</a:t>
            </a:r>
          </a:p>
          <a:p>
            <a:r>
              <a:rPr lang="en-US"/>
              <a:t>Total cost includes all the opportunity costs of the firm.</a:t>
            </a:r>
          </a:p>
          <a:p>
            <a:r>
              <a:rPr lang="en-US"/>
              <a:t>In the zero-profit equilibrium, the firm’s revenue compensates the owners for the time and money they expend to keep the business going.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A Shift in Demand in the Short Run and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Long Run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increase in demand raises price and quantity in the short run.</a:t>
            </a:r>
          </a:p>
          <a:p>
            <a:r>
              <a:rPr lang="en-US"/>
              <a:t>Firms earn profits because price now exceeds average total cost.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8 An Increase in Demand in the Short Run and Long Run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F3F6F9"/>
          </a:solidFill>
          <a:ln w="1682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F2F4F8"/>
          </a:solidFill>
          <a:ln w="1524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F0F2F5"/>
          </a:solidFill>
          <a:ln w="1222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EEF1F4"/>
          </a:solidFill>
          <a:ln w="1063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EBEEF2"/>
          </a:solidFill>
          <a:ln w="762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73100" y="2486025"/>
            <a:ext cx="3435350" cy="2246313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673100" y="2486025"/>
            <a:ext cx="3419475" cy="2232025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F3F6F9"/>
          </a:solidFill>
          <a:ln w="1682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F2F4F8"/>
          </a:solidFill>
          <a:ln w="1524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F0F2F5"/>
          </a:solidFill>
          <a:ln w="1222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EEF1F4"/>
          </a:solidFill>
          <a:ln w="1063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EBEEF2"/>
          </a:solidFill>
          <a:ln w="762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5421313" y="2486025"/>
            <a:ext cx="3436937" cy="2246313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5421313" y="2486025"/>
            <a:ext cx="3436937" cy="2232025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565150" y="2409825"/>
            <a:ext cx="3482975" cy="2262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5314950" y="2395538"/>
            <a:ext cx="3513138" cy="226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6" name="Freeform 28"/>
          <p:cNvSpPr>
            <a:spLocks/>
          </p:cNvSpPr>
          <p:nvPr/>
        </p:nvSpPr>
        <p:spPr bwMode="auto">
          <a:xfrm>
            <a:off x="5314950" y="2395538"/>
            <a:ext cx="3513138" cy="226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4"/>
              </a:cxn>
              <a:cxn ang="0">
                <a:pos x="2213" y="1424"/>
              </a:cxn>
            </a:cxnLst>
            <a:rect l="0" t="0" r="r" b="b"/>
            <a:pathLst>
              <a:path w="2213" h="1424">
                <a:moveTo>
                  <a:pt x="0" y="0"/>
                </a:moveTo>
                <a:lnTo>
                  <a:pt x="0" y="1424"/>
                </a:lnTo>
                <a:lnTo>
                  <a:pt x="2213" y="142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7" name="Freeform 29"/>
          <p:cNvSpPr>
            <a:spLocks/>
          </p:cNvSpPr>
          <p:nvPr/>
        </p:nvSpPr>
        <p:spPr bwMode="auto">
          <a:xfrm>
            <a:off x="565150" y="2409825"/>
            <a:ext cx="3482975" cy="2262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5"/>
              </a:cxn>
              <a:cxn ang="0">
                <a:pos x="2194" y="1425"/>
              </a:cxn>
            </a:cxnLst>
            <a:rect l="0" t="0" r="r" b="b"/>
            <a:pathLst>
              <a:path w="2194" h="1425">
                <a:moveTo>
                  <a:pt x="0" y="0"/>
                </a:moveTo>
                <a:lnTo>
                  <a:pt x="0" y="1425"/>
                </a:lnTo>
                <a:lnTo>
                  <a:pt x="2194" y="142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2159000" y="2097088"/>
            <a:ext cx="357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Firm</a:t>
            </a:r>
            <a:endParaRPr lang="en-US"/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3786188" y="1844675"/>
            <a:ext cx="150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(a) Initial Condition</a:t>
            </a:r>
            <a:endParaRPr lang="en-US"/>
          </a:p>
        </p:txBody>
      </p:sp>
      <p:sp>
        <p:nvSpPr>
          <p:cNvPr id="89120" name="Rectangle 32"/>
          <p:cNvSpPr>
            <a:spLocks noChangeArrowheads="1"/>
          </p:cNvSpPr>
          <p:nvPr/>
        </p:nvSpPr>
        <p:spPr bwMode="auto">
          <a:xfrm>
            <a:off x="2954338" y="4725988"/>
            <a:ext cx="1141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(firm)</a:t>
            </a:r>
            <a:endParaRPr lang="en-US"/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447675" y="47307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133350" y="2390775"/>
            <a:ext cx="403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6810375" y="2082800"/>
            <a:ext cx="533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Market</a:t>
            </a:r>
            <a:endParaRPr lang="en-US"/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7493000" y="4725988"/>
            <a:ext cx="1371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(market)</a:t>
            </a:r>
            <a:endParaRPr lang="en-US"/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4875213" y="2381250"/>
            <a:ext cx="403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5178425" y="47307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grpSp>
        <p:nvGrpSpPr>
          <p:cNvPr id="89127" name="Group 39"/>
          <p:cNvGrpSpPr>
            <a:grpSpLocks/>
          </p:cNvGrpSpPr>
          <p:nvPr/>
        </p:nvGrpSpPr>
        <p:grpSpPr bwMode="auto">
          <a:xfrm>
            <a:off x="5788025" y="3251200"/>
            <a:ext cx="2279650" cy="1162050"/>
            <a:chOff x="3646" y="2048"/>
            <a:chExt cx="1436" cy="732"/>
          </a:xfrm>
        </p:grpSpPr>
        <p:sp>
          <p:nvSpPr>
            <p:cNvPr id="89128" name="Rectangle 40"/>
            <p:cNvSpPr>
              <a:spLocks noChangeArrowheads="1"/>
            </p:cNvSpPr>
            <p:nvPr/>
          </p:nvSpPr>
          <p:spPr bwMode="auto">
            <a:xfrm>
              <a:off x="4972" y="2652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grpSp>
          <p:nvGrpSpPr>
            <p:cNvPr id="89129" name="Group 41"/>
            <p:cNvGrpSpPr>
              <a:grpSpLocks/>
            </p:cNvGrpSpPr>
            <p:nvPr/>
          </p:nvGrpSpPr>
          <p:grpSpPr bwMode="auto">
            <a:xfrm>
              <a:off x="3646" y="2048"/>
              <a:ext cx="1436" cy="732"/>
              <a:chOff x="3646" y="2048"/>
              <a:chExt cx="1436" cy="732"/>
            </a:xfrm>
          </p:grpSpPr>
          <p:sp>
            <p:nvSpPr>
              <p:cNvPr id="89130" name="Line 42"/>
              <p:cNvSpPr>
                <a:spLocks noChangeShapeType="1"/>
              </p:cNvSpPr>
              <p:nvPr/>
            </p:nvSpPr>
            <p:spPr bwMode="auto">
              <a:xfrm flipH="1" flipV="1">
                <a:off x="3646" y="2048"/>
                <a:ext cx="856" cy="644"/>
              </a:xfrm>
              <a:prstGeom prst="line">
                <a:avLst/>
              </a:prstGeom>
              <a:noFill/>
              <a:ln w="46038">
                <a:solidFill>
                  <a:srgbClr val="003F9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1" name="Rectangle 43"/>
              <p:cNvSpPr>
                <a:spLocks noChangeArrowheads="1"/>
              </p:cNvSpPr>
              <p:nvPr/>
            </p:nvSpPr>
            <p:spPr bwMode="auto">
              <a:xfrm>
                <a:off x="4529" y="2652"/>
                <a:ext cx="45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Demand, </a:t>
                </a:r>
                <a:endParaRPr lang="en-US"/>
              </a:p>
            </p:txBody>
          </p:sp>
          <p:sp>
            <p:nvSpPr>
              <p:cNvPr id="89132" name="Rectangle 44"/>
              <p:cNvSpPr>
                <a:spLocks noChangeArrowheads="1"/>
              </p:cNvSpPr>
              <p:nvPr/>
            </p:nvSpPr>
            <p:spPr bwMode="auto">
              <a:xfrm>
                <a:off x="5046" y="2703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</p:grpSp>
      </p:grpSp>
      <p:grpSp>
        <p:nvGrpSpPr>
          <p:cNvPr id="89133" name="Group 45"/>
          <p:cNvGrpSpPr>
            <a:grpSpLocks/>
          </p:cNvGrpSpPr>
          <p:nvPr/>
        </p:nvGrpSpPr>
        <p:grpSpPr bwMode="auto">
          <a:xfrm>
            <a:off x="5665788" y="3155950"/>
            <a:ext cx="2847975" cy="1117600"/>
            <a:chOff x="3569" y="1988"/>
            <a:chExt cx="1794" cy="704"/>
          </a:xfrm>
        </p:grpSpPr>
        <p:sp>
          <p:nvSpPr>
            <p:cNvPr id="89134" name="Rectangle 46"/>
            <p:cNvSpPr>
              <a:spLocks noChangeArrowheads="1"/>
            </p:cNvSpPr>
            <p:nvPr/>
          </p:nvSpPr>
          <p:spPr bwMode="auto">
            <a:xfrm>
              <a:off x="5256" y="1988"/>
              <a:ext cx="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/>
            </a:p>
          </p:txBody>
        </p:sp>
        <p:grpSp>
          <p:nvGrpSpPr>
            <p:cNvPr id="89135" name="Group 47"/>
            <p:cNvGrpSpPr>
              <a:grpSpLocks/>
            </p:cNvGrpSpPr>
            <p:nvPr/>
          </p:nvGrpSpPr>
          <p:grpSpPr bwMode="auto">
            <a:xfrm>
              <a:off x="3569" y="1988"/>
              <a:ext cx="1794" cy="704"/>
              <a:chOff x="3569" y="1988"/>
              <a:chExt cx="1794" cy="704"/>
            </a:xfrm>
          </p:grpSpPr>
          <p:sp>
            <p:nvSpPr>
              <p:cNvPr id="89136" name="Line 48"/>
              <p:cNvSpPr>
                <a:spLocks noChangeShapeType="1"/>
              </p:cNvSpPr>
              <p:nvPr/>
            </p:nvSpPr>
            <p:spPr bwMode="auto">
              <a:xfrm flipV="1">
                <a:off x="3569" y="2048"/>
                <a:ext cx="856" cy="644"/>
              </a:xfrm>
              <a:prstGeom prst="line">
                <a:avLst/>
              </a:prstGeom>
              <a:noFill/>
              <a:ln w="46038">
                <a:solidFill>
                  <a:srgbClr val="003F9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37" name="Rectangle 49"/>
              <p:cNvSpPr>
                <a:spLocks noChangeArrowheads="1"/>
              </p:cNvSpPr>
              <p:nvPr/>
            </p:nvSpPr>
            <p:spPr bwMode="auto">
              <a:xfrm>
                <a:off x="4452" y="1988"/>
                <a:ext cx="82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Short-run supply, </a:t>
                </a:r>
                <a:endParaRPr lang="en-US"/>
              </a:p>
            </p:txBody>
          </p:sp>
          <p:sp>
            <p:nvSpPr>
              <p:cNvPr id="89138" name="Rectangle 50"/>
              <p:cNvSpPr>
                <a:spLocks noChangeArrowheads="1"/>
              </p:cNvSpPr>
              <p:nvPr/>
            </p:nvSpPr>
            <p:spPr bwMode="auto">
              <a:xfrm>
                <a:off x="5327" y="2039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</p:grpSp>
      </p:grpSp>
      <p:grpSp>
        <p:nvGrpSpPr>
          <p:cNvPr id="89139" name="Group 51"/>
          <p:cNvGrpSpPr>
            <a:grpSpLocks/>
          </p:cNvGrpSpPr>
          <p:nvPr/>
        </p:nvGrpSpPr>
        <p:grpSpPr bwMode="auto">
          <a:xfrm>
            <a:off x="361950" y="3636963"/>
            <a:ext cx="2479675" cy="203200"/>
            <a:chOff x="228" y="2291"/>
            <a:chExt cx="1562" cy="128"/>
          </a:xfrm>
        </p:grpSpPr>
        <p:sp>
          <p:nvSpPr>
            <p:cNvPr id="89140" name="Line 52"/>
            <p:cNvSpPr>
              <a:spLocks noChangeShapeType="1"/>
            </p:cNvSpPr>
            <p:nvPr/>
          </p:nvSpPr>
          <p:spPr bwMode="auto">
            <a:xfrm flipH="1">
              <a:off x="366" y="2336"/>
              <a:ext cx="1424" cy="1"/>
            </a:xfrm>
            <a:prstGeom prst="line">
              <a:avLst/>
            </a:prstGeom>
            <a:noFill/>
            <a:ln w="460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41" name="Group 53"/>
            <p:cNvGrpSpPr>
              <a:grpSpLocks/>
            </p:cNvGrpSpPr>
            <p:nvPr/>
          </p:nvGrpSpPr>
          <p:grpSpPr bwMode="auto">
            <a:xfrm>
              <a:off x="228" y="2291"/>
              <a:ext cx="106" cy="128"/>
              <a:chOff x="228" y="2291"/>
              <a:chExt cx="106" cy="128"/>
            </a:xfrm>
          </p:grpSpPr>
          <p:sp>
            <p:nvSpPr>
              <p:cNvPr id="89142" name="Rectangle 54"/>
              <p:cNvSpPr>
                <a:spLocks noChangeArrowheads="1"/>
              </p:cNvSpPr>
              <p:nvPr/>
            </p:nvSpPr>
            <p:spPr bwMode="auto">
              <a:xfrm>
                <a:off x="228" y="2291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89143" name="Rectangle 55"/>
              <p:cNvSpPr>
                <a:spLocks noChangeArrowheads="1"/>
              </p:cNvSpPr>
              <p:nvPr/>
            </p:nvSpPr>
            <p:spPr bwMode="auto">
              <a:xfrm>
                <a:off x="298" y="234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</p:grpSp>
      </p:grpSp>
      <p:grpSp>
        <p:nvGrpSpPr>
          <p:cNvPr id="89144" name="Group 56"/>
          <p:cNvGrpSpPr>
            <a:grpSpLocks/>
          </p:cNvGrpSpPr>
          <p:nvPr/>
        </p:nvGrpSpPr>
        <p:grpSpPr bwMode="auto">
          <a:xfrm>
            <a:off x="733425" y="3109913"/>
            <a:ext cx="2393950" cy="935037"/>
            <a:chOff x="462" y="1959"/>
            <a:chExt cx="1508" cy="589"/>
          </a:xfrm>
        </p:grpSpPr>
        <p:sp>
          <p:nvSpPr>
            <p:cNvPr id="89145" name="Freeform 57"/>
            <p:cNvSpPr>
              <a:spLocks/>
            </p:cNvSpPr>
            <p:nvPr/>
          </p:nvSpPr>
          <p:spPr bwMode="auto">
            <a:xfrm>
              <a:off x="462" y="2038"/>
              <a:ext cx="1270" cy="5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2"/>
                </a:cxn>
              </a:cxnLst>
              <a:rect l="0" t="0" r="r" b="b"/>
              <a:pathLst>
                <a:path w="132" h="53">
                  <a:moveTo>
                    <a:pt x="0" y="0"/>
                  </a:moveTo>
                  <a:cubicBezTo>
                    <a:pt x="23" y="26"/>
                    <a:pt x="65" y="53"/>
                    <a:pt x="132" y="2"/>
                  </a:cubicBezTo>
                </a:path>
              </a:pathLst>
            </a:custGeom>
            <a:noFill/>
            <a:ln w="46038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Rectangle 58"/>
            <p:cNvSpPr>
              <a:spLocks noChangeArrowheads="1"/>
            </p:cNvSpPr>
            <p:nvPr/>
          </p:nvSpPr>
          <p:spPr bwMode="auto">
            <a:xfrm>
              <a:off x="1762" y="1959"/>
              <a:ext cx="20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89147" name="Group 59"/>
          <p:cNvGrpSpPr>
            <a:grpSpLocks/>
          </p:cNvGrpSpPr>
          <p:nvPr/>
        </p:nvGrpSpPr>
        <p:grpSpPr bwMode="auto">
          <a:xfrm>
            <a:off x="3070225" y="3627438"/>
            <a:ext cx="5599113" cy="400050"/>
            <a:chOff x="1934" y="2285"/>
            <a:chExt cx="3527" cy="252"/>
          </a:xfrm>
        </p:grpSpPr>
        <p:sp>
          <p:nvSpPr>
            <p:cNvPr id="89148" name="Line 60"/>
            <p:cNvSpPr>
              <a:spLocks noChangeShapeType="1"/>
            </p:cNvSpPr>
            <p:nvPr/>
          </p:nvSpPr>
          <p:spPr bwMode="auto">
            <a:xfrm flipH="1">
              <a:off x="3358" y="2336"/>
              <a:ext cx="1654" cy="1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9" name="Line 61"/>
            <p:cNvSpPr>
              <a:spLocks noChangeShapeType="1"/>
            </p:cNvSpPr>
            <p:nvPr/>
          </p:nvSpPr>
          <p:spPr bwMode="auto">
            <a:xfrm>
              <a:off x="1934" y="2336"/>
              <a:ext cx="126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62"/>
            <p:cNvSpPr>
              <a:spLocks noChangeArrowheads="1"/>
            </p:cNvSpPr>
            <p:nvPr/>
          </p:nvSpPr>
          <p:spPr bwMode="auto">
            <a:xfrm>
              <a:off x="5043" y="2285"/>
              <a:ext cx="4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Long-run</a:t>
              </a:r>
              <a:endParaRPr lang="en-US"/>
            </a:p>
          </p:txBody>
        </p:sp>
        <p:sp>
          <p:nvSpPr>
            <p:cNvPr id="89151" name="Rectangle 63"/>
            <p:cNvSpPr>
              <a:spLocks noChangeArrowheads="1"/>
            </p:cNvSpPr>
            <p:nvPr/>
          </p:nvSpPr>
          <p:spPr bwMode="auto">
            <a:xfrm>
              <a:off x="5100" y="2412"/>
              <a:ext cx="30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/>
            </a:p>
          </p:txBody>
        </p:sp>
        <p:grpSp>
          <p:nvGrpSpPr>
            <p:cNvPr id="89152" name="Group 64"/>
            <p:cNvGrpSpPr>
              <a:grpSpLocks/>
            </p:cNvGrpSpPr>
            <p:nvPr/>
          </p:nvGrpSpPr>
          <p:grpSpPr bwMode="auto">
            <a:xfrm>
              <a:off x="3214" y="2291"/>
              <a:ext cx="103" cy="128"/>
              <a:chOff x="3214" y="2291"/>
              <a:chExt cx="103" cy="128"/>
            </a:xfrm>
          </p:grpSpPr>
          <p:sp>
            <p:nvSpPr>
              <p:cNvPr id="89153" name="Rectangle 65"/>
              <p:cNvSpPr>
                <a:spLocks noChangeArrowheads="1"/>
              </p:cNvSpPr>
              <p:nvPr/>
            </p:nvSpPr>
            <p:spPr bwMode="auto">
              <a:xfrm>
                <a:off x="3214" y="2291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89154" name="Rectangle 66"/>
              <p:cNvSpPr>
                <a:spLocks noChangeArrowheads="1"/>
              </p:cNvSpPr>
              <p:nvPr/>
            </p:nvSpPr>
            <p:spPr bwMode="auto">
              <a:xfrm>
                <a:off x="3281" y="234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/>
              </a:p>
            </p:txBody>
          </p:sp>
        </p:grpSp>
      </p:grpSp>
      <p:grpSp>
        <p:nvGrpSpPr>
          <p:cNvPr id="89155" name="Group 67"/>
          <p:cNvGrpSpPr>
            <a:grpSpLocks/>
          </p:cNvGrpSpPr>
          <p:nvPr/>
        </p:nvGrpSpPr>
        <p:grpSpPr bwMode="auto">
          <a:xfrm>
            <a:off x="6318250" y="3470275"/>
            <a:ext cx="184150" cy="1465263"/>
            <a:chOff x="3980" y="2186"/>
            <a:chExt cx="116" cy="923"/>
          </a:xfrm>
        </p:grpSpPr>
        <p:sp>
          <p:nvSpPr>
            <p:cNvPr id="89156" name="Rectangle 68"/>
            <p:cNvSpPr>
              <a:spLocks noChangeArrowheads="1"/>
            </p:cNvSpPr>
            <p:nvPr/>
          </p:nvSpPr>
          <p:spPr bwMode="auto">
            <a:xfrm>
              <a:off x="4060" y="3032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grpSp>
          <p:nvGrpSpPr>
            <p:cNvPr id="89157" name="Group 69"/>
            <p:cNvGrpSpPr>
              <a:grpSpLocks/>
            </p:cNvGrpSpPr>
            <p:nvPr/>
          </p:nvGrpSpPr>
          <p:grpSpPr bwMode="auto">
            <a:xfrm>
              <a:off x="3980" y="2186"/>
              <a:ext cx="98" cy="923"/>
              <a:chOff x="3980" y="2186"/>
              <a:chExt cx="98" cy="923"/>
            </a:xfrm>
          </p:grpSpPr>
          <p:sp>
            <p:nvSpPr>
              <p:cNvPr id="89158" name="Rectangle 70"/>
              <p:cNvSpPr>
                <a:spLocks noChangeArrowheads="1"/>
              </p:cNvSpPr>
              <p:nvPr/>
            </p:nvSpPr>
            <p:spPr bwMode="auto">
              <a:xfrm>
                <a:off x="3980" y="2984"/>
                <a:ext cx="8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/>
              </a:p>
            </p:txBody>
          </p:sp>
          <p:grpSp>
            <p:nvGrpSpPr>
              <p:cNvPr id="89159" name="Group 71"/>
              <p:cNvGrpSpPr>
                <a:grpSpLocks/>
              </p:cNvGrpSpPr>
              <p:nvPr/>
            </p:nvGrpSpPr>
            <p:grpSpPr bwMode="auto">
              <a:xfrm>
                <a:off x="4002" y="2186"/>
                <a:ext cx="76" cy="737"/>
                <a:chOff x="4002" y="2186"/>
                <a:chExt cx="76" cy="737"/>
              </a:xfrm>
            </p:grpSpPr>
            <p:sp>
              <p:nvSpPr>
                <p:cNvPr id="89160" name="Oval 72"/>
                <p:cNvSpPr>
                  <a:spLocks noChangeArrowheads="1"/>
                </p:cNvSpPr>
                <p:nvPr/>
              </p:nvSpPr>
              <p:spPr bwMode="auto">
                <a:xfrm>
                  <a:off x="4002" y="2307"/>
                  <a:ext cx="67" cy="6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1" name="Line 73"/>
                <p:cNvSpPr>
                  <a:spLocks noChangeShapeType="1"/>
                </p:cNvSpPr>
                <p:nvPr/>
              </p:nvSpPr>
              <p:spPr bwMode="auto">
                <a:xfrm>
                  <a:off x="4031" y="2336"/>
                  <a:ext cx="1" cy="587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2" name="Rectangle 74"/>
                <p:cNvSpPr>
                  <a:spLocks noChangeArrowheads="1"/>
                </p:cNvSpPr>
                <p:nvPr/>
              </p:nvSpPr>
              <p:spPr bwMode="auto">
                <a:xfrm>
                  <a:off x="4009" y="2186"/>
                  <a:ext cx="69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  <a:endParaRPr lang="en-US"/>
                </a:p>
              </p:txBody>
            </p:sp>
          </p:grpSp>
        </p:grpSp>
      </p:grpSp>
      <p:grpSp>
        <p:nvGrpSpPr>
          <p:cNvPr id="89163" name="Group 75"/>
          <p:cNvGrpSpPr>
            <a:grpSpLocks/>
          </p:cNvGrpSpPr>
          <p:nvPr/>
        </p:nvGrpSpPr>
        <p:grpSpPr bwMode="auto">
          <a:xfrm>
            <a:off x="917575" y="3065463"/>
            <a:ext cx="1570038" cy="1208087"/>
            <a:chOff x="578" y="1931"/>
            <a:chExt cx="989" cy="761"/>
          </a:xfrm>
        </p:grpSpPr>
        <p:sp>
          <p:nvSpPr>
            <p:cNvPr id="89164" name="Line 76"/>
            <p:cNvSpPr>
              <a:spLocks noChangeShapeType="1"/>
            </p:cNvSpPr>
            <p:nvPr/>
          </p:nvSpPr>
          <p:spPr bwMode="auto">
            <a:xfrm flipV="1">
              <a:off x="578" y="2048"/>
              <a:ext cx="856" cy="644"/>
            </a:xfrm>
            <a:prstGeom prst="line">
              <a:avLst/>
            </a:prstGeom>
            <a:noFill/>
            <a:ln w="46038">
              <a:solidFill>
                <a:srgbClr val="05060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5" name="Rectangle 77"/>
            <p:cNvSpPr>
              <a:spLocks noChangeArrowheads="1"/>
            </p:cNvSpPr>
            <p:nvPr/>
          </p:nvSpPr>
          <p:spPr bwMode="auto">
            <a:xfrm>
              <a:off x="1405" y="1931"/>
              <a:ext cx="16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sp>
        <p:nvSpPr>
          <p:cNvPr id="89166" name="Oval 78"/>
          <p:cNvSpPr>
            <a:spLocks noChangeArrowheads="1"/>
          </p:cNvSpPr>
          <p:nvPr/>
        </p:nvSpPr>
        <p:spPr bwMode="auto">
          <a:xfrm>
            <a:off x="1603375" y="3662363"/>
            <a:ext cx="107950" cy="10795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8 An Increase in Demand in the Short Run and Long Run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F3F6F9"/>
          </a:solidFill>
          <a:ln w="1682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F2F4F8"/>
          </a:solidFill>
          <a:ln w="1524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F0F2F5"/>
          </a:solidFill>
          <a:ln w="1222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EEF1F4"/>
          </a:solidFill>
          <a:ln w="1063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EBEEF2"/>
          </a:solidFill>
          <a:ln w="762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73100" y="2674938"/>
            <a:ext cx="3435350" cy="2246312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673100" y="2674938"/>
            <a:ext cx="3419475" cy="2230437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F3F6F9"/>
          </a:solidFill>
          <a:ln w="1682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F2F4F8"/>
          </a:solidFill>
          <a:ln w="1524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F0F2F5"/>
          </a:solidFill>
          <a:ln w="1222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EEF1F4"/>
          </a:solidFill>
          <a:ln w="1063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EBEEF2"/>
          </a:solidFill>
          <a:ln w="762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5421313" y="2674938"/>
            <a:ext cx="3436937" cy="2246312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5421313" y="2674938"/>
            <a:ext cx="3436937" cy="2230437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565150" y="2582863"/>
            <a:ext cx="3482975" cy="2262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565150" y="2582863"/>
            <a:ext cx="3482975" cy="2262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565150" y="3530600"/>
            <a:ext cx="1558925" cy="258763"/>
          </a:xfrm>
          <a:prstGeom prst="rect">
            <a:avLst/>
          </a:prstGeom>
          <a:solidFill>
            <a:srgbClr val="E7EB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4" name="Freeform 30"/>
          <p:cNvSpPr>
            <a:spLocks/>
          </p:cNvSpPr>
          <p:nvPr/>
        </p:nvSpPr>
        <p:spPr bwMode="auto">
          <a:xfrm>
            <a:off x="565150" y="3530600"/>
            <a:ext cx="1558925" cy="258763"/>
          </a:xfrm>
          <a:custGeom>
            <a:avLst/>
            <a:gdLst/>
            <a:ahLst/>
            <a:cxnLst>
              <a:cxn ang="0">
                <a:pos x="982" y="0"/>
              </a:cxn>
              <a:cxn ang="0">
                <a:pos x="982" y="163"/>
              </a:cxn>
              <a:cxn ang="0">
                <a:pos x="0" y="163"/>
              </a:cxn>
            </a:cxnLst>
            <a:rect l="0" t="0" r="r" b="b"/>
            <a:pathLst>
              <a:path w="982" h="163">
                <a:moveTo>
                  <a:pt x="982" y="0"/>
                </a:moveTo>
                <a:lnTo>
                  <a:pt x="982" y="163"/>
                </a:lnTo>
                <a:lnTo>
                  <a:pt x="0" y="163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5314950" y="2582863"/>
            <a:ext cx="3513138" cy="2262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>
            <a:off x="5314950" y="2582863"/>
            <a:ext cx="3513138" cy="2262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5"/>
              </a:cxn>
              <a:cxn ang="0">
                <a:pos x="2213" y="1425"/>
              </a:cxn>
            </a:cxnLst>
            <a:rect l="0" t="0" r="r" b="b"/>
            <a:pathLst>
              <a:path w="2213" h="1425">
                <a:moveTo>
                  <a:pt x="0" y="0"/>
                </a:moveTo>
                <a:lnTo>
                  <a:pt x="0" y="1425"/>
                </a:lnTo>
                <a:lnTo>
                  <a:pt x="2213" y="142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 flipH="1">
            <a:off x="5330825" y="3881438"/>
            <a:ext cx="2625725" cy="1587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5160963" y="3614738"/>
            <a:ext cx="3175" cy="196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 rot="10800000" flipH="1">
            <a:off x="6902450" y="4111625"/>
            <a:ext cx="4889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100" name="Freeform 36"/>
          <p:cNvSpPr>
            <a:spLocks/>
          </p:cNvSpPr>
          <p:nvPr/>
        </p:nvSpPr>
        <p:spPr bwMode="auto">
          <a:xfrm>
            <a:off x="565150" y="2582863"/>
            <a:ext cx="3482975" cy="2262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5"/>
              </a:cxn>
              <a:cxn ang="0">
                <a:pos x="2194" y="1425"/>
              </a:cxn>
            </a:cxnLst>
            <a:rect l="0" t="0" r="r" b="b"/>
            <a:pathLst>
              <a:path w="2194" h="1425">
                <a:moveTo>
                  <a:pt x="0" y="0"/>
                </a:moveTo>
                <a:lnTo>
                  <a:pt x="0" y="1425"/>
                </a:lnTo>
                <a:lnTo>
                  <a:pt x="2194" y="142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6810375" y="2241550"/>
            <a:ext cx="533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Market</a:t>
            </a:r>
            <a:endParaRPr 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2159000" y="2257425"/>
            <a:ext cx="357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Firm</a:t>
            </a:r>
            <a:endParaRPr lang="en-US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3587750" y="1993900"/>
            <a:ext cx="1906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(b) Short-Run Response</a:t>
            </a:r>
            <a:endParaRPr 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2954338" y="4875213"/>
            <a:ext cx="1141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(firm)</a:t>
            </a:r>
            <a:endParaRPr lang="en-US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447675" y="48799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133350" y="2535238"/>
            <a:ext cx="403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grpSp>
        <p:nvGrpSpPr>
          <p:cNvPr id="88107" name="Group 43"/>
          <p:cNvGrpSpPr>
            <a:grpSpLocks/>
          </p:cNvGrpSpPr>
          <p:nvPr/>
        </p:nvGrpSpPr>
        <p:grpSpPr bwMode="auto">
          <a:xfrm>
            <a:off x="917575" y="3214688"/>
            <a:ext cx="1600200" cy="1231900"/>
            <a:chOff x="578" y="2025"/>
            <a:chExt cx="1008" cy="776"/>
          </a:xfrm>
        </p:grpSpPr>
        <p:sp>
          <p:nvSpPr>
            <p:cNvPr id="88108" name="Line 44"/>
            <p:cNvSpPr>
              <a:spLocks noChangeShapeType="1"/>
            </p:cNvSpPr>
            <p:nvPr/>
          </p:nvSpPr>
          <p:spPr bwMode="auto">
            <a:xfrm flipV="1">
              <a:off x="578" y="2156"/>
              <a:ext cx="856" cy="645"/>
            </a:xfrm>
            <a:prstGeom prst="line">
              <a:avLst/>
            </a:prstGeom>
            <a:noFill/>
            <a:ln w="46038">
              <a:solidFill>
                <a:srgbClr val="05060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9" name="Rectangle 45"/>
            <p:cNvSpPr>
              <a:spLocks noChangeArrowheads="1"/>
            </p:cNvSpPr>
            <p:nvPr/>
          </p:nvSpPr>
          <p:spPr bwMode="auto">
            <a:xfrm>
              <a:off x="1424" y="2025"/>
              <a:ext cx="16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MC</a:t>
              </a:r>
              <a:endParaRPr lang="en-US"/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733425" y="3194050"/>
            <a:ext cx="2368550" cy="1023938"/>
            <a:chOff x="462" y="2012"/>
            <a:chExt cx="1492" cy="645"/>
          </a:xfrm>
        </p:grpSpPr>
        <p:sp>
          <p:nvSpPr>
            <p:cNvPr id="88111" name="Freeform 47"/>
            <p:cNvSpPr>
              <a:spLocks/>
            </p:cNvSpPr>
            <p:nvPr/>
          </p:nvSpPr>
          <p:spPr bwMode="auto">
            <a:xfrm>
              <a:off x="462" y="2156"/>
              <a:ext cx="1270" cy="5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1"/>
                </a:cxn>
              </a:cxnLst>
              <a:rect l="0" t="0" r="r" b="b"/>
              <a:pathLst>
                <a:path w="132" h="52">
                  <a:moveTo>
                    <a:pt x="0" y="0"/>
                  </a:moveTo>
                  <a:cubicBezTo>
                    <a:pt x="23" y="26"/>
                    <a:pt x="65" y="52"/>
                    <a:pt x="132" y="1"/>
                  </a:cubicBezTo>
                </a:path>
              </a:pathLst>
            </a:custGeom>
            <a:noFill/>
            <a:ln w="46038">
              <a:solidFill>
                <a:srgbClr val="003F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2" name="Rectangle 48"/>
            <p:cNvSpPr>
              <a:spLocks noChangeArrowheads="1"/>
            </p:cNvSpPr>
            <p:nvPr/>
          </p:nvSpPr>
          <p:spPr bwMode="auto">
            <a:xfrm>
              <a:off x="1746" y="2012"/>
              <a:ext cx="20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ATC</a:t>
              </a:r>
              <a:endParaRPr lang="en-US"/>
            </a:p>
          </p:txBody>
        </p:sp>
      </p:grpSp>
      <p:grpSp>
        <p:nvGrpSpPr>
          <p:cNvPr id="88113" name="Group 49"/>
          <p:cNvGrpSpPr>
            <a:grpSpLocks/>
          </p:cNvGrpSpPr>
          <p:nvPr/>
        </p:nvGrpSpPr>
        <p:grpSpPr bwMode="auto">
          <a:xfrm>
            <a:off x="984250" y="3168650"/>
            <a:ext cx="385763" cy="514350"/>
            <a:chOff x="620" y="1996"/>
            <a:chExt cx="243" cy="324"/>
          </a:xfrm>
        </p:grpSpPr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 flipH="1" flipV="1">
              <a:off x="712" y="2128"/>
              <a:ext cx="135" cy="1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5" name="Rectangle 51"/>
            <p:cNvSpPr>
              <a:spLocks noChangeArrowheads="1"/>
            </p:cNvSpPr>
            <p:nvPr/>
          </p:nvSpPr>
          <p:spPr bwMode="auto">
            <a:xfrm>
              <a:off x="620" y="1996"/>
              <a:ext cx="24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Profit</a:t>
              </a:r>
              <a:endParaRPr lang="en-US"/>
            </a:p>
          </p:txBody>
        </p:sp>
      </p:grpSp>
      <p:grpSp>
        <p:nvGrpSpPr>
          <p:cNvPr id="88116" name="Group 52"/>
          <p:cNvGrpSpPr>
            <a:grpSpLocks/>
          </p:cNvGrpSpPr>
          <p:nvPr/>
        </p:nvGrpSpPr>
        <p:grpSpPr bwMode="auto">
          <a:xfrm>
            <a:off x="361950" y="3765550"/>
            <a:ext cx="1287463" cy="198438"/>
            <a:chOff x="228" y="2372"/>
            <a:chExt cx="811" cy="125"/>
          </a:xfrm>
        </p:grpSpPr>
        <p:sp>
          <p:nvSpPr>
            <p:cNvPr id="88117" name="Line 53"/>
            <p:cNvSpPr>
              <a:spLocks noChangeShapeType="1"/>
            </p:cNvSpPr>
            <p:nvPr/>
          </p:nvSpPr>
          <p:spPr bwMode="auto">
            <a:xfrm>
              <a:off x="356" y="2445"/>
              <a:ext cx="683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8" name="Rectangle 54"/>
            <p:cNvSpPr>
              <a:spLocks noChangeArrowheads="1"/>
            </p:cNvSpPr>
            <p:nvPr/>
          </p:nvSpPr>
          <p:spPr bwMode="auto">
            <a:xfrm>
              <a:off x="228" y="2372"/>
              <a:ext cx="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/>
            </a:p>
          </p:txBody>
        </p:sp>
        <p:sp>
          <p:nvSpPr>
            <p:cNvPr id="88119" name="Rectangle 55"/>
            <p:cNvSpPr>
              <a:spLocks noChangeArrowheads="1"/>
            </p:cNvSpPr>
            <p:nvPr/>
          </p:nvSpPr>
          <p:spPr bwMode="auto">
            <a:xfrm>
              <a:off x="298" y="242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sp>
        <p:nvSpPr>
          <p:cNvPr id="88120" name="Rectangle 56"/>
          <p:cNvSpPr>
            <a:spLocks noChangeArrowheads="1"/>
          </p:cNvSpPr>
          <p:nvPr/>
        </p:nvSpPr>
        <p:spPr bwMode="auto">
          <a:xfrm>
            <a:off x="7493000" y="4875213"/>
            <a:ext cx="1371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(market)</a:t>
            </a:r>
            <a:endParaRPr lang="en-US"/>
          </a:p>
        </p:txBody>
      </p:sp>
      <p:sp>
        <p:nvSpPr>
          <p:cNvPr id="88121" name="Rectangle 57"/>
          <p:cNvSpPr>
            <a:spLocks noChangeArrowheads="1"/>
          </p:cNvSpPr>
          <p:nvPr/>
        </p:nvSpPr>
        <p:spPr bwMode="auto">
          <a:xfrm>
            <a:off x="8005763" y="3781425"/>
            <a:ext cx="663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Long-run</a:t>
            </a:r>
            <a:endParaRPr lang="en-US"/>
          </a:p>
        </p:txBody>
      </p:sp>
      <p:sp>
        <p:nvSpPr>
          <p:cNvPr id="88122" name="Rectangle 58"/>
          <p:cNvSpPr>
            <a:spLocks noChangeArrowheads="1"/>
          </p:cNvSpPr>
          <p:nvPr/>
        </p:nvSpPr>
        <p:spPr bwMode="auto">
          <a:xfrm>
            <a:off x="8096250" y="3984625"/>
            <a:ext cx="477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supply</a:t>
            </a:r>
            <a:endParaRPr lang="en-US"/>
          </a:p>
        </p:txBody>
      </p:sp>
      <p:sp>
        <p:nvSpPr>
          <p:cNvPr id="88123" name="Rectangle 59"/>
          <p:cNvSpPr>
            <a:spLocks noChangeArrowheads="1"/>
          </p:cNvSpPr>
          <p:nvPr/>
        </p:nvSpPr>
        <p:spPr bwMode="auto">
          <a:xfrm>
            <a:off x="4875213" y="2535238"/>
            <a:ext cx="403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88124" name="Rectangle 60"/>
          <p:cNvSpPr>
            <a:spLocks noChangeArrowheads="1"/>
          </p:cNvSpPr>
          <p:nvPr/>
        </p:nvSpPr>
        <p:spPr bwMode="auto">
          <a:xfrm>
            <a:off x="5178425" y="48799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grpSp>
        <p:nvGrpSpPr>
          <p:cNvPr id="88125" name="Group 61"/>
          <p:cNvGrpSpPr>
            <a:grpSpLocks/>
          </p:cNvGrpSpPr>
          <p:nvPr/>
        </p:nvGrpSpPr>
        <p:grpSpPr bwMode="auto">
          <a:xfrm>
            <a:off x="5788025" y="3422650"/>
            <a:ext cx="1595438" cy="1139825"/>
            <a:chOff x="3646" y="2156"/>
            <a:chExt cx="1005" cy="718"/>
          </a:xfrm>
        </p:grpSpPr>
        <p:sp>
          <p:nvSpPr>
            <p:cNvPr id="88126" name="Line 62"/>
            <p:cNvSpPr>
              <a:spLocks noChangeShapeType="1"/>
            </p:cNvSpPr>
            <p:nvPr/>
          </p:nvSpPr>
          <p:spPr bwMode="auto">
            <a:xfrm flipH="1" flipV="1">
              <a:off x="3646" y="2156"/>
              <a:ext cx="856" cy="645"/>
            </a:xfrm>
            <a:prstGeom prst="line">
              <a:avLst/>
            </a:prstGeom>
            <a:noFill/>
            <a:ln w="460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7" name="Rectangle 63"/>
            <p:cNvSpPr>
              <a:spLocks noChangeArrowheads="1"/>
            </p:cNvSpPr>
            <p:nvPr/>
          </p:nvSpPr>
          <p:spPr bwMode="auto">
            <a:xfrm>
              <a:off x="4542" y="2746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sp>
          <p:nvSpPr>
            <p:cNvPr id="88128" name="Rectangle 64"/>
            <p:cNvSpPr>
              <a:spLocks noChangeArrowheads="1"/>
            </p:cNvSpPr>
            <p:nvPr/>
          </p:nvSpPr>
          <p:spPr bwMode="auto">
            <a:xfrm>
              <a:off x="4615" y="2797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88129" name="Group 65"/>
          <p:cNvGrpSpPr>
            <a:grpSpLocks/>
          </p:cNvGrpSpPr>
          <p:nvPr/>
        </p:nvGrpSpPr>
        <p:grpSpPr bwMode="auto">
          <a:xfrm>
            <a:off x="6246813" y="3087688"/>
            <a:ext cx="1749425" cy="1250950"/>
            <a:chOff x="3935" y="1945"/>
            <a:chExt cx="1102" cy="788"/>
          </a:xfrm>
        </p:grpSpPr>
        <p:sp>
          <p:nvSpPr>
            <p:cNvPr id="88130" name="Line 66"/>
            <p:cNvSpPr>
              <a:spLocks noChangeShapeType="1"/>
            </p:cNvSpPr>
            <p:nvPr/>
          </p:nvSpPr>
          <p:spPr bwMode="auto">
            <a:xfrm flipH="1" flipV="1">
              <a:off x="3935" y="1945"/>
              <a:ext cx="952" cy="712"/>
            </a:xfrm>
            <a:prstGeom prst="line">
              <a:avLst/>
            </a:prstGeom>
            <a:noFill/>
            <a:ln w="4603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Rectangle 67"/>
            <p:cNvSpPr>
              <a:spLocks noChangeArrowheads="1"/>
            </p:cNvSpPr>
            <p:nvPr/>
          </p:nvSpPr>
          <p:spPr bwMode="auto">
            <a:xfrm>
              <a:off x="4928" y="2605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sp>
          <p:nvSpPr>
            <p:cNvPr id="88132" name="Rectangle 68"/>
            <p:cNvSpPr>
              <a:spLocks noChangeArrowheads="1"/>
            </p:cNvSpPr>
            <p:nvPr/>
          </p:nvSpPr>
          <p:spPr bwMode="auto">
            <a:xfrm>
              <a:off x="5001" y="265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</p:grpSp>
      <p:sp>
        <p:nvSpPr>
          <p:cNvPr id="88133" name="Rectangle 69"/>
          <p:cNvSpPr>
            <a:spLocks noChangeArrowheads="1"/>
          </p:cNvSpPr>
          <p:nvPr/>
        </p:nvSpPr>
        <p:spPr bwMode="auto">
          <a:xfrm>
            <a:off x="5102225" y="3806825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P</a:t>
            </a:r>
            <a:endParaRPr lang="en-US"/>
          </a:p>
        </p:txBody>
      </p:sp>
      <p:sp>
        <p:nvSpPr>
          <p:cNvPr id="88134" name="Rectangle 70"/>
          <p:cNvSpPr>
            <a:spLocks noChangeArrowheads="1"/>
          </p:cNvSpPr>
          <p:nvPr/>
        </p:nvSpPr>
        <p:spPr bwMode="auto">
          <a:xfrm>
            <a:off x="5208588" y="3883025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grpSp>
        <p:nvGrpSpPr>
          <p:cNvPr id="88135" name="Group 71"/>
          <p:cNvGrpSpPr>
            <a:grpSpLocks/>
          </p:cNvGrpSpPr>
          <p:nvPr/>
        </p:nvGrpSpPr>
        <p:grpSpPr bwMode="auto">
          <a:xfrm>
            <a:off x="5788025" y="3194050"/>
            <a:ext cx="1590675" cy="1146175"/>
            <a:chOff x="3646" y="2012"/>
            <a:chExt cx="1002" cy="722"/>
          </a:xfrm>
        </p:grpSpPr>
        <p:sp>
          <p:nvSpPr>
            <p:cNvPr id="88136" name="Line 72"/>
            <p:cNvSpPr>
              <a:spLocks noChangeShapeType="1"/>
            </p:cNvSpPr>
            <p:nvPr/>
          </p:nvSpPr>
          <p:spPr bwMode="auto">
            <a:xfrm flipV="1">
              <a:off x="3646" y="2089"/>
              <a:ext cx="856" cy="645"/>
            </a:xfrm>
            <a:prstGeom prst="line">
              <a:avLst/>
            </a:prstGeom>
            <a:noFill/>
            <a:ln w="460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7" name="Rectangle 73"/>
            <p:cNvSpPr>
              <a:spLocks noChangeArrowheads="1"/>
            </p:cNvSpPr>
            <p:nvPr/>
          </p:nvSpPr>
          <p:spPr bwMode="auto">
            <a:xfrm>
              <a:off x="4545" y="2012"/>
              <a:ext cx="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/>
            </a:p>
          </p:txBody>
        </p:sp>
        <p:sp>
          <p:nvSpPr>
            <p:cNvPr id="88138" name="Rectangle 74"/>
            <p:cNvSpPr>
              <a:spLocks noChangeArrowheads="1"/>
            </p:cNvSpPr>
            <p:nvPr/>
          </p:nvSpPr>
          <p:spPr bwMode="auto">
            <a:xfrm>
              <a:off x="4612" y="2060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</p:grpSp>
      <p:grpSp>
        <p:nvGrpSpPr>
          <p:cNvPr id="88139" name="Group 75"/>
          <p:cNvGrpSpPr>
            <a:grpSpLocks/>
          </p:cNvGrpSpPr>
          <p:nvPr/>
        </p:nvGrpSpPr>
        <p:grpSpPr bwMode="auto">
          <a:xfrm>
            <a:off x="361950" y="3446463"/>
            <a:ext cx="4708525" cy="203200"/>
            <a:chOff x="228" y="2171"/>
            <a:chExt cx="2966" cy="128"/>
          </a:xfrm>
        </p:grpSpPr>
        <p:grpSp>
          <p:nvGrpSpPr>
            <p:cNvPr id="88140" name="Group 76"/>
            <p:cNvGrpSpPr>
              <a:grpSpLocks/>
            </p:cNvGrpSpPr>
            <p:nvPr/>
          </p:nvGrpSpPr>
          <p:grpSpPr bwMode="auto">
            <a:xfrm>
              <a:off x="228" y="2171"/>
              <a:ext cx="2966" cy="128"/>
              <a:chOff x="228" y="2171"/>
              <a:chExt cx="2966" cy="128"/>
            </a:xfrm>
          </p:grpSpPr>
          <p:sp>
            <p:nvSpPr>
              <p:cNvPr id="88141" name="Line 77"/>
              <p:cNvSpPr>
                <a:spLocks noChangeShapeType="1"/>
              </p:cNvSpPr>
              <p:nvPr/>
            </p:nvSpPr>
            <p:spPr bwMode="auto">
              <a:xfrm>
                <a:off x="1847" y="2224"/>
                <a:ext cx="1347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42" name="Group 78"/>
              <p:cNvGrpSpPr>
                <a:grpSpLocks/>
              </p:cNvGrpSpPr>
              <p:nvPr/>
            </p:nvGrpSpPr>
            <p:grpSpPr bwMode="auto">
              <a:xfrm>
                <a:off x="228" y="2171"/>
                <a:ext cx="1562" cy="128"/>
                <a:chOff x="228" y="2171"/>
                <a:chExt cx="1562" cy="128"/>
              </a:xfrm>
            </p:grpSpPr>
            <p:sp>
              <p:nvSpPr>
                <p:cNvPr id="88143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66" y="2224"/>
                  <a:ext cx="1424" cy="1"/>
                </a:xfrm>
                <a:prstGeom prst="line">
                  <a:avLst/>
                </a:prstGeom>
                <a:noFill/>
                <a:ln w="46038">
                  <a:solidFill>
                    <a:srgbClr val="003F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44" name="Rectangle 80"/>
                <p:cNvSpPr>
                  <a:spLocks noChangeArrowheads="1"/>
                </p:cNvSpPr>
                <p:nvPr/>
              </p:nvSpPr>
              <p:spPr bwMode="auto">
                <a:xfrm>
                  <a:off x="228" y="2171"/>
                  <a:ext cx="69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 i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en-US"/>
                </a:p>
              </p:txBody>
            </p:sp>
            <p:sp>
              <p:nvSpPr>
                <p:cNvPr id="88145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" y="2222"/>
                  <a:ext cx="36" cy="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n-US"/>
                </a:p>
              </p:txBody>
            </p:sp>
          </p:grpSp>
        </p:grpSp>
        <p:sp>
          <p:nvSpPr>
            <p:cNvPr id="88146" name="Oval 82"/>
            <p:cNvSpPr>
              <a:spLocks noChangeArrowheads="1"/>
            </p:cNvSpPr>
            <p:nvPr/>
          </p:nvSpPr>
          <p:spPr bwMode="auto">
            <a:xfrm>
              <a:off x="1309" y="2195"/>
              <a:ext cx="67" cy="6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147" name="Group 83"/>
          <p:cNvGrpSpPr>
            <a:grpSpLocks/>
          </p:cNvGrpSpPr>
          <p:nvPr/>
        </p:nvGrpSpPr>
        <p:grpSpPr bwMode="auto">
          <a:xfrm>
            <a:off x="6327775" y="3640138"/>
            <a:ext cx="184150" cy="1443037"/>
            <a:chOff x="3986" y="2293"/>
            <a:chExt cx="116" cy="909"/>
          </a:xfrm>
        </p:grpSpPr>
        <p:sp>
          <p:nvSpPr>
            <p:cNvPr id="88148" name="Line 84"/>
            <p:cNvSpPr>
              <a:spLocks noChangeShapeType="1"/>
            </p:cNvSpPr>
            <p:nvPr/>
          </p:nvSpPr>
          <p:spPr bwMode="auto">
            <a:xfrm>
              <a:off x="4031" y="2426"/>
              <a:ext cx="1" cy="6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9" name="Rectangle 85"/>
            <p:cNvSpPr>
              <a:spLocks noChangeArrowheads="1"/>
            </p:cNvSpPr>
            <p:nvPr/>
          </p:nvSpPr>
          <p:spPr bwMode="auto">
            <a:xfrm>
              <a:off x="3986" y="3074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  <p:sp>
          <p:nvSpPr>
            <p:cNvPr id="88150" name="Rectangle 86"/>
            <p:cNvSpPr>
              <a:spLocks noChangeArrowheads="1"/>
            </p:cNvSpPr>
            <p:nvPr/>
          </p:nvSpPr>
          <p:spPr bwMode="auto">
            <a:xfrm>
              <a:off x="4066" y="3125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grpSp>
          <p:nvGrpSpPr>
            <p:cNvPr id="88151" name="Group 87"/>
            <p:cNvGrpSpPr>
              <a:grpSpLocks/>
            </p:cNvGrpSpPr>
            <p:nvPr/>
          </p:nvGrpSpPr>
          <p:grpSpPr bwMode="auto">
            <a:xfrm>
              <a:off x="4002" y="2293"/>
              <a:ext cx="79" cy="191"/>
              <a:chOff x="4002" y="2293"/>
              <a:chExt cx="79" cy="191"/>
            </a:xfrm>
          </p:grpSpPr>
          <p:sp>
            <p:nvSpPr>
              <p:cNvPr id="88152" name="Oval 88"/>
              <p:cNvSpPr>
                <a:spLocks noChangeArrowheads="1"/>
              </p:cNvSpPr>
              <p:nvPr/>
            </p:nvSpPr>
            <p:spPr bwMode="auto">
              <a:xfrm>
                <a:off x="4002" y="2416"/>
                <a:ext cx="67" cy="6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3" name="Rectangle 89"/>
              <p:cNvSpPr>
                <a:spLocks noChangeArrowheads="1"/>
              </p:cNvSpPr>
              <p:nvPr/>
            </p:nvSpPr>
            <p:spPr bwMode="auto">
              <a:xfrm>
                <a:off x="4012" y="2293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/>
              </a:p>
            </p:txBody>
          </p:sp>
        </p:grpSp>
      </p:grpSp>
      <p:grpSp>
        <p:nvGrpSpPr>
          <p:cNvPr id="88154" name="Group 90"/>
          <p:cNvGrpSpPr>
            <a:grpSpLocks/>
          </p:cNvGrpSpPr>
          <p:nvPr/>
        </p:nvGrpSpPr>
        <p:grpSpPr bwMode="auto">
          <a:xfrm>
            <a:off x="5102225" y="3309938"/>
            <a:ext cx="1860550" cy="1768475"/>
            <a:chOff x="3214" y="2085"/>
            <a:chExt cx="1172" cy="1114"/>
          </a:xfrm>
        </p:grpSpPr>
        <p:grpSp>
          <p:nvGrpSpPr>
            <p:cNvPr id="88155" name="Group 91"/>
            <p:cNvGrpSpPr>
              <a:grpSpLocks/>
            </p:cNvGrpSpPr>
            <p:nvPr/>
          </p:nvGrpSpPr>
          <p:grpSpPr bwMode="auto">
            <a:xfrm>
              <a:off x="3214" y="2171"/>
              <a:ext cx="1172" cy="1028"/>
              <a:chOff x="3214" y="2171"/>
              <a:chExt cx="1172" cy="1028"/>
            </a:xfrm>
          </p:grpSpPr>
          <p:sp>
            <p:nvSpPr>
              <p:cNvPr id="88156" name="Line 92"/>
              <p:cNvSpPr>
                <a:spLocks noChangeShapeType="1"/>
              </p:cNvSpPr>
              <p:nvPr/>
            </p:nvSpPr>
            <p:spPr bwMode="auto">
              <a:xfrm>
                <a:off x="3358" y="2233"/>
                <a:ext cx="962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7" name="Line 93"/>
              <p:cNvSpPr>
                <a:spLocks noChangeShapeType="1"/>
              </p:cNvSpPr>
              <p:nvPr/>
            </p:nvSpPr>
            <p:spPr bwMode="auto">
              <a:xfrm>
                <a:off x="4320" y="2233"/>
                <a:ext cx="1" cy="81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58" name="Rectangle 94"/>
              <p:cNvSpPr>
                <a:spLocks noChangeArrowheads="1"/>
              </p:cNvSpPr>
              <p:nvPr/>
            </p:nvSpPr>
            <p:spPr bwMode="auto">
              <a:xfrm>
                <a:off x="4270" y="3074"/>
                <a:ext cx="8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/>
              </a:p>
            </p:txBody>
          </p:sp>
          <p:sp>
            <p:nvSpPr>
              <p:cNvPr id="88159" name="Rectangle 95"/>
              <p:cNvSpPr>
                <a:spLocks noChangeArrowheads="1"/>
              </p:cNvSpPr>
              <p:nvPr/>
            </p:nvSpPr>
            <p:spPr bwMode="auto">
              <a:xfrm>
                <a:off x="4350" y="312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  <p:sp>
            <p:nvSpPr>
              <p:cNvPr id="88160" name="Rectangle 96"/>
              <p:cNvSpPr>
                <a:spLocks noChangeArrowheads="1"/>
              </p:cNvSpPr>
              <p:nvPr/>
            </p:nvSpPr>
            <p:spPr bwMode="auto">
              <a:xfrm>
                <a:off x="3214" y="2171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en-US"/>
              </a:p>
            </p:txBody>
          </p:sp>
          <p:sp>
            <p:nvSpPr>
              <p:cNvPr id="88161" name="Rectangle 97"/>
              <p:cNvSpPr>
                <a:spLocks noChangeArrowheads="1"/>
              </p:cNvSpPr>
              <p:nvPr/>
            </p:nvSpPr>
            <p:spPr bwMode="auto">
              <a:xfrm>
                <a:off x="3281" y="2222"/>
                <a:ext cx="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/>
              </a:p>
            </p:txBody>
          </p:sp>
        </p:grpSp>
        <p:grpSp>
          <p:nvGrpSpPr>
            <p:cNvPr id="88162" name="Group 98"/>
            <p:cNvGrpSpPr>
              <a:grpSpLocks/>
            </p:cNvGrpSpPr>
            <p:nvPr/>
          </p:nvGrpSpPr>
          <p:grpSpPr bwMode="auto">
            <a:xfrm>
              <a:off x="4291" y="2085"/>
              <a:ext cx="74" cy="177"/>
              <a:chOff x="4291" y="2085"/>
              <a:chExt cx="74" cy="177"/>
            </a:xfrm>
          </p:grpSpPr>
          <p:sp>
            <p:nvSpPr>
              <p:cNvPr id="88163" name="Oval 99"/>
              <p:cNvSpPr>
                <a:spLocks noChangeArrowheads="1"/>
              </p:cNvSpPr>
              <p:nvPr/>
            </p:nvSpPr>
            <p:spPr bwMode="auto">
              <a:xfrm>
                <a:off x="4291" y="2195"/>
                <a:ext cx="69" cy="6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64" name="Rectangle 100"/>
              <p:cNvSpPr>
                <a:spLocks noChangeArrowheads="1"/>
              </p:cNvSpPr>
              <p:nvPr/>
            </p:nvSpPr>
            <p:spPr bwMode="auto">
              <a:xfrm>
                <a:off x="4296" y="2085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3" grpId="0" animBg="1"/>
      <p:bldP spid="88094" grpId="0" animBg="1"/>
      <p:bldP spid="88098" grpId="0" animBg="1"/>
      <p:bldP spid="88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8 An Increase in Demand in the Short Run and Long Run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F3F6F9"/>
          </a:solidFill>
          <a:ln w="1682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F2F4F8"/>
          </a:solidFill>
          <a:ln w="1524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F0F2F5"/>
          </a:solidFill>
          <a:ln w="1222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EEF1F4"/>
          </a:solidFill>
          <a:ln w="1063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EBEEF2"/>
          </a:solidFill>
          <a:ln w="762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673100" y="2851150"/>
            <a:ext cx="3435350" cy="2246313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673100" y="2851150"/>
            <a:ext cx="3419475" cy="2230438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F3F6F9"/>
          </a:solidFill>
          <a:ln w="1682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F2F4F8"/>
          </a:solidFill>
          <a:ln w="1524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F1F4F7"/>
          </a:solidFill>
          <a:ln w="1381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F0F2F5"/>
          </a:solidFill>
          <a:ln w="1222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EEF1F4"/>
          </a:solidFill>
          <a:ln w="1063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EDEFF3"/>
          </a:solidFill>
          <a:ln w="920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EBEEF2"/>
          </a:solidFill>
          <a:ln w="762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EAECF1"/>
          </a:solidFill>
          <a:ln w="6032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E9EBF0"/>
          </a:solidFill>
          <a:ln w="460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5421313" y="2851150"/>
            <a:ext cx="3436937" cy="2246313"/>
          </a:xfrm>
          <a:prstGeom prst="rect">
            <a:avLst/>
          </a:prstGeom>
          <a:solidFill>
            <a:srgbClr val="E7EAEF"/>
          </a:solidFill>
          <a:ln w="3016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5421313" y="2851150"/>
            <a:ext cx="3436937" cy="2230438"/>
          </a:xfrm>
          <a:prstGeom prst="rect">
            <a:avLst/>
          </a:prstGeom>
          <a:solidFill>
            <a:srgbClr val="E6E9EF"/>
          </a:solidFill>
          <a:ln w="1587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5314950" y="2759075"/>
            <a:ext cx="3513138" cy="2246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565150" y="2744788"/>
            <a:ext cx="3482975" cy="226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9" name="Freeform 29"/>
          <p:cNvSpPr>
            <a:spLocks/>
          </p:cNvSpPr>
          <p:nvPr/>
        </p:nvSpPr>
        <p:spPr bwMode="auto">
          <a:xfrm>
            <a:off x="565150" y="2744788"/>
            <a:ext cx="3482975" cy="226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4"/>
              </a:cxn>
              <a:cxn ang="0">
                <a:pos x="2194" y="1424"/>
              </a:cxn>
            </a:cxnLst>
            <a:rect l="0" t="0" r="r" b="b"/>
            <a:pathLst>
              <a:path w="2194" h="1424">
                <a:moveTo>
                  <a:pt x="0" y="0"/>
                </a:moveTo>
                <a:lnTo>
                  <a:pt x="0" y="1424"/>
                </a:lnTo>
                <a:lnTo>
                  <a:pt x="2194" y="1424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H="1">
            <a:off x="581025" y="4043363"/>
            <a:ext cx="2260600" cy="1587"/>
          </a:xfrm>
          <a:prstGeom prst="line">
            <a:avLst/>
          </a:prstGeom>
          <a:noFill/>
          <a:ln w="46038">
            <a:solidFill>
              <a:srgbClr val="003F9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 flipV="1">
            <a:off x="917575" y="3584575"/>
            <a:ext cx="1358900" cy="1023938"/>
          </a:xfrm>
          <a:prstGeom prst="line">
            <a:avLst/>
          </a:prstGeom>
          <a:noFill/>
          <a:ln w="46038">
            <a:solidFill>
              <a:srgbClr val="5F16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2" name="Freeform 32"/>
          <p:cNvSpPr>
            <a:spLocks/>
          </p:cNvSpPr>
          <p:nvPr/>
        </p:nvSpPr>
        <p:spPr bwMode="auto">
          <a:xfrm>
            <a:off x="733425" y="3584575"/>
            <a:ext cx="2016125" cy="793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1"/>
              </a:cxn>
            </a:cxnLst>
            <a:rect l="0" t="0" r="r" b="b"/>
            <a:pathLst>
              <a:path w="132" h="52">
                <a:moveTo>
                  <a:pt x="0" y="0"/>
                </a:moveTo>
                <a:cubicBezTo>
                  <a:pt x="23" y="26"/>
                  <a:pt x="65" y="52"/>
                  <a:pt x="132" y="1"/>
                </a:cubicBezTo>
              </a:path>
            </a:pathLst>
          </a:custGeom>
          <a:noFill/>
          <a:ln w="46038">
            <a:solidFill>
              <a:srgbClr val="003F9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3" name="Oval 33"/>
          <p:cNvSpPr>
            <a:spLocks noChangeArrowheads="1"/>
          </p:cNvSpPr>
          <p:nvPr/>
        </p:nvSpPr>
        <p:spPr bwMode="auto">
          <a:xfrm>
            <a:off x="1603375" y="3997325"/>
            <a:ext cx="107950" cy="1063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2917825" y="4043363"/>
            <a:ext cx="2152650" cy="1587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V="1">
            <a:off x="917575" y="3584575"/>
            <a:ext cx="1358900" cy="102393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6" name="Oval 36"/>
          <p:cNvSpPr>
            <a:spLocks noChangeArrowheads="1"/>
          </p:cNvSpPr>
          <p:nvPr/>
        </p:nvSpPr>
        <p:spPr bwMode="auto">
          <a:xfrm>
            <a:off x="1603375" y="3997325"/>
            <a:ext cx="107950" cy="1063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7" name="Freeform 37"/>
          <p:cNvSpPr>
            <a:spLocks/>
          </p:cNvSpPr>
          <p:nvPr/>
        </p:nvSpPr>
        <p:spPr bwMode="auto">
          <a:xfrm>
            <a:off x="5314950" y="2759075"/>
            <a:ext cx="3513138" cy="2246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15"/>
              </a:cxn>
              <a:cxn ang="0">
                <a:pos x="2213" y="1415"/>
              </a:cxn>
            </a:cxnLst>
            <a:rect l="0" t="0" r="r" b="b"/>
            <a:pathLst>
              <a:path w="2213" h="1415">
                <a:moveTo>
                  <a:pt x="0" y="0"/>
                </a:moveTo>
                <a:lnTo>
                  <a:pt x="0" y="1415"/>
                </a:lnTo>
                <a:lnTo>
                  <a:pt x="2213" y="141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5330825" y="3706813"/>
            <a:ext cx="1527175" cy="1587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6858000" y="3706813"/>
            <a:ext cx="1588" cy="1298575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6399213" y="4057650"/>
            <a:ext cx="1587" cy="963613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5330825" y="4043363"/>
            <a:ext cx="2625725" cy="1587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 flipV="1">
            <a:off x="5160963" y="3783013"/>
            <a:ext cx="3175" cy="1793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 flipH="1" flipV="1">
            <a:off x="5788025" y="3584575"/>
            <a:ext cx="1358900" cy="1023938"/>
          </a:xfrm>
          <a:prstGeom prst="line">
            <a:avLst/>
          </a:prstGeom>
          <a:noFill/>
          <a:ln w="46038">
            <a:solidFill>
              <a:srgbClr val="003F9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 flipV="1">
            <a:off x="5788025" y="3478213"/>
            <a:ext cx="1358900" cy="1023937"/>
          </a:xfrm>
          <a:prstGeom prst="line">
            <a:avLst/>
          </a:prstGeom>
          <a:noFill/>
          <a:ln w="46038">
            <a:solidFill>
              <a:srgbClr val="003F95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361950" y="39243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P</a:t>
            </a:r>
            <a:endParaRPr lang="en-US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473075" y="400050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2159000" y="2405063"/>
            <a:ext cx="357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Firm</a:t>
            </a:r>
            <a:endParaRPr lang="en-US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3603625" y="2162175"/>
            <a:ext cx="18716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(c) Long-Run Response</a:t>
            </a:r>
            <a:endParaRPr lang="en-US"/>
          </a:p>
        </p:txBody>
      </p:sp>
      <p:sp>
        <p:nvSpPr>
          <p:cNvPr id="87089" name="Rectangle 49"/>
          <p:cNvSpPr>
            <a:spLocks noChangeArrowheads="1"/>
          </p:cNvSpPr>
          <p:nvPr/>
        </p:nvSpPr>
        <p:spPr bwMode="auto">
          <a:xfrm>
            <a:off x="2954338" y="5024438"/>
            <a:ext cx="1141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(firm)</a:t>
            </a:r>
            <a:endParaRPr lang="en-US"/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447675" y="502920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87091" name="Rectangle 51"/>
          <p:cNvSpPr>
            <a:spLocks noChangeArrowheads="1"/>
          </p:cNvSpPr>
          <p:nvPr/>
        </p:nvSpPr>
        <p:spPr bwMode="auto">
          <a:xfrm>
            <a:off x="133350" y="2693988"/>
            <a:ext cx="403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2230438" y="3367088"/>
            <a:ext cx="257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MC</a:t>
            </a:r>
            <a:endParaRPr lang="en-US"/>
          </a:p>
        </p:txBody>
      </p:sp>
      <p:sp>
        <p:nvSpPr>
          <p:cNvPr id="87093" name="Rectangle 53"/>
          <p:cNvSpPr>
            <a:spLocks noChangeArrowheads="1"/>
          </p:cNvSpPr>
          <p:nvPr/>
        </p:nvSpPr>
        <p:spPr bwMode="auto">
          <a:xfrm>
            <a:off x="2797175" y="341312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ATC</a:t>
            </a:r>
            <a:endParaRPr lang="en-US"/>
          </a:p>
        </p:txBody>
      </p:sp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6810375" y="2400300"/>
            <a:ext cx="533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Market</a:t>
            </a:r>
            <a:endParaRPr lang="en-US"/>
          </a:p>
        </p:txBody>
      </p:sp>
      <p:sp>
        <p:nvSpPr>
          <p:cNvPr id="87095" name="Rectangle 55"/>
          <p:cNvSpPr>
            <a:spLocks noChangeArrowheads="1"/>
          </p:cNvSpPr>
          <p:nvPr/>
        </p:nvSpPr>
        <p:spPr bwMode="auto">
          <a:xfrm>
            <a:off x="7493000" y="5033963"/>
            <a:ext cx="1371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Quantity (market)</a:t>
            </a:r>
            <a:endParaRPr lang="en-US"/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4875213" y="2693988"/>
            <a:ext cx="403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Price</a:t>
            </a:r>
            <a:endParaRPr lang="en-US"/>
          </a:p>
        </p:txBody>
      </p:sp>
      <p:sp>
        <p:nvSpPr>
          <p:cNvPr id="87097" name="Rectangle 57"/>
          <p:cNvSpPr>
            <a:spLocks noChangeArrowheads="1"/>
          </p:cNvSpPr>
          <p:nvPr/>
        </p:nvSpPr>
        <p:spPr bwMode="auto">
          <a:xfrm>
            <a:off x="5178425" y="503872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87098" name="Rectangle 58"/>
          <p:cNvSpPr>
            <a:spLocks noChangeArrowheads="1"/>
          </p:cNvSpPr>
          <p:nvPr/>
        </p:nvSpPr>
        <p:spPr bwMode="auto">
          <a:xfrm>
            <a:off x="5102225" y="3949700"/>
            <a:ext cx="109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P</a:t>
            </a:r>
            <a:endParaRPr lang="en-US"/>
          </a:p>
        </p:txBody>
      </p:sp>
      <p:sp>
        <p:nvSpPr>
          <p:cNvPr id="87099" name="Rectangle 59"/>
          <p:cNvSpPr>
            <a:spLocks noChangeArrowheads="1"/>
          </p:cNvSpPr>
          <p:nvPr/>
        </p:nvSpPr>
        <p:spPr bwMode="auto">
          <a:xfrm>
            <a:off x="5208588" y="402590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7100" name="Rectangle 60"/>
          <p:cNvSpPr>
            <a:spLocks noChangeArrowheads="1"/>
          </p:cNvSpPr>
          <p:nvPr/>
        </p:nvSpPr>
        <p:spPr bwMode="auto">
          <a:xfrm>
            <a:off x="5102225" y="3589338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P</a:t>
            </a:r>
            <a:endParaRPr lang="en-US"/>
          </a:p>
        </p:txBody>
      </p:sp>
      <p:sp>
        <p:nvSpPr>
          <p:cNvPr id="87101" name="Rectangle 61"/>
          <p:cNvSpPr>
            <a:spLocks noChangeArrowheads="1"/>
          </p:cNvSpPr>
          <p:nvPr/>
        </p:nvSpPr>
        <p:spPr bwMode="auto">
          <a:xfrm>
            <a:off x="5208588" y="367030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7102" name="Rectangle 62"/>
          <p:cNvSpPr>
            <a:spLocks noChangeArrowheads="1"/>
          </p:cNvSpPr>
          <p:nvPr/>
        </p:nvSpPr>
        <p:spPr bwMode="auto">
          <a:xfrm>
            <a:off x="6327775" y="5029200"/>
            <a:ext cx="128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Q</a:t>
            </a:r>
            <a:endParaRPr lang="en-US"/>
          </a:p>
        </p:txBody>
      </p:sp>
      <p:sp>
        <p:nvSpPr>
          <p:cNvPr id="87103" name="Rectangle 63"/>
          <p:cNvSpPr>
            <a:spLocks noChangeArrowheads="1"/>
          </p:cNvSpPr>
          <p:nvPr/>
        </p:nvSpPr>
        <p:spPr bwMode="auto">
          <a:xfrm>
            <a:off x="6454775" y="5110163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7104" name="Rectangle 64"/>
          <p:cNvSpPr>
            <a:spLocks noChangeArrowheads="1"/>
          </p:cNvSpPr>
          <p:nvPr/>
        </p:nvSpPr>
        <p:spPr bwMode="auto">
          <a:xfrm>
            <a:off x="6778625" y="5029200"/>
            <a:ext cx="128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Q</a:t>
            </a:r>
            <a:endParaRPr lang="en-US"/>
          </a:p>
        </p:txBody>
      </p:sp>
      <p:sp>
        <p:nvSpPr>
          <p:cNvPr id="87105" name="Rectangle 65"/>
          <p:cNvSpPr>
            <a:spLocks noChangeArrowheads="1"/>
          </p:cNvSpPr>
          <p:nvPr/>
        </p:nvSpPr>
        <p:spPr bwMode="auto">
          <a:xfrm>
            <a:off x="6905625" y="5103813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7106" name="Rectangle 66"/>
          <p:cNvSpPr>
            <a:spLocks noChangeArrowheads="1"/>
          </p:cNvSpPr>
          <p:nvPr/>
        </p:nvSpPr>
        <p:spPr bwMode="auto">
          <a:xfrm>
            <a:off x="8005763" y="3924300"/>
            <a:ext cx="663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Long-run</a:t>
            </a:r>
            <a:endParaRPr lang="en-US"/>
          </a:p>
        </p:txBody>
      </p:sp>
      <p:sp>
        <p:nvSpPr>
          <p:cNvPr id="87107" name="Rectangle 67"/>
          <p:cNvSpPr>
            <a:spLocks noChangeArrowheads="1"/>
          </p:cNvSpPr>
          <p:nvPr/>
        </p:nvSpPr>
        <p:spPr bwMode="auto">
          <a:xfrm>
            <a:off x="8096250" y="4127500"/>
            <a:ext cx="477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supply</a:t>
            </a:r>
            <a:endParaRPr lang="en-US"/>
          </a:p>
        </p:txBody>
      </p:sp>
      <p:sp>
        <p:nvSpPr>
          <p:cNvPr id="87108" name="Rectangle 68"/>
          <p:cNvSpPr>
            <a:spLocks noChangeArrowheads="1"/>
          </p:cNvSpPr>
          <p:nvPr/>
        </p:nvSpPr>
        <p:spPr bwMode="auto">
          <a:xfrm>
            <a:off x="6815138" y="3452813"/>
            <a:ext cx="1095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B</a:t>
            </a:r>
            <a:endParaRPr lang="en-US"/>
          </a:p>
        </p:txBody>
      </p:sp>
      <p:sp>
        <p:nvSpPr>
          <p:cNvPr id="87109" name="Rectangle 69"/>
          <p:cNvSpPr>
            <a:spLocks noChangeArrowheads="1"/>
          </p:cNvSpPr>
          <p:nvPr/>
        </p:nvSpPr>
        <p:spPr bwMode="auto">
          <a:xfrm>
            <a:off x="7062788" y="4622800"/>
            <a:ext cx="119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D</a:t>
            </a:r>
            <a:endParaRPr lang="en-US"/>
          </a:p>
        </p:txBody>
      </p:sp>
      <p:sp>
        <p:nvSpPr>
          <p:cNvPr id="87110" name="Rectangle 70"/>
          <p:cNvSpPr>
            <a:spLocks noChangeArrowheads="1"/>
          </p:cNvSpPr>
          <p:nvPr/>
        </p:nvSpPr>
        <p:spPr bwMode="auto">
          <a:xfrm>
            <a:off x="7180263" y="4699000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grpSp>
        <p:nvGrpSpPr>
          <p:cNvPr id="87111" name="Group 71"/>
          <p:cNvGrpSpPr>
            <a:grpSpLocks/>
          </p:cNvGrpSpPr>
          <p:nvPr/>
        </p:nvGrpSpPr>
        <p:grpSpPr bwMode="auto">
          <a:xfrm>
            <a:off x="6246813" y="3248025"/>
            <a:ext cx="1735137" cy="1270000"/>
            <a:chOff x="3935" y="2046"/>
            <a:chExt cx="1093" cy="800"/>
          </a:xfrm>
        </p:grpSpPr>
        <p:sp>
          <p:nvSpPr>
            <p:cNvPr id="87112" name="Line 72"/>
            <p:cNvSpPr>
              <a:spLocks noChangeShapeType="1"/>
            </p:cNvSpPr>
            <p:nvPr/>
          </p:nvSpPr>
          <p:spPr bwMode="auto">
            <a:xfrm flipH="1" flipV="1">
              <a:off x="3935" y="2046"/>
              <a:ext cx="952" cy="712"/>
            </a:xfrm>
            <a:prstGeom prst="line">
              <a:avLst/>
            </a:prstGeom>
            <a:noFill/>
            <a:ln w="4603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3" name="Rectangle 73"/>
            <p:cNvSpPr>
              <a:spLocks noChangeArrowheads="1"/>
            </p:cNvSpPr>
            <p:nvPr/>
          </p:nvSpPr>
          <p:spPr bwMode="auto">
            <a:xfrm>
              <a:off x="4918" y="2721"/>
              <a:ext cx="7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/>
            </a:p>
          </p:txBody>
        </p:sp>
        <p:sp>
          <p:nvSpPr>
            <p:cNvPr id="87114" name="Rectangle 74"/>
            <p:cNvSpPr>
              <a:spLocks noChangeArrowheads="1"/>
            </p:cNvSpPr>
            <p:nvPr/>
          </p:nvSpPr>
          <p:spPr bwMode="auto">
            <a:xfrm>
              <a:off x="4992" y="2769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</p:grpSp>
      <p:sp>
        <p:nvSpPr>
          <p:cNvPr id="87115" name="Rectangle 75"/>
          <p:cNvSpPr>
            <a:spLocks noChangeArrowheads="1"/>
          </p:cNvSpPr>
          <p:nvPr/>
        </p:nvSpPr>
        <p:spPr bwMode="auto">
          <a:xfrm>
            <a:off x="7185025" y="3300413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1">
                <a:solidFill>
                  <a:srgbClr val="000000"/>
                </a:solidFill>
                <a:latin typeface="Arial" charset="0"/>
              </a:rPr>
              <a:t>S</a:t>
            </a:r>
            <a:endParaRPr lang="en-US"/>
          </a:p>
        </p:txBody>
      </p:sp>
      <p:sp>
        <p:nvSpPr>
          <p:cNvPr id="87116" name="Rectangle 76"/>
          <p:cNvSpPr>
            <a:spLocks noChangeArrowheads="1"/>
          </p:cNvSpPr>
          <p:nvPr/>
        </p:nvSpPr>
        <p:spPr bwMode="auto">
          <a:xfrm>
            <a:off x="7296150" y="3376613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7117" name="Rectangle 77"/>
          <p:cNvSpPr>
            <a:spLocks noChangeArrowheads="1"/>
          </p:cNvSpPr>
          <p:nvPr/>
        </p:nvSpPr>
        <p:spPr bwMode="auto">
          <a:xfrm>
            <a:off x="6369050" y="3792538"/>
            <a:ext cx="109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A</a:t>
            </a:r>
            <a:endParaRPr lang="en-US"/>
          </a:p>
        </p:txBody>
      </p:sp>
      <p:grpSp>
        <p:nvGrpSpPr>
          <p:cNvPr id="87118" name="Group 78"/>
          <p:cNvGrpSpPr>
            <a:grpSpLocks/>
          </p:cNvGrpSpPr>
          <p:nvPr/>
        </p:nvGrpSpPr>
        <p:grpSpPr bwMode="auto">
          <a:xfrm>
            <a:off x="6445250" y="3503613"/>
            <a:ext cx="1546225" cy="1211262"/>
            <a:chOff x="4060" y="2207"/>
            <a:chExt cx="974" cy="763"/>
          </a:xfrm>
        </p:grpSpPr>
        <p:sp>
          <p:nvSpPr>
            <p:cNvPr id="87119" name="Line 79"/>
            <p:cNvSpPr>
              <a:spLocks noChangeShapeType="1"/>
            </p:cNvSpPr>
            <p:nvPr/>
          </p:nvSpPr>
          <p:spPr bwMode="auto">
            <a:xfrm flipV="1">
              <a:off x="4060" y="2325"/>
              <a:ext cx="856" cy="645"/>
            </a:xfrm>
            <a:prstGeom prst="line">
              <a:avLst/>
            </a:prstGeom>
            <a:noFill/>
            <a:ln w="4603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Rectangle 80"/>
            <p:cNvSpPr>
              <a:spLocks noChangeArrowheads="1"/>
            </p:cNvSpPr>
            <p:nvPr/>
          </p:nvSpPr>
          <p:spPr bwMode="auto">
            <a:xfrm>
              <a:off x="4931" y="2207"/>
              <a:ext cx="6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/>
            </a:p>
          </p:txBody>
        </p:sp>
        <p:sp>
          <p:nvSpPr>
            <p:cNvPr id="87121" name="Rectangle 81"/>
            <p:cNvSpPr>
              <a:spLocks noChangeArrowheads="1"/>
            </p:cNvSpPr>
            <p:nvPr/>
          </p:nvSpPr>
          <p:spPr bwMode="auto">
            <a:xfrm>
              <a:off x="4998" y="2258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/>
            </a:p>
          </p:txBody>
        </p:sp>
      </p:grpSp>
      <p:grpSp>
        <p:nvGrpSpPr>
          <p:cNvPr id="87122" name="Group 82"/>
          <p:cNvGrpSpPr>
            <a:grpSpLocks/>
          </p:cNvGrpSpPr>
          <p:nvPr/>
        </p:nvGrpSpPr>
        <p:grpSpPr bwMode="auto">
          <a:xfrm>
            <a:off x="7229475" y="3783013"/>
            <a:ext cx="184150" cy="1449387"/>
            <a:chOff x="4554" y="2383"/>
            <a:chExt cx="116" cy="913"/>
          </a:xfrm>
        </p:grpSpPr>
        <p:sp>
          <p:nvSpPr>
            <p:cNvPr id="87123" name="Line 83"/>
            <p:cNvSpPr>
              <a:spLocks noChangeShapeType="1"/>
            </p:cNvSpPr>
            <p:nvPr/>
          </p:nvSpPr>
          <p:spPr bwMode="auto">
            <a:xfrm>
              <a:off x="4608" y="2556"/>
              <a:ext cx="1" cy="59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24" name="Rectangle 84"/>
            <p:cNvSpPr>
              <a:spLocks noChangeArrowheads="1"/>
            </p:cNvSpPr>
            <p:nvPr/>
          </p:nvSpPr>
          <p:spPr bwMode="auto">
            <a:xfrm>
              <a:off x="4554" y="3171"/>
              <a:ext cx="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/>
            </a:p>
          </p:txBody>
        </p:sp>
        <p:sp>
          <p:nvSpPr>
            <p:cNvPr id="87125" name="Rectangle 85"/>
            <p:cNvSpPr>
              <a:spLocks noChangeArrowheads="1"/>
            </p:cNvSpPr>
            <p:nvPr/>
          </p:nvSpPr>
          <p:spPr bwMode="auto">
            <a:xfrm>
              <a:off x="4634" y="3219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grpSp>
          <p:nvGrpSpPr>
            <p:cNvPr id="87126" name="Group 86"/>
            <p:cNvGrpSpPr>
              <a:grpSpLocks/>
            </p:cNvGrpSpPr>
            <p:nvPr/>
          </p:nvGrpSpPr>
          <p:grpSpPr bwMode="auto">
            <a:xfrm>
              <a:off x="4579" y="2383"/>
              <a:ext cx="82" cy="202"/>
              <a:chOff x="4579" y="2383"/>
              <a:chExt cx="82" cy="202"/>
            </a:xfrm>
          </p:grpSpPr>
          <p:sp>
            <p:nvSpPr>
              <p:cNvPr id="87127" name="Oval 87"/>
              <p:cNvSpPr>
                <a:spLocks noChangeArrowheads="1"/>
              </p:cNvSpPr>
              <p:nvPr/>
            </p:nvSpPr>
            <p:spPr bwMode="auto">
              <a:xfrm>
                <a:off x="4579" y="2518"/>
                <a:ext cx="68" cy="6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8" name="Rectangle 88"/>
              <p:cNvSpPr>
                <a:spLocks noChangeArrowheads="1"/>
              </p:cNvSpPr>
              <p:nvPr/>
            </p:nvSpPr>
            <p:spPr bwMode="auto">
              <a:xfrm>
                <a:off x="4586" y="2383"/>
                <a:ext cx="75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/>
              </a:p>
            </p:txBody>
          </p:sp>
        </p:grpSp>
      </p:grpSp>
      <p:sp>
        <p:nvSpPr>
          <p:cNvPr id="87129" name="Oval 89"/>
          <p:cNvSpPr>
            <a:spLocks noChangeArrowheads="1"/>
          </p:cNvSpPr>
          <p:nvPr/>
        </p:nvSpPr>
        <p:spPr bwMode="auto">
          <a:xfrm>
            <a:off x="6353175" y="3997325"/>
            <a:ext cx="100013" cy="1000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30" name="Oval 90"/>
          <p:cNvSpPr>
            <a:spLocks noChangeArrowheads="1"/>
          </p:cNvSpPr>
          <p:nvPr/>
        </p:nvSpPr>
        <p:spPr bwMode="auto">
          <a:xfrm>
            <a:off x="6811963" y="3644900"/>
            <a:ext cx="100012" cy="10001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31" name="Line 91"/>
          <p:cNvSpPr>
            <a:spLocks noChangeShapeType="1"/>
          </p:cNvSpPr>
          <p:nvPr/>
        </p:nvSpPr>
        <p:spPr bwMode="auto">
          <a:xfrm>
            <a:off x="7086600" y="3657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82" grpId="0" animBg="1"/>
      <p:bldP spid="87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COMPETITIVE MARKET?</a:t>
            </a:r>
            <a:endParaRPr lang="en-US"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competitive market has many buyers and sellers trading identical products so that each buyer and seller is a price taker.</a:t>
            </a:r>
          </a:p>
          <a:p>
            <a:pPr lvl="1"/>
            <a:r>
              <a:rPr lang="en-US"/>
              <a:t>Buyers and sellers must accept the price determined by the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Why the Long-Run Supply Curve Might Slope Upward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resources used in production may be available only in limited quantities.</a:t>
            </a:r>
          </a:p>
          <a:p>
            <a:r>
              <a:rPr lang="en-US" dirty="0"/>
              <a:t>Firms may have different costs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Marginal Firm</a:t>
            </a:r>
            <a:endParaRPr lang="en-US" dirty="0" smtClean="0">
              <a:latin typeface="Tahoma" pitchFamily="34" charset="0"/>
            </a:endParaRP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marginal firm</a:t>
            </a:r>
            <a:r>
              <a:rPr lang="en-US" dirty="0" smtClean="0"/>
              <a:t> is the firm that would exit the market if the price were any lower.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a competitive firm is a price taker, its revenue is proportional to the amount of output it produces.</a:t>
            </a:r>
          </a:p>
          <a:p>
            <a:r>
              <a:rPr lang="en-US"/>
              <a:t>The price of the good equals both the firm’s average revenue and its marginal revenue.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maximize profit, a firm chooses the quantity of output such that marginal revenue equals marginal cost. </a:t>
            </a:r>
          </a:p>
          <a:p>
            <a:r>
              <a:rPr lang="en-US"/>
              <a:t>This is also the quantity at which price equals marginal cost.</a:t>
            </a:r>
          </a:p>
          <a:p>
            <a:r>
              <a:rPr lang="en-US"/>
              <a:t>Therefore, the firm’s marginal cost curve is its supply curve.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short run, when a firm cannot recover its fixed costs, the firm will choose to shut down temporarily if the price of the good is less than average variable cost.</a:t>
            </a:r>
          </a:p>
          <a:p>
            <a:r>
              <a:rPr lang="en-US"/>
              <a:t>In the long run, when the firm can recover both fixed and variable costs, it will choose to exit if the price is less than average total cost.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a market with free entry and exit, profits are driven to zero in the long run and all firms produce at the efficient scale.</a:t>
            </a:r>
          </a:p>
          <a:p>
            <a:r>
              <a:rPr lang="en-US"/>
              <a:t>Changes in demand have different effects over different time horizons.</a:t>
            </a:r>
          </a:p>
          <a:p>
            <a:r>
              <a:rPr lang="en-US"/>
              <a:t>In the long run, the number of firms adjusts to drive the market back to the zero-profit equilibrium.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Revenue of a Competitive Firm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revenue for a firm is the </a:t>
            </a:r>
            <a:r>
              <a:rPr lang="en-US" i="1" dirty="0"/>
              <a:t>selling price </a:t>
            </a:r>
            <a:r>
              <a:rPr lang="en-US" dirty="0"/>
              <a:t>times the </a:t>
            </a:r>
            <a:r>
              <a:rPr lang="en-US" i="1" dirty="0"/>
              <a:t>quantity sold</a:t>
            </a:r>
            <a:r>
              <a:rPr lang="en-US" dirty="0"/>
              <a:t>.</a:t>
            </a:r>
          </a:p>
          <a:p>
            <a:pPr algn="ctr">
              <a:buFontTx/>
              <a:buNone/>
            </a:pP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 = (P </a:t>
            </a:r>
            <a:r>
              <a: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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Q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algn="ctr">
              <a:buFontTx/>
              <a:buNone/>
            </a:pPr>
            <a:endParaRPr lang="en-US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dirty="0" smtClean="0"/>
              <a:t>Total revenue is proportional to the amount of output.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Revenue of a Competitive Firm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i="1">
                <a:solidFill>
                  <a:srgbClr val="25A9A6"/>
                </a:solidFill>
              </a:rPr>
              <a:t>Average revenue </a:t>
            </a:r>
            <a:r>
              <a:rPr lang="en-US"/>
              <a:t>tells us how much revenue a firm receives for the typical unit sold.</a:t>
            </a:r>
          </a:p>
          <a:p>
            <a:r>
              <a:rPr lang="en-US"/>
              <a:t>Average revenue is total revenue divided by the quantity sold.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Revenue of a Competitive Firm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perfect competition,</a:t>
            </a:r>
            <a:r>
              <a:rPr lang="en-US" i="1"/>
              <a:t> </a:t>
            </a:r>
            <a:r>
              <a:rPr lang="en-US"/>
              <a:t>average revenue equals the price of the good.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524000" y="2667000"/>
          <a:ext cx="5727700" cy="354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3365280" imgH="2082600" progId="">
                  <p:embed/>
                </p:oleObj>
              </mc:Choice>
              <mc:Fallback>
                <p:oleObj name="Equation" r:id="rId3" imgW="3365280" imgH="2082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5727700" cy="354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Revenue of a Competitive Firm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i="1" dirty="0">
                <a:solidFill>
                  <a:srgbClr val="25A9A6"/>
                </a:solidFill>
              </a:rPr>
              <a:t>Marginal revenue </a:t>
            </a:r>
            <a:r>
              <a:rPr lang="en-US" dirty="0"/>
              <a:t>is the change in total revenue from an additional unit sold.</a:t>
            </a:r>
          </a:p>
          <a:p>
            <a:pPr algn="ctr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MR =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Math A" pitchFamily="18" charset="2"/>
                <a:sym typeface="Symbol" pitchFamily="18" charset="2"/>
              </a:rPr>
              <a:t>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TR/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Math A" pitchFamily="18" charset="2"/>
                <a:sym typeface="Symbol" pitchFamily="18" charset="2"/>
              </a:rPr>
              <a:t>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</a:t>
            </a:r>
          </a:p>
          <a:p>
            <a:r>
              <a:rPr lang="en-US" dirty="0" smtClean="0"/>
              <a:t>For competitive firms, marginal revenue equals the price of the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G:\Mankiw\Mankiw PPT\PPT jpegs\purplebuttonmorey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82000" cy="990600"/>
          </a:xfrm>
        </p:spPr>
        <p:txBody>
          <a:bodyPr/>
          <a:lstStyle/>
          <a:p>
            <a:r>
              <a:rPr lang="en-US" altLang="en-US" sz="2800"/>
              <a:t>Table 1 Total, Average, and Marginal Revenue for a Competitive Firm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>
                <a:solidFill>
                  <a:srgbClr val="411D72"/>
                </a:solidFill>
                <a:latin typeface="Arial" charset="0"/>
              </a:rPr>
              <a:t>Copyright©2004  South-Western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1181100"/>
            <a:ext cx="8653462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etemplate">
  <a:themeElements>
    <a:clrScheme name="3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C:\WINDOWS\Desktop\approved new ppt\3etemplate.pot</Template>
  <TotalTime>610</TotalTime>
  <Words>1830</Words>
  <Application>Microsoft Office PowerPoint</Application>
  <PresentationFormat>On-screen Show (4:3)</PresentationFormat>
  <Paragraphs>396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Math A</vt:lpstr>
      <vt:lpstr>Symbol</vt:lpstr>
      <vt:lpstr>Tahoma</vt:lpstr>
      <vt:lpstr>Times New Roman</vt:lpstr>
      <vt:lpstr>3etemplate</vt:lpstr>
      <vt:lpstr>Image</vt:lpstr>
      <vt:lpstr>Equation</vt:lpstr>
      <vt:lpstr>11</vt:lpstr>
      <vt:lpstr>WHAT IS A COMPETITIVE MARKET?</vt:lpstr>
      <vt:lpstr>WHAT IS A COMPETITIVE MARKET?</vt:lpstr>
      <vt:lpstr>WHAT IS A COMPETITIVE MARKET?</vt:lpstr>
      <vt:lpstr>The Revenue of a Competitive Firm</vt:lpstr>
      <vt:lpstr>The Revenue of a Competitive Firm</vt:lpstr>
      <vt:lpstr>The Revenue of a Competitive Firm</vt:lpstr>
      <vt:lpstr>The Revenue of a Competitive Firm</vt:lpstr>
      <vt:lpstr>Table 1 Total, Average, and Marginal Revenue for a Competitive Firm</vt:lpstr>
      <vt:lpstr>PROFIT MAXIMIZATION AND THE COMPETITIVE FIRM’S SUPPLY CURVE</vt:lpstr>
      <vt:lpstr>Table 2 Profit Maximization: A Numerical Example</vt:lpstr>
      <vt:lpstr>Figure 1 Profit Maximization for a Competitive Firm</vt:lpstr>
      <vt:lpstr>PROFIT MAXIMIZATION AND THE COMPETITIVE FIRM’S SUPPLY CURVE</vt:lpstr>
      <vt:lpstr>PROFIT MAXIMIZATION AND THE COMPETITIVE FIRM’S SUPPLY CURVE</vt:lpstr>
      <vt:lpstr>Figure 2 Marginal Cost as the Competitive Firm’s Supply Curve</vt:lpstr>
      <vt:lpstr>The Firm’s Short-Run Decision to Shut Down</vt:lpstr>
      <vt:lpstr>The Firm’s Short-Run Decision to Shut Down</vt:lpstr>
      <vt:lpstr>The Firm’s Short-Run Decision to Shut Down</vt:lpstr>
      <vt:lpstr>Figure 3 The Competitive Firm’s Short Run Supply Curve</vt:lpstr>
      <vt:lpstr>The Firm’s Short-Run Decision to Shut Down</vt:lpstr>
      <vt:lpstr>The Firm’s Long-Run Decision to Exit or Enter a Market</vt:lpstr>
      <vt:lpstr>The Firm’s Long-Run Decision to Exit or Enter a Market</vt:lpstr>
      <vt:lpstr>Figure 4 The Competitive Firm’s Long-Run Supply Curve</vt:lpstr>
      <vt:lpstr>THE SUPPLY CURVE IN A COMPETITIVE MARKET</vt:lpstr>
      <vt:lpstr>Figure 4 The Competitive Firm’s Long-Run Supply Curve</vt:lpstr>
      <vt:lpstr>THE SUPPLY CURVE IN A COMPETITIVE MARKET</vt:lpstr>
      <vt:lpstr>Figure 5 Profit as the Area between Price and Average Total Cost</vt:lpstr>
      <vt:lpstr>Figure 5 Profit as the Area between Price and Average Total Cost</vt:lpstr>
      <vt:lpstr>THE SUPPLY CURVE IN A COMPETITIVE MARKET</vt:lpstr>
      <vt:lpstr>The Short Run: Market Supply with a Fixed Number of Firms</vt:lpstr>
      <vt:lpstr>Figure 6 Market Supply with a Fixed Number of Firms</vt:lpstr>
      <vt:lpstr>The Long Run: Market Supply with Entry and Exit</vt:lpstr>
      <vt:lpstr>Figure 7 Market Supply with Entry and Exit</vt:lpstr>
      <vt:lpstr>The Long Run: Market Supply with Entry and Exit</vt:lpstr>
      <vt:lpstr>Why Do Competitive Firms Stay in Business If They Make Zero Profit?</vt:lpstr>
      <vt:lpstr>A Shift in Demand in the Short Run and  Long Run</vt:lpstr>
      <vt:lpstr>Figure 8 An Increase in Demand in the Short Run and Long Run</vt:lpstr>
      <vt:lpstr>Figure 8 An Increase in Demand in the Short Run and Long Run</vt:lpstr>
      <vt:lpstr>Figure 8 An Increase in Demand in the Short Run and Long Run</vt:lpstr>
      <vt:lpstr>Why the Long-Run Supply Curve Might Slope Upward</vt:lpstr>
      <vt:lpstr>Summary</vt:lpstr>
      <vt:lpstr>Summary</vt:lpstr>
      <vt:lpstr>Summary</vt:lpstr>
      <vt:lpstr>Summary</vt:lpstr>
    </vt:vector>
  </TitlesOfParts>
  <Company>OffCenter Concepts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Sheryl Nelson</dc:creator>
  <cp:lastModifiedBy>Provjera</cp:lastModifiedBy>
  <cp:revision>60</cp:revision>
  <dcterms:created xsi:type="dcterms:W3CDTF">2003-02-01T15:40:17Z</dcterms:created>
  <dcterms:modified xsi:type="dcterms:W3CDTF">2022-10-28T16:47:26Z</dcterms:modified>
</cp:coreProperties>
</file>