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1" r:id="rId10"/>
    <p:sldId id="326" r:id="rId11"/>
    <p:sldId id="267" r:id="rId12"/>
    <p:sldId id="269" r:id="rId13"/>
    <p:sldId id="320" r:id="rId14"/>
    <p:sldId id="271" r:id="rId15"/>
    <p:sldId id="272" r:id="rId16"/>
    <p:sldId id="325" r:id="rId17"/>
    <p:sldId id="319" r:id="rId18"/>
    <p:sldId id="275" r:id="rId19"/>
    <p:sldId id="277" r:id="rId20"/>
    <p:sldId id="324" r:id="rId21"/>
    <p:sldId id="279" r:id="rId22"/>
    <p:sldId id="280" r:id="rId23"/>
    <p:sldId id="281" r:id="rId24"/>
    <p:sldId id="323" r:id="rId25"/>
    <p:sldId id="283" r:id="rId26"/>
    <p:sldId id="284" r:id="rId27"/>
    <p:sldId id="285" r:id="rId28"/>
    <p:sldId id="318" r:id="rId29"/>
    <p:sldId id="317" r:id="rId30"/>
    <p:sldId id="288" r:id="rId31"/>
    <p:sldId id="316" r:id="rId32"/>
    <p:sldId id="289" r:id="rId33"/>
    <p:sldId id="290" r:id="rId34"/>
    <p:sldId id="315" r:id="rId35"/>
    <p:sldId id="293" r:id="rId36"/>
    <p:sldId id="314" r:id="rId37"/>
    <p:sldId id="328" r:id="rId38"/>
    <p:sldId id="329" r:id="rId39"/>
    <p:sldId id="296" r:id="rId40"/>
    <p:sldId id="322" r:id="rId41"/>
    <p:sldId id="313" r:id="rId42"/>
    <p:sldId id="330" r:id="rId43"/>
    <p:sldId id="312" r:id="rId44"/>
    <p:sldId id="300" r:id="rId45"/>
    <p:sldId id="301" r:id="rId46"/>
    <p:sldId id="311" r:id="rId47"/>
    <p:sldId id="304" r:id="rId48"/>
    <p:sldId id="331" r:id="rId49"/>
    <p:sldId id="332" r:id="rId50"/>
    <p:sldId id="310" r:id="rId51"/>
    <p:sldId id="327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8610600" y="0"/>
            <a:ext cx="533400" cy="6858000"/>
          </a:xfrm>
          <a:prstGeom prst="rect">
            <a:avLst/>
          </a:prstGeom>
          <a:solidFill>
            <a:srgbClr val="411D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7696200" y="2514600"/>
            <a:ext cx="10668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0" y="2895600"/>
            <a:ext cx="3124200" cy="1143000"/>
          </a:xfrm>
        </p:spPr>
        <p:txBody>
          <a:bodyPr anchorCtr="1"/>
          <a:lstStyle>
            <a:lvl1pPr>
              <a:defRPr sz="1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/>
              <a:t>Click to editaster title style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5334000" cy="25908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  <a:latin typeface="Arial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387350" y="304800"/>
          <a:ext cx="5257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Image" r:id="rId3" imgW="6836569" imgH="4066361" progId="">
                  <p:embed/>
                </p:oleObj>
              </mc:Choice>
              <mc:Fallback>
                <p:oleObj name="Image" r:id="rId3" imgW="6836569" imgH="40663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04800"/>
                        <a:ext cx="5257800" cy="3124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955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341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 lttan.gif                                                      00000010 Galadrial                      ABA78158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5613" y="1455738"/>
            <a:ext cx="8389937" cy="5195887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5194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 bldLvl="2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216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216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216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216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21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Microsoft_Word_97_-_2003_Document1.doc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6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Costs of Production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G:\Mankiw\Mankiw PPT\PPT jpegs\purplebuttonmore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82000" cy="1066800"/>
          </a:xfrm>
        </p:spPr>
        <p:txBody>
          <a:bodyPr/>
          <a:lstStyle/>
          <a:p>
            <a:r>
              <a:rPr lang="en-US" altLang="en-US" sz="2800"/>
              <a:t>Table 1 A Production Function and Total Cost: Hungry Helen’s Cookie Factory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rgbClr val="411D72"/>
                </a:solidFill>
                <a:latin typeface="Arial" charset="0"/>
              </a:rPr>
              <a:t>Copyright©2004  South-Western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455738"/>
            <a:ext cx="8912225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AND COSTS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Production Function</a:t>
            </a:r>
            <a:endParaRPr lang="en-US" dirty="0">
              <a:latin typeface="Tahoma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dirty="0"/>
              <a:t>The </a:t>
            </a:r>
            <a:r>
              <a:rPr lang="en-US" i="1" dirty="0">
                <a:solidFill>
                  <a:srgbClr val="25A9A6"/>
                </a:solidFill>
              </a:rPr>
              <a:t>production function </a:t>
            </a:r>
            <a:r>
              <a:rPr lang="en-US" dirty="0"/>
              <a:t>shows the relationship between quantity of inputs used to make a good and the quantity of output of that good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Marginal Product</a:t>
            </a:r>
            <a:endParaRPr lang="en-US" dirty="0" smtClean="0">
              <a:latin typeface="Tahoma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25A9A6"/>
                </a:solidFill>
              </a:rPr>
              <a:t>marginal product </a:t>
            </a:r>
            <a:r>
              <a:rPr lang="en-US" dirty="0" smtClean="0"/>
              <a:t>of any input in the production process is the increase in output that arises from an additional unit of that input.</a:t>
            </a:r>
          </a:p>
          <a:p>
            <a:pPr lvl="1">
              <a:buClr>
                <a:srgbClr val="000000"/>
              </a:buClr>
            </a:pP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Production Function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Diminishing Marginal Product</a:t>
            </a:r>
            <a:endParaRPr lang="en-US">
              <a:latin typeface="Tahoma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i="1">
                <a:solidFill>
                  <a:srgbClr val="25A9A6"/>
                </a:solidFill>
              </a:rPr>
              <a:t>Diminishing marginal product </a:t>
            </a:r>
            <a:r>
              <a:rPr lang="en-US"/>
              <a:t>is the property whereby the marginal product of an input declines as the quantity of the input increases. </a:t>
            </a:r>
          </a:p>
          <a:p>
            <a:pPr lvl="2"/>
            <a:r>
              <a:rPr lang="en-US"/>
              <a:t>Example: As more and more workers are hired at a firm, each additional worker contributes less and less to production because the firm has a limited amount of equipment.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2 Hungry Helen’s Production Function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F3F6F9"/>
          </a:solidFill>
          <a:ln w="1539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F2F4F8"/>
          </a:solidFill>
          <a:ln w="1397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F1F4F7"/>
          </a:solidFill>
          <a:ln w="1254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F0F2F5"/>
          </a:solidFill>
          <a:ln w="1111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EEF1F4"/>
          </a:solidFill>
          <a:ln w="984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EDEFF3"/>
          </a:solidFill>
          <a:ln w="841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EBEEF2"/>
          </a:solidFill>
          <a:ln w="698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EAECF1"/>
          </a:solidFill>
          <a:ln w="555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E9EBF0"/>
          </a:solidFill>
          <a:ln w="412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E7EAEF"/>
          </a:solidFill>
          <a:ln w="285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397125" y="1331913"/>
            <a:ext cx="4778375" cy="501650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2298700" y="1247775"/>
            <a:ext cx="4806950" cy="502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2298700" y="2144713"/>
            <a:ext cx="1127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2298700" y="2424113"/>
            <a:ext cx="1127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2298700" y="2690813"/>
            <a:ext cx="1127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2298700" y="2971800"/>
            <a:ext cx="1127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2298700" y="3251200"/>
            <a:ext cx="1127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2298700" y="3517900"/>
            <a:ext cx="1127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2298700" y="3797300"/>
            <a:ext cx="1127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2298700" y="4078288"/>
            <a:ext cx="1127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2298700" y="4343400"/>
            <a:ext cx="1127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2298700" y="4624388"/>
            <a:ext cx="1127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2298700" y="4903788"/>
            <a:ext cx="1127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2298700" y="5170488"/>
            <a:ext cx="1127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>
            <a:off x="2298700" y="5451475"/>
            <a:ext cx="1127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>
            <a:off x="2298700" y="5730875"/>
            <a:ext cx="1127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>
            <a:off x="2298700" y="5997575"/>
            <a:ext cx="1127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900363" y="6165850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3500438" y="6165850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>
            <a:off x="4102100" y="6165850"/>
            <a:ext cx="1588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1" name="Line 35"/>
          <p:cNvSpPr>
            <a:spLocks noChangeShapeType="1"/>
          </p:cNvSpPr>
          <p:nvPr/>
        </p:nvSpPr>
        <p:spPr bwMode="auto">
          <a:xfrm>
            <a:off x="4687888" y="6165850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>
            <a:off x="5289550" y="6165850"/>
            <a:ext cx="1588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3" name="Freeform 37"/>
          <p:cNvSpPr>
            <a:spLocks/>
          </p:cNvSpPr>
          <p:nvPr/>
        </p:nvSpPr>
        <p:spPr bwMode="auto">
          <a:xfrm>
            <a:off x="2298700" y="1247775"/>
            <a:ext cx="4806950" cy="502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68"/>
              </a:cxn>
              <a:cxn ang="0">
                <a:pos x="3028" y="3168"/>
              </a:cxn>
            </a:cxnLst>
            <a:rect l="0" t="0" r="r" b="b"/>
            <a:pathLst>
              <a:path w="3028" h="3168">
                <a:moveTo>
                  <a:pt x="0" y="0"/>
                </a:moveTo>
                <a:lnTo>
                  <a:pt x="0" y="3168"/>
                </a:lnTo>
                <a:lnTo>
                  <a:pt x="3028" y="3168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4" name="Freeform 38"/>
          <p:cNvSpPr>
            <a:spLocks/>
          </p:cNvSpPr>
          <p:nvPr/>
        </p:nvSpPr>
        <p:spPr bwMode="auto">
          <a:xfrm>
            <a:off x="2298700" y="2144713"/>
            <a:ext cx="2990850" cy="4132262"/>
          </a:xfrm>
          <a:custGeom>
            <a:avLst/>
            <a:gdLst/>
            <a:ahLst/>
            <a:cxnLst>
              <a:cxn ang="0">
                <a:pos x="0" y="2603"/>
              </a:cxn>
              <a:cxn ang="0">
                <a:pos x="379" y="1738"/>
              </a:cxn>
              <a:cxn ang="0">
                <a:pos x="757" y="1041"/>
              </a:cxn>
              <a:cxn ang="0">
                <a:pos x="1136" y="521"/>
              </a:cxn>
              <a:cxn ang="0">
                <a:pos x="1505" y="176"/>
              </a:cxn>
              <a:cxn ang="0">
                <a:pos x="1884" y="0"/>
              </a:cxn>
            </a:cxnLst>
            <a:rect l="0" t="0" r="r" b="b"/>
            <a:pathLst>
              <a:path w="1884" h="2603">
                <a:moveTo>
                  <a:pt x="0" y="2603"/>
                </a:moveTo>
                <a:lnTo>
                  <a:pt x="379" y="1738"/>
                </a:lnTo>
                <a:lnTo>
                  <a:pt x="757" y="1041"/>
                </a:lnTo>
                <a:lnTo>
                  <a:pt x="1136" y="521"/>
                </a:lnTo>
                <a:lnTo>
                  <a:pt x="1505" y="176"/>
                </a:lnTo>
                <a:lnTo>
                  <a:pt x="1884" y="0"/>
                </a:lnTo>
              </a:path>
            </a:pathLst>
          </a:custGeom>
          <a:noFill/>
          <a:ln w="41275">
            <a:solidFill>
              <a:srgbClr val="003F9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35" name="Group 39"/>
          <p:cNvGrpSpPr>
            <a:grpSpLocks/>
          </p:cNvGrpSpPr>
          <p:nvPr/>
        </p:nvGrpSpPr>
        <p:grpSpPr bwMode="auto">
          <a:xfrm>
            <a:off x="2271713" y="2108200"/>
            <a:ext cx="3059112" cy="4191000"/>
            <a:chOff x="1431" y="1328"/>
            <a:chExt cx="1927" cy="2640"/>
          </a:xfrm>
        </p:grpSpPr>
        <p:sp>
          <p:nvSpPr>
            <p:cNvPr id="106536" name="Oval 40"/>
            <p:cNvSpPr>
              <a:spLocks noChangeArrowheads="1"/>
            </p:cNvSpPr>
            <p:nvPr/>
          </p:nvSpPr>
          <p:spPr bwMode="auto">
            <a:xfrm>
              <a:off x="1431" y="3928"/>
              <a:ext cx="44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Oval 41"/>
            <p:cNvSpPr>
              <a:spLocks noChangeArrowheads="1"/>
            </p:cNvSpPr>
            <p:nvPr/>
          </p:nvSpPr>
          <p:spPr bwMode="auto">
            <a:xfrm>
              <a:off x="1800" y="3063"/>
              <a:ext cx="53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8" name="Oval 42"/>
            <p:cNvSpPr>
              <a:spLocks noChangeArrowheads="1"/>
            </p:cNvSpPr>
            <p:nvPr/>
          </p:nvSpPr>
          <p:spPr bwMode="auto">
            <a:xfrm>
              <a:off x="2191" y="2366"/>
              <a:ext cx="44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9" name="Oval 43"/>
            <p:cNvSpPr>
              <a:spLocks noChangeArrowheads="1"/>
            </p:cNvSpPr>
            <p:nvPr/>
          </p:nvSpPr>
          <p:spPr bwMode="auto">
            <a:xfrm>
              <a:off x="2561" y="1857"/>
              <a:ext cx="44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0" name="Oval 44"/>
            <p:cNvSpPr>
              <a:spLocks noChangeArrowheads="1"/>
            </p:cNvSpPr>
            <p:nvPr/>
          </p:nvSpPr>
          <p:spPr bwMode="auto">
            <a:xfrm>
              <a:off x="2940" y="1505"/>
              <a:ext cx="44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1" name="Oval 45"/>
            <p:cNvSpPr>
              <a:spLocks noChangeArrowheads="1"/>
            </p:cNvSpPr>
            <p:nvPr/>
          </p:nvSpPr>
          <p:spPr bwMode="auto">
            <a:xfrm>
              <a:off x="3314" y="1328"/>
              <a:ext cx="44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42" name="Rectangle 46"/>
          <p:cNvSpPr>
            <a:spLocks noChangeArrowheads="1"/>
          </p:cNvSpPr>
          <p:nvPr/>
        </p:nvSpPr>
        <p:spPr bwMode="auto">
          <a:xfrm>
            <a:off x="1441450" y="1238250"/>
            <a:ext cx="806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Quantity of</a:t>
            </a:r>
            <a:endParaRPr lang="en-US"/>
          </a:p>
        </p:txBody>
      </p:sp>
      <p:sp>
        <p:nvSpPr>
          <p:cNvPr id="106543" name="Rectangle 47"/>
          <p:cNvSpPr>
            <a:spLocks noChangeArrowheads="1"/>
          </p:cNvSpPr>
          <p:nvPr/>
        </p:nvSpPr>
        <p:spPr bwMode="auto">
          <a:xfrm>
            <a:off x="1738313" y="1423988"/>
            <a:ext cx="5016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Output</a:t>
            </a:r>
            <a:endParaRPr lang="en-US"/>
          </a:p>
        </p:txBody>
      </p:sp>
      <p:sp>
        <p:nvSpPr>
          <p:cNvPr id="106544" name="Rectangle 48"/>
          <p:cNvSpPr>
            <a:spLocks noChangeArrowheads="1"/>
          </p:cNvSpPr>
          <p:nvPr/>
        </p:nvSpPr>
        <p:spPr bwMode="auto">
          <a:xfrm>
            <a:off x="1622425" y="1608138"/>
            <a:ext cx="617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(cookies</a:t>
            </a:r>
            <a:endParaRPr lang="en-US"/>
          </a:p>
        </p:txBody>
      </p:sp>
      <p:sp>
        <p:nvSpPr>
          <p:cNvPr id="106545" name="Rectangle 49"/>
          <p:cNvSpPr>
            <a:spLocks noChangeArrowheads="1"/>
          </p:cNvSpPr>
          <p:nvPr/>
        </p:nvSpPr>
        <p:spPr bwMode="auto">
          <a:xfrm>
            <a:off x="1576388" y="1793875"/>
            <a:ext cx="669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per hour)</a:t>
            </a:r>
            <a:endParaRPr lang="en-US"/>
          </a:p>
        </p:txBody>
      </p:sp>
      <p:sp>
        <p:nvSpPr>
          <p:cNvPr id="106546" name="Rectangle 50"/>
          <p:cNvSpPr>
            <a:spLocks noChangeArrowheads="1"/>
          </p:cNvSpPr>
          <p:nvPr/>
        </p:nvSpPr>
        <p:spPr bwMode="auto">
          <a:xfrm>
            <a:off x="2006600" y="206851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150</a:t>
            </a:r>
            <a:endParaRPr lang="en-US"/>
          </a:p>
        </p:txBody>
      </p:sp>
      <p:sp>
        <p:nvSpPr>
          <p:cNvPr id="106547" name="Rectangle 51"/>
          <p:cNvSpPr>
            <a:spLocks noChangeArrowheads="1"/>
          </p:cNvSpPr>
          <p:nvPr/>
        </p:nvSpPr>
        <p:spPr bwMode="auto">
          <a:xfrm>
            <a:off x="2006600" y="234156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140</a:t>
            </a:r>
            <a:endParaRPr lang="en-US"/>
          </a:p>
        </p:txBody>
      </p:sp>
      <p:sp>
        <p:nvSpPr>
          <p:cNvPr id="106548" name="Rectangle 52"/>
          <p:cNvSpPr>
            <a:spLocks noChangeArrowheads="1"/>
          </p:cNvSpPr>
          <p:nvPr/>
        </p:nvSpPr>
        <p:spPr bwMode="auto">
          <a:xfrm>
            <a:off x="2006600" y="261461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130</a:t>
            </a:r>
            <a:endParaRPr lang="en-US"/>
          </a:p>
        </p:txBody>
      </p:sp>
      <p:sp>
        <p:nvSpPr>
          <p:cNvPr id="106549" name="Rectangle 53"/>
          <p:cNvSpPr>
            <a:spLocks noChangeArrowheads="1"/>
          </p:cNvSpPr>
          <p:nvPr/>
        </p:nvSpPr>
        <p:spPr bwMode="auto">
          <a:xfrm>
            <a:off x="2006600" y="288925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120</a:t>
            </a:r>
            <a:endParaRPr lang="en-US"/>
          </a:p>
        </p:txBody>
      </p:sp>
      <p:sp>
        <p:nvSpPr>
          <p:cNvPr id="106550" name="Rectangle 54"/>
          <p:cNvSpPr>
            <a:spLocks noChangeArrowheads="1"/>
          </p:cNvSpPr>
          <p:nvPr/>
        </p:nvSpPr>
        <p:spPr bwMode="auto">
          <a:xfrm>
            <a:off x="2006600" y="31623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110</a:t>
            </a:r>
            <a:endParaRPr lang="en-US"/>
          </a:p>
        </p:txBody>
      </p:sp>
      <p:sp>
        <p:nvSpPr>
          <p:cNvPr id="106551" name="Rectangle 55"/>
          <p:cNvSpPr>
            <a:spLocks noChangeArrowheads="1"/>
          </p:cNvSpPr>
          <p:nvPr/>
        </p:nvSpPr>
        <p:spPr bwMode="auto">
          <a:xfrm>
            <a:off x="2006600" y="343535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100</a:t>
            </a:r>
            <a:endParaRPr lang="en-US"/>
          </a:p>
        </p:txBody>
      </p:sp>
      <p:sp>
        <p:nvSpPr>
          <p:cNvPr id="106552" name="Rectangle 56"/>
          <p:cNvSpPr>
            <a:spLocks noChangeArrowheads="1"/>
          </p:cNvSpPr>
          <p:nvPr/>
        </p:nvSpPr>
        <p:spPr bwMode="auto">
          <a:xfrm>
            <a:off x="2085975" y="370998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90</a:t>
            </a:r>
            <a:endParaRPr lang="en-US"/>
          </a:p>
        </p:txBody>
      </p:sp>
      <p:sp>
        <p:nvSpPr>
          <p:cNvPr id="106553" name="Rectangle 57"/>
          <p:cNvSpPr>
            <a:spLocks noChangeArrowheads="1"/>
          </p:cNvSpPr>
          <p:nvPr/>
        </p:nvSpPr>
        <p:spPr bwMode="auto">
          <a:xfrm>
            <a:off x="2085975" y="39830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80</a:t>
            </a:r>
            <a:endParaRPr lang="en-US"/>
          </a:p>
        </p:txBody>
      </p:sp>
      <p:sp>
        <p:nvSpPr>
          <p:cNvPr id="106554" name="Rectangle 58"/>
          <p:cNvSpPr>
            <a:spLocks noChangeArrowheads="1"/>
          </p:cNvSpPr>
          <p:nvPr/>
        </p:nvSpPr>
        <p:spPr bwMode="auto">
          <a:xfrm>
            <a:off x="2085975" y="425608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70</a:t>
            </a:r>
            <a:endParaRPr lang="en-US"/>
          </a:p>
        </p:txBody>
      </p:sp>
      <p:sp>
        <p:nvSpPr>
          <p:cNvPr id="106555" name="Rectangle 59"/>
          <p:cNvSpPr>
            <a:spLocks noChangeArrowheads="1"/>
          </p:cNvSpPr>
          <p:nvPr/>
        </p:nvSpPr>
        <p:spPr bwMode="auto">
          <a:xfrm>
            <a:off x="2085975" y="45307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60</a:t>
            </a:r>
            <a:endParaRPr lang="en-US"/>
          </a:p>
        </p:txBody>
      </p:sp>
      <p:sp>
        <p:nvSpPr>
          <p:cNvPr id="106556" name="Rectangle 60"/>
          <p:cNvSpPr>
            <a:spLocks noChangeArrowheads="1"/>
          </p:cNvSpPr>
          <p:nvPr/>
        </p:nvSpPr>
        <p:spPr bwMode="auto">
          <a:xfrm>
            <a:off x="2085975" y="48037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50</a:t>
            </a:r>
            <a:endParaRPr lang="en-US"/>
          </a:p>
        </p:txBody>
      </p:sp>
      <p:sp>
        <p:nvSpPr>
          <p:cNvPr id="106557" name="Rectangle 61"/>
          <p:cNvSpPr>
            <a:spLocks noChangeArrowheads="1"/>
          </p:cNvSpPr>
          <p:nvPr/>
        </p:nvSpPr>
        <p:spPr bwMode="auto">
          <a:xfrm>
            <a:off x="2085975" y="50768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40</a:t>
            </a:r>
            <a:endParaRPr lang="en-US"/>
          </a:p>
        </p:txBody>
      </p:sp>
      <p:sp>
        <p:nvSpPr>
          <p:cNvPr id="106558" name="Rectangle 62"/>
          <p:cNvSpPr>
            <a:spLocks noChangeArrowheads="1"/>
          </p:cNvSpPr>
          <p:nvPr/>
        </p:nvSpPr>
        <p:spPr bwMode="auto">
          <a:xfrm>
            <a:off x="2085975" y="535146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30</a:t>
            </a:r>
            <a:endParaRPr lang="en-US"/>
          </a:p>
        </p:txBody>
      </p:sp>
      <p:sp>
        <p:nvSpPr>
          <p:cNvPr id="106559" name="Rectangle 63"/>
          <p:cNvSpPr>
            <a:spLocks noChangeArrowheads="1"/>
          </p:cNvSpPr>
          <p:nvPr/>
        </p:nvSpPr>
        <p:spPr bwMode="auto">
          <a:xfrm>
            <a:off x="2085975" y="562451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106560" name="Rectangle 64"/>
          <p:cNvSpPr>
            <a:spLocks noChangeArrowheads="1"/>
          </p:cNvSpPr>
          <p:nvPr/>
        </p:nvSpPr>
        <p:spPr bwMode="auto">
          <a:xfrm>
            <a:off x="2085975" y="589756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06561" name="Rectangle 65"/>
          <p:cNvSpPr>
            <a:spLocks noChangeArrowheads="1"/>
          </p:cNvSpPr>
          <p:nvPr/>
        </p:nvSpPr>
        <p:spPr bwMode="auto">
          <a:xfrm>
            <a:off x="5308600" y="6302375"/>
            <a:ext cx="1844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Number of Workers Hired</a:t>
            </a:r>
            <a:endParaRPr lang="en-US"/>
          </a:p>
        </p:txBody>
      </p:sp>
      <p:sp>
        <p:nvSpPr>
          <p:cNvPr id="106562" name="Rectangle 66"/>
          <p:cNvSpPr>
            <a:spLocks noChangeArrowheads="1"/>
          </p:cNvSpPr>
          <p:nvPr/>
        </p:nvSpPr>
        <p:spPr bwMode="auto">
          <a:xfrm>
            <a:off x="2160588" y="63071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06563" name="Rectangle 67"/>
          <p:cNvSpPr>
            <a:spLocks noChangeArrowheads="1"/>
          </p:cNvSpPr>
          <p:nvPr/>
        </p:nvSpPr>
        <p:spPr bwMode="auto">
          <a:xfrm>
            <a:off x="2860675" y="630713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06564" name="Rectangle 68"/>
          <p:cNvSpPr>
            <a:spLocks noChangeArrowheads="1"/>
          </p:cNvSpPr>
          <p:nvPr/>
        </p:nvSpPr>
        <p:spPr bwMode="auto">
          <a:xfrm>
            <a:off x="3459163" y="63071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06565" name="Rectangle 69"/>
          <p:cNvSpPr>
            <a:spLocks noChangeArrowheads="1"/>
          </p:cNvSpPr>
          <p:nvPr/>
        </p:nvSpPr>
        <p:spPr bwMode="auto">
          <a:xfrm>
            <a:off x="4052888" y="63071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06566" name="Rectangle 70"/>
          <p:cNvSpPr>
            <a:spLocks noChangeArrowheads="1"/>
          </p:cNvSpPr>
          <p:nvPr/>
        </p:nvSpPr>
        <p:spPr bwMode="auto">
          <a:xfrm>
            <a:off x="4651375" y="630713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06567" name="Rectangle 71"/>
          <p:cNvSpPr>
            <a:spLocks noChangeArrowheads="1"/>
          </p:cNvSpPr>
          <p:nvPr/>
        </p:nvSpPr>
        <p:spPr bwMode="auto">
          <a:xfrm>
            <a:off x="5245100" y="630713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06568" name="Rectangle 72"/>
          <p:cNvSpPr>
            <a:spLocks noChangeArrowheads="1"/>
          </p:cNvSpPr>
          <p:nvPr/>
        </p:nvSpPr>
        <p:spPr bwMode="auto">
          <a:xfrm>
            <a:off x="5387975" y="2063750"/>
            <a:ext cx="13001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Production function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4" grpId="0" animBg="1"/>
      <p:bldP spid="1065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Production Function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Diminishing Marginal Product</a:t>
            </a:r>
            <a:r>
              <a:rPr lang="en-US">
                <a:latin typeface="Tahoma" pitchFamily="34" charset="0"/>
              </a:rPr>
              <a:t> </a:t>
            </a:r>
          </a:p>
          <a:p>
            <a:pPr lvl="1"/>
            <a:r>
              <a:rPr lang="en-US"/>
              <a:t>The slope of the production function measures the marginal product of an input, such as a worker.</a:t>
            </a:r>
          </a:p>
          <a:p>
            <a:pPr lvl="1"/>
            <a:r>
              <a:rPr lang="en-US"/>
              <a:t>When the marginal product declines, the production function becomes flatter.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From the Production Function to the Total-Cost Curve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relationship between the quantity a firm can produce and its costs determines pricing decisions.</a:t>
            </a:r>
          </a:p>
          <a:p>
            <a:r>
              <a:rPr lang="en-US"/>
              <a:t>The </a:t>
            </a:r>
            <a:r>
              <a:rPr lang="en-US" i="1"/>
              <a:t>total-cost curve</a:t>
            </a:r>
            <a:r>
              <a:rPr lang="en-US"/>
              <a:t> shows this relationship graphically.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G:\Mankiw\Mankiw PPT\PPT jpegs\purplebuttonmore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82000" cy="1066800"/>
          </a:xfrm>
        </p:spPr>
        <p:txBody>
          <a:bodyPr/>
          <a:lstStyle/>
          <a:p>
            <a:r>
              <a:rPr lang="en-US" altLang="en-US" sz="2800"/>
              <a:t>Table 1 A Production Function and Total Cost: Hungry Helen’s Cookie Factory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rgbClr val="411D72"/>
                </a:solidFill>
                <a:latin typeface="Arial" charset="0"/>
              </a:rPr>
              <a:t>Copyright©2004  South-Western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455738"/>
            <a:ext cx="8912225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3 Hungry Helen’s Total-Cost Curve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F3F6F9"/>
          </a:solidFill>
          <a:ln w="1698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F2F4F8"/>
          </a:solidFill>
          <a:ln w="1539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F1F4F7"/>
          </a:solidFill>
          <a:ln w="1381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F0F2F5"/>
          </a:solidFill>
          <a:ln w="1238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EEF1F4"/>
          </a:solidFill>
          <a:ln w="10795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EDEFF3"/>
          </a:solidFill>
          <a:ln w="920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EBEEF2"/>
          </a:solidFill>
          <a:ln w="777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EAECF1"/>
          </a:solidFill>
          <a:ln w="619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E9EBF0"/>
          </a:solidFill>
          <a:ln w="460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1778000" y="1098550"/>
            <a:ext cx="5686425" cy="4995863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1701800" y="1006475"/>
            <a:ext cx="5716588" cy="5041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9" name="Freeform 17"/>
          <p:cNvSpPr>
            <a:spLocks/>
          </p:cNvSpPr>
          <p:nvPr/>
        </p:nvSpPr>
        <p:spPr bwMode="auto">
          <a:xfrm>
            <a:off x="1701800" y="1006475"/>
            <a:ext cx="5716588" cy="504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76"/>
              </a:cxn>
              <a:cxn ang="0">
                <a:pos x="3601" y="3176"/>
              </a:cxn>
            </a:cxnLst>
            <a:rect l="0" t="0" r="r" b="b"/>
            <a:pathLst>
              <a:path w="3601" h="3176">
                <a:moveTo>
                  <a:pt x="0" y="0"/>
                </a:moveTo>
                <a:lnTo>
                  <a:pt x="0" y="3176"/>
                </a:lnTo>
                <a:lnTo>
                  <a:pt x="3601" y="317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0" name="Freeform 18"/>
          <p:cNvSpPr>
            <a:spLocks/>
          </p:cNvSpPr>
          <p:nvPr/>
        </p:nvSpPr>
        <p:spPr bwMode="auto">
          <a:xfrm>
            <a:off x="1716088" y="1701800"/>
            <a:ext cx="4716462" cy="2722563"/>
          </a:xfrm>
          <a:custGeom>
            <a:avLst/>
            <a:gdLst/>
            <a:ahLst/>
            <a:cxnLst>
              <a:cxn ang="0">
                <a:pos x="2971" y="0"/>
              </a:cxn>
              <a:cxn ang="0">
                <a:pos x="2776" y="341"/>
              </a:cxn>
              <a:cxn ang="0">
                <a:pos x="2378" y="682"/>
              </a:cxn>
              <a:cxn ang="0">
                <a:pos x="1786" y="1023"/>
              </a:cxn>
              <a:cxn ang="0">
                <a:pos x="990" y="1364"/>
              </a:cxn>
              <a:cxn ang="0">
                <a:pos x="0" y="1715"/>
              </a:cxn>
            </a:cxnLst>
            <a:rect l="0" t="0" r="r" b="b"/>
            <a:pathLst>
              <a:path w="2971" h="1715">
                <a:moveTo>
                  <a:pt x="2971" y="0"/>
                </a:moveTo>
                <a:lnTo>
                  <a:pt x="2776" y="341"/>
                </a:lnTo>
                <a:lnTo>
                  <a:pt x="2378" y="682"/>
                </a:lnTo>
                <a:lnTo>
                  <a:pt x="1786" y="1023"/>
                </a:lnTo>
                <a:lnTo>
                  <a:pt x="990" y="1364"/>
                </a:lnTo>
                <a:lnTo>
                  <a:pt x="0" y="1715"/>
                </a:lnTo>
              </a:path>
            </a:pathLst>
          </a:custGeom>
          <a:noFill/>
          <a:ln w="46038">
            <a:solidFill>
              <a:srgbClr val="E17E2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 flipV="1">
            <a:off x="6432550" y="5924550"/>
            <a:ext cx="1588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 flipV="1">
            <a:off x="6122988" y="5924550"/>
            <a:ext cx="1587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V="1">
            <a:off x="5800725" y="5924550"/>
            <a:ext cx="1588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V="1">
            <a:off x="5491163" y="5924550"/>
            <a:ext cx="1587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V="1">
            <a:off x="5168900" y="5924550"/>
            <a:ext cx="1588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V="1">
            <a:off x="4859338" y="5924550"/>
            <a:ext cx="1587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V="1">
            <a:off x="4537075" y="5924550"/>
            <a:ext cx="1588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 flipV="1">
            <a:off x="4227513" y="5924550"/>
            <a:ext cx="1587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 flipV="1">
            <a:off x="3919538" y="5924550"/>
            <a:ext cx="1587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V="1">
            <a:off x="3597275" y="5924550"/>
            <a:ext cx="1588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V="1">
            <a:off x="3287713" y="5924550"/>
            <a:ext cx="1587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V="1">
            <a:off x="2965450" y="5924550"/>
            <a:ext cx="1588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V="1">
            <a:off x="2655888" y="5924550"/>
            <a:ext cx="1587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V="1">
            <a:off x="2333625" y="5924550"/>
            <a:ext cx="1588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 flipV="1">
            <a:off x="2024063" y="5924550"/>
            <a:ext cx="1587" cy="123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 flipH="1">
            <a:off x="1701800" y="5507038"/>
            <a:ext cx="1222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 flipH="1">
            <a:off x="1701800" y="4965700"/>
            <a:ext cx="1222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 flipH="1">
            <a:off x="1701800" y="4408488"/>
            <a:ext cx="1222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9" name="Line 37"/>
          <p:cNvSpPr>
            <a:spLocks noChangeShapeType="1"/>
          </p:cNvSpPr>
          <p:nvPr/>
        </p:nvSpPr>
        <p:spPr bwMode="auto">
          <a:xfrm flipH="1">
            <a:off x="1701800" y="3867150"/>
            <a:ext cx="1222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0" name="Line 38"/>
          <p:cNvSpPr>
            <a:spLocks noChangeShapeType="1"/>
          </p:cNvSpPr>
          <p:nvPr/>
        </p:nvSpPr>
        <p:spPr bwMode="auto">
          <a:xfrm flipH="1">
            <a:off x="1701800" y="3325813"/>
            <a:ext cx="1222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 flipH="1">
            <a:off x="1701800" y="2784475"/>
            <a:ext cx="1222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 flipH="1">
            <a:off x="1701800" y="2243138"/>
            <a:ext cx="1222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 flipH="1">
            <a:off x="1701800" y="1701800"/>
            <a:ext cx="1222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514" name="Group 42"/>
          <p:cNvGrpSpPr>
            <a:grpSpLocks/>
          </p:cNvGrpSpPr>
          <p:nvPr/>
        </p:nvGrpSpPr>
        <p:grpSpPr bwMode="auto">
          <a:xfrm>
            <a:off x="1670050" y="1671638"/>
            <a:ext cx="4813300" cy="2784475"/>
            <a:chOff x="1052" y="1053"/>
            <a:chExt cx="3032" cy="1754"/>
          </a:xfrm>
        </p:grpSpPr>
        <p:sp>
          <p:nvSpPr>
            <p:cNvPr id="105515" name="Oval 43"/>
            <p:cNvSpPr>
              <a:spLocks noChangeArrowheads="1"/>
            </p:cNvSpPr>
            <p:nvPr/>
          </p:nvSpPr>
          <p:spPr bwMode="auto">
            <a:xfrm>
              <a:off x="1052" y="2758"/>
              <a:ext cx="52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Oval 44"/>
            <p:cNvSpPr>
              <a:spLocks noChangeArrowheads="1"/>
            </p:cNvSpPr>
            <p:nvPr/>
          </p:nvSpPr>
          <p:spPr bwMode="auto">
            <a:xfrm>
              <a:off x="2042" y="2417"/>
              <a:ext cx="52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Oval 45"/>
            <p:cNvSpPr>
              <a:spLocks noChangeArrowheads="1"/>
            </p:cNvSpPr>
            <p:nvPr/>
          </p:nvSpPr>
          <p:spPr bwMode="auto">
            <a:xfrm>
              <a:off x="2838" y="2076"/>
              <a:ext cx="52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Oval 46"/>
            <p:cNvSpPr>
              <a:spLocks noChangeArrowheads="1"/>
            </p:cNvSpPr>
            <p:nvPr/>
          </p:nvSpPr>
          <p:spPr bwMode="auto">
            <a:xfrm>
              <a:off x="3430" y="1735"/>
              <a:ext cx="52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Oval 47"/>
            <p:cNvSpPr>
              <a:spLocks noChangeArrowheads="1"/>
            </p:cNvSpPr>
            <p:nvPr/>
          </p:nvSpPr>
          <p:spPr bwMode="auto">
            <a:xfrm>
              <a:off x="3828" y="1394"/>
              <a:ext cx="52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Oval 48"/>
            <p:cNvSpPr>
              <a:spLocks noChangeArrowheads="1"/>
            </p:cNvSpPr>
            <p:nvPr/>
          </p:nvSpPr>
          <p:spPr bwMode="auto">
            <a:xfrm>
              <a:off x="4032" y="1053"/>
              <a:ext cx="52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21" name="Rectangle 49"/>
          <p:cNvSpPr>
            <a:spLocks noChangeArrowheads="1"/>
          </p:cNvSpPr>
          <p:nvPr/>
        </p:nvSpPr>
        <p:spPr bwMode="auto">
          <a:xfrm>
            <a:off x="1222375" y="996950"/>
            <a:ext cx="396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Total</a:t>
            </a:r>
            <a:endParaRPr lang="en-US"/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1247775" y="1201738"/>
            <a:ext cx="3683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Cost</a:t>
            </a:r>
            <a:endParaRPr lang="en-US"/>
          </a:p>
        </p:txBody>
      </p:sp>
      <p:sp>
        <p:nvSpPr>
          <p:cNvPr id="105523" name="Rectangle 51"/>
          <p:cNvSpPr>
            <a:spLocks noChangeArrowheads="1"/>
          </p:cNvSpPr>
          <p:nvPr/>
        </p:nvSpPr>
        <p:spPr bwMode="auto">
          <a:xfrm>
            <a:off x="1376363" y="1631950"/>
            <a:ext cx="276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$80</a:t>
            </a:r>
            <a:endParaRPr lang="en-US"/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1458913" y="217170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70</a:t>
            </a:r>
            <a:endParaRPr lang="en-US"/>
          </a:p>
        </p:txBody>
      </p:sp>
      <p:sp>
        <p:nvSpPr>
          <p:cNvPr id="105525" name="Rectangle 53"/>
          <p:cNvSpPr>
            <a:spLocks noChangeArrowheads="1"/>
          </p:cNvSpPr>
          <p:nvPr/>
        </p:nvSpPr>
        <p:spPr bwMode="auto">
          <a:xfrm>
            <a:off x="1458913" y="27098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60</a:t>
            </a:r>
            <a:endParaRPr lang="en-US"/>
          </a:p>
        </p:txBody>
      </p:sp>
      <p:sp>
        <p:nvSpPr>
          <p:cNvPr id="105526" name="Rectangle 54"/>
          <p:cNvSpPr>
            <a:spLocks noChangeArrowheads="1"/>
          </p:cNvSpPr>
          <p:nvPr/>
        </p:nvSpPr>
        <p:spPr bwMode="auto">
          <a:xfrm>
            <a:off x="1458913" y="324802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50</a:t>
            </a:r>
            <a:endParaRPr lang="en-US"/>
          </a:p>
        </p:txBody>
      </p:sp>
      <p:sp>
        <p:nvSpPr>
          <p:cNvPr id="105527" name="Rectangle 55"/>
          <p:cNvSpPr>
            <a:spLocks noChangeArrowheads="1"/>
          </p:cNvSpPr>
          <p:nvPr/>
        </p:nvSpPr>
        <p:spPr bwMode="auto">
          <a:xfrm>
            <a:off x="1458913" y="378777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40</a:t>
            </a:r>
            <a:endParaRPr lang="en-US"/>
          </a:p>
        </p:txBody>
      </p:sp>
      <p:sp>
        <p:nvSpPr>
          <p:cNvPr id="105528" name="Rectangle 56"/>
          <p:cNvSpPr>
            <a:spLocks noChangeArrowheads="1"/>
          </p:cNvSpPr>
          <p:nvPr/>
        </p:nvSpPr>
        <p:spPr bwMode="auto">
          <a:xfrm>
            <a:off x="1458913" y="433070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30</a:t>
            </a:r>
            <a:endParaRPr lang="en-US"/>
          </a:p>
        </p:txBody>
      </p:sp>
      <p:sp>
        <p:nvSpPr>
          <p:cNvPr id="105529" name="Rectangle 57"/>
          <p:cNvSpPr>
            <a:spLocks noChangeArrowheads="1"/>
          </p:cNvSpPr>
          <p:nvPr/>
        </p:nvSpPr>
        <p:spPr bwMode="auto">
          <a:xfrm>
            <a:off x="1458913" y="48688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105530" name="Rectangle 58"/>
          <p:cNvSpPr>
            <a:spLocks noChangeArrowheads="1"/>
          </p:cNvSpPr>
          <p:nvPr/>
        </p:nvSpPr>
        <p:spPr bwMode="auto">
          <a:xfrm>
            <a:off x="1458913" y="540861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6754813" y="6096000"/>
            <a:ext cx="673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6683375" y="6300788"/>
            <a:ext cx="747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of Output</a:t>
            </a:r>
            <a:endParaRPr lang="en-US"/>
          </a:p>
        </p:txBody>
      </p:sp>
      <p:sp>
        <p:nvSpPr>
          <p:cNvPr id="105533" name="Rectangle 61"/>
          <p:cNvSpPr>
            <a:spLocks noChangeArrowheads="1"/>
          </p:cNvSpPr>
          <p:nvPr/>
        </p:nvSpPr>
        <p:spPr bwMode="auto">
          <a:xfrm>
            <a:off x="5989638" y="6507163"/>
            <a:ext cx="14462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(cookies per hour)</a:t>
            </a:r>
            <a:endParaRPr lang="en-US"/>
          </a:p>
        </p:txBody>
      </p:sp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1539875" y="6100763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05535" name="Rectangle 63"/>
          <p:cNvSpPr>
            <a:spLocks noChangeArrowheads="1"/>
          </p:cNvSpPr>
          <p:nvPr/>
        </p:nvSpPr>
        <p:spPr bwMode="auto">
          <a:xfrm>
            <a:off x="1900238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05536" name="Rectangle 64"/>
          <p:cNvSpPr>
            <a:spLocks noChangeArrowheads="1"/>
          </p:cNvSpPr>
          <p:nvPr/>
        </p:nvSpPr>
        <p:spPr bwMode="auto">
          <a:xfrm>
            <a:off x="2222500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105537" name="Rectangle 65"/>
          <p:cNvSpPr>
            <a:spLocks noChangeArrowheads="1"/>
          </p:cNvSpPr>
          <p:nvPr/>
        </p:nvSpPr>
        <p:spPr bwMode="auto">
          <a:xfrm>
            <a:off x="2530475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30</a:t>
            </a:r>
            <a:endParaRPr lang="en-US"/>
          </a:p>
        </p:txBody>
      </p:sp>
      <p:sp>
        <p:nvSpPr>
          <p:cNvPr id="105538" name="Rectangle 66"/>
          <p:cNvSpPr>
            <a:spLocks noChangeArrowheads="1"/>
          </p:cNvSpPr>
          <p:nvPr/>
        </p:nvSpPr>
        <p:spPr bwMode="auto">
          <a:xfrm>
            <a:off x="6292850" y="6100763"/>
            <a:ext cx="27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150</a:t>
            </a:r>
            <a:endParaRPr lang="en-US"/>
          </a:p>
        </p:txBody>
      </p:sp>
      <p:sp>
        <p:nvSpPr>
          <p:cNvPr id="105539" name="Rectangle 67"/>
          <p:cNvSpPr>
            <a:spLocks noChangeArrowheads="1"/>
          </p:cNvSpPr>
          <p:nvPr/>
        </p:nvSpPr>
        <p:spPr bwMode="auto">
          <a:xfrm>
            <a:off x="5656263" y="6100763"/>
            <a:ext cx="27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130</a:t>
            </a:r>
            <a:endParaRPr lang="en-US"/>
          </a:p>
        </p:txBody>
      </p:sp>
      <p:sp>
        <p:nvSpPr>
          <p:cNvPr id="105540" name="Rectangle 68"/>
          <p:cNvSpPr>
            <a:spLocks noChangeArrowheads="1"/>
          </p:cNvSpPr>
          <p:nvPr/>
        </p:nvSpPr>
        <p:spPr bwMode="auto">
          <a:xfrm>
            <a:off x="5024438" y="6100763"/>
            <a:ext cx="27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110</a:t>
            </a:r>
            <a:endParaRPr lang="en-US"/>
          </a:p>
        </p:txBody>
      </p:sp>
      <p:sp>
        <p:nvSpPr>
          <p:cNvPr id="105541" name="Rectangle 69"/>
          <p:cNvSpPr>
            <a:spLocks noChangeArrowheads="1"/>
          </p:cNvSpPr>
          <p:nvPr/>
        </p:nvSpPr>
        <p:spPr bwMode="auto">
          <a:xfrm>
            <a:off x="4440238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90</a:t>
            </a:r>
            <a:endParaRPr lang="en-US"/>
          </a:p>
        </p:txBody>
      </p:sp>
      <p:sp>
        <p:nvSpPr>
          <p:cNvPr id="105542" name="Rectangle 70"/>
          <p:cNvSpPr>
            <a:spLocks noChangeArrowheads="1"/>
          </p:cNvSpPr>
          <p:nvPr/>
        </p:nvSpPr>
        <p:spPr bwMode="auto">
          <a:xfrm>
            <a:off x="3803650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70</a:t>
            </a:r>
            <a:endParaRPr lang="en-US"/>
          </a:p>
        </p:txBody>
      </p:sp>
      <p:sp>
        <p:nvSpPr>
          <p:cNvPr id="105543" name="Rectangle 71"/>
          <p:cNvSpPr>
            <a:spLocks noChangeArrowheads="1"/>
          </p:cNvSpPr>
          <p:nvPr/>
        </p:nvSpPr>
        <p:spPr bwMode="auto">
          <a:xfrm>
            <a:off x="3171825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50</a:t>
            </a:r>
            <a:endParaRPr lang="en-US"/>
          </a:p>
        </p:txBody>
      </p:sp>
      <p:sp>
        <p:nvSpPr>
          <p:cNvPr id="105544" name="Rectangle 72"/>
          <p:cNvSpPr>
            <a:spLocks noChangeArrowheads="1"/>
          </p:cNvSpPr>
          <p:nvPr/>
        </p:nvSpPr>
        <p:spPr bwMode="auto">
          <a:xfrm>
            <a:off x="2854325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40</a:t>
            </a:r>
            <a:endParaRPr lang="en-US"/>
          </a:p>
        </p:txBody>
      </p:sp>
      <p:sp>
        <p:nvSpPr>
          <p:cNvPr id="105545" name="Rectangle 73"/>
          <p:cNvSpPr>
            <a:spLocks noChangeArrowheads="1"/>
          </p:cNvSpPr>
          <p:nvPr/>
        </p:nvSpPr>
        <p:spPr bwMode="auto">
          <a:xfrm>
            <a:off x="5973763" y="6100763"/>
            <a:ext cx="27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140</a:t>
            </a:r>
            <a:endParaRPr lang="en-US"/>
          </a:p>
        </p:txBody>
      </p:sp>
      <p:sp>
        <p:nvSpPr>
          <p:cNvPr id="105546" name="Rectangle 74"/>
          <p:cNvSpPr>
            <a:spLocks noChangeArrowheads="1"/>
          </p:cNvSpPr>
          <p:nvPr/>
        </p:nvSpPr>
        <p:spPr bwMode="auto">
          <a:xfrm>
            <a:off x="5343525" y="6100763"/>
            <a:ext cx="27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120</a:t>
            </a:r>
            <a:endParaRPr lang="en-US"/>
          </a:p>
        </p:txBody>
      </p:sp>
      <p:sp>
        <p:nvSpPr>
          <p:cNvPr id="105547" name="Rectangle 75"/>
          <p:cNvSpPr>
            <a:spLocks noChangeArrowheads="1"/>
          </p:cNvSpPr>
          <p:nvPr/>
        </p:nvSpPr>
        <p:spPr bwMode="auto">
          <a:xfrm>
            <a:off x="4706938" y="6100763"/>
            <a:ext cx="27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100</a:t>
            </a:r>
            <a:endParaRPr lang="en-US"/>
          </a:p>
        </p:txBody>
      </p:sp>
      <p:sp>
        <p:nvSpPr>
          <p:cNvPr id="105548" name="Rectangle 76"/>
          <p:cNvSpPr>
            <a:spLocks noChangeArrowheads="1"/>
          </p:cNvSpPr>
          <p:nvPr/>
        </p:nvSpPr>
        <p:spPr bwMode="auto">
          <a:xfrm>
            <a:off x="4168775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80</a:t>
            </a:r>
            <a:endParaRPr lang="en-US"/>
          </a:p>
        </p:txBody>
      </p:sp>
      <p:sp>
        <p:nvSpPr>
          <p:cNvPr id="105549" name="Rectangle 77"/>
          <p:cNvSpPr>
            <a:spLocks noChangeArrowheads="1"/>
          </p:cNvSpPr>
          <p:nvPr/>
        </p:nvSpPr>
        <p:spPr bwMode="auto">
          <a:xfrm>
            <a:off x="3495675" y="61007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60</a:t>
            </a:r>
            <a:endParaRPr lang="en-US"/>
          </a:p>
        </p:txBody>
      </p:sp>
      <p:grpSp>
        <p:nvGrpSpPr>
          <p:cNvPr id="105550" name="Group 78"/>
          <p:cNvGrpSpPr>
            <a:grpSpLocks/>
          </p:cNvGrpSpPr>
          <p:nvPr/>
        </p:nvGrpSpPr>
        <p:grpSpPr bwMode="auto">
          <a:xfrm>
            <a:off x="6538913" y="1627188"/>
            <a:ext cx="727075" cy="403225"/>
            <a:chOff x="4119" y="1025"/>
            <a:chExt cx="458" cy="254"/>
          </a:xfrm>
        </p:grpSpPr>
        <p:sp>
          <p:nvSpPr>
            <p:cNvPr id="105551" name="Rectangle 79"/>
            <p:cNvSpPr>
              <a:spLocks noChangeArrowheads="1"/>
            </p:cNvSpPr>
            <p:nvPr/>
          </p:nvSpPr>
          <p:spPr bwMode="auto">
            <a:xfrm>
              <a:off x="4119" y="1025"/>
              <a:ext cx="4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Total-cost</a:t>
              </a:r>
              <a:endParaRPr lang="en-US"/>
            </a:p>
          </p:txBody>
        </p:sp>
        <p:sp>
          <p:nvSpPr>
            <p:cNvPr id="105552" name="Rectangle 80"/>
            <p:cNvSpPr>
              <a:spLocks noChangeArrowheads="1"/>
            </p:cNvSpPr>
            <p:nvPr/>
          </p:nvSpPr>
          <p:spPr bwMode="auto">
            <a:xfrm>
              <a:off x="4216" y="1154"/>
              <a:ext cx="2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curve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VARIOUS MEASURES OF COST</a:t>
            </a:r>
            <a:endParaRPr lang="en-US">
              <a:latin typeface="Tahoma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dirty="0"/>
              <a:t>Costs of production may be divided into </a:t>
            </a:r>
            <a:r>
              <a:rPr lang="en-US" i="1" dirty="0">
                <a:solidFill>
                  <a:srgbClr val="25A9A6"/>
                </a:solidFill>
              </a:rPr>
              <a:t>fixed costs </a:t>
            </a:r>
            <a:r>
              <a:rPr lang="en-US" dirty="0"/>
              <a:t>and </a:t>
            </a:r>
            <a:r>
              <a:rPr lang="en-US" i="1" dirty="0">
                <a:solidFill>
                  <a:srgbClr val="25A9A6"/>
                </a:solidFill>
              </a:rPr>
              <a:t>variable costs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Fixed costs</a:t>
            </a:r>
            <a:r>
              <a:rPr lang="en-US" dirty="0" smtClean="0"/>
              <a:t> are those costs that </a:t>
            </a:r>
            <a:r>
              <a:rPr lang="en-US" u="sng" dirty="0" smtClean="0"/>
              <a:t>do </a:t>
            </a:r>
            <a:r>
              <a:rPr lang="en-US" i="1" u="sng" dirty="0" smtClean="0"/>
              <a:t>not</a:t>
            </a:r>
            <a:r>
              <a:rPr lang="en-US" i="1" dirty="0" smtClean="0"/>
              <a:t> </a:t>
            </a:r>
            <a:r>
              <a:rPr lang="en-US" dirty="0" smtClean="0"/>
              <a:t>vary with the quantity of output produced. (Capital, rent) constant over the output</a:t>
            </a:r>
          </a:p>
          <a:p>
            <a:pPr lvl="1"/>
            <a:r>
              <a:rPr lang="en-US" dirty="0" smtClean="0"/>
              <a:t>Incur even if the firm produces nothing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Variable costs</a:t>
            </a:r>
            <a:r>
              <a:rPr lang="en-US" dirty="0" smtClean="0"/>
              <a:t> are those costs that </a:t>
            </a:r>
            <a:r>
              <a:rPr lang="en-US" i="1" u="sng" dirty="0" smtClean="0"/>
              <a:t>do vary</a:t>
            </a:r>
            <a:r>
              <a:rPr lang="en-US" i="1" dirty="0" smtClean="0"/>
              <a:t> </a:t>
            </a:r>
            <a:r>
              <a:rPr lang="en-US" dirty="0" smtClean="0"/>
              <a:t>with the quantity of output produced. (labor)</a:t>
            </a:r>
          </a:p>
          <a:p>
            <a:r>
              <a:rPr lang="en-US" dirty="0" smtClean="0"/>
              <a:t>Total cost: the sum of fixed and variable. Most opportunity costs will be fixed costs.</a:t>
            </a:r>
          </a:p>
          <a:p>
            <a:pPr>
              <a:buClr>
                <a:srgbClr val="0000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Fixed and Variable Costs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Total Costs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Total Fixed Costs (</a:t>
            </a:r>
            <a:r>
              <a:rPr lang="en-US" i="1"/>
              <a:t>TFC</a:t>
            </a:r>
            <a:r>
              <a:rPr lang="en-US"/>
              <a:t>)</a:t>
            </a:r>
          </a:p>
          <a:p>
            <a:pPr lvl="1"/>
            <a:r>
              <a:rPr lang="en-US"/>
              <a:t>Total Variable Costs (</a:t>
            </a:r>
            <a:r>
              <a:rPr lang="en-US" i="1"/>
              <a:t>TVC</a:t>
            </a:r>
            <a:r>
              <a:rPr lang="en-US"/>
              <a:t>)</a:t>
            </a:r>
          </a:p>
          <a:p>
            <a:pPr lvl="1"/>
            <a:r>
              <a:rPr lang="en-US"/>
              <a:t>Total Costs (</a:t>
            </a:r>
            <a:r>
              <a:rPr lang="en-US" i="1"/>
              <a:t>TC</a:t>
            </a:r>
            <a:r>
              <a:rPr lang="en-US"/>
              <a:t>) </a:t>
            </a:r>
          </a:p>
          <a:p>
            <a:pPr lvl="1"/>
            <a:r>
              <a:rPr lang="en-US" i="1"/>
              <a:t>TC</a:t>
            </a:r>
            <a:r>
              <a:rPr lang="en-US"/>
              <a:t> = </a:t>
            </a:r>
            <a:r>
              <a:rPr lang="en-US" i="1"/>
              <a:t>TFC</a:t>
            </a:r>
            <a:r>
              <a:rPr lang="en-US"/>
              <a:t> + </a:t>
            </a:r>
            <a:r>
              <a:rPr lang="en-US" i="1"/>
              <a:t>TVC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Market Forces of Supply and Demand</a:t>
            </a:r>
            <a:endParaRPr lang="en-US"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Supply</a:t>
            </a:r>
            <a:r>
              <a:rPr lang="en-US"/>
              <a:t> and </a:t>
            </a:r>
            <a:r>
              <a:rPr lang="en-US" i="1"/>
              <a:t>demand</a:t>
            </a:r>
            <a:r>
              <a:rPr lang="en-US"/>
              <a:t> are the two words that economists use most often.</a:t>
            </a:r>
          </a:p>
          <a:p>
            <a:r>
              <a:rPr lang="en-US" i="1"/>
              <a:t>Supply </a:t>
            </a:r>
            <a:r>
              <a:rPr lang="en-US"/>
              <a:t>and </a:t>
            </a:r>
            <a:r>
              <a:rPr lang="en-US" i="1"/>
              <a:t>demand</a:t>
            </a:r>
            <a:r>
              <a:rPr lang="en-US"/>
              <a:t> are the forces that make market economies work.</a:t>
            </a:r>
          </a:p>
          <a:p>
            <a:r>
              <a:rPr lang="en-US"/>
              <a:t>Modern microeconomics is about supply, demand, and market equilibrium.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G:\Mankiw\Mankiw PPT\PPT jpegs\purplebuttonmore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382000" cy="914400"/>
          </a:xfrm>
        </p:spPr>
        <p:txBody>
          <a:bodyPr/>
          <a:lstStyle/>
          <a:p>
            <a:r>
              <a:rPr lang="en-US" altLang="en-US" sz="2800"/>
              <a:t>Table 2 The Various Measures of Cost: Thirsty Thelma’s Lemonade Stand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rgbClr val="411D72"/>
                </a:solidFill>
                <a:latin typeface="Arial" charset="0"/>
              </a:rPr>
              <a:t>Copyright©2004  South-Western</a:t>
            </a: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1041400"/>
            <a:ext cx="7129463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Fixed and Variable Costs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Average Costs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Average costs can be determined by dividing the firm’s costs by the quantity of output it produces. </a:t>
            </a:r>
          </a:p>
          <a:p>
            <a:pPr lvl="1"/>
            <a:r>
              <a:rPr lang="en-US"/>
              <a:t>The average cost is the cost of each typical unit of product.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Fixed and Variable Costs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Average Costs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Average Fixed Costs (</a:t>
            </a:r>
            <a:r>
              <a:rPr lang="en-US" i="1"/>
              <a:t>AFC</a:t>
            </a:r>
            <a:r>
              <a:rPr lang="en-US"/>
              <a:t>)</a:t>
            </a:r>
          </a:p>
          <a:p>
            <a:pPr lvl="1"/>
            <a:r>
              <a:rPr lang="en-US"/>
              <a:t>Average Variable Costs (</a:t>
            </a:r>
            <a:r>
              <a:rPr lang="en-US" i="1"/>
              <a:t>AVC</a:t>
            </a:r>
            <a:r>
              <a:rPr lang="en-US"/>
              <a:t>)</a:t>
            </a:r>
          </a:p>
          <a:p>
            <a:pPr lvl="1"/>
            <a:r>
              <a:rPr lang="en-US"/>
              <a:t>Average Total Costs (</a:t>
            </a:r>
            <a:r>
              <a:rPr lang="en-US" i="1"/>
              <a:t>ATC</a:t>
            </a:r>
            <a:r>
              <a:rPr lang="en-US"/>
              <a:t>)</a:t>
            </a:r>
          </a:p>
          <a:p>
            <a:pPr lvl="1"/>
            <a:r>
              <a:rPr lang="en-US" i="1"/>
              <a:t>ATC</a:t>
            </a:r>
            <a:r>
              <a:rPr lang="en-US"/>
              <a:t> = </a:t>
            </a:r>
            <a:r>
              <a:rPr lang="en-US" i="1"/>
              <a:t>AFC</a:t>
            </a:r>
            <a:r>
              <a:rPr lang="en-US"/>
              <a:t> + </a:t>
            </a:r>
            <a:r>
              <a:rPr lang="en-US" i="1"/>
              <a:t>AVC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Average Costs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2057400" y="1600200"/>
            <a:ext cx="5029200" cy="4730750"/>
            <a:chOff x="1920" y="1488"/>
            <a:chExt cx="1624" cy="1528"/>
          </a:xfrm>
        </p:grpSpPr>
        <p:graphicFrame>
          <p:nvGraphicFramePr>
            <p:cNvPr id="47108" name="Object 4"/>
            <p:cNvGraphicFramePr>
              <a:graphicFrameLocks noChangeAspect="1"/>
            </p:cNvGraphicFramePr>
            <p:nvPr/>
          </p:nvGraphicFramePr>
          <p:xfrm>
            <a:off x="1920" y="1488"/>
            <a:ext cx="1424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7" name="Equation" r:id="rId3" imgW="2260440" imgH="596880" progId="">
                    <p:embed/>
                  </p:oleObj>
                </mc:Choice>
                <mc:Fallback>
                  <p:oleObj name="Equation" r:id="rId3" imgW="2260440" imgH="5968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488"/>
                          <a:ext cx="1424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9" name="Object 5"/>
            <p:cNvGraphicFramePr>
              <a:graphicFrameLocks noChangeAspect="1"/>
            </p:cNvGraphicFramePr>
            <p:nvPr/>
          </p:nvGraphicFramePr>
          <p:xfrm>
            <a:off x="1920" y="2016"/>
            <a:ext cx="1624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8" name="Equation" r:id="rId5" imgW="2577960" imgH="596880" progId="">
                    <p:embed/>
                  </p:oleObj>
                </mc:Choice>
                <mc:Fallback>
                  <p:oleObj name="Equation" r:id="rId5" imgW="2577960" imgH="59688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016"/>
                          <a:ext cx="1624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0" name="Object 6"/>
            <p:cNvGraphicFramePr>
              <a:graphicFrameLocks noChangeAspect="1"/>
            </p:cNvGraphicFramePr>
            <p:nvPr/>
          </p:nvGraphicFramePr>
          <p:xfrm>
            <a:off x="1968" y="2640"/>
            <a:ext cx="140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9" name="Equation" r:id="rId7" imgW="2234880" imgH="596880" progId="">
                    <p:embed/>
                  </p:oleObj>
                </mc:Choice>
                <mc:Fallback>
                  <p:oleObj name="Equation" r:id="rId7" imgW="2234880" imgH="5968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640"/>
                          <a:ext cx="1408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G:\Mankiw\Mankiw PPT\PPT jpegs\purplebuttonmore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914400"/>
          </a:xfrm>
        </p:spPr>
        <p:txBody>
          <a:bodyPr/>
          <a:lstStyle/>
          <a:p>
            <a:r>
              <a:rPr lang="en-US" altLang="en-US" sz="2800"/>
              <a:t>Table 2 The Various Measures of Cost: Thirsty Thelma’s Lemonade Stand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rgbClr val="411D72"/>
                </a:solidFill>
                <a:latin typeface="Arial" charset="0"/>
              </a:rPr>
              <a:t>Copyright©2004  South-Western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1041400"/>
            <a:ext cx="7129463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Fixed and Variable Costs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Marginal Cost</a:t>
            </a:r>
            <a:endParaRPr lang="en-US" dirty="0">
              <a:latin typeface="Tahoma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i="1" dirty="0">
                <a:solidFill>
                  <a:srgbClr val="25A9A6"/>
                </a:solidFill>
              </a:rPr>
              <a:t>Marginal cost </a:t>
            </a:r>
            <a:r>
              <a:rPr lang="en-US" dirty="0"/>
              <a:t>(</a:t>
            </a:r>
            <a:r>
              <a:rPr lang="en-US" i="1" dirty="0"/>
              <a:t>MC</a:t>
            </a:r>
            <a:r>
              <a:rPr lang="en-US" dirty="0"/>
              <a:t>) measures the increase in total cost that arises from an extra unit of production</a:t>
            </a:r>
            <a:r>
              <a:rPr lang="en-US" dirty="0" smtClean="0"/>
              <a:t>.</a:t>
            </a:r>
          </a:p>
          <a:p>
            <a:pPr lvl="2">
              <a:buClr>
                <a:srgbClr val="000000"/>
              </a:buClr>
            </a:pPr>
            <a:r>
              <a:rPr lang="en-US" dirty="0" smtClean="0"/>
              <a:t>MC is the cost of producing one more unit of output.</a:t>
            </a:r>
          </a:p>
          <a:p>
            <a:pPr lvl="2">
              <a:buClr>
                <a:srgbClr val="000000"/>
              </a:buClr>
            </a:pPr>
            <a:r>
              <a:rPr lang="en-US" dirty="0" smtClean="0"/>
              <a:t>These are the costs in which the firm exercises the most control</a:t>
            </a:r>
            <a:endParaRPr lang="en-US" dirty="0"/>
          </a:p>
          <a:p>
            <a:pPr lvl="1"/>
            <a:r>
              <a:rPr lang="en-US" dirty="0"/>
              <a:t>Marginal cost helps answer the following question:</a:t>
            </a:r>
            <a:endParaRPr lang="en-US" dirty="0">
              <a:latin typeface="Monotype Sorts" pitchFamily="2" charset="2"/>
            </a:endParaRPr>
          </a:p>
          <a:p>
            <a:pPr lvl="2"/>
            <a:r>
              <a:rPr lang="en-US" dirty="0"/>
              <a:t>How much does it cost to produce an additional unit of output?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Marginal Cost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838200" y="2514600"/>
          <a:ext cx="71628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3" imgW="3276360" imgH="596880" progId="">
                  <p:embed/>
                </p:oleObj>
              </mc:Choice>
              <mc:Fallback>
                <p:oleObj name="Equation" r:id="rId3" imgW="3276360" imgH="596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7162800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Cost</a:t>
            </a:r>
            <a:br>
              <a:rPr lang="en-US"/>
            </a:br>
            <a:r>
              <a:rPr lang="en-US"/>
              <a:t> Thirsty Thelma’s Lemonade Stand</a:t>
            </a:r>
          </a:p>
        </p:txBody>
      </p:sp>
      <p:graphicFrame>
        <p:nvGraphicFramePr>
          <p:cNvPr id="52230" name="Object 6"/>
          <p:cNvGraphicFramePr>
            <a:graphicFrameLocks/>
          </p:cNvGraphicFramePr>
          <p:nvPr/>
        </p:nvGraphicFramePr>
        <p:xfrm>
          <a:off x="674688" y="2133600"/>
          <a:ext cx="846613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Document" r:id="rId4" imgW="8625960" imgH="3898440" progId="Word.Document.8">
                  <p:embed/>
                </p:oleObj>
              </mc:Choice>
              <mc:Fallback>
                <p:oleObj name="Document" r:id="rId4" imgW="8625960" imgH="3898440" progId="Word.Documen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133600"/>
                        <a:ext cx="8466137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682625" y="21336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7159625" y="2133600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4 Thirsty Thelma’s Total-Cost Curves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F3F6F9"/>
          </a:solidFill>
          <a:ln w="1651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F2F4F8"/>
          </a:solidFill>
          <a:ln w="1492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F1F4F7"/>
          </a:solidFill>
          <a:ln w="1349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F0F2F5"/>
          </a:solidFill>
          <a:ln w="1190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EEF1F4"/>
          </a:solidFill>
          <a:ln w="1047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EDEFF3"/>
          </a:solidFill>
          <a:ln w="889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EBEEF2"/>
          </a:solidFill>
          <a:ln w="746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E9EBF0"/>
          </a:solidFill>
          <a:ln w="444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2143125" y="1241425"/>
            <a:ext cx="5094288" cy="4727575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2052638" y="1152525"/>
            <a:ext cx="5138737" cy="4741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5" name="Freeform 17"/>
          <p:cNvSpPr>
            <a:spLocks/>
          </p:cNvSpPr>
          <p:nvPr/>
        </p:nvSpPr>
        <p:spPr bwMode="auto">
          <a:xfrm>
            <a:off x="2052638" y="1495425"/>
            <a:ext cx="3586162" cy="3519488"/>
          </a:xfrm>
          <a:custGeom>
            <a:avLst/>
            <a:gdLst/>
            <a:ahLst/>
            <a:cxnLst>
              <a:cxn ang="0">
                <a:pos x="0" y="2217"/>
              </a:cxn>
              <a:cxn ang="0">
                <a:pos x="226" y="2161"/>
              </a:cxn>
              <a:cxn ang="0">
                <a:pos x="452" y="2076"/>
              </a:cxn>
              <a:cxn ang="0">
                <a:pos x="678" y="1945"/>
              </a:cxn>
              <a:cxn ang="0">
                <a:pos x="904" y="1775"/>
              </a:cxn>
              <a:cxn ang="0">
                <a:pos x="1129" y="1578"/>
              </a:cxn>
              <a:cxn ang="0">
                <a:pos x="1355" y="1334"/>
              </a:cxn>
              <a:cxn ang="0">
                <a:pos x="1581" y="1052"/>
              </a:cxn>
              <a:cxn ang="0">
                <a:pos x="1807" y="742"/>
              </a:cxn>
              <a:cxn ang="0">
                <a:pos x="2033" y="394"/>
              </a:cxn>
              <a:cxn ang="0">
                <a:pos x="2259" y="0"/>
              </a:cxn>
            </a:cxnLst>
            <a:rect l="0" t="0" r="r" b="b"/>
            <a:pathLst>
              <a:path w="2259" h="2217">
                <a:moveTo>
                  <a:pt x="0" y="2217"/>
                </a:moveTo>
                <a:lnTo>
                  <a:pt x="226" y="2161"/>
                </a:lnTo>
                <a:lnTo>
                  <a:pt x="452" y="2076"/>
                </a:lnTo>
                <a:lnTo>
                  <a:pt x="678" y="1945"/>
                </a:lnTo>
                <a:lnTo>
                  <a:pt x="904" y="1775"/>
                </a:lnTo>
                <a:lnTo>
                  <a:pt x="1129" y="1578"/>
                </a:lnTo>
                <a:lnTo>
                  <a:pt x="1355" y="1334"/>
                </a:lnTo>
                <a:lnTo>
                  <a:pt x="1581" y="1052"/>
                </a:lnTo>
                <a:lnTo>
                  <a:pt x="1807" y="742"/>
                </a:lnTo>
                <a:lnTo>
                  <a:pt x="2033" y="394"/>
                </a:lnTo>
                <a:lnTo>
                  <a:pt x="2259" y="0"/>
                </a:lnTo>
              </a:path>
            </a:pathLst>
          </a:custGeom>
          <a:noFill/>
          <a:ln w="44450">
            <a:solidFill>
              <a:srgbClr val="E17E2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2052638" y="1495425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2052638" y="1793875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2052638" y="2092325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2052638" y="2374900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2052638" y="2673350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>
            <a:off x="2052638" y="2971800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2052638" y="3254375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2052638" y="3552825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4" name="Line 26"/>
          <p:cNvSpPr>
            <a:spLocks noChangeShapeType="1"/>
          </p:cNvSpPr>
          <p:nvPr/>
        </p:nvSpPr>
        <p:spPr bwMode="auto">
          <a:xfrm>
            <a:off x="2052638" y="3851275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>
            <a:off x="2052638" y="4135438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>
            <a:off x="2052638" y="4433888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>
            <a:off x="2052638" y="4730750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2052638" y="5014913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2052638" y="5313363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>
            <a:off x="2052638" y="5611813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2411413" y="5775325"/>
            <a:ext cx="1587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2770188" y="5775325"/>
            <a:ext cx="1587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3128963" y="5775325"/>
            <a:ext cx="1587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>
            <a:off x="3487738" y="5775325"/>
            <a:ext cx="1587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5" name="Line 37"/>
          <p:cNvSpPr>
            <a:spLocks noChangeShapeType="1"/>
          </p:cNvSpPr>
          <p:nvPr/>
        </p:nvSpPr>
        <p:spPr bwMode="auto">
          <a:xfrm>
            <a:off x="3844925" y="5775325"/>
            <a:ext cx="1588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4203700" y="5775325"/>
            <a:ext cx="1588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>
            <a:off x="4562475" y="5775325"/>
            <a:ext cx="1588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4921250" y="5775325"/>
            <a:ext cx="1588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5280025" y="5775325"/>
            <a:ext cx="1588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>
            <a:off x="5638800" y="5775325"/>
            <a:ext cx="1588" cy="1190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1" name="Freeform 43"/>
          <p:cNvSpPr>
            <a:spLocks/>
          </p:cNvSpPr>
          <p:nvPr/>
        </p:nvSpPr>
        <p:spPr bwMode="auto">
          <a:xfrm>
            <a:off x="2052638" y="1152525"/>
            <a:ext cx="5138737" cy="4741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"/>
              </a:cxn>
              <a:cxn ang="0">
                <a:pos x="3237" y="2987"/>
              </a:cxn>
            </a:cxnLst>
            <a:rect l="0" t="0" r="r" b="b"/>
            <a:pathLst>
              <a:path w="3237" h="2987">
                <a:moveTo>
                  <a:pt x="0" y="0"/>
                </a:moveTo>
                <a:lnTo>
                  <a:pt x="0" y="2987"/>
                </a:lnTo>
                <a:lnTo>
                  <a:pt x="3237" y="2987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92" name="Group 44"/>
          <p:cNvGrpSpPr>
            <a:grpSpLocks/>
          </p:cNvGrpSpPr>
          <p:nvPr/>
        </p:nvGrpSpPr>
        <p:grpSpPr bwMode="auto">
          <a:xfrm>
            <a:off x="2022475" y="1465263"/>
            <a:ext cx="3660775" cy="3592512"/>
            <a:chOff x="1274" y="923"/>
            <a:chExt cx="2306" cy="2263"/>
          </a:xfrm>
        </p:grpSpPr>
        <p:sp>
          <p:nvSpPr>
            <p:cNvPr id="104493" name="Oval 45"/>
            <p:cNvSpPr>
              <a:spLocks noChangeArrowheads="1"/>
            </p:cNvSpPr>
            <p:nvPr/>
          </p:nvSpPr>
          <p:spPr bwMode="auto">
            <a:xfrm>
              <a:off x="1274" y="3140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Oval 46"/>
            <p:cNvSpPr>
              <a:spLocks noChangeArrowheads="1"/>
            </p:cNvSpPr>
            <p:nvPr/>
          </p:nvSpPr>
          <p:spPr bwMode="auto">
            <a:xfrm>
              <a:off x="1500" y="3084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Oval 47"/>
            <p:cNvSpPr>
              <a:spLocks noChangeArrowheads="1"/>
            </p:cNvSpPr>
            <p:nvPr/>
          </p:nvSpPr>
          <p:spPr bwMode="auto">
            <a:xfrm>
              <a:off x="1726" y="2990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Oval 48"/>
            <p:cNvSpPr>
              <a:spLocks noChangeArrowheads="1"/>
            </p:cNvSpPr>
            <p:nvPr/>
          </p:nvSpPr>
          <p:spPr bwMode="auto">
            <a:xfrm>
              <a:off x="1952" y="2858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Oval 49"/>
            <p:cNvSpPr>
              <a:spLocks noChangeArrowheads="1"/>
            </p:cNvSpPr>
            <p:nvPr/>
          </p:nvSpPr>
          <p:spPr bwMode="auto">
            <a:xfrm>
              <a:off x="2178" y="2689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Oval 50"/>
            <p:cNvSpPr>
              <a:spLocks noChangeArrowheads="1"/>
            </p:cNvSpPr>
            <p:nvPr/>
          </p:nvSpPr>
          <p:spPr bwMode="auto">
            <a:xfrm>
              <a:off x="2404" y="2492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Oval 51"/>
            <p:cNvSpPr>
              <a:spLocks noChangeArrowheads="1"/>
            </p:cNvSpPr>
            <p:nvPr/>
          </p:nvSpPr>
          <p:spPr bwMode="auto">
            <a:xfrm>
              <a:off x="2630" y="2248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Oval 52"/>
            <p:cNvSpPr>
              <a:spLocks noChangeArrowheads="1"/>
            </p:cNvSpPr>
            <p:nvPr/>
          </p:nvSpPr>
          <p:spPr bwMode="auto">
            <a:xfrm>
              <a:off x="2847" y="1975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1" name="Oval 53"/>
            <p:cNvSpPr>
              <a:spLocks noChangeArrowheads="1"/>
            </p:cNvSpPr>
            <p:nvPr/>
          </p:nvSpPr>
          <p:spPr bwMode="auto">
            <a:xfrm>
              <a:off x="3081" y="1656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Oval 54"/>
            <p:cNvSpPr>
              <a:spLocks noChangeArrowheads="1"/>
            </p:cNvSpPr>
            <p:nvPr/>
          </p:nvSpPr>
          <p:spPr bwMode="auto">
            <a:xfrm>
              <a:off x="3307" y="1308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3" name="Oval 55"/>
            <p:cNvSpPr>
              <a:spLocks noChangeArrowheads="1"/>
            </p:cNvSpPr>
            <p:nvPr/>
          </p:nvSpPr>
          <p:spPr bwMode="auto">
            <a:xfrm>
              <a:off x="3533" y="923"/>
              <a:ext cx="47" cy="4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04" name="Rectangle 56"/>
          <p:cNvSpPr>
            <a:spLocks noChangeArrowheads="1"/>
          </p:cNvSpPr>
          <p:nvPr/>
        </p:nvSpPr>
        <p:spPr bwMode="auto">
          <a:xfrm>
            <a:off x="1189038" y="1130300"/>
            <a:ext cx="8112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Total Cost</a:t>
            </a:r>
            <a:endParaRPr lang="en-US"/>
          </a:p>
        </p:txBody>
      </p:sp>
      <p:sp>
        <p:nvSpPr>
          <p:cNvPr id="104505" name="Rectangle 57"/>
          <p:cNvSpPr>
            <a:spLocks noChangeArrowheads="1"/>
          </p:cNvSpPr>
          <p:nvPr/>
        </p:nvSpPr>
        <p:spPr bwMode="auto">
          <a:xfrm>
            <a:off x="1527175" y="1423988"/>
            <a:ext cx="5064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$15.00</a:t>
            </a:r>
            <a:endParaRPr lang="en-US"/>
          </a:p>
        </p:txBody>
      </p:sp>
      <p:sp>
        <p:nvSpPr>
          <p:cNvPr id="104506" name="Rectangle 58"/>
          <p:cNvSpPr>
            <a:spLocks noChangeArrowheads="1"/>
          </p:cNvSpPr>
          <p:nvPr/>
        </p:nvSpPr>
        <p:spPr bwMode="auto">
          <a:xfrm>
            <a:off x="1606550" y="1717675"/>
            <a:ext cx="4143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14.00</a:t>
            </a:r>
            <a:endParaRPr lang="en-US"/>
          </a:p>
        </p:txBody>
      </p:sp>
      <p:sp>
        <p:nvSpPr>
          <p:cNvPr id="104507" name="Rectangle 59"/>
          <p:cNvSpPr>
            <a:spLocks noChangeArrowheads="1"/>
          </p:cNvSpPr>
          <p:nvPr/>
        </p:nvSpPr>
        <p:spPr bwMode="auto">
          <a:xfrm>
            <a:off x="1606550" y="2011363"/>
            <a:ext cx="4143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13.00</a:t>
            </a:r>
            <a:endParaRPr lang="en-US"/>
          </a:p>
        </p:txBody>
      </p:sp>
      <p:sp>
        <p:nvSpPr>
          <p:cNvPr id="104508" name="Rectangle 60"/>
          <p:cNvSpPr>
            <a:spLocks noChangeArrowheads="1"/>
          </p:cNvSpPr>
          <p:nvPr/>
        </p:nvSpPr>
        <p:spPr bwMode="auto">
          <a:xfrm>
            <a:off x="1606550" y="2305050"/>
            <a:ext cx="4143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12.00</a:t>
            </a:r>
            <a:endParaRPr lang="en-US"/>
          </a:p>
        </p:txBody>
      </p:sp>
      <p:sp>
        <p:nvSpPr>
          <p:cNvPr id="104509" name="Rectangle 61"/>
          <p:cNvSpPr>
            <a:spLocks noChangeArrowheads="1"/>
          </p:cNvSpPr>
          <p:nvPr/>
        </p:nvSpPr>
        <p:spPr bwMode="auto">
          <a:xfrm>
            <a:off x="1606550" y="2598738"/>
            <a:ext cx="4143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11.00</a:t>
            </a:r>
            <a:endParaRPr lang="en-US"/>
          </a:p>
        </p:txBody>
      </p:sp>
      <p:sp>
        <p:nvSpPr>
          <p:cNvPr id="104510" name="Rectangle 62"/>
          <p:cNvSpPr>
            <a:spLocks noChangeArrowheads="1"/>
          </p:cNvSpPr>
          <p:nvPr/>
        </p:nvSpPr>
        <p:spPr bwMode="auto">
          <a:xfrm>
            <a:off x="1606550" y="2892425"/>
            <a:ext cx="4143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10.00</a:t>
            </a:r>
            <a:endParaRPr lang="en-US"/>
          </a:p>
        </p:txBody>
      </p:sp>
      <p:sp>
        <p:nvSpPr>
          <p:cNvPr id="104511" name="Rectangle 63"/>
          <p:cNvSpPr>
            <a:spLocks noChangeArrowheads="1"/>
          </p:cNvSpPr>
          <p:nvPr/>
        </p:nvSpPr>
        <p:spPr bwMode="auto">
          <a:xfrm>
            <a:off x="1692275" y="318611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9.00</a:t>
            </a:r>
            <a:endParaRPr lang="en-US"/>
          </a:p>
        </p:txBody>
      </p:sp>
      <p:sp>
        <p:nvSpPr>
          <p:cNvPr id="104512" name="Rectangle 64"/>
          <p:cNvSpPr>
            <a:spLocks noChangeArrowheads="1"/>
          </p:cNvSpPr>
          <p:nvPr/>
        </p:nvSpPr>
        <p:spPr bwMode="auto">
          <a:xfrm>
            <a:off x="1692275" y="347980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8.00</a:t>
            </a:r>
            <a:endParaRPr lang="en-US"/>
          </a:p>
        </p:txBody>
      </p:sp>
      <p:sp>
        <p:nvSpPr>
          <p:cNvPr id="104513" name="Rectangle 65"/>
          <p:cNvSpPr>
            <a:spLocks noChangeArrowheads="1"/>
          </p:cNvSpPr>
          <p:nvPr/>
        </p:nvSpPr>
        <p:spPr bwMode="auto">
          <a:xfrm>
            <a:off x="1692275" y="37734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7.00</a:t>
            </a:r>
            <a:endParaRPr lang="en-US"/>
          </a:p>
        </p:txBody>
      </p:sp>
      <p:sp>
        <p:nvSpPr>
          <p:cNvPr id="104514" name="Rectangle 66"/>
          <p:cNvSpPr>
            <a:spLocks noChangeArrowheads="1"/>
          </p:cNvSpPr>
          <p:nvPr/>
        </p:nvSpPr>
        <p:spPr bwMode="auto">
          <a:xfrm>
            <a:off x="1692275" y="40655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6.00</a:t>
            </a:r>
            <a:endParaRPr lang="en-US"/>
          </a:p>
        </p:txBody>
      </p:sp>
      <p:sp>
        <p:nvSpPr>
          <p:cNvPr id="104515" name="Rectangle 67"/>
          <p:cNvSpPr>
            <a:spLocks noChangeArrowheads="1"/>
          </p:cNvSpPr>
          <p:nvPr/>
        </p:nvSpPr>
        <p:spPr bwMode="auto">
          <a:xfrm>
            <a:off x="1692275" y="43592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5.00</a:t>
            </a:r>
            <a:endParaRPr lang="en-US"/>
          </a:p>
        </p:txBody>
      </p:sp>
      <p:sp>
        <p:nvSpPr>
          <p:cNvPr id="104516" name="Rectangle 68"/>
          <p:cNvSpPr>
            <a:spLocks noChangeArrowheads="1"/>
          </p:cNvSpPr>
          <p:nvPr/>
        </p:nvSpPr>
        <p:spPr bwMode="auto">
          <a:xfrm>
            <a:off x="1692275" y="46529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4.00</a:t>
            </a:r>
            <a:endParaRPr lang="en-US"/>
          </a:p>
        </p:txBody>
      </p:sp>
      <p:sp>
        <p:nvSpPr>
          <p:cNvPr id="104517" name="Rectangle 69"/>
          <p:cNvSpPr>
            <a:spLocks noChangeArrowheads="1"/>
          </p:cNvSpPr>
          <p:nvPr/>
        </p:nvSpPr>
        <p:spPr bwMode="auto">
          <a:xfrm>
            <a:off x="1692275" y="49466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3.00</a:t>
            </a:r>
            <a:endParaRPr lang="en-US"/>
          </a:p>
        </p:txBody>
      </p:sp>
      <p:sp>
        <p:nvSpPr>
          <p:cNvPr id="104518" name="Rectangle 70"/>
          <p:cNvSpPr>
            <a:spLocks noChangeArrowheads="1"/>
          </p:cNvSpPr>
          <p:nvPr/>
        </p:nvSpPr>
        <p:spPr bwMode="auto">
          <a:xfrm>
            <a:off x="1692275" y="524033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2.00</a:t>
            </a:r>
            <a:endParaRPr lang="en-US"/>
          </a:p>
        </p:txBody>
      </p:sp>
      <p:sp>
        <p:nvSpPr>
          <p:cNvPr id="104519" name="Rectangle 71"/>
          <p:cNvSpPr>
            <a:spLocks noChangeArrowheads="1"/>
          </p:cNvSpPr>
          <p:nvPr/>
        </p:nvSpPr>
        <p:spPr bwMode="auto">
          <a:xfrm>
            <a:off x="1692275" y="55340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1.00</a:t>
            </a:r>
            <a:endParaRPr lang="en-US"/>
          </a:p>
        </p:txBody>
      </p:sp>
      <p:sp>
        <p:nvSpPr>
          <p:cNvPr id="104520" name="Rectangle 72"/>
          <p:cNvSpPr>
            <a:spLocks noChangeArrowheads="1"/>
          </p:cNvSpPr>
          <p:nvPr/>
        </p:nvSpPr>
        <p:spPr bwMode="auto">
          <a:xfrm>
            <a:off x="6553200" y="5972175"/>
            <a:ext cx="673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104521" name="Rectangle 73"/>
          <p:cNvSpPr>
            <a:spLocks noChangeArrowheads="1"/>
          </p:cNvSpPr>
          <p:nvPr/>
        </p:nvSpPr>
        <p:spPr bwMode="auto">
          <a:xfrm>
            <a:off x="6484938" y="6172200"/>
            <a:ext cx="7477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of Output</a:t>
            </a:r>
            <a:endParaRPr lang="en-US"/>
          </a:p>
        </p:txBody>
      </p:sp>
      <p:sp>
        <p:nvSpPr>
          <p:cNvPr id="104522" name="Rectangle 74"/>
          <p:cNvSpPr>
            <a:spLocks noChangeArrowheads="1"/>
          </p:cNvSpPr>
          <p:nvPr/>
        </p:nvSpPr>
        <p:spPr bwMode="auto">
          <a:xfrm>
            <a:off x="4837113" y="6370638"/>
            <a:ext cx="2459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(glasses of lemonade per hour)</a:t>
            </a:r>
            <a:endParaRPr lang="en-US"/>
          </a:p>
        </p:txBody>
      </p:sp>
      <p:sp>
        <p:nvSpPr>
          <p:cNvPr id="104523" name="Rectangle 75"/>
          <p:cNvSpPr>
            <a:spLocks noChangeArrowheads="1"/>
          </p:cNvSpPr>
          <p:nvPr/>
        </p:nvSpPr>
        <p:spPr bwMode="auto">
          <a:xfrm>
            <a:off x="1895475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04524" name="Rectangle 76"/>
          <p:cNvSpPr>
            <a:spLocks noChangeArrowheads="1"/>
          </p:cNvSpPr>
          <p:nvPr/>
        </p:nvSpPr>
        <p:spPr bwMode="auto">
          <a:xfrm>
            <a:off x="2363788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04525" name="Rectangle 77"/>
          <p:cNvSpPr>
            <a:spLocks noChangeArrowheads="1"/>
          </p:cNvSpPr>
          <p:nvPr/>
        </p:nvSpPr>
        <p:spPr bwMode="auto">
          <a:xfrm>
            <a:off x="3443288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04526" name="Rectangle 78"/>
          <p:cNvSpPr>
            <a:spLocks noChangeArrowheads="1"/>
          </p:cNvSpPr>
          <p:nvPr/>
        </p:nvSpPr>
        <p:spPr bwMode="auto">
          <a:xfrm>
            <a:off x="3084513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04527" name="Rectangle 79"/>
          <p:cNvSpPr>
            <a:spLocks noChangeArrowheads="1"/>
          </p:cNvSpPr>
          <p:nvPr/>
        </p:nvSpPr>
        <p:spPr bwMode="auto">
          <a:xfrm>
            <a:off x="2727325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04528" name="Rectangle 80"/>
          <p:cNvSpPr>
            <a:spLocks noChangeArrowheads="1"/>
          </p:cNvSpPr>
          <p:nvPr/>
        </p:nvSpPr>
        <p:spPr bwMode="auto">
          <a:xfrm>
            <a:off x="4518025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104529" name="Rectangle 81"/>
          <p:cNvSpPr>
            <a:spLocks noChangeArrowheads="1"/>
          </p:cNvSpPr>
          <p:nvPr/>
        </p:nvSpPr>
        <p:spPr bwMode="auto">
          <a:xfrm>
            <a:off x="4160838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104530" name="Rectangle 82"/>
          <p:cNvSpPr>
            <a:spLocks noChangeArrowheads="1"/>
          </p:cNvSpPr>
          <p:nvPr/>
        </p:nvSpPr>
        <p:spPr bwMode="auto">
          <a:xfrm>
            <a:off x="3802063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04531" name="Rectangle 83"/>
          <p:cNvSpPr>
            <a:spLocks noChangeArrowheads="1"/>
          </p:cNvSpPr>
          <p:nvPr/>
        </p:nvSpPr>
        <p:spPr bwMode="auto">
          <a:xfrm>
            <a:off x="5240338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104532" name="Rectangle 84"/>
          <p:cNvSpPr>
            <a:spLocks noChangeArrowheads="1"/>
          </p:cNvSpPr>
          <p:nvPr/>
        </p:nvSpPr>
        <p:spPr bwMode="auto">
          <a:xfrm>
            <a:off x="4876800" y="59769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104533" name="Rectangle 85"/>
          <p:cNvSpPr>
            <a:spLocks noChangeArrowheads="1"/>
          </p:cNvSpPr>
          <p:nvPr/>
        </p:nvSpPr>
        <p:spPr bwMode="auto">
          <a:xfrm>
            <a:off x="5553075" y="5976938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04534" name="Rectangle 86"/>
          <p:cNvSpPr>
            <a:spLocks noChangeArrowheads="1"/>
          </p:cNvSpPr>
          <p:nvPr/>
        </p:nvSpPr>
        <p:spPr bwMode="auto">
          <a:xfrm>
            <a:off x="5732463" y="1419225"/>
            <a:ext cx="11779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Total-cost curve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5" grpId="0" animBg="1"/>
      <p:bldP spid="10453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Thirsty Thelma’s Average-Cost and Marginal-Cost Curves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3F6F9"/>
          </a:solidFill>
          <a:ln w="1746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2F4F8"/>
          </a:solidFill>
          <a:ln w="1587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1F4F7"/>
          </a:solidFill>
          <a:ln w="14287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0F2F5"/>
          </a:solidFill>
          <a:ln w="1270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EF1F4"/>
          </a:solidFill>
          <a:ln w="1111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DEFF3"/>
          </a:solidFill>
          <a:ln w="952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BEEF2"/>
          </a:solidFill>
          <a:ln w="793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AECF1"/>
          </a:solidFill>
          <a:ln w="635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9EBF0"/>
          </a:solidFill>
          <a:ln w="476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7EAEF"/>
          </a:solidFill>
          <a:ln w="317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1681163" y="1192213"/>
            <a:ext cx="5818187" cy="4745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1" name="Freeform 17"/>
          <p:cNvSpPr>
            <a:spLocks/>
          </p:cNvSpPr>
          <p:nvPr/>
        </p:nvSpPr>
        <p:spPr bwMode="auto">
          <a:xfrm>
            <a:off x="1681163" y="1192213"/>
            <a:ext cx="5818187" cy="4745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9"/>
              </a:cxn>
              <a:cxn ang="0">
                <a:pos x="3665" y="2989"/>
              </a:cxn>
            </a:cxnLst>
            <a:rect l="0" t="0" r="r" b="b"/>
            <a:pathLst>
              <a:path w="3665" h="2989">
                <a:moveTo>
                  <a:pt x="0" y="0"/>
                </a:moveTo>
                <a:lnTo>
                  <a:pt x="0" y="2989"/>
                </a:lnTo>
                <a:lnTo>
                  <a:pt x="3665" y="2989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1681163" y="1573213"/>
            <a:ext cx="127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1681163" y="18732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1681163" y="21907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1681163" y="25082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1681163" y="28098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1681163" y="31273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>
            <a:off x="1681163" y="34448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>
            <a:off x="1681163" y="37623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1681163" y="40640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1681163" y="43815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1681163" y="46990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1681163" y="50006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1681163" y="53181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1681163" y="56356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206057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>
            <a:off x="243998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8" name="Line 34"/>
          <p:cNvSpPr>
            <a:spLocks noChangeShapeType="1"/>
          </p:cNvSpPr>
          <p:nvPr/>
        </p:nvSpPr>
        <p:spPr bwMode="auto">
          <a:xfrm>
            <a:off x="2819400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>
            <a:off x="3198813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>
            <a:off x="357822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>
            <a:off x="395763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>
            <a:off x="4337050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3" name="Line 39"/>
          <p:cNvSpPr>
            <a:spLocks noChangeShapeType="1"/>
          </p:cNvSpPr>
          <p:nvPr/>
        </p:nvSpPr>
        <p:spPr bwMode="auto">
          <a:xfrm>
            <a:off x="4716463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509587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>
            <a:off x="547528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66" name="Group 42"/>
          <p:cNvGrpSpPr>
            <a:grpSpLocks/>
          </p:cNvGrpSpPr>
          <p:nvPr/>
        </p:nvGrpSpPr>
        <p:grpSpPr bwMode="auto">
          <a:xfrm>
            <a:off x="1871663" y="3317875"/>
            <a:ext cx="3429000" cy="2254250"/>
            <a:chOff x="1179" y="2090"/>
            <a:chExt cx="2160" cy="1420"/>
          </a:xfrm>
        </p:grpSpPr>
        <p:sp>
          <p:nvSpPr>
            <p:cNvPr id="103467" name="Line 43"/>
            <p:cNvSpPr>
              <a:spLocks noChangeShapeType="1"/>
            </p:cNvSpPr>
            <p:nvPr/>
          </p:nvSpPr>
          <p:spPr bwMode="auto">
            <a:xfrm flipH="1">
              <a:off x="1179" y="335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Line 44"/>
            <p:cNvSpPr>
              <a:spLocks noChangeShapeType="1"/>
            </p:cNvSpPr>
            <p:nvPr/>
          </p:nvSpPr>
          <p:spPr bwMode="auto">
            <a:xfrm flipH="1">
              <a:off x="1418" y="319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9" name="Line 45"/>
            <p:cNvSpPr>
              <a:spLocks noChangeShapeType="1"/>
            </p:cNvSpPr>
            <p:nvPr/>
          </p:nvSpPr>
          <p:spPr bwMode="auto">
            <a:xfrm flipH="1">
              <a:off x="1657" y="303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Line 46"/>
            <p:cNvSpPr>
              <a:spLocks noChangeShapeType="1"/>
            </p:cNvSpPr>
            <p:nvPr/>
          </p:nvSpPr>
          <p:spPr bwMode="auto">
            <a:xfrm flipH="1">
              <a:off x="1896" y="2880"/>
              <a:ext cx="239" cy="15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1" name="Line 47"/>
            <p:cNvSpPr>
              <a:spLocks noChangeShapeType="1"/>
            </p:cNvSpPr>
            <p:nvPr/>
          </p:nvSpPr>
          <p:spPr bwMode="auto">
            <a:xfrm flipH="1">
              <a:off x="2135" y="2720"/>
              <a:ext cx="238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2" name="Line 48"/>
            <p:cNvSpPr>
              <a:spLocks noChangeShapeType="1"/>
            </p:cNvSpPr>
            <p:nvPr/>
          </p:nvSpPr>
          <p:spPr bwMode="auto">
            <a:xfrm flipH="1">
              <a:off x="2373" y="256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3" name="Line 49"/>
            <p:cNvSpPr>
              <a:spLocks noChangeShapeType="1"/>
            </p:cNvSpPr>
            <p:nvPr/>
          </p:nvSpPr>
          <p:spPr bwMode="auto">
            <a:xfrm flipH="1">
              <a:off x="2612" y="2400"/>
              <a:ext cx="24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4" name="Line 50"/>
            <p:cNvSpPr>
              <a:spLocks noChangeShapeType="1"/>
            </p:cNvSpPr>
            <p:nvPr/>
          </p:nvSpPr>
          <p:spPr bwMode="auto">
            <a:xfrm flipH="1">
              <a:off x="2861" y="2250"/>
              <a:ext cx="239" cy="15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5" name="Line 51"/>
            <p:cNvSpPr>
              <a:spLocks noChangeShapeType="1"/>
            </p:cNvSpPr>
            <p:nvPr/>
          </p:nvSpPr>
          <p:spPr bwMode="auto">
            <a:xfrm flipH="1">
              <a:off x="3100" y="209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76" name="Group 52"/>
          <p:cNvGrpSpPr>
            <a:grpSpLocks/>
          </p:cNvGrpSpPr>
          <p:nvPr/>
        </p:nvGrpSpPr>
        <p:grpSpPr bwMode="auto">
          <a:xfrm>
            <a:off x="2060575" y="2190750"/>
            <a:ext cx="3430588" cy="3381375"/>
            <a:chOff x="1298" y="1380"/>
            <a:chExt cx="2161" cy="2130"/>
          </a:xfrm>
        </p:grpSpPr>
        <p:sp>
          <p:nvSpPr>
            <p:cNvPr id="103477" name="Line 53"/>
            <p:cNvSpPr>
              <a:spLocks noChangeShapeType="1"/>
            </p:cNvSpPr>
            <p:nvPr/>
          </p:nvSpPr>
          <p:spPr bwMode="auto">
            <a:xfrm flipH="1" flipV="1">
              <a:off x="1298" y="1380"/>
              <a:ext cx="239" cy="11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8" name="Line 54"/>
            <p:cNvSpPr>
              <a:spLocks noChangeShapeType="1"/>
            </p:cNvSpPr>
            <p:nvPr/>
          </p:nvSpPr>
          <p:spPr bwMode="auto">
            <a:xfrm flipH="1" flipV="1">
              <a:off x="1537" y="2560"/>
              <a:ext cx="239" cy="40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Line 55"/>
            <p:cNvSpPr>
              <a:spLocks noChangeShapeType="1"/>
            </p:cNvSpPr>
            <p:nvPr/>
          </p:nvSpPr>
          <p:spPr bwMode="auto">
            <a:xfrm flipH="1" flipV="1">
              <a:off x="1776" y="2960"/>
              <a:ext cx="239" cy="19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0" name="Line 56"/>
            <p:cNvSpPr>
              <a:spLocks noChangeShapeType="1"/>
            </p:cNvSpPr>
            <p:nvPr/>
          </p:nvSpPr>
          <p:spPr bwMode="auto">
            <a:xfrm flipH="1" flipV="1">
              <a:off x="2015" y="3150"/>
              <a:ext cx="239" cy="12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1" name="Line 57"/>
            <p:cNvSpPr>
              <a:spLocks noChangeShapeType="1"/>
            </p:cNvSpPr>
            <p:nvPr/>
          </p:nvSpPr>
          <p:spPr bwMode="auto">
            <a:xfrm flipH="1" flipV="1">
              <a:off x="2254" y="327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2" name="Line 58"/>
            <p:cNvSpPr>
              <a:spLocks noChangeShapeType="1"/>
            </p:cNvSpPr>
            <p:nvPr/>
          </p:nvSpPr>
          <p:spPr bwMode="auto">
            <a:xfrm flipH="1" flipV="1">
              <a:off x="2493" y="3350"/>
              <a:ext cx="239" cy="6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3" name="Line 59"/>
            <p:cNvSpPr>
              <a:spLocks noChangeShapeType="1"/>
            </p:cNvSpPr>
            <p:nvPr/>
          </p:nvSpPr>
          <p:spPr bwMode="auto">
            <a:xfrm flipH="1" flipV="1">
              <a:off x="2732" y="3410"/>
              <a:ext cx="249" cy="3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4" name="Line 60"/>
            <p:cNvSpPr>
              <a:spLocks noChangeShapeType="1"/>
            </p:cNvSpPr>
            <p:nvPr/>
          </p:nvSpPr>
          <p:spPr bwMode="auto">
            <a:xfrm flipH="1" flipV="1">
              <a:off x="2981" y="3440"/>
              <a:ext cx="23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5" name="Line 61"/>
            <p:cNvSpPr>
              <a:spLocks noChangeShapeType="1"/>
            </p:cNvSpPr>
            <p:nvPr/>
          </p:nvSpPr>
          <p:spPr bwMode="auto">
            <a:xfrm flipH="1" flipV="1">
              <a:off x="3220" y="3480"/>
              <a:ext cx="239" cy="3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86" name="Group 62"/>
          <p:cNvGrpSpPr>
            <a:grpSpLocks/>
          </p:cNvGrpSpPr>
          <p:nvPr/>
        </p:nvGrpSpPr>
        <p:grpSpPr bwMode="auto">
          <a:xfrm>
            <a:off x="2060575" y="4445000"/>
            <a:ext cx="3430588" cy="1127125"/>
            <a:chOff x="1298" y="2800"/>
            <a:chExt cx="2161" cy="710"/>
          </a:xfrm>
        </p:grpSpPr>
        <p:sp>
          <p:nvSpPr>
            <p:cNvPr id="103487" name="Line 63"/>
            <p:cNvSpPr>
              <a:spLocks noChangeShapeType="1"/>
            </p:cNvSpPr>
            <p:nvPr/>
          </p:nvSpPr>
          <p:spPr bwMode="auto">
            <a:xfrm flipH="1">
              <a:off x="1298" y="343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8" name="Line 64"/>
            <p:cNvSpPr>
              <a:spLocks noChangeShapeType="1"/>
            </p:cNvSpPr>
            <p:nvPr/>
          </p:nvSpPr>
          <p:spPr bwMode="auto">
            <a:xfrm flipH="1">
              <a:off x="1537" y="335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9" name="Line 65"/>
            <p:cNvSpPr>
              <a:spLocks noChangeShapeType="1"/>
            </p:cNvSpPr>
            <p:nvPr/>
          </p:nvSpPr>
          <p:spPr bwMode="auto">
            <a:xfrm flipH="1">
              <a:off x="1776" y="327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0" name="Line 66"/>
            <p:cNvSpPr>
              <a:spLocks noChangeShapeType="1"/>
            </p:cNvSpPr>
            <p:nvPr/>
          </p:nvSpPr>
          <p:spPr bwMode="auto">
            <a:xfrm flipH="1">
              <a:off x="2015" y="319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1" name="Line 67"/>
            <p:cNvSpPr>
              <a:spLocks noChangeShapeType="1"/>
            </p:cNvSpPr>
            <p:nvPr/>
          </p:nvSpPr>
          <p:spPr bwMode="auto">
            <a:xfrm flipH="1">
              <a:off x="2254" y="311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2" name="Line 68"/>
            <p:cNvSpPr>
              <a:spLocks noChangeShapeType="1"/>
            </p:cNvSpPr>
            <p:nvPr/>
          </p:nvSpPr>
          <p:spPr bwMode="auto">
            <a:xfrm flipH="1">
              <a:off x="2493" y="303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3" name="Line 69"/>
            <p:cNvSpPr>
              <a:spLocks noChangeShapeType="1"/>
            </p:cNvSpPr>
            <p:nvPr/>
          </p:nvSpPr>
          <p:spPr bwMode="auto">
            <a:xfrm flipH="1">
              <a:off x="2732" y="2960"/>
              <a:ext cx="249" cy="7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4" name="Line 70"/>
            <p:cNvSpPr>
              <a:spLocks noChangeShapeType="1"/>
            </p:cNvSpPr>
            <p:nvPr/>
          </p:nvSpPr>
          <p:spPr bwMode="auto">
            <a:xfrm flipH="1">
              <a:off x="2981" y="288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5" name="Line 71"/>
            <p:cNvSpPr>
              <a:spLocks noChangeShapeType="1"/>
            </p:cNvSpPr>
            <p:nvPr/>
          </p:nvSpPr>
          <p:spPr bwMode="auto">
            <a:xfrm flipH="1">
              <a:off x="3220" y="2800"/>
              <a:ext cx="239" cy="8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96" name="Group 72"/>
          <p:cNvGrpSpPr>
            <a:grpSpLocks/>
          </p:cNvGrpSpPr>
          <p:nvPr/>
        </p:nvGrpSpPr>
        <p:grpSpPr bwMode="auto">
          <a:xfrm>
            <a:off x="2060575" y="1809750"/>
            <a:ext cx="3430588" cy="2509838"/>
            <a:chOff x="1298" y="1140"/>
            <a:chExt cx="2161" cy="1581"/>
          </a:xfrm>
        </p:grpSpPr>
        <p:sp>
          <p:nvSpPr>
            <p:cNvPr id="103497" name="Line 73"/>
            <p:cNvSpPr>
              <a:spLocks noChangeShapeType="1"/>
            </p:cNvSpPr>
            <p:nvPr/>
          </p:nvSpPr>
          <p:spPr bwMode="auto">
            <a:xfrm flipH="1" flipV="1">
              <a:off x="1298" y="1140"/>
              <a:ext cx="239" cy="111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8" name="Line 74"/>
            <p:cNvSpPr>
              <a:spLocks noChangeShapeType="1"/>
            </p:cNvSpPr>
            <p:nvPr/>
          </p:nvSpPr>
          <p:spPr bwMode="auto">
            <a:xfrm flipH="1" flipV="1">
              <a:off x="1537" y="2250"/>
              <a:ext cx="239" cy="31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9" name="Line 75"/>
            <p:cNvSpPr>
              <a:spLocks noChangeShapeType="1"/>
            </p:cNvSpPr>
            <p:nvPr/>
          </p:nvSpPr>
          <p:spPr bwMode="auto">
            <a:xfrm flipH="1" flipV="1">
              <a:off x="1776" y="2560"/>
              <a:ext cx="239" cy="12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0" name="Line 76"/>
            <p:cNvSpPr>
              <a:spLocks noChangeShapeType="1"/>
            </p:cNvSpPr>
            <p:nvPr/>
          </p:nvSpPr>
          <p:spPr bwMode="auto">
            <a:xfrm flipH="1" flipV="1">
              <a:off x="2015" y="2680"/>
              <a:ext cx="23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1" name="Line 77"/>
            <p:cNvSpPr>
              <a:spLocks noChangeShapeType="1"/>
            </p:cNvSpPr>
            <p:nvPr/>
          </p:nvSpPr>
          <p:spPr bwMode="auto">
            <a:xfrm flipH="1">
              <a:off x="2254" y="2720"/>
              <a:ext cx="239" cy="1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2" name="Line 78"/>
            <p:cNvSpPr>
              <a:spLocks noChangeShapeType="1"/>
            </p:cNvSpPr>
            <p:nvPr/>
          </p:nvSpPr>
          <p:spPr bwMode="auto">
            <a:xfrm flipH="1">
              <a:off x="2493" y="2700"/>
              <a:ext cx="239" cy="2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3" name="Line 79"/>
            <p:cNvSpPr>
              <a:spLocks noChangeShapeType="1"/>
            </p:cNvSpPr>
            <p:nvPr/>
          </p:nvSpPr>
          <p:spPr bwMode="auto">
            <a:xfrm flipH="1">
              <a:off x="2732" y="2660"/>
              <a:ext cx="24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4" name="Line 80"/>
            <p:cNvSpPr>
              <a:spLocks noChangeShapeType="1"/>
            </p:cNvSpPr>
            <p:nvPr/>
          </p:nvSpPr>
          <p:spPr bwMode="auto">
            <a:xfrm flipH="1">
              <a:off x="2981" y="2620"/>
              <a:ext cx="23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5" name="Line 81"/>
            <p:cNvSpPr>
              <a:spLocks noChangeShapeType="1"/>
            </p:cNvSpPr>
            <p:nvPr/>
          </p:nvSpPr>
          <p:spPr bwMode="auto">
            <a:xfrm flipH="1">
              <a:off x="3220" y="2560"/>
              <a:ext cx="239" cy="6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06" name="Group 82"/>
          <p:cNvGrpSpPr>
            <a:grpSpLocks/>
          </p:cNvGrpSpPr>
          <p:nvPr/>
        </p:nvGrpSpPr>
        <p:grpSpPr bwMode="auto">
          <a:xfrm>
            <a:off x="2028825" y="4397375"/>
            <a:ext cx="3506788" cy="1219200"/>
            <a:chOff x="1278" y="2770"/>
            <a:chExt cx="2209" cy="768"/>
          </a:xfrm>
        </p:grpSpPr>
        <p:sp>
          <p:nvSpPr>
            <p:cNvPr id="103507" name="Oval 83"/>
            <p:cNvSpPr>
              <a:spLocks noChangeArrowheads="1"/>
            </p:cNvSpPr>
            <p:nvPr/>
          </p:nvSpPr>
          <p:spPr bwMode="auto">
            <a:xfrm>
              <a:off x="1278" y="34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8" name="Oval 84"/>
            <p:cNvSpPr>
              <a:spLocks noChangeArrowheads="1"/>
            </p:cNvSpPr>
            <p:nvPr/>
          </p:nvSpPr>
          <p:spPr bwMode="auto">
            <a:xfrm>
              <a:off x="1517" y="340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9" name="Oval 85"/>
            <p:cNvSpPr>
              <a:spLocks noChangeArrowheads="1"/>
            </p:cNvSpPr>
            <p:nvPr/>
          </p:nvSpPr>
          <p:spPr bwMode="auto">
            <a:xfrm>
              <a:off x="1756" y="33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0" name="Oval 86"/>
            <p:cNvSpPr>
              <a:spLocks noChangeArrowheads="1"/>
            </p:cNvSpPr>
            <p:nvPr/>
          </p:nvSpPr>
          <p:spPr bwMode="auto">
            <a:xfrm>
              <a:off x="1995" y="32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1" name="Oval 87"/>
            <p:cNvSpPr>
              <a:spLocks noChangeArrowheads="1"/>
            </p:cNvSpPr>
            <p:nvPr/>
          </p:nvSpPr>
          <p:spPr bwMode="auto">
            <a:xfrm>
              <a:off x="2234" y="317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2" name="Oval 88"/>
            <p:cNvSpPr>
              <a:spLocks noChangeArrowheads="1"/>
            </p:cNvSpPr>
            <p:nvPr/>
          </p:nvSpPr>
          <p:spPr bwMode="auto">
            <a:xfrm>
              <a:off x="2473" y="30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3" name="Oval 89"/>
            <p:cNvSpPr>
              <a:spLocks noChangeArrowheads="1"/>
            </p:cNvSpPr>
            <p:nvPr/>
          </p:nvSpPr>
          <p:spPr bwMode="auto">
            <a:xfrm>
              <a:off x="2712" y="301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4" name="Oval 90"/>
            <p:cNvSpPr>
              <a:spLocks noChangeArrowheads="1"/>
            </p:cNvSpPr>
            <p:nvPr/>
          </p:nvSpPr>
          <p:spPr bwMode="auto">
            <a:xfrm>
              <a:off x="2951" y="293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5" name="Oval 91"/>
            <p:cNvSpPr>
              <a:spLocks noChangeArrowheads="1"/>
            </p:cNvSpPr>
            <p:nvPr/>
          </p:nvSpPr>
          <p:spPr bwMode="auto">
            <a:xfrm>
              <a:off x="3190" y="285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6" name="Oval 92"/>
            <p:cNvSpPr>
              <a:spLocks noChangeArrowheads="1"/>
            </p:cNvSpPr>
            <p:nvPr/>
          </p:nvSpPr>
          <p:spPr bwMode="auto">
            <a:xfrm>
              <a:off x="3429" y="277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17" name="Group 93"/>
          <p:cNvGrpSpPr>
            <a:grpSpLocks/>
          </p:cNvGrpSpPr>
          <p:nvPr/>
        </p:nvGrpSpPr>
        <p:grpSpPr bwMode="auto">
          <a:xfrm>
            <a:off x="2028825" y="2143125"/>
            <a:ext cx="3506788" cy="3473450"/>
            <a:chOff x="1278" y="1350"/>
            <a:chExt cx="2209" cy="2188"/>
          </a:xfrm>
        </p:grpSpPr>
        <p:sp>
          <p:nvSpPr>
            <p:cNvPr id="103518" name="Oval 94"/>
            <p:cNvSpPr>
              <a:spLocks noChangeArrowheads="1"/>
            </p:cNvSpPr>
            <p:nvPr/>
          </p:nvSpPr>
          <p:spPr bwMode="auto">
            <a:xfrm>
              <a:off x="3429" y="34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9" name="Oval 95"/>
            <p:cNvSpPr>
              <a:spLocks noChangeArrowheads="1"/>
            </p:cNvSpPr>
            <p:nvPr/>
          </p:nvSpPr>
          <p:spPr bwMode="auto">
            <a:xfrm>
              <a:off x="3190" y="346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0" name="Oval 96"/>
            <p:cNvSpPr>
              <a:spLocks noChangeArrowheads="1"/>
            </p:cNvSpPr>
            <p:nvPr/>
          </p:nvSpPr>
          <p:spPr bwMode="auto">
            <a:xfrm>
              <a:off x="2951" y="34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1" name="Oval 97"/>
            <p:cNvSpPr>
              <a:spLocks noChangeArrowheads="1"/>
            </p:cNvSpPr>
            <p:nvPr/>
          </p:nvSpPr>
          <p:spPr bwMode="auto">
            <a:xfrm>
              <a:off x="2712" y="33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2" name="Oval 98"/>
            <p:cNvSpPr>
              <a:spLocks noChangeArrowheads="1"/>
            </p:cNvSpPr>
            <p:nvPr/>
          </p:nvSpPr>
          <p:spPr bwMode="auto">
            <a:xfrm>
              <a:off x="2473" y="33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3" name="Oval 99"/>
            <p:cNvSpPr>
              <a:spLocks noChangeArrowheads="1"/>
            </p:cNvSpPr>
            <p:nvPr/>
          </p:nvSpPr>
          <p:spPr bwMode="auto">
            <a:xfrm>
              <a:off x="2234" y="32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4" name="Oval 100"/>
            <p:cNvSpPr>
              <a:spLocks noChangeArrowheads="1"/>
            </p:cNvSpPr>
            <p:nvPr/>
          </p:nvSpPr>
          <p:spPr bwMode="auto">
            <a:xfrm>
              <a:off x="1995" y="313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5" name="Oval 101"/>
            <p:cNvSpPr>
              <a:spLocks noChangeArrowheads="1"/>
            </p:cNvSpPr>
            <p:nvPr/>
          </p:nvSpPr>
          <p:spPr bwMode="auto">
            <a:xfrm>
              <a:off x="1756" y="293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6" name="Oval 102"/>
            <p:cNvSpPr>
              <a:spLocks noChangeArrowheads="1"/>
            </p:cNvSpPr>
            <p:nvPr/>
          </p:nvSpPr>
          <p:spPr bwMode="auto">
            <a:xfrm>
              <a:off x="1278" y="135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7" name="Oval 103"/>
            <p:cNvSpPr>
              <a:spLocks noChangeArrowheads="1"/>
            </p:cNvSpPr>
            <p:nvPr/>
          </p:nvSpPr>
          <p:spPr bwMode="auto">
            <a:xfrm>
              <a:off x="1517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28" name="Group 104"/>
          <p:cNvGrpSpPr>
            <a:grpSpLocks/>
          </p:cNvGrpSpPr>
          <p:nvPr/>
        </p:nvGrpSpPr>
        <p:grpSpPr bwMode="auto">
          <a:xfrm>
            <a:off x="1839913" y="3270250"/>
            <a:ext cx="3506787" cy="2346325"/>
            <a:chOff x="1159" y="2060"/>
            <a:chExt cx="2209" cy="1478"/>
          </a:xfrm>
        </p:grpSpPr>
        <p:sp>
          <p:nvSpPr>
            <p:cNvPr id="103529" name="Oval 105"/>
            <p:cNvSpPr>
              <a:spLocks noChangeArrowheads="1"/>
            </p:cNvSpPr>
            <p:nvPr/>
          </p:nvSpPr>
          <p:spPr bwMode="auto">
            <a:xfrm>
              <a:off x="1159" y="34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0" name="Oval 106"/>
            <p:cNvSpPr>
              <a:spLocks noChangeArrowheads="1"/>
            </p:cNvSpPr>
            <p:nvPr/>
          </p:nvSpPr>
          <p:spPr bwMode="auto">
            <a:xfrm>
              <a:off x="1398" y="33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1" name="Oval 107"/>
            <p:cNvSpPr>
              <a:spLocks noChangeArrowheads="1"/>
            </p:cNvSpPr>
            <p:nvPr/>
          </p:nvSpPr>
          <p:spPr bwMode="auto">
            <a:xfrm>
              <a:off x="1637" y="317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2" name="Oval 108"/>
            <p:cNvSpPr>
              <a:spLocks noChangeArrowheads="1"/>
            </p:cNvSpPr>
            <p:nvPr/>
          </p:nvSpPr>
          <p:spPr bwMode="auto">
            <a:xfrm>
              <a:off x="1876" y="301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3" name="Oval 109"/>
            <p:cNvSpPr>
              <a:spLocks noChangeArrowheads="1"/>
            </p:cNvSpPr>
            <p:nvPr/>
          </p:nvSpPr>
          <p:spPr bwMode="auto">
            <a:xfrm>
              <a:off x="2115" y="285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4" name="Oval 110"/>
            <p:cNvSpPr>
              <a:spLocks noChangeArrowheads="1"/>
            </p:cNvSpPr>
            <p:nvPr/>
          </p:nvSpPr>
          <p:spPr bwMode="auto">
            <a:xfrm>
              <a:off x="2354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5" name="Oval 111"/>
            <p:cNvSpPr>
              <a:spLocks noChangeArrowheads="1"/>
            </p:cNvSpPr>
            <p:nvPr/>
          </p:nvSpPr>
          <p:spPr bwMode="auto">
            <a:xfrm>
              <a:off x="2593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6" name="Oval 112"/>
            <p:cNvSpPr>
              <a:spLocks noChangeArrowheads="1"/>
            </p:cNvSpPr>
            <p:nvPr/>
          </p:nvSpPr>
          <p:spPr bwMode="auto">
            <a:xfrm>
              <a:off x="2832" y="23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7" name="Oval 113"/>
            <p:cNvSpPr>
              <a:spLocks noChangeArrowheads="1"/>
            </p:cNvSpPr>
            <p:nvPr/>
          </p:nvSpPr>
          <p:spPr bwMode="auto">
            <a:xfrm>
              <a:off x="3071" y="22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8" name="Oval 114"/>
            <p:cNvSpPr>
              <a:spLocks noChangeArrowheads="1"/>
            </p:cNvSpPr>
            <p:nvPr/>
          </p:nvSpPr>
          <p:spPr bwMode="auto">
            <a:xfrm>
              <a:off x="3310" y="206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39" name="Group 115"/>
          <p:cNvGrpSpPr>
            <a:grpSpLocks/>
          </p:cNvGrpSpPr>
          <p:nvPr/>
        </p:nvGrpSpPr>
        <p:grpSpPr bwMode="auto">
          <a:xfrm>
            <a:off x="2028825" y="1778000"/>
            <a:ext cx="3506788" cy="2584450"/>
            <a:chOff x="1278" y="1120"/>
            <a:chExt cx="2209" cy="1628"/>
          </a:xfrm>
        </p:grpSpPr>
        <p:sp>
          <p:nvSpPr>
            <p:cNvPr id="103540" name="Oval 116"/>
            <p:cNvSpPr>
              <a:spLocks noChangeArrowheads="1"/>
            </p:cNvSpPr>
            <p:nvPr/>
          </p:nvSpPr>
          <p:spPr bwMode="auto">
            <a:xfrm>
              <a:off x="2234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1" name="Oval 117"/>
            <p:cNvSpPr>
              <a:spLocks noChangeArrowheads="1"/>
            </p:cNvSpPr>
            <p:nvPr/>
          </p:nvSpPr>
          <p:spPr bwMode="auto">
            <a:xfrm>
              <a:off x="1995" y="265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2" name="Oval 118"/>
            <p:cNvSpPr>
              <a:spLocks noChangeArrowheads="1"/>
            </p:cNvSpPr>
            <p:nvPr/>
          </p:nvSpPr>
          <p:spPr bwMode="auto">
            <a:xfrm>
              <a:off x="1756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3" name="Oval 119"/>
            <p:cNvSpPr>
              <a:spLocks noChangeArrowheads="1"/>
            </p:cNvSpPr>
            <p:nvPr/>
          </p:nvSpPr>
          <p:spPr bwMode="auto">
            <a:xfrm>
              <a:off x="1517" y="22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4" name="Oval 120"/>
            <p:cNvSpPr>
              <a:spLocks noChangeArrowheads="1"/>
            </p:cNvSpPr>
            <p:nvPr/>
          </p:nvSpPr>
          <p:spPr bwMode="auto">
            <a:xfrm>
              <a:off x="1278" y="11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5" name="Oval 121"/>
            <p:cNvSpPr>
              <a:spLocks noChangeArrowheads="1"/>
            </p:cNvSpPr>
            <p:nvPr/>
          </p:nvSpPr>
          <p:spPr bwMode="auto">
            <a:xfrm>
              <a:off x="3429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6" name="Oval 122"/>
            <p:cNvSpPr>
              <a:spLocks noChangeArrowheads="1"/>
            </p:cNvSpPr>
            <p:nvPr/>
          </p:nvSpPr>
          <p:spPr bwMode="auto">
            <a:xfrm>
              <a:off x="3190" y="25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7" name="Oval 123"/>
            <p:cNvSpPr>
              <a:spLocks noChangeArrowheads="1"/>
            </p:cNvSpPr>
            <p:nvPr/>
          </p:nvSpPr>
          <p:spPr bwMode="auto">
            <a:xfrm>
              <a:off x="2951" y="263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8" name="Oval 124"/>
            <p:cNvSpPr>
              <a:spLocks noChangeArrowheads="1"/>
            </p:cNvSpPr>
            <p:nvPr/>
          </p:nvSpPr>
          <p:spPr bwMode="auto">
            <a:xfrm>
              <a:off x="2712" y="267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9" name="Oval 125"/>
            <p:cNvSpPr>
              <a:spLocks noChangeArrowheads="1"/>
            </p:cNvSpPr>
            <p:nvPr/>
          </p:nvSpPr>
          <p:spPr bwMode="auto">
            <a:xfrm>
              <a:off x="2473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50" name="Rectangle 126"/>
          <p:cNvSpPr>
            <a:spLocks noChangeArrowheads="1"/>
          </p:cNvSpPr>
          <p:nvPr/>
        </p:nvSpPr>
        <p:spPr bwMode="auto">
          <a:xfrm>
            <a:off x="1141413" y="1190625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sp>
        <p:nvSpPr>
          <p:cNvPr id="103551" name="Rectangle 127"/>
          <p:cNvSpPr>
            <a:spLocks noChangeArrowheads="1"/>
          </p:cNvSpPr>
          <p:nvPr/>
        </p:nvSpPr>
        <p:spPr bwMode="auto">
          <a:xfrm>
            <a:off x="1189038" y="1504950"/>
            <a:ext cx="414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$3.50</a:t>
            </a:r>
            <a:endParaRPr lang="en-US"/>
          </a:p>
        </p:txBody>
      </p:sp>
      <p:sp>
        <p:nvSpPr>
          <p:cNvPr id="103552" name="Rectangle 128"/>
          <p:cNvSpPr>
            <a:spLocks noChangeArrowheads="1"/>
          </p:cNvSpPr>
          <p:nvPr/>
        </p:nvSpPr>
        <p:spPr bwMode="auto">
          <a:xfrm>
            <a:off x="1282700" y="18129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3.25</a:t>
            </a:r>
            <a:endParaRPr lang="en-US"/>
          </a:p>
        </p:txBody>
      </p:sp>
      <p:sp>
        <p:nvSpPr>
          <p:cNvPr id="103553" name="Rectangle 129"/>
          <p:cNvSpPr>
            <a:spLocks noChangeArrowheads="1"/>
          </p:cNvSpPr>
          <p:nvPr/>
        </p:nvSpPr>
        <p:spPr bwMode="auto">
          <a:xfrm>
            <a:off x="1282700" y="21224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3.00</a:t>
            </a:r>
            <a:endParaRPr lang="en-US"/>
          </a:p>
        </p:txBody>
      </p:sp>
      <p:sp>
        <p:nvSpPr>
          <p:cNvPr id="103554" name="Rectangle 130"/>
          <p:cNvSpPr>
            <a:spLocks noChangeArrowheads="1"/>
          </p:cNvSpPr>
          <p:nvPr/>
        </p:nvSpPr>
        <p:spPr bwMode="auto">
          <a:xfrm>
            <a:off x="1282700" y="24320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2.75</a:t>
            </a:r>
            <a:endParaRPr lang="en-US"/>
          </a:p>
        </p:txBody>
      </p:sp>
      <p:sp>
        <p:nvSpPr>
          <p:cNvPr id="103555" name="Rectangle 131"/>
          <p:cNvSpPr>
            <a:spLocks noChangeArrowheads="1"/>
          </p:cNvSpPr>
          <p:nvPr/>
        </p:nvSpPr>
        <p:spPr bwMode="auto">
          <a:xfrm>
            <a:off x="1282700" y="274161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2.50</a:t>
            </a:r>
            <a:endParaRPr lang="en-US"/>
          </a:p>
        </p:txBody>
      </p:sp>
      <p:sp>
        <p:nvSpPr>
          <p:cNvPr id="103556" name="Rectangle 132"/>
          <p:cNvSpPr>
            <a:spLocks noChangeArrowheads="1"/>
          </p:cNvSpPr>
          <p:nvPr/>
        </p:nvSpPr>
        <p:spPr bwMode="auto">
          <a:xfrm>
            <a:off x="1282700" y="30511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2.25</a:t>
            </a:r>
            <a:endParaRPr lang="en-US"/>
          </a:p>
        </p:txBody>
      </p:sp>
      <p:sp>
        <p:nvSpPr>
          <p:cNvPr id="103557" name="Rectangle 133"/>
          <p:cNvSpPr>
            <a:spLocks noChangeArrowheads="1"/>
          </p:cNvSpPr>
          <p:nvPr/>
        </p:nvSpPr>
        <p:spPr bwMode="auto">
          <a:xfrm>
            <a:off x="1282700" y="33591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2.00</a:t>
            </a:r>
            <a:endParaRPr lang="en-US"/>
          </a:p>
        </p:txBody>
      </p:sp>
      <p:sp>
        <p:nvSpPr>
          <p:cNvPr id="103558" name="Rectangle 134"/>
          <p:cNvSpPr>
            <a:spLocks noChangeArrowheads="1"/>
          </p:cNvSpPr>
          <p:nvPr/>
        </p:nvSpPr>
        <p:spPr bwMode="auto">
          <a:xfrm>
            <a:off x="1282700" y="36750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1.75</a:t>
            </a:r>
            <a:endParaRPr lang="en-US"/>
          </a:p>
        </p:txBody>
      </p:sp>
      <p:sp>
        <p:nvSpPr>
          <p:cNvPr id="103559" name="Rectangle 135"/>
          <p:cNvSpPr>
            <a:spLocks noChangeArrowheads="1"/>
          </p:cNvSpPr>
          <p:nvPr/>
        </p:nvSpPr>
        <p:spPr bwMode="auto">
          <a:xfrm>
            <a:off x="1282700" y="398303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1.50</a:t>
            </a:r>
            <a:endParaRPr lang="en-US"/>
          </a:p>
        </p:txBody>
      </p:sp>
      <p:sp>
        <p:nvSpPr>
          <p:cNvPr id="103560" name="Rectangle 136"/>
          <p:cNvSpPr>
            <a:spLocks noChangeArrowheads="1"/>
          </p:cNvSpPr>
          <p:nvPr/>
        </p:nvSpPr>
        <p:spPr bwMode="auto">
          <a:xfrm>
            <a:off x="1282700" y="429260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1.25</a:t>
            </a:r>
            <a:endParaRPr lang="en-US"/>
          </a:p>
        </p:txBody>
      </p:sp>
      <p:sp>
        <p:nvSpPr>
          <p:cNvPr id="103561" name="Rectangle 137"/>
          <p:cNvSpPr>
            <a:spLocks noChangeArrowheads="1"/>
          </p:cNvSpPr>
          <p:nvPr/>
        </p:nvSpPr>
        <p:spPr bwMode="auto">
          <a:xfrm>
            <a:off x="1282700" y="46021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1.00</a:t>
            </a:r>
            <a:endParaRPr lang="en-US"/>
          </a:p>
        </p:txBody>
      </p:sp>
      <p:sp>
        <p:nvSpPr>
          <p:cNvPr id="103562" name="Rectangle 138"/>
          <p:cNvSpPr>
            <a:spLocks noChangeArrowheads="1"/>
          </p:cNvSpPr>
          <p:nvPr/>
        </p:nvSpPr>
        <p:spPr bwMode="auto">
          <a:xfrm>
            <a:off x="1282700" y="49117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0.75</a:t>
            </a:r>
            <a:endParaRPr lang="en-US"/>
          </a:p>
        </p:txBody>
      </p:sp>
      <p:sp>
        <p:nvSpPr>
          <p:cNvPr id="103563" name="Rectangle 139"/>
          <p:cNvSpPr>
            <a:spLocks noChangeArrowheads="1"/>
          </p:cNvSpPr>
          <p:nvPr/>
        </p:nvSpPr>
        <p:spPr bwMode="auto">
          <a:xfrm>
            <a:off x="1282700" y="52212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0.50</a:t>
            </a:r>
            <a:endParaRPr lang="en-US"/>
          </a:p>
        </p:txBody>
      </p:sp>
      <p:sp>
        <p:nvSpPr>
          <p:cNvPr id="103564" name="Rectangle 140"/>
          <p:cNvSpPr>
            <a:spLocks noChangeArrowheads="1"/>
          </p:cNvSpPr>
          <p:nvPr/>
        </p:nvSpPr>
        <p:spPr bwMode="auto">
          <a:xfrm>
            <a:off x="1282700" y="55292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0.25</a:t>
            </a:r>
            <a:endParaRPr lang="en-US"/>
          </a:p>
        </p:txBody>
      </p:sp>
      <p:sp>
        <p:nvSpPr>
          <p:cNvPr id="103565" name="Rectangle 141"/>
          <p:cNvSpPr>
            <a:spLocks noChangeArrowheads="1"/>
          </p:cNvSpPr>
          <p:nvPr/>
        </p:nvSpPr>
        <p:spPr bwMode="auto">
          <a:xfrm>
            <a:off x="6799263" y="5986463"/>
            <a:ext cx="673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103566" name="Rectangle 142"/>
          <p:cNvSpPr>
            <a:spLocks noChangeArrowheads="1"/>
          </p:cNvSpPr>
          <p:nvPr/>
        </p:nvSpPr>
        <p:spPr bwMode="auto">
          <a:xfrm>
            <a:off x="6724650" y="6196013"/>
            <a:ext cx="747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of Output</a:t>
            </a:r>
            <a:endParaRPr lang="en-US"/>
          </a:p>
        </p:txBody>
      </p:sp>
      <p:sp>
        <p:nvSpPr>
          <p:cNvPr id="103567" name="Rectangle 143"/>
          <p:cNvSpPr>
            <a:spLocks noChangeArrowheads="1"/>
          </p:cNvSpPr>
          <p:nvPr/>
        </p:nvSpPr>
        <p:spPr bwMode="auto">
          <a:xfrm>
            <a:off x="4989513" y="6405563"/>
            <a:ext cx="2459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(glasses of lemonade per hour)</a:t>
            </a:r>
            <a:endParaRPr lang="en-US"/>
          </a:p>
        </p:txBody>
      </p:sp>
      <p:sp>
        <p:nvSpPr>
          <p:cNvPr id="103568" name="Rectangle 144"/>
          <p:cNvSpPr>
            <a:spLocks noChangeArrowheads="1"/>
          </p:cNvSpPr>
          <p:nvPr/>
        </p:nvSpPr>
        <p:spPr bwMode="auto">
          <a:xfrm>
            <a:off x="15128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03569" name="Rectangle 145"/>
          <p:cNvSpPr>
            <a:spLocks noChangeArrowheads="1"/>
          </p:cNvSpPr>
          <p:nvPr/>
        </p:nvSpPr>
        <p:spPr bwMode="auto">
          <a:xfrm>
            <a:off x="201136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03570" name="Rectangle 146"/>
          <p:cNvSpPr>
            <a:spLocks noChangeArrowheads="1"/>
          </p:cNvSpPr>
          <p:nvPr/>
        </p:nvSpPr>
        <p:spPr bwMode="auto">
          <a:xfrm>
            <a:off x="314483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03571" name="Rectangle 147"/>
          <p:cNvSpPr>
            <a:spLocks noChangeArrowheads="1"/>
          </p:cNvSpPr>
          <p:nvPr/>
        </p:nvSpPr>
        <p:spPr bwMode="auto">
          <a:xfrm>
            <a:off x="276701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03572" name="Rectangle 148"/>
          <p:cNvSpPr>
            <a:spLocks noChangeArrowheads="1"/>
          </p:cNvSpPr>
          <p:nvPr/>
        </p:nvSpPr>
        <p:spPr bwMode="auto">
          <a:xfrm>
            <a:off x="23891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03573" name="Rectangle 149"/>
          <p:cNvSpPr>
            <a:spLocks noChangeArrowheads="1"/>
          </p:cNvSpPr>
          <p:nvPr/>
        </p:nvSpPr>
        <p:spPr bwMode="auto">
          <a:xfrm>
            <a:off x="42814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103574" name="Rectangle 150"/>
          <p:cNvSpPr>
            <a:spLocks noChangeArrowheads="1"/>
          </p:cNvSpPr>
          <p:nvPr/>
        </p:nvSpPr>
        <p:spPr bwMode="auto">
          <a:xfrm>
            <a:off x="3905250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103575" name="Rectangle 151"/>
          <p:cNvSpPr>
            <a:spLocks noChangeArrowheads="1"/>
          </p:cNvSpPr>
          <p:nvPr/>
        </p:nvSpPr>
        <p:spPr bwMode="auto">
          <a:xfrm>
            <a:off x="3527425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03576" name="Rectangle 152"/>
          <p:cNvSpPr>
            <a:spLocks noChangeArrowheads="1"/>
          </p:cNvSpPr>
          <p:nvPr/>
        </p:nvSpPr>
        <p:spPr bwMode="auto">
          <a:xfrm>
            <a:off x="503713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103577" name="Rectangle 153"/>
          <p:cNvSpPr>
            <a:spLocks noChangeArrowheads="1"/>
          </p:cNvSpPr>
          <p:nvPr/>
        </p:nvSpPr>
        <p:spPr bwMode="auto">
          <a:xfrm>
            <a:off x="465931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103578" name="Rectangle 154"/>
          <p:cNvSpPr>
            <a:spLocks noChangeArrowheads="1"/>
          </p:cNvSpPr>
          <p:nvPr/>
        </p:nvSpPr>
        <p:spPr bwMode="auto">
          <a:xfrm>
            <a:off x="5367338" y="599122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03579" name="Rectangle 155"/>
          <p:cNvSpPr>
            <a:spLocks noChangeArrowheads="1"/>
          </p:cNvSpPr>
          <p:nvPr/>
        </p:nvSpPr>
        <p:spPr bwMode="auto">
          <a:xfrm>
            <a:off x="5383213" y="3208338"/>
            <a:ext cx="2571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MC</a:t>
            </a:r>
            <a:endParaRPr lang="en-US"/>
          </a:p>
        </p:txBody>
      </p:sp>
      <p:sp>
        <p:nvSpPr>
          <p:cNvPr id="103580" name="Rectangle 156"/>
          <p:cNvSpPr>
            <a:spLocks noChangeArrowheads="1"/>
          </p:cNvSpPr>
          <p:nvPr/>
        </p:nvSpPr>
        <p:spPr bwMode="auto">
          <a:xfrm>
            <a:off x="5567363" y="396240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ATC</a:t>
            </a:r>
            <a:endParaRPr lang="en-US"/>
          </a:p>
        </p:txBody>
      </p:sp>
      <p:sp>
        <p:nvSpPr>
          <p:cNvPr id="103581" name="Rectangle 157"/>
          <p:cNvSpPr>
            <a:spLocks noChangeArrowheads="1"/>
          </p:cNvSpPr>
          <p:nvPr/>
        </p:nvSpPr>
        <p:spPr bwMode="auto">
          <a:xfrm>
            <a:off x="5576888" y="4340225"/>
            <a:ext cx="3381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AVC</a:t>
            </a:r>
            <a:endParaRPr lang="en-US"/>
          </a:p>
        </p:txBody>
      </p:sp>
      <p:sp>
        <p:nvSpPr>
          <p:cNvPr id="103582" name="Rectangle 158"/>
          <p:cNvSpPr>
            <a:spLocks noChangeArrowheads="1"/>
          </p:cNvSpPr>
          <p:nvPr/>
        </p:nvSpPr>
        <p:spPr bwMode="auto">
          <a:xfrm>
            <a:off x="5567363" y="544671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AFC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79" grpId="0" build="p" autoUpdateAnimBg="0"/>
      <p:bldP spid="103580" grpId="0" build="p" autoUpdateAnimBg="0"/>
      <p:bldP spid="103581" grpId="0" build="p" autoUpdateAnimBg="0"/>
      <p:bldP spid="10358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COSTS?</a:t>
            </a:r>
            <a:endParaRPr lang="en-US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the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Law of Supply</a:t>
            </a:r>
            <a:r>
              <a:rPr lang="en-US"/>
              <a:t>:</a:t>
            </a:r>
          </a:p>
          <a:p>
            <a:pPr lvl="1"/>
            <a:r>
              <a:rPr lang="en-US"/>
              <a:t>Firms are willing to produce and sell a greater quantity of a good when the price of the good is high.</a:t>
            </a:r>
          </a:p>
          <a:p>
            <a:pPr lvl="1"/>
            <a:r>
              <a:rPr lang="en-US"/>
              <a:t>This results in a supply curve that slopes upward.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Cost Curves and Their Shapes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Marginal cost rises with the amount of output produced.</a:t>
            </a:r>
          </a:p>
          <a:p>
            <a:pPr lvl="1"/>
            <a:r>
              <a:rPr lang="en-US" dirty="0"/>
              <a:t>This reflects the property of </a:t>
            </a:r>
            <a:r>
              <a:rPr lang="en-US" i="1" dirty="0"/>
              <a:t>diminishing marginal product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Once all of the equipment is being utilized and a business hires an additional worker the marginal product of that worker will be low, but the marginal cost will be high.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Thirsty Thelma’s Average-Cost and Marginal-Cost Curves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3F6F9"/>
          </a:solidFill>
          <a:ln w="1746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2F4F8"/>
          </a:solidFill>
          <a:ln w="1587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1F4F7"/>
          </a:solidFill>
          <a:ln w="14287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0F2F5"/>
          </a:solidFill>
          <a:ln w="1270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EF1F4"/>
          </a:solidFill>
          <a:ln w="1111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DEFF3"/>
          </a:solidFill>
          <a:ln w="952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BEEF2"/>
          </a:solidFill>
          <a:ln w="793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AECF1"/>
          </a:solidFill>
          <a:ln w="635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9EBF0"/>
          </a:solidFill>
          <a:ln w="476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7EAEF"/>
          </a:solidFill>
          <a:ln w="317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1681163" y="1192213"/>
            <a:ext cx="5818187" cy="4745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7" name="Freeform 17"/>
          <p:cNvSpPr>
            <a:spLocks/>
          </p:cNvSpPr>
          <p:nvPr/>
        </p:nvSpPr>
        <p:spPr bwMode="auto">
          <a:xfrm>
            <a:off x="1681163" y="1192213"/>
            <a:ext cx="5818187" cy="4745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9"/>
              </a:cxn>
              <a:cxn ang="0">
                <a:pos x="3665" y="2989"/>
              </a:cxn>
            </a:cxnLst>
            <a:rect l="0" t="0" r="r" b="b"/>
            <a:pathLst>
              <a:path w="3665" h="2989">
                <a:moveTo>
                  <a:pt x="0" y="0"/>
                </a:moveTo>
                <a:lnTo>
                  <a:pt x="0" y="2989"/>
                </a:lnTo>
                <a:lnTo>
                  <a:pt x="3665" y="2989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1681163" y="1573213"/>
            <a:ext cx="127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1681163" y="18732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1681163" y="21907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>
            <a:off x="1681163" y="25082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1681163" y="28098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1681163" y="31273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>
            <a:off x="1681163" y="34448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>
            <a:off x="1681163" y="37623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1681163" y="40640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>
            <a:off x="1681163" y="43815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>
            <a:off x="1681163" y="46990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>
            <a:off x="1681163" y="50006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>
            <a:off x="1681163" y="53181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>
            <a:off x="1681163" y="56356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>
            <a:off x="206057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>
            <a:off x="243998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>
            <a:off x="2819400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>
            <a:off x="3198813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>
            <a:off x="357822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7" name="Line 37"/>
          <p:cNvSpPr>
            <a:spLocks noChangeShapeType="1"/>
          </p:cNvSpPr>
          <p:nvPr/>
        </p:nvSpPr>
        <p:spPr bwMode="auto">
          <a:xfrm>
            <a:off x="395763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>
            <a:off x="4337050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>
            <a:off x="4716463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>
            <a:off x="509587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>
            <a:off x="547528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42" name="Group 42"/>
          <p:cNvGrpSpPr>
            <a:grpSpLocks/>
          </p:cNvGrpSpPr>
          <p:nvPr/>
        </p:nvGrpSpPr>
        <p:grpSpPr bwMode="auto">
          <a:xfrm>
            <a:off x="1871663" y="3317875"/>
            <a:ext cx="3429000" cy="2254250"/>
            <a:chOff x="1179" y="2090"/>
            <a:chExt cx="2160" cy="1420"/>
          </a:xfrm>
        </p:grpSpPr>
        <p:sp>
          <p:nvSpPr>
            <p:cNvPr id="102443" name="Line 43"/>
            <p:cNvSpPr>
              <a:spLocks noChangeShapeType="1"/>
            </p:cNvSpPr>
            <p:nvPr/>
          </p:nvSpPr>
          <p:spPr bwMode="auto">
            <a:xfrm flipH="1">
              <a:off x="1179" y="335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4" name="Line 44"/>
            <p:cNvSpPr>
              <a:spLocks noChangeShapeType="1"/>
            </p:cNvSpPr>
            <p:nvPr/>
          </p:nvSpPr>
          <p:spPr bwMode="auto">
            <a:xfrm flipH="1">
              <a:off x="1418" y="319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5" name="Line 45"/>
            <p:cNvSpPr>
              <a:spLocks noChangeShapeType="1"/>
            </p:cNvSpPr>
            <p:nvPr/>
          </p:nvSpPr>
          <p:spPr bwMode="auto">
            <a:xfrm flipH="1">
              <a:off x="1657" y="303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6" name="Line 46"/>
            <p:cNvSpPr>
              <a:spLocks noChangeShapeType="1"/>
            </p:cNvSpPr>
            <p:nvPr/>
          </p:nvSpPr>
          <p:spPr bwMode="auto">
            <a:xfrm flipH="1">
              <a:off x="1896" y="2880"/>
              <a:ext cx="239" cy="15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7" name="Line 47"/>
            <p:cNvSpPr>
              <a:spLocks noChangeShapeType="1"/>
            </p:cNvSpPr>
            <p:nvPr/>
          </p:nvSpPr>
          <p:spPr bwMode="auto">
            <a:xfrm flipH="1">
              <a:off x="2135" y="2720"/>
              <a:ext cx="238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8" name="Line 48"/>
            <p:cNvSpPr>
              <a:spLocks noChangeShapeType="1"/>
            </p:cNvSpPr>
            <p:nvPr/>
          </p:nvSpPr>
          <p:spPr bwMode="auto">
            <a:xfrm flipH="1">
              <a:off x="2373" y="256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9" name="Line 49"/>
            <p:cNvSpPr>
              <a:spLocks noChangeShapeType="1"/>
            </p:cNvSpPr>
            <p:nvPr/>
          </p:nvSpPr>
          <p:spPr bwMode="auto">
            <a:xfrm flipH="1">
              <a:off x="2612" y="2400"/>
              <a:ext cx="24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0" name="Line 50"/>
            <p:cNvSpPr>
              <a:spLocks noChangeShapeType="1"/>
            </p:cNvSpPr>
            <p:nvPr/>
          </p:nvSpPr>
          <p:spPr bwMode="auto">
            <a:xfrm flipH="1">
              <a:off x="2861" y="2250"/>
              <a:ext cx="239" cy="15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1" name="Line 51"/>
            <p:cNvSpPr>
              <a:spLocks noChangeShapeType="1"/>
            </p:cNvSpPr>
            <p:nvPr/>
          </p:nvSpPr>
          <p:spPr bwMode="auto">
            <a:xfrm flipH="1">
              <a:off x="3100" y="209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52" name="Group 52"/>
          <p:cNvGrpSpPr>
            <a:grpSpLocks/>
          </p:cNvGrpSpPr>
          <p:nvPr/>
        </p:nvGrpSpPr>
        <p:grpSpPr bwMode="auto">
          <a:xfrm>
            <a:off x="1839913" y="3270250"/>
            <a:ext cx="3506787" cy="2346325"/>
            <a:chOff x="1159" y="2060"/>
            <a:chExt cx="2209" cy="1478"/>
          </a:xfrm>
        </p:grpSpPr>
        <p:sp>
          <p:nvSpPr>
            <p:cNvPr id="102453" name="Oval 53"/>
            <p:cNvSpPr>
              <a:spLocks noChangeArrowheads="1"/>
            </p:cNvSpPr>
            <p:nvPr/>
          </p:nvSpPr>
          <p:spPr bwMode="auto">
            <a:xfrm>
              <a:off x="1159" y="34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4" name="Oval 54"/>
            <p:cNvSpPr>
              <a:spLocks noChangeArrowheads="1"/>
            </p:cNvSpPr>
            <p:nvPr/>
          </p:nvSpPr>
          <p:spPr bwMode="auto">
            <a:xfrm>
              <a:off x="1398" y="33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5" name="Oval 55"/>
            <p:cNvSpPr>
              <a:spLocks noChangeArrowheads="1"/>
            </p:cNvSpPr>
            <p:nvPr/>
          </p:nvSpPr>
          <p:spPr bwMode="auto">
            <a:xfrm>
              <a:off x="1637" y="317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6" name="Oval 56"/>
            <p:cNvSpPr>
              <a:spLocks noChangeArrowheads="1"/>
            </p:cNvSpPr>
            <p:nvPr/>
          </p:nvSpPr>
          <p:spPr bwMode="auto">
            <a:xfrm>
              <a:off x="1876" y="301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7" name="Oval 57"/>
            <p:cNvSpPr>
              <a:spLocks noChangeArrowheads="1"/>
            </p:cNvSpPr>
            <p:nvPr/>
          </p:nvSpPr>
          <p:spPr bwMode="auto">
            <a:xfrm>
              <a:off x="2115" y="285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8" name="Oval 58"/>
            <p:cNvSpPr>
              <a:spLocks noChangeArrowheads="1"/>
            </p:cNvSpPr>
            <p:nvPr/>
          </p:nvSpPr>
          <p:spPr bwMode="auto">
            <a:xfrm>
              <a:off x="2354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9" name="Oval 59"/>
            <p:cNvSpPr>
              <a:spLocks noChangeArrowheads="1"/>
            </p:cNvSpPr>
            <p:nvPr/>
          </p:nvSpPr>
          <p:spPr bwMode="auto">
            <a:xfrm>
              <a:off x="2593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0" name="Oval 60"/>
            <p:cNvSpPr>
              <a:spLocks noChangeArrowheads="1"/>
            </p:cNvSpPr>
            <p:nvPr/>
          </p:nvSpPr>
          <p:spPr bwMode="auto">
            <a:xfrm>
              <a:off x="2832" y="23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1" name="Oval 61"/>
            <p:cNvSpPr>
              <a:spLocks noChangeArrowheads="1"/>
            </p:cNvSpPr>
            <p:nvPr/>
          </p:nvSpPr>
          <p:spPr bwMode="auto">
            <a:xfrm>
              <a:off x="3071" y="22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2" name="Oval 62"/>
            <p:cNvSpPr>
              <a:spLocks noChangeArrowheads="1"/>
            </p:cNvSpPr>
            <p:nvPr/>
          </p:nvSpPr>
          <p:spPr bwMode="auto">
            <a:xfrm>
              <a:off x="3310" y="206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3" name="Rectangle 63"/>
          <p:cNvSpPr>
            <a:spLocks noChangeArrowheads="1"/>
          </p:cNvSpPr>
          <p:nvPr/>
        </p:nvSpPr>
        <p:spPr bwMode="auto">
          <a:xfrm>
            <a:off x="1141413" y="1190625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sp>
        <p:nvSpPr>
          <p:cNvPr id="102464" name="Rectangle 64"/>
          <p:cNvSpPr>
            <a:spLocks noChangeArrowheads="1"/>
          </p:cNvSpPr>
          <p:nvPr/>
        </p:nvSpPr>
        <p:spPr bwMode="auto">
          <a:xfrm>
            <a:off x="1189038" y="1504950"/>
            <a:ext cx="414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$3.50</a:t>
            </a:r>
            <a:endParaRPr lang="en-US"/>
          </a:p>
        </p:txBody>
      </p:sp>
      <p:sp>
        <p:nvSpPr>
          <p:cNvPr id="102465" name="Rectangle 65"/>
          <p:cNvSpPr>
            <a:spLocks noChangeArrowheads="1"/>
          </p:cNvSpPr>
          <p:nvPr/>
        </p:nvSpPr>
        <p:spPr bwMode="auto">
          <a:xfrm>
            <a:off x="1282700" y="18129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3.25</a:t>
            </a:r>
            <a:endParaRPr lang="en-US"/>
          </a:p>
        </p:txBody>
      </p:sp>
      <p:sp>
        <p:nvSpPr>
          <p:cNvPr id="102466" name="Rectangle 66"/>
          <p:cNvSpPr>
            <a:spLocks noChangeArrowheads="1"/>
          </p:cNvSpPr>
          <p:nvPr/>
        </p:nvSpPr>
        <p:spPr bwMode="auto">
          <a:xfrm>
            <a:off x="1282700" y="21224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3.00</a:t>
            </a:r>
            <a:endParaRPr lang="en-US"/>
          </a:p>
        </p:txBody>
      </p:sp>
      <p:sp>
        <p:nvSpPr>
          <p:cNvPr id="102467" name="Rectangle 67"/>
          <p:cNvSpPr>
            <a:spLocks noChangeArrowheads="1"/>
          </p:cNvSpPr>
          <p:nvPr/>
        </p:nvSpPr>
        <p:spPr bwMode="auto">
          <a:xfrm>
            <a:off x="1282700" y="24320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2.75</a:t>
            </a:r>
            <a:endParaRPr lang="en-US"/>
          </a:p>
        </p:txBody>
      </p:sp>
      <p:sp>
        <p:nvSpPr>
          <p:cNvPr id="102468" name="Rectangle 68"/>
          <p:cNvSpPr>
            <a:spLocks noChangeArrowheads="1"/>
          </p:cNvSpPr>
          <p:nvPr/>
        </p:nvSpPr>
        <p:spPr bwMode="auto">
          <a:xfrm>
            <a:off x="1282700" y="274161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2.50</a:t>
            </a:r>
            <a:endParaRPr lang="en-US"/>
          </a:p>
        </p:txBody>
      </p:sp>
      <p:sp>
        <p:nvSpPr>
          <p:cNvPr id="102469" name="Rectangle 69"/>
          <p:cNvSpPr>
            <a:spLocks noChangeArrowheads="1"/>
          </p:cNvSpPr>
          <p:nvPr/>
        </p:nvSpPr>
        <p:spPr bwMode="auto">
          <a:xfrm>
            <a:off x="1282700" y="30511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2.25</a:t>
            </a:r>
            <a:endParaRPr lang="en-US"/>
          </a:p>
        </p:txBody>
      </p:sp>
      <p:sp>
        <p:nvSpPr>
          <p:cNvPr id="102470" name="Rectangle 70"/>
          <p:cNvSpPr>
            <a:spLocks noChangeArrowheads="1"/>
          </p:cNvSpPr>
          <p:nvPr/>
        </p:nvSpPr>
        <p:spPr bwMode="auto">
          <a:xfrm>
            <a:off x="1282700" y="33591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2.00</a:t>
            </a:r>
            <a:endParaRPr lang="en-US"/>
          </a:p>
        </p:txBody>
      </p:sp>
      <p:sp>
        <p:nvSpPr>
          <p:cNvPr id="102471" name="Rectangle 71"/>
          <p:cNvSpPr>
            <a:spLocks noChangeArrowheads="1"/>
          </p:cNvSpPr>
          <p:nvPr/>
        </p:nvSpPr>
        <p:spPr bwMode="auto">
          <a:xfrm>
            <a:off x="1282700" y="36750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1.75</a:t>
            </a:r>
            <a:endParaRPr lang="en-US"/>
          </a:p>
        </p:txBody>
      </p:sp>
      <p:sp>
        <p:nvSpPr>
          <p:cNvPr id="102472" name="Rectangle 72"/>
          <p:cNvSpPr>
            <a:spLocks noChangeArrowheads="1"/>
          </p:cNvSpPr>
          <p:nvPr/>
        </p:nvSpPr>
        <p:spPr bwMode="auto">
          <a:xfrm>
            <a:off x="1282700" y="398303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1.50</a:t>
            </a:r>
            <a:endParaRPr lang="en-US"/>
          </a:p>
        </p:txBody>
      </p:sp>
      <p:sp>
        <p:nvSpPr>
          <p:cNvPr id="102473" name="Rectangle 73"/>
          <p:cNvSpPr>
            <a:spLocks noChangeArrowheads="1"/>
          </p:cNvSpPr>
          <p:nvPr/>
        </p:nvSpPr>
        <p:spPr bwMode="auto">
          <a:xfrm>
            <a:off x="1282700" y="429260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1.25</a:t>
            </a:r>
            <a:endParaRPr lang="en-US"/>
          </a:p>
        </p:txBody>
      </p:sp>
      <p:sp>
        <p:nvSpPr>
          <p:cNvPr id="102474" name="Rectangle 74"/>
          <p:cNvSpPr>
            <a:spLocks noChangeArrowheads="1"/>
          </p:cNvSpPr>
          <p:nvPr/>
        </p:nvSpPr>
        <p:spPr bwMode="auto">
          <a:xfrm>
            <a:off x="1282700" y="46021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1.00</a:t>
            </a:r>
            <a:endParaRPr lang="en-US"/>
          </a:p>
        </p:txBody>
      </p:sp>
      <p:sp>
        <p:nvSpPr>
          <p:cNvPr id="102475" name="Rectangle 75"/>
          <p:cNvSpPr>
            <a:spLocks noChangeArrowheads="1"/>
          </p:cNvSpPr>
          <p:nvPr/>
        </p:nvSpPr>
        <p:spPr bwMode="auto">
          <a:xfrm>
            <a:off x="1282700" y="49117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0.75</a:t>
            </a:r>
            <a:endParaRPr lang="en-US"/>
          </a:p>
        </p:txBody>
      </p:sp>
      <p:sp>
        <p:nvSpPr>
          <p:cNvPr id="102476" name="Rectangle 76"/>
          <p:cNvSpPr>
            <a:spLocks noChangeArrowheads="1"/>
          </p:cNvSpPr>
          <p:nvPr/>
        </p:nvSpPr>
        <p:spPr bwMode="auto">
          <a:xfrm>
            <a:off x="1282700" y="52212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0.50</a:t>
            </a:r>
            <a:endParaRPr lang="en-US"/>
          </a:p>
        </p:txBody>
      </p:sp>
      <p:sp>
        <p:nvSpPr>
          <p:cNvPr id="102477" name="Rectangle 77"/>
          <p:cNvSpPr>
            <a:spLocks noChangeArrowheads="1"/>
          </p:cNvSpPr>
          <p:nvPr/>
        </p:nvSpPr>
        <p:spPr bwMode="auto">
          <a:xfrm>
            <a:off x="1282700" y="55292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0.25</a:t>
            </a:r>
            <a:endParaRPr lang="en-US"/>
          </a:p>
        </p:txBody>
      </p:sp>
      <p:sp>
        <p:nvSpPr>
          <p:cNvPr id="102478" name="Rectangle 78"/>
          <p:cNvSpPr>
            <a:spLocks noChangeArrowheads="1"/>
          </p:cNvSpPr>
          <p:nvPr/>
        </p:nvSpPr>
        <p:spPr bwMode="auto">
          <a:xfrm>
            <a:off x="6799263" y="5986463"/>
            <a:ext cx="673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102479" name="Rectangle 79"/>
          <p:cNvSpPr>
            <a:spLocks noChangeArrowheads="1"/>
          </p:cNvSpPr>
          <p:nvPr/>
        </p:nvSpPr>
        <p:spPr bwMode="auto">
          <a:xfrm>
            <a:off x="6724650" y="6196013"/>
            <a:ext cx="747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of Output</a:t>
            </a:r>
            <a:endParaRPr lang="en-US"/>
          </a:p>
        </p:txBody>
      </p:sp>
      <p:sp>
        <p:nvSpPr>
          <p:cNvPr id="102480" name="Rectangle 80"/>
          <p:cNvSpPr>
            <a:spLocks noChangeArrowheads="1"/>
          </p:cNvSpPr>
          <p:nvPr/>
        </p:nvSpPr>
        <p:spPr bwMode="auto">
          <a:xfrm>
            <a:off x="4989513" y="6405563"/>
            <a:ext cx="2459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(glasses of lemonade per hour)</a:t>
            </a:r>
            <a:endParaRPr lang="en-US"/>
          </a:p>
        </p:txBody>
      </p:sp>
      <p:sp>
        <p:nvSpPr>
          <p:cNvPr id="102481" name="Rectangle 81"/>
          <p:cNvSpPr>
            <a:spLocks noChangeArrowheads="1"/>
          </p:cNvSpPr>
          <p:nvPr/>
        </p:nvSpPr>
        <p:spPr bwMode="auto">
          <a:xfrm>
            <a:off x="15128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02482" name="Rectangle 82"/>
          <p:cNvSpPr>
            <a:spLocks noChangeArrowheads="1"/>
          </p:cNvSpPr>
          <p:nvPr/>
        </p:nvSpPr>
        <p:spPr bwMode="auto">
          <a:xfrm>
            <a:off x="201136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02483" name="Rectangle 83"/>
          <p:cNvSpPr>
            <a:spLocks noChangeArrowheads="1"/>
          </p:cNvSpPr>
          <p:nvPr/>
        </p:nvSpPr>
        <p:spPr bwMode="auto">
          <a:xfrm>
            <a:off x="314483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02484" name="Rectangle 84"/>
          <p:cNvSpPr>
            <a:spLocks noChangeArrowheads="1"/>
          </p:cNvSpPr>
          <p:nvPr/>
        </p:nvSpPr>
        <p:spPr bwMode="auto">
          <a:xfrm>
            <a:off x="276701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02485" name="Rectangle 85"/>
          <p:cNvSpPr>
            <a:spLocks noChangeArrowheads="1"/>
          </p:cNvSpPr>
          <p:nvPr/>
        </p:nvSpPr>
        <p:spPr bwMode="auto">
          <a:xfrm>
            <a:off x="23891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02486" name="Rectangle 86"/>
          <p:cNvSpPr>
            <a:spLocks noChangeArrowheads="1"/>
          </p:cNvSpPr>
          <p:nvPr/>
        </p:nvSpPr>
        <p:spPr bwMode="auto">
          <a:xfrm>
            <a:off x="42814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102487" name="Rectangle 87"/>
          <p:cNvSpPr>
            <a:spLocks noChangeArrowheads="1"/>
          </p:cNvSpPr>
          <p:nvPr/>
        </p:nvSpPr>
        <p:spPr bwMode="auto">
          <a:xfrm>
            <a:off x="3905250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3527425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02489" name="Rectangle 89"/>
          <p:cNvSpPr>
            <a:spLocks noChangeArrowheads="1"/>
          </p:cNvSpPr>
          <p:nvPr/>
        </p:nvSpPr>
        <p:spPr bwMode="auto">
          <a:xfrm>
            <a:off x="503713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102490" name="Rectangle 90"/>
          <p:cNvSpPr>
            <a:spLocks noChangeArrowheads="1"/>
          </p:cNvSpPr>
          <p:nvPr/>
        </p:nvSpPr>
        <p:spPr bwMode="auto">
          <a:xfrm>
            <a:off x="465931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102491" name="Rectangle 91"/>
          <p:cNvSpPr>
            <a:spLocks noChangeArrowheads="1"/>
          </p:cNvSpPr>
          <p:nvPr/>
        </p:nvSpPr>
        <p:spPr bwMode="auto">
          <a:xfrm>
            <a:off x="5367338" y="599122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02492" name="Rectangle 92"/>
          <p:cNvSpPr>
            <a:spLocks noChangeArrowheads="1"/>
          </p:cNvSpPr>
          <p:nvPr/>
        </p:nvSpPr>
        <p:spPr bwMode="auto">
          <a:xfrm>
            <a:off x="5383213" y="3208338"/>
            <a:ext cx="2571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Cost Curves and Their Shapes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average total-cost</a:t>
            </a:r>
            <a:r>
              <a:rPr lang="en-US"/>
              <a:t> curve is </a:t>
            </a:r>
            <a:r>
              <a:rPr lang="en-US" i="1"/>
              <a:t>U-shaped</a:t>
            </a:r>
            <a:r>
              <a:rPr lang="en-US"/>
              <a:t>.</a:t>
            </a:r>
          </a:p>
          <a:p>
            <a:r>
              <a:rPr lang="en-US"/>
              <a:t>At very low levels of output average total cost is high because fixed cost is spread over only a few units.</a:t>
            </a:r>
          </a:p>
          <a:p>
            <a:r>
              <a:rPr lang="en-US"/>
              <a:t>Average total cost declines as output increases.</a:t>
            </a:r>
          </a:p>
          <a:p>
            <a:r>
              <a:rPr lang="en-US"/>
              <a:t>Average total cost starts rising because average variable cost rises substantially.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Cost Curves and Their Shapes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/>
              <a:t>The bottom of the U-shaped </a:t>
            </a:r>
            <a:r>
              <a:rPr lang="en-US" i="1"/>
              <a:t>ATC</a:t>
            </a:r>
            <a:r>
              <a:rPr lang="en-US"/>
              <a:t> curve occurs at the quantity that </a:t>
            </a:r>
            <a:r>
              <a:rPr lang="en-US" i="1"/>
              <a:t>minimizes average total cost</a:t>
            </a:r>
            <a:r>
              <a:rPr lang="en-US"/>
              <a:t>.  This quantity is sometimes called the </a:t>
            </a:r>
            <a:r>
              <a:rPr lang="en-US" i="1">
                <a:solidFill>
                  <a:srgbClr val="25A9A6"/>
                </a:solidFill>
              </a:rPr>
              <a:t>efficient scale </a:t>
            </a:r>
            <a:r>
              <a:rPr lang="en-US"/>
              <a:t>of the firm.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Thirsty Thelma’s Average-Cost and Marginal-Cost Curves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3F6F9"/>
          </a:solidFill>
          <a:ln w="1746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2F4F8"/>
          </a:solidFill>
          <a:ln w="1587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1F4F7"/>
          </a:solidFill>
          <a:ln w="14287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0F2F5"/>
          </a:solidFill>
          <a:ln w="1270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EF1F4"/>
          </a:solidFill>
          <a:ln w="1111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DEFF3"/>
          </a:solidFill>
          <a:ln w="952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BEEF2"/>
          </a:solidFill>
          <a:ln w="793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AECF1"/>
          </a:solidFill>
          <a:ln w="635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9EBF0"/>
          </a:solidFill>
          <a:ln w="476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7EAEF"/>
          </a:solidFill>
          <a:ln w="317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1681163" y="1192213"/>
            <a:ext cx="5818187" cy="4745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Freeform 17"/>
          <p:cNvSpPr>
            <a:spLocks/>
          </p:cNvSpPr>
          <p:nvPr/>
        </p:nvSpPr>
        <p:spPr bwMode="auto">
          <a:xfrm>
            <a:off x="1681163" y="1192213"/>
            <a:ext cx="5818187" cy="4745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9"/>
              </a:cxn>
              <a:cxn ang="0">
                <a:pos x="3665" y="2989"/>
              </a:cxn>
            </a:cxnLst>
            <a:rect l="0" t="0" r="r" b="b"/>
            <a:pathLst>
              <a:path w="3665" h="2989">
                <a:moveTo>
                  <a:pt x="0" y="0"/>
                </a:moveTo>
                <a:lnTo>
                  <a:pt x="0" y="2989"/>
                </a:lnTo>
                <a:lnTo>
                  <a:pt x="3665" y="2989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1681163" y="1573213"/>
            <a:ext cx="127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1681163" y="18732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1681163" y="21907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1681163" y="25082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>
            <a:off x="1681163" y="28098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1681163" y="31273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1681163" y="34448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1681163" y="37623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1681163" y="40640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>
            <a:off x="1681163" y="43815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1681163" y="46990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>
            <a:off x="1681163" y="50006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1681163" y="53181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1681163" y="56356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206057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>
            <a:off x="243998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>
            <a:off x="2819400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>
            <a:off x="3198813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2" name="Line 36"/>
          <p:cNvSpPr>
            <a:spLocks noChangeShapeType="1"/>
          </p:cNvSpPr>
          <p:nvPr/>
        </p:nvSpPr>
        <p:spPr bwMode="auto">
          <a:xfrm>
            <a:off x="357822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3" name="Line 37"/>
          <p:cNvSpPr>
            <a:spLocks noChangeShapeType="1"/>
          </p:cNvSpPr>
          <p:nvPr/>
        </p:nvSpPr>
        <p:spPr bwMode="auto">
          <a:xfrm>
            <a:off x="395763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>
            <a:off x="4337050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5" name="Line 39"/>
          <p:cNvSpPr>
            <a:spLocks noChangeShapeType="1"/>
          </p:cNvSpPr>
          <p:nvPr/>
        </p:nvSpPr>
        <p:spPr bwMode="auto">
          <a:xfrm>
            <a:off x="4716463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509587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547528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1418" name="Group 42"/>
          <p:cNvGrpSpPr>
            <a:grpSpLocks/>
          </p:cNvGrpSpPr>
          <p:nvPr/>
        </p:nvGrpSpPr>
        <p:grpSpPr bwMode="auto">
          <a:xfrm>
            <a:off x="2060575" y="1809750"/>
            <a:ext cx="3430588" cy="2509838"/>
            <a:chOff x="1298" y="1140"/>
            <a:chExt cx="2161" cy="1581"/>
          </a:xfrm>
        </p:grpSpPr>
        <p:sp>
          <p:nvSpPr>
            <p:cNvPr id="101419" name="Line 43"/>
            <p:cNvSpPr>
              <a:spLocks noChangeShapeType="1"/>
            </p:cNvSpPr>
            <p:nvPr/>
          </p:nvSpPr>
          <p:spPr bwMode="auto">
            <a:xfrm flipH="1" flipV="1">
              <a:off x="1298" y="1140"/>
              <a:ext cx="239" cy="111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0" name="Line 44"/>
            <p:cNvSpPr>
              <a:spLocks noChangeShapeType="1"/>
            </p:cNvSpPr>
            <p:nvPr/>
          </p:nvSpPr>
          <p:spPr bwMode="auto">
            <a:xfrm flipH="1" flipV="1">
              <a:off x="1537" y="2250"/>
              <a:ext cx="239" cy="31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1" name="Line 45"/>
            <p:cNvSpPr>
              <a:spLocks noChangeShapeType="1"/>
            </p:cNvSpPr>
            <p:nvPr/>
          </p:nvSpPr>
          <p:spPr bwMode="auto">
            <a:xfrm flipH="1" flipV="1">
              <a:off x="1776" y="2560"/>
              <a:ext cx="239" cy="12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2" name="Line 46"/>
            <p:cNvSpPr>
              <a:spLocks noChangeShapeType="1"/>
            </p:cNvSpPr>
            <p:nvPr/>
          </p:nvSpPr>
          <p:spPr bwMode="auto">
            <a:xfrm flipH="1" flipV="1">
              <a:off x="2015" y="2680"/>
              <a:ext cx="23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3" name="Line 47"/>
            <p:cNvSpPr>
              <a:spLocks noChangeShapeType="1"/>
            </p:cNvSpPr>
            <p:nvPr/>
          </p:nvSpPr>
          <p:spPr bwMode="auto">
            <a:xfrm flipH="1">
              <a:off x="2254" y="2720"/>
              <a:ext cx="239" cy="1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4" name="Line 48"/>
            <p:cNvSpPr>
              <a:spLocks noChangeShapeType="1"/>
            </p:cNvSpPr>
            <p:nvPr/>
          </p:nvSpPr>
          <p:spPr bwMode="auto">
            <a:xfrm flipH="1">
              <a:off x="2493" y="2700"/>
              <a:ext cx="239" cy="2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5" name="Line 49"/>
            <p:cNvSpPr>
              <a:spLocks noChangeShapeType="1"/>
            </p:cNvSpPr>
            <p:nvPr/>
          </p:nvSpPr>
          <p:spPr bwMode="auto">
            <a:xfrm flipH="1">
              <a:off x="2732" y="2660"/>
              <a:ext cx="24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6" name="Line 50"/>
            <p:cNvSpPr>
              <a:spLocks noChangeShapeType="1"/>
            </p:cNvSpPr>
            <p:nvPr/>
          </p:nvSpPr>
          <p:spPr bwMode="auto">
            <a:xfrm flipH="1">
              <a:off x="2981" y="2620"/>
              <a:ext cx="23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7" name="Line 51"/>
            <p:cNvSpPr>
              <a:spLocks noChangeShapeType="1"/>
            </p:cNvSpPr>
            <p:nvPr/>
          </p:nvSpPr>
          <p:spPr bwMode="auto">
            <a:xfrm flipH="1">
              <a:off x="3220" y="2560"/>
              <a:ext cx="239" cy="6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28" name="Group 52"/>
          <p:cNvGrpSpPr>
            <a:grpSpLocks/>
          </p:cNvGrpSpPr>
          <p:nvPr/>
        </p:nvGrpSpPr>
        <p:grpSpPr bwMode="auto">
          <a:xfrm>
            <a:off x="2028825" y="1778000"/>
            <a:ext cx="3506788" cy="2584450"/>
            <a:chOff x="1278" y="1120"/>
            <a:chExt cx="2209" cy="1628"/>
          </a:xfrm>
        </p:grpSpPr>
        <p:sp>
          <p:nvSpPr>
            <p:cNvPr id="101429" name="Oval 53"/>
            <p:cNvSpPr>
              <a:spLocks noChangeArrowheads="1"/>
            </p:cNvSpPr>
            <p:nvPr/>
          </p:nvSpPr>
          <p:spPr bwMode="auto">
            <a:xfrm>
              <a:off x="2234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0" name="Oval 54"/>
            <p:cNvSpPr>
              <a:spLocks noChangeArrowheads="1"/>
            </p:cNvSpPr>
            <p:nvPr/>
          </p:nvSpPr>
          <p:spPr bwMode="auto">
            <a:xfrm>
              <a:off x="1995" y="265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1" name="Oval 55"/>
            <p:cNvSpPr>
              <a:spLocks noChangeArrowheads="1"/>
            </p:cNvSpPr>
            <p:nvPr/>
          </p:nvSpPr>
          <p:spPr bwMode="auto">
            <a:xfrm>
              <a:off x="1756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2" name="Oval 56"/>
            <p:cNvSpPr>
              <a:spLocks noChangeArrowheads="1"/>
            </p:cNvSpPr>
            <p:nvPr/>
          </p:nvSpPr>
          <p:spPr bwMode="auto">
            <a:xfrm>
              <a:off x="1517" y="22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3" name="Oval 57"/>
            <p:cNvSpPr>
              <a:spLocks noChangeArrowheads="1"/>
            </p:cNvSpPr>
            <p:nvPr/>
          </p:nvSpPr>
          <p:spPr bwMode="auto">
            <a:xfrm>
              <a:off x="1278" y="11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4" name="Oval 58"/>
            <p:cNvSpPr>
              <a:spLocks noChangeArrowheads="1"/>
            </p:cNvSpPr>
            <p:nvPr/>
          </p:nvSpPr>
          <p:spPr bwMode="auto">
            <a:xfrm>
              <a:off x="3429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3190" y="25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6" name="Oval 60"/>
            <p:cNvSpPr>
              <a:spLocks noChangeArrowheads="1"/>
            </p:cNvSpPr>
            <p:nvPr/>
          </p:nvSpPr>
          <p:spPr bwMode="auto">
            <a:xfrm>
              <a:off x="2951" y="263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7" name="Oval 61"/>
            <p:cNvSpPr>
              <a:spLocks noChangeArrowheads="1"/>
            </p:cNvSpPr>
            <p:nvPr/>
          </p:nvSpPr>
          <p:spPr bwMode="auto">
            <a:xfrm>
              <a:off x="2712" y="267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2473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39" name="Rectangle 63"/>
          <p:cNvSpPr>
            <a:spLocks noChangeArrowheads="1"/>
          </p:cNvSpPr>
          <p:nvPr/>
        </p:nvSpPr>
        <p:spPr bwMode="auto">
          <a:xfrm>
            <a:off x="1141413" y="1190625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sp>
        <p:nvSpPr>
          <p:cNvPr id="101440" name="Rectangle 64"/>
          <p:cNvSpPr>
            <a:spLocks noChangeArrowheads="1"/>
          </p:cNvSpPr>
          <p:nvPr/>
        </p:nvSpPr>
        <p:spPr bwMode="auto">
          <a:xfrm>
            <a:off x="1189038" y="1504950"/>
            <a:ext cx="414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$3.50</a:t>
            </a:r>
            <a:endParaRPr lang="en-US"/>
          </a:p>
        </p:txBody>
      </p:sp>
      <p:sp>
        <p:nvSpPr>
          <p:cNvPr id="101441" name="Rectangle 65"/>
          <p:cNvSpPr>
            <a:spLocks noChangeArrowheads="1"/>
          </p:cNvSpPr>
          <p:nvPr/>
        </p:nvSpPr>
        <p:spPr bwMode="auto">
          <a:xfrm>
            <a:off x="1282700" y="18129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3.25</a:t>
            </a:r>
            <a:endParaRPr lang="en-US"/>
          </a:p>
        </p:txBody>
      </p:sp>
      <p:sp>
        <p:nvSpPr>
          <p:cNvPr id="101442" name="Rectangle 66"/>
          <p:cNvSpPr>
            <a:spLocks noChangeArrowheads="1"/>
          </p:cNvSpPr>
          <p:nvPr/>
        </p:nvSpPr>
        <p:spPr bwMode="auto">
          <a:xfrm>
            <a:off x="1282700" y="21224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3.00</a:t>
            </a:r>
            <a:endParaRPr lang="en-US"/>
          </a:p>
        </p:txBody>
      </p:sp>
      <p:sp>
        <p:nvSpPr>
          <p:cNvPr id="101443" name="Rectangle 67"/>
          <p:cNvSpPr>
            <a:spLocks noChangeArrowheads="1"/>
          </p:cNvSpPr>
          <p:nvPr/>
        </p:nvSpPr>
        <p:spPr bwMode="auto">
          <a:xfrm>
            <a:off x="1282700" y="24320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2.75</a:t>
            </a:r>
            <a:endParaRPr lang="en-US"/>
          </a:p>
        </p:txBody>
      </p:sp>
      <p:sp>
        <p:nvSpPr>
          <p:cNvPr id="101444" name="Rectangle 68"/>
          <p:cNvSpPr>
            <a:spLocks noChangeArrowheads="1"/>
          </p:cNvSpPr>
          <p:nvPr/>
        </p:nvSpPr>
        <p:spPr bwMode="auto">
          <a:xfrm>
            <a:off x="1282700" y="274161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2.50</a:t>
            </a:r>
            <a:endParaRPr lang="en-US"/>
          </a:p>
        </p:txBody>
      </p:sp>
      <p:sp>
        <p:nvSpPr>
          <p:cNvPr id="101445" name="Rectangle 69"/>
          <p:cNvSpPr>
            <a:spLocks noChangeArrowheads="1"/>
          </p:cNvSpPr>
          <p:nvPr/>
        </p:nvSpPr>
        <p:spPr bwMode="auto">
          <a:xfrm>
            <a:off x="1282700" y="30511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2.25</a:t>
            </a:r>
            <a:endParaRPr lang="en-US"/>
          </a:p>
        </p:txBody>
      </p:sp>
      <p:sp>
        <p:nvSpPr>
          <p:cNvPr id="101446" name="Rectangle 70"/>
          <p:cNvSpPr>
            <a:spLocks noChangeArrowheads="1"/>
          </p:cNvSpPr>
          <p:nvPr/>
        </p:nvSpPr>
        <p:spPr bwMode="auto">
          <a:xfrm>
            <a:off x="1282700" y="33591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2.00</a:t>
            </a:r>
            <a:endParaRPr lang="en-US"/>
          </a:p>
        </p:txBody>
      </p:sp>
      <p:sp>
        <p:nvSpPr>
          <p:cNvPr id="101447" name="Rectangle 71"/>
          <p:cNvSpPr>
            <a:spLocks noChangeArrowheads="1"/>
          </p:cNvSpPr>
          <p:nvPr/>
        </p:nvSpPr>
        <p:spPr bwMode="auto">
          <a:xfrm>
            <a:off x="1282700" y="36750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1.75</a:t>
            </a:r>
            <a:endParaRPr lang="en-US"/>
          </a:p>
        </p:txBody>
      </p:sp>
      <p:sp>
        <p:nvSpPr>
          <p:cNvPr id="101448" name="Rectangle 72"/>
          <p:cNvSpPr>
            <a:spLocks noChangeArrowheads="1"/>
          </p:cNvSpPr>
          <p:nvPr/>
        </p:nvSpPr>
        <p:spPr bwMode="auto">
          <a:xfrm>
            <a:off x="1282700" y="398303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1.50</a:t>
            </a:r>
            <a:endParaRPr lang="en-US"/>
          </a:p>
        </p:txBody>
      </p:sp>
      <p:sp>
        <p:nvSpPr>
          <p:cNvPr id="101449" name="Rectangle 73"/>
          <p:cNvSpPr>
            <a:spLocks noChangeArrowheads="1"/>
          </p:cNvSpPr>
          <p:nvPr/>
        </p:nvSpPr>
        <p:spPr bwMode="auto">
          <a:xfrm>
            <a:off x="1282700" y="429260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1.25</a:t>
            </a:r>
            <a:endParaRPr lang="en-US"/>
          </a:p>
        </p:txBody>
      </p:sp>
      <p:sp>
        <p:nvSpPr>
          <p:cNvPr id="101450" name="Rectangle 74"/>
          <p:cNvSpPr>
            <a:spLocks noChangeArrowheads="1"/>
          </p:cNvSpPr>
          <p:nvPr/>
        </p:nvSpPr>
        <p:spPr bwMode="auto">
          <a:xfrm>
            <a:off x="1282700" y="46021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1.00</a:t>
            </a:r>
            <a:endParaRPr lang="en-US"/>
          </a:p>
        </p:txBody>
      </p:sp>
      <p:sp>
        <p:nvSpPr>
          <p:cNvPr id="101451" name="Rectangle 75"/>
          <p:cNvSpPr>
            <a:spLocks noChangeArrowheads="1"/>
          </p:cNvSpPr>
          <p:nvPr/>
        </p:nvSpPr>
        <p:spPr bwMode="auto">
          <a:xfrm>
            <a:off x="1282700" y="49117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0.75</a:t>
            </a:r>
            <a:endParaRPr lang="en-US"/>
          </a:p>
        </p:txBody>
      </p:sp>
      <p:sp>
        <p:nvSpPr>
          <p:cNvPr id="101452" name="Rectangle 76"/>
          <p:cNvSpPr>
            <a:spLocks noChangeArrowheads="1"/>
          </p:cNvSpPr>
          <p:nvPr/>
        </p:nvSpPr>
        <p:spPr bwMode="auto">
          <a:xfrm>
            <a:off x="1282700" y="52212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0.50</a:t>
            </a:r>
            <a:endParaRPr lang="en-US"/>
          </a:p>
        </p:txBody>
      </p:sp>
      <p:sp>
        <p:nvSpPr>
          <p:cNvPr id="101453" name="Rectangle 77"/>
          <p:cNvSpPr>
            <a:spLocks noChangeArrowheads="1"/>
          </p:cNvSpPr>
          <p:nvPr/>
        </p:nvSpPr>
        <p:spPr bwMode="auto">
          <a:xfrm>
            <a:off x="1282700" y="55292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0.25</a:t>
            </a:r>
            <a:endParaRPr lang="en-US"/>
          </a:p>
        </p:txBody>
      </p:sp>
      <p:sp>
        <p:nvSpPr>
          <p:cNvPr id="101454" name="Rectangle 78"/>
          <p:cNvSpPr>
            <a:spLocks noChangeArrowheads="1"/>
          </p:cNvSpPr>
          <p:nvPr/>
        </p:nvSpPr>
        <p:spPr bwMode="auto">
          <a:xfrm>
            <a:off x="6799263" y="5986463"/>
            <a:ext cx="673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101455" name="Rectangle 79"/>
          <p:cNvSpPr>
            <a:spLocks noChangeArrowheads="1"/>
          </p:cNvSpPr>
          <p:nvPr/>
        </p:nvSpPr>
        <p:spPr bwMode="auto">
          <a:xfrm>
            <a:off x="6724650" y="6196013"/>
            <a:ext cx="747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of Output</a:t>
            </a:r>
            <a:endParaRPr lang="en-US"/>
          </a:p>
        </p:txBody>
      </p:sp>
      <p:sp>
        <p:nvSpPr>
          <p:cNvPr id="101456" name="Rectangle 80"/>
          <p:cNvSpPr>
            <a:spLocks noChangeArrowheads="1"/>
          </p:cNvSpPr>
          <p:nvPr/>
        </p:nvSpPr>
        <p:spPr bwMode="auto">
          <a:xfrm>
            <a:off x="4989513" y="6405563"/>
            <a:ext cx="2459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(glasses of lemonade per hour)</a:t>
            </a:r>
            <a:endParaRPr lang="en-US"/>
          </a:p>
        </p:txBody>
      </p:sp>
      <p:sp>
        <p:nvSpPr>
          <p:cNvPr id="101457" name="Rectangle 81"/>
          <p:cNvSpPr>
            <a:spLocks noChangeArrowheads="1"/>
          </p:cNvSpPr>
          <p:nvPr/>
        </p:nvSpPr>
        <p:spPr bwMode="auto">
          <a:xfrm>
            <a:off x="15128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01458" name="Rectangle 82"/>
          <p:cNvSpPr>
            <a:spLocks noChangeArrowheads="1"/>
          </p:cNvSpPr>
          <p:nvPr/>
        </p:nvSpPr>
        <p:spPr bwMode="auto">
          <a:xfrm>
            <a:off x="201136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01459" name="Rectangle 83"/>
          <p:cNvSpPr>
            <a:spLocks noChangeArrowheads="1"/>
          </p:cNvSpPr>
          <p:nvPr/>
        </p:nvSpPr>
        <p:spPr bwMode="auto">
          <a:xfrm>
            <a:off x="314483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01460" name="Rectangle 84"/>
          <p:cNvSpPr>
            <a:spLocks noChangeArrowheads="1"/>
          </p:cNvSpPr>
          <p:nvPr/>
        </p:nvSpPr>
        <p:spPr bwMode="auto">
          <a:xfrm>
            <a:off x="276701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01461" name="Rectangle 85"/>
          <p:cNvSpPr>
            <a:spLocks noChangeArrowheads="1"/>
          </p:cNvSpPr>
          <p:nvPr/>
        </p:nvSpPr>
        <p:spPr bwMode="auto">
          <a:xfrm>
            <a:off x="23891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01462" name="Rectangle 86"/>
          <p:cNvSpPr>
            <a:spLocks noChangeArrowheads="1"/>
          </p:cNvSpPr>
          <p:nvPr/>
        </p:nvSpPr>
        <p:spPr bwMode="auto">
          <a:xfrm>
            <a:off x="42814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101463" name="Rectangle 87"/>
          <p:cNvSpPr>
            <a:spLocks noChangeArrowheads="1"/>
          </p:cNvSpPr>
          <p:nvPr/>
        </p:nvSpPr>
        <p:spPr bwMode="auto">
          <a:xfrm>
            <a:off x="3905250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101464" name="Rectangle 88"/>
          <p:cNvSpPr>
            <a:spLocks noChangeArrowheads="1"/>
          </p:cNvSpPr>
          <p:nvPr/>
        </p:nvSpPr>
        <p:spPr bwMode="auto">
          <a:xfrm>
            <a:off x="3527425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01465" name="Rectangle 89"/>
          <p:cNvSpPr>
            <a:spLocks noChangeArrowheads="1"/>
          </p:cNvSpPr>
          <p:nvPr/>
        </p:nvSpPr>
        <p:spPr bwMode="auto">
          <a:xfrm>
            <a:off x="503713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101466" name="Rectangle 90"/>
          <p:cNvSpPr>
            <a:spLocks noChangeArrowheads="1"/>
          </p:cNvSpPr>
          <p:nvPr/>
        </p:nvSpPr>
        <p:spPr bwMode="auto">
          <a:xfrm>
            <a:off x="465931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101467" name="Rectangle 91"/>
          <p:cNvSpPr>
            <a:spLocks noChangeArrowheads="1"/>
          </p:cNvSpPr>
          <p:nvPr/>
        </p:nvSpPr>
        <p:spPr bwMode="auto">
          <a:xfrm>
            <a:off x="5367338" y="599122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01468" name="Rectangle 92"/>
          <p:cNvSpPr>
            <a:spLocks noChangeArrowheads="1"/>
          </p:cNvSpPr>
          <p:nvPr/>
        </p:nvSpPr>
        <p:spPr bwMode="auto">
          <a:xfrm>
            <a:off x="5567363" y="396240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ATC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68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Cost Curves and Their Shapes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94300"/>
          </a:xfrm>
        </p:spPr>
        <p:txBody>
          <a:bodyPr/>
          <a:lstStyle/>
          <a:p>
            <a:r>
              <a:rPr lang="en-US" sz="2800" dirty="0"/>
              <a:t>Relationship between Marginal Cost and Average Total Cost</a:t>
            </a:r>
            <a:endParaRPr lang="en-US" sz="2800" dirty="0">
              <a:latin typeface="Tahoma" pitchFamily="34" charset="0"/>
            </a:endParaRPr>
          </a:p>
          <a:p>
            <a:pPr lvl="1"/>
            <a:r>
              <a:rPr lang="en-US" dirty="0"/>
              <a:t>Whenever marginal cost is less than average total cost, average total cost is falling.</a:t>
            </a:r>
          </a:p>
          <a:p>
            <a:pPr lvl="1"/>
            <a:r>
              <a:rPr lang="en-US" dirty="0"/>
              <a:t>Whenever marginal cost is greater than average total cost, average total cost is rising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Example: cumulative GPA – average total cost and marginal cost – grade in next course</a:t>
            </a:r>
          </a:p>
          <a:p>
            <a:pPr lvl="1"/>
            <a:r>
              <a:rPr lang="en-US" dirty="0" smtClean="0"/>
              <a:t>The marginal-cost curve crosses the average-total-cost curve at the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efficient scale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Efficient scale is the quantity that minimizes average total cost.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Thirsty Thelma’s Average-Cost and Marginal-Cost Curves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3F6F9"/>
          </a:solidFill>
          <a:ln w="1746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2F4F8"/>
          </a:solidFill>
          <a:ln w="1587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1F4F7"/>
          </a:solidFill>
          <a:ln w="14287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F0F2F5"/>
          </a:solidFill>
          <a:ln w="1270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EF1F4"/>
          </a:solidFill>
          <a:ln w="1111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DEFF3"/>
          </a:solidFill>
          <a:ln w="952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BEEF2"/>
          </a:solidFill>
          <a:ln w="793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AECF1"/>
          </a:solidFill>
          <a:ln w="635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9EBF0"/>
          </a:solidFill>
          <a:ln w="476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7EAEF"/>
          </a:solidFill>
          <a:ln w="317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792288" y="1303338"/>
            <a:ext cx="5737225" cy="4713287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681163" y="1192213"/>
            <a:ext cx="5818187" cy="4745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Freeform 17"/>
          <p:cNvSpPr>
            <a:spLocks/>
          </p:cNvSpPr>
          <p:nvPr/>
        </p:nvSpPr>
        <p:spPr bwMode="auto">
          <a:xfrm>
            <a:off x="1681163" y="1192213"/>
            <a:ext cx="5818187" cy="4745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9"/>
              </a:cxn>
              <a:cxn ang="0">
                <a:pos x="3665" y="2989"/>
              </a:cxn>
            </a:cxnLst>
            <a:rect l="0" t="0" r="r" b="b"/>
            <a:pathLst>
              <a:path w="3665" h="2989">
                <a:moveTo>
                  <a:pt x="0" y="0"/>
                </a:moveTo>
                <a:lnTo>
                  <a:pt x="0" y="2989"/>
                </a:lnTo>
                <a:lnTo>
                  <a:pt x="3665" y="2989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1681163" y="1573213"/>
            <a:ext cx="127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1681163" y="18732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1681163" y="21907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1681163" y="25082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>
            <a:off x="1681163" y="28098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5" name="Line 23"/>
          <p:cNvSpPr>
            <a:spLocks noChangeShapeType="1"/>
          </p:cNvSpPr>
          <p:nvPr/>
        </p:nvSpPr>
        <p:spPr bwMode="auto">
          <a:xfrm>
            <a:off x="1681163" y="31273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6" name="Line 24"/>
          <p:cNvSpPr>
            <a:spLocks noChangeShapeType="1"/>
          </p:cNvSpPr>
          <p:nvPr/>
        </p:nvSpPr>
        <p:spPr bwMode="auto">
          <a:xfrm>
            <a:off x="1681163" y="34448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7" name="Line 25"/>
          <p:cNvSpPr>
            <a:spLocks noChangeShapeType="1"/>
          </p:cNvSpPr>
          <p:nvPr/>
        </p:nvSpPr>
        <p:spPr bwMode="auto">
          <a:xfrm>
            <a:off x="1681163" y="376237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8" name="Line 26"/>
          <p:cNvSpPr>
            <a:spLocks noChangeShapeType="1"/>
          </p:cNvSpPr>
          <p:nvPr/>
        </p:nvSpPr>
        <p:spPr bwMode="auto">
          <a:xfrm>
            <a:off x="1681163" y="40640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681163" y="43815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681163" y="46990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1" name="Line 29"/>
          <p:cNvSpPr>
            <a:spLocks noChangeShapeType="1"/>
          </p:cNvSpPr>
          <p:nvPr/>
        </p:nvSpPr>
        <p:spPr bwMode="auto">
          <a:xfrm>
            <a:off x="1681163" y="50006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2" name="Line 30"/>
          <p:cNvSpPr>
            <a:spLocks noChangeShapeType="1"/>
          </p:cNvSpPr>
          <p:nvPr/>
        </p:nvSpPr>
        <p:spPr bwMode="auto">
          <a:xfrm>
            <a:off x="1681163" y="53181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1681163" y="5635625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4" name="Line 32"/>
          <p:cNvSpPr>
            <a:spLocks noChangeShapeType="1"/>
          </p:cNvSpPr>
          <p:nvPr/>
        </p:nvSpPr>
        <p:spPr bwMode="auto">
          <a:xfrm>
            <a:off x="206057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243998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6" name="Line 34"/>
          <p:cNvSpPr>
            <a:spLocks noChangeShapeType="1"/>
          </p:cNvSpPr>
          <p:nvPr/>
        </p:nvSpPr>
        <p:spPr bwMode="auto">
          <a:xfrm>
            <a:off x="2819400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3198813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8" name="Line 36"/>
          <p:cNvSpPr>
            <a:spLocks noChangeShapeType="1"/>
          </p:cNvSpPr>
          <p:nvPr/>
        </p:nvSpPr>
        <p:spPr bwMode="auto">
          <a:xfrm>
            <a:off x="357822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9" name="Line 37"/>
          <p:cNvSpPr>
            <a:spLocks noChangeShapeType="1"/>
          </p:cNvSpPr>
          <p:nvPr/>
        </p:nvSpPr>
        <p:spPr bwMode="auto">
          <a:xfrm>
            <a:off x="395763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0" name="Line 38"/>
          <p:cNvSpPr>
            <a:spLocks noChangeShapeType="1"/>
          </p:cNvSpPr>
          <p:nvPr/>
        </p:nvSpPr>
        <p:spPr bwMode="auto">
          <a:xfrm>
            <a:off x="4337050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1" name="Line 39"/>
          <p:cNvSpPr>
            <a:spLocks noChangeShapeType="1"/>
          </p:cNvSpPr>
          <p:nvPr/>
        </p:nvSpPr>
        <p:spPr bwMode="auto">
          <a:xfrm>
            <a:off x="4716463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5095875" y="5810250"/>
            <a:ext cx="1588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>
            <a:off x="5475288" y="5810250"/>
            <a:ext cx="1587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0394" name="Group 42"/>
          <p:cNvGrpSpPr>
            <a:grpSpLocks/>
          </p:cNvGrpSpPr>
          <p:nvPr/>
        </p:nvGrpSpPr>
        <p:grpSpPr bwMode="auto">
          <a:xfrm>
            <a:off x="2060575" y="1809750"/>
            <a:ext cx="3430588" cy="2509838"/>
            <a:chOff x="1298" y="1140"/>
            <a:chExt cx="2161" cy="1581"/>
          </a:xfrm>
        </p:grpSpPr>
        <p:sp>
          <p:nvSpPr>
            <p:cNvPr id="100395" name="Line 43"/>
            <p:cNvSpPr>
              <a:spLocks noChangeShapeType="1"/>
            </p:cNvSpPr>
            <p:nvPr/>
          </p:nvSpPr>
          <p:spPr bwMode="auto">
            <a:xfrm flipH="1" flipV="1">
              <a:off x="1298" y="1140"/>
              <a:ext cx="239" cy="111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6" name="Line 44"/>
            <p:cNvSpPr>
              <a:spLocks noChangeShapeType="1"/>
            </p:cNvSpPr>
            <p:nvPr/>
          </p:nvSpPr>
          <p:spPr bwMode="auto">
            <a:xfrm flipH="1" flipV="1">
              <a:off x="1537" y="2250"/>
              <a:ext cx="239" cy="31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7" name="Line 45"/>
            <p:cNvSpPr>
              <a:spLocks noChangeShapeType="1"/>
            </p:cNvSpPr>
            <p:nvPr/>
          </p:nvSpPr>
          <p:spPr bwMode="auto">
            <a:xfrm flipH="1" flipV="1">
              <a:off x="1776" y="2560"/>
              <a:ext cx="239" cy="12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8" name="Line 46"/>
            <p:cNvSpPr>
              <a:spLocks noChangeShapeType="1"/>
            </p:cNvSpPr>
            <p:nvPr/>
          </p:nvSpPr>
          <p:spPr bwMode="auto">
            <a:xfrm flipH="1" flipV="1">
              <a:off x="2015" y="2680"/>
              <a:ext cx="23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9" name="Line 47"/>
            <p:cNvSpPr>
              <a:spLocks noChangeShapeType="1"/>
            </p:cNvSpPr>
            <p:nvPr/>
          </p:nvSpPr>
          <p:spPr bwMode="auto">
            <a:xfrm flipH="1">
              <a:off x="2254" y="2720"/>
              <a:ext cx="239" cy="1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0" name="Line 48"/>
            <p:cNvSpPr>
              <a:spLocks noChangeShapeType="1"/>
            </p:cNvSpPr>
            <p:nvPr/>
          </p:nvSpPr>
          <p:spPr bwMode="auto">
            <a:xfrm flipH="1">
              <a:off x="2493" y="2700"/>
              <a:ext cx="239" cy="2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 flipH="1">
              <a:off x="2732" y="2660"/>
              <a:ext cx="24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2" name="Line 50"/>
            <p:cNvSpPr>
              <a:spLocks noChangeShapeType="1"/>
            </p:cNvSpPr>
            <p:nvPr/>
          </p:nvSpPr>
          <p:spPr bwMode="auto">
            <a:xfrm flipH="1">
              <a:off x="2981" y="2620"/>
              <a:ext cx="239" cy="4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3" name="Line 51"/>
            <p:cNvSpPr>
              <a:spLocks noChangeShapeType="1"/>
            </p:cNvSpPr>
            <p:nvPr/>
          </p:nvSpPr>
          <p:spPr bwMode="auto">
            <a:xfrm flipH="1">
              <a:off x="3220" y="2560"/>
              <a:ext cx="239" cy="60"/>
            </a:xfrm>
            <a:prstGeom prst="line">
              <a:avLst/>
            </a:prstGeom>
            <a:noFill/>
            <a:ln w="476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404" name="Group 52"/>
          <p:cNvGrpSpPr>
            <a:grpSpLocks/>
          </p:cNvGrpSpPr>
          <p:nvPr/>
        </p:nvGrpSpPr>
        <p:grpSpPr bwMode="auto">
          <a:xfrm>
            <a:off x="2028825" y="1778000"/>
            <a:ext cx="3506788" cy="2584450"/>
            <a:chOff x="1278" y="1120"/>
            <a:chExt cx="2209" cy="1628"/>
          </a:xfrm>
        </p:grpSpPr>
        <p:sp>
          <p:nvSpPr>
            <p:cNvPr id="100405" name="Oval 53"/>
            <p:cNvSpPr>
              <a:spLocks noChangeArrowheads="1"/>
            </p:cNvSpPr>
            <p:nvPr/>
          </p:nvSpPr>
          <p:spPr bwMode="auto">
            <a:xfrm>
              <a:off x="2234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6" name="Oval 54"/>
            <p:cNvSpPr>
              <a:spLocks noChangeArrowheads="1"/>
            </p:cNvSpPr>
            <p:nvPr/>
          </p:nvSpPr>
          <p:spPr bwMode="auto">
            <a:xfrm>
              <a:off x="1995" y="265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7" name="Oval 55"/>
            <p:cNvSpPr>
              <a:spLocks noChangeArrowheads="1"/>
            </p:cNvSpPr>
            <p:nvPr/>
          </p:nvSpPr>
          <p:spPr bwMode="auto">
            <a:xfrm>
              <a:off x="1756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8" name="Oval 56"/>
            <p:cNvSpPr>
              <a:spLocks noChangeArrowheads="1"/>
            </p:cNvSpPr>
            <p:nvPr/>
          </p:nvSpPr>
          <p:spPr bwMode="auto">
            <a:xfrm>
              <a:off x="1517" y="22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9" name="Oval 57"/>
            <p:cNvSpPr>
              <a:spLocks noChangeArrowheads="1"/>
            </p:cNvSpPr>
            <p:nvPr/>
          </p:nvSpPr>
          <p:spPr bwMode="auto">
            <a:xfrm>
              <a:off x="1278" y="11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0" name="Oval 58"/>
            <p:cNvSpPr>
              <a:spLocks noChangeArrowheads="1"/>
            </p:cNvSpPr>
            <p:nvPr/>
          </p:nvSpPr>
          <p:spPr bwMode="auto">
            <a:xfrm>
              <a:off x="3429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1" name="Oval 59"/>
            <p:cNvSpPr>
              <a:spLocks noChangeArrowheads="1"/>
            </p:cNvSpPr>
            <p:nvPr/>
          </p:nvSpPr>
          <p:spPr bwMode="auto">
            <a:xfrm>
              <a:off x="3190" y="25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2" name="Oval 60"/>
            <p:cNvSpPr>
              <a:spLocks noChangeArrowheads="1"/>
            </p:cNvSpPr>
            <p:nvPr/>
          </p:nvSpPr>
          <p:spPr bwMode="auto">
            <a:xfrm>
              <a:off x="2951" y="263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3" name="Oval 61"/>
            <p:cNvSpPr>
              <a:spLocks noChangeArrowheads="1"/>
            </p:cNvSpPr>
            <p:nvPr/>
          </p:nvSpPr>
          <p:spPr bwMode="auto">
            <a:xfrm>
              <a:off x="2712" y="267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4" name="Oval 62"/>
            <p:cNvSpPr>
              <a:spLocks noChangeArrowheads="1"/>
            </p:cNvSpPr>
            <p:nvPr/>
          </p:nvSpPr>
          <p:spPr bwMode="auto">
            <a:xfrm>
              <a:off x="2473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415" name="Rectangle 63"/>
          <p:cNvSpPr>
            <a:spLocks noChangeArrowheads="1"/>
          </p:cNvSpPr>
          <p:nvPr/>
        </p:nvSpPr>
        <p:spPr bwMode="auto">
          <a:xfrm>
            <a:off x="1141413" y="1190625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sp>
        <p:nvSpPr>
          <p:cNvPr id="100416" name="Rectangle 64"/>
          <p:cNvSpPr>
            <a:spLocks noChangeArrowheads="1"/>
          </p:cNvSpPr>
          <p:nvPr/>
        </p:nvSpPr>
        <p:spPr bwMode="auto">
          <a:xfrm>
            <a:off x="1189038" y="1504950"/>
            <a:ext cx="414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$3.50</a:t>
            </a:r>
            <a:endParaRPr lang="en-US"/>
          </a:p>
        </p:txBody>
      </p:sp>
      <p:sp>
        <p:nvSpPr>
          <p:cNvPr id="100417" name="Rectangle 65"/>
          <p:cNvSpPr>
            <a:spLocks noChangeArrowheads="1"/>
          </p:cNvSpPr>
          <p:nvPr/>
        </p:nvSpPr>
        <p:spPr bwMode="auto">
          <a:xfrm>
            <a:off x="1282700" y="18129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3.25</a:t>
            </a:r>
            <a:endParaRPr lang="en-US"/>
          </a:p>
        </p:txBody>
      </p:sp>
      <p:sp>
        <p:nvSpPr>
          <p:cNvPr id="100418" name="Rectangle 66"/>
          <p:cNvSpPr>
            <a:spLocks noChangeArrowheads="1"/>
          </p:cNvSpPr>
          <p:nvPr/>
        </p:nvSpPr>
        <p:spPr bwMode="auto">
          <a:xfrm>
            <a:off x="1282700" y="21224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3.00</a:t>
            </a:r>
            <a:endParaRPr lang="en-US"/>
          </a:p>
        </p:txBody>
      </p:sp>
      <p:sp>
        <p:nvSpPr>
          <p:cNvPr id="100419" name="Rectangle 67"/>
          <p:cNvSpPr>
            <a:spLocks noChangeArrowheads="1"/>
          </p:cNvSpPr>
          <p:nvPr/>
        </p:nvSpPr>
        <p:spPr bwMode="auto">
          <a:xfrm>
            <a:off x="1282700" y="24320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2.75</a:t>
            </a:r>
            <a:endParaRPr lang="en-US"/>
          </a:p>
        </p:txBody>
      </p:sp>
      <p:sp>
        <p:nvSpPr>
          <p:cNvPr id="100420" name="Rectangle 68"/>
          <p:cNvSpPr>
            <a:spLocks noChangeArrowheads="1"/>
          </p:cNvSpPr>
          <p:nvPr/>
        </p:nvSpPr>
        <p:spPr bwMode="auto">
          <a:xfrm>
            <a:off x="1282700" y="274161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2.50</a:t>
            </a:r>
            <a:endParaRPr lang="en-US"/>
          </a:p>
        </p:txBody>
      </p:sp>
      <p:sp>
        <p:nvSpPr>
          <p:cNvPr id="100421" name="Rectangle 69"/>
          <p:cNvSpPr>
            <a:spLocks noChangeArrowheads="1"/>
          </p:cNvSpPr>
          <p:nvPr/>
        </p:nvSpPr>
        <p:spPr bwMode="auto">
          <a:xfrm>
            <a:off x="1282700" y="30511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2.25</a:t>
            </a:r>
            <a:endParaRPr lang="en-US"/>
          </a:p>
        </p:txBody>
      </p:sp>
      <p:sp>
        <p:nvSpPr>
          <p:cNvPr id="100422" name="Rectangle 70"/>
          <p:cNvSpPr>
            <a:spLocks noChangeArrowheads="1"/>
          </p:cNvSpPr>
          <p:nvPr/>
        </p:nvSpPr>
        <p:spPr bwMode="auto">
          <a:xfrm>
            <a:off x="1282700" y="335915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2.00</a:t>
            </a:r>
            <a:endParaRPr lang="en-US"/>
          </a:p>
        </p:txBody>
      </p:sp>
      <p:sp>
        <p:nvSpPr>
          <p:cNvPr id="100423" name="Rectangle 71"/>
          <p:cNvSpPr>
            <a:spLocks noChangeArrowheads="1"/>
          </p:cNvSpPr>
          <p:nvPr/>
        </p:nvSpPr>
        <p:spPr bwMode="auto">
          <a:xfrm>
            <a:off x="1282700" y="36750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1.75</a:t>
            </a:r>
            <a:endParaRPr lang="en-US"/>
          </a:p>
        </p:txBody>
      </p:sp>
      <p:sp>
        <p:nvSpPr>
          <p:cNvPr id="100424" name="Rectangle 72"/>
          <p:cNvSpPr>
            <a:spLocks noChangeArrowheads="1"/>
          </p:cNvSpPr>
          <p:nvPr/>
        </p:nvSpPr>
        <p:spPr bwMode="auto">
          <a:xfrm>
            <a:off x="1282700" y="398303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1.50</a:t>
            </a:r>
            <a:endParaRPr lang="en-US"/>
          </a:p>
        </p:txBody>
      </p:sp>
      <p:sp>
        <p:nvSpPr>
          <p:cNvPr id="100425" name="Rectangle 73"/>
          <p:cNvSpPr>
            <a:spLocks noChangeArrowheads="1"/>
          </p:cNvSpPr>
          <p:nvPr/>
        </p:nvSpPr>
        <p:spPr bwMode="auto">
          <a:xfrm>
            <a:off x="1282700" y="4292600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1.25</a:t>
            </a:r>
            <a:endParaRPr lang="en-US"/>
          </a:p>
        </p:txBody>
      </p:sp>
      <p:sp>
        <p:nvSpPr>
          <p:cNvPr id="100426" name="Rectangle 74"/>
          <p:cNvSpPr>
            <a:spLocks noChangeArrowheads="1"/>
          </p:cNvSpPr>
          <p:nvPr/>
        </p:nvSpPr>
        <p:spPr bwMode="auto">
          <a:xfrm>
            <a:off x="1282700" y="46021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1.00</a:t>
            </a:r>
            <a:endParaRPr lang="en-US"/>
          </a:p>
        </p:txBody>
      </p:sp>
      <p:sp>
        <p:nvSpPr>
          <p:cNvPr id="100427" name="Rectangle 75"/>
          <p:cNvSpPr>
            <a:spLocks noChangeArrowheads="1"/>
          </p:cNvSpPr>
          <p:nvPr/>
        </p:nvSpPr>
        <p:spPr bwMode="auto">
          <a:xfrm>
            <a:off x="1282700" y="491172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0.75</a:t>
            </a:r>
            <a:endParaRPr lang="en-US"/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1282700" y="5221288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0.50</a:t>
            </a:r>
            <a:endParaRPr lang="en-US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1282700" y="55292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0.25</a:t>
            </a:r>
            <a:endParaRPr lang="en-US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6799263" y="5986463"/>
            <a:ext cx="673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100431" name="Rectangle 79"/>
          <p:cNvSpPr>
            <a:spLocks noChangeArrowheads="1"/>
          </p:cNvSpPr>
          <p:nvPr/>
        </p:nvSpPr>
        <p:spPr bwMode="auto">
          <a:xfrm>
            <a:off x="6724650" y="6196013"/>
            <a:ext cx="747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of Output</a:t>
            </a:r>
            <a:endParaRPr lang="en-US"/>
          </a:p>
        </p:txBody>
      </p:sp>
      <p:sp>
        <p:nvSpPr>
          <p:cNvPr id="100432" name="Rectangle 80"/>
          <p:cNvSpPr>
            <a:spLocks noChangeArrowheads="1"/>
          </p:cNvSpPr>
          <p:nvPr/>
        </p:nvSpPr>
        <p:spPr bwMode="auto">
          <a:xfrm>
            <a:off x="4989513" y="6405563"/>
            <a:ext cx="2459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(glasses of lemonade per hour)</a:t>
            </a:r>
            <a:endParaRPr lang="en-US"/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15128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00434" name="Rectangle 82"/>
          <p:cNvSpPr>
            <a:spLocks noChangeArrowheads="1"/>
          </p:cNvSpPr>
          <p:nvPr/>
        </p:nvSpPr>
        <p:spPr bwMode="auto">
          <a:xfrm>
            <a:off x="201136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00435" name="Rectangle 83"/>
          <p:cNvSpPr>
            <a:spLocks noChangeArrowheads="1"/>
          </p:cNvSpPr>
          <p:nvPr/>
        </p:nvSpPr>
        <p:spPr bwMode="auto">
          <a:xfrm>
            <a:off x="314483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00436" name="Rectangle 84"/>
          <p:cNvSpPr>
            <a:spLocks noChangeArrowheads="1"/>
          </p:cNvSpPr>
          <p:nvPr/>
        </p:nvSpPr>
        <p:spPr bwMode="auto">
          <a:xfrm>
            <a:off x="276701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00437" name="Rectangle 85"/>
          <p:cNvSpPr>
            <a:spLocks noChangeArrowheads="1"/>
          </p:cNvSpPr>
          <p:nvPr/>
        </p:nvSpPr>
        <p:spPr bwMode="auto">
          <a:xfrm>
            <a:off x="23891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00438" name="Rectangle 86"/>
          <p:cNvSpPr>
            <a:spLocks noChangeArrowheads="1"/>
          </p:cNvSpPr>
          <p:nvPr/>
        </p:nvSpPr>
        <p:spPr bwMode="auto">
          <a:xfrm>
            <a:off x="428148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100439" name="Rectangle 87"/>
          <p:cNvSpPr>
            <a:spLocks noChangeArrowheads="1"/>
          </p:cNvSpPr>
          <p:nvPr/>
        </p:nvSpPr>
        <p:spPr bwMode="auto">
          <a:xfrm>
            <a:off x="3905250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100440" name="Rectangle 88"/>
          <p:cNvSpPr>
            <a:spLocks noChangeArrowheads="1"/>
          </p:cNvSpPr>
          <p:nvPr/>
        </p:nvSpPr>
        <p:spPr bwMode="auto">
          <a:xfrm>
            <a:off x="3527425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00441" name="Rectangle 89"/>
          <p:cNvSpPr>
            <a:spLocks noChangeArrowheads="1"/>
          </p:cNvSpPr>
          <p:nvPr/>
        </p:nvSpPr>
        <p:spPr bwMode="auto">
          <a:xfrm>
            <a:off x="5037138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100442" name="Rectangle 90"/>
          <p:cNvSpPr>
            <a:spLocks noChangeArrowheads="1"/>
          </p:cNvSpPr>
          <p:nvPr/>
        </p:nvSpPr>
        <p:spPr bwMode="auto">
          <a:xfrm>
            <a:off x="4659313" y="59912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100443" name="Rectangle 91"/>
          <p:cNvSpPr>
            <a:spLocks noChangeArrowheads="1"/>
          </p:cNvSpPr>
          <p:nvPr/>
        </p:nvSpPr>
        <p:spPr bwMode="auto">
          <a:xfrm>
            <a:off x="5367338" y="599122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00444" name="Rectangle 92"/>
          <p:cNvSpPr>
            <a:spLocks noChangeArrowheads="1"/>
          </p:cNvSpPr>
          <p:nvPr/>
        </p:nvSpPr>
        <p:spPr bwMode="auto">
          <a:xfrm>
            <a:off x="5567363" y="396240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ATC</a:t>
            </a:r>
            <a:endParaRPr lang="en-US"/>
          </a:p>
        </p:txBody>
      </p:sp>
      <p:grpSp>
        <p:nvGrpSpPr>
          <p:cNvPr id="100445" name="Group 93"/>
          <p:cNvGrpSpPr>
            <a:grpSpLocks/>
          </p:cNvGrpSpPr>
          <p:nvPr/>
        </p:nvGrpSpPr>
        <p:grpSpPr bwMode="auto">
          <a:xfrm>
            <a:off x="2068513" y="3317875"/>
            <a:ext cx="3429000" cy="2254250"/>
            <a:chOff x="1179" y="2090"/>
            <a:chExt cx="2160" cy="1420"/>
          </a:xfrm>
        </p:grpSpPr>
        <p:sp>
          <p:nvSpPr>
            <p:cNvPr id="100446" name="Line 94"/>
            <p:cNvSpPr>
              <a:spLocks noChangeShapeType="1"/>
            </p:cNvSpPr>
            <p:nvPr/>
          </p:nvSpPr>
          <p:spPr bwMode="auto">
            <a:xfrm flipH="1">
              <a:off x="1179" y="335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7" name="Line 95"/>
            <p:cNvSpPr>
              <a:spLocks noChangeShapeType="1"/>
            </p:cNvSpPr>
            <p:nvPr/>
          </p:nvSpPr>
          <p:spPr bwMode="auto">
            <a:xfrm flipH="1">
              <a:off x="1418" y="319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8" name="Line 96"/>
            <p:cNvSpPr>
              <a:spLocks noChangeShapeType="1"/>
            </p:cNvSpPr>
            <p:nvPr/>
          </p:nvSpPr>
          <p:spPr bwMode="auto">
            <a:xfrm flipH="1">
              <a:off x="1657" y="303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9" name="Line 97"/>
            <p:cNvSpPr>
              <a:spLocks noChangeShapeType="1"/>
            </p:cNvSpPr>
            <p:nvPr/>
          </p:nvSpPr>
          <p:spPr bwMode="auto">
            <a:xfrm flipH="1">
              <a:off x="1896" y="2880"/>
              <a:ext cx="239" cy="15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0" name="Line 98"/>
            <p:cNvSpPr>
              <a:spLocks noChangeShapeType="1"/>
            </p:cNvSpPr>
            <p:nvPr/>
          </p:nvSpPr>
          <p:spPr bwMode="auto">
            <a:xfrm flipH="1">
              <a:off x="2135" y="2720"/>
              <a:ext cx="238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1" name="Line 99"/>
            <p:cNvSpPr>
              <a:spLocks noChangeShapeType="1"/>
            </p:cNvSpPr>
            <p:nvPr/>
          </p:nvSpPr>
          <p:spPr bwMode="auto">
            <a:xfrm flipH="1">
              <a:off x="2373" y="256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2" name="Line 100"/>
            <p:cNvSpPr>
              <a:spLocks noChangeShapeType="1"/>
            </p:cNvSpPr>
            <p:nvPr/>
          </p:nvSpPr>
          <p:spPr bwMode="auto">
            <a:xfrm flipH="1">
              <a:off x="2612" y="2400"/>
              <a:ext cx="24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3" name="Line 101"/>
            <p:cNvSpPr>
              <a:spLocks noChangeShapeType="1"/>
            </p:cNvSpPr>
            <p:nvPr/>
          </p:nvSpPr>
          <p:spPr bwMode="auto">
            <a:xfrm flipH="1">
              <a:off x="2861" y="2250"/>
              <a:ext cx="239" cy="15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4" name="Line 102"/>
            <p:cNvSpPr>
              <a:spLocks noChangeShapeType="1"/>
            </p:cNvSpPr>
            <p:nvPr/>
          </p:nvSpPr>
          <p:spPr bwMode="auto">
            <a:xfrm flipH="1">
              <a:off x="3100" y="2090"/>
              <a:ext cx="239" cy="160"/>
            </a:xfrm>
            <a:prstGeom prst="line">
              <a:avLst/>
            </a:prstGeom>
            <a:noFill/>
            <a:ln w="476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455" name="Group 103"/>
          <p:cNvGrpSpPr>
            <a:grpSpLocks/>
          </p:cNvGrpSpPr>
          <p:nvPr/>
        </p:nvGrpSpPr>
        <p:grpSpPr bwMode="auto">
          <a:xfrm>
            <a:off x="2036763" y="3270250"/>
            <a:ext cx="3506787" cy="2346325"/>
            <a:chOff x="1159" y="2060"/>
            <a:chExt cx="2209" cy="1478"/>
          </a:xfrm>
        </p:grpSpPr>
        <p:sp>
          <p:nvSpPr>
            <p:cNvPr id="100456" name="Oval 104"/>
            <p:cNvSpPr>
              <a:spLocks noChangeArrowheads="1"/>
            </p:cNvSpPr>
            <p:nvPr/>
          </p:nvSpPr>
          <p:spPr bwMode="auto">
            <a:xfrm>
              <a:off x="1159" y="34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7" name="Oval 105"/>
            <p:cNvSpPr>
              <a:spLocks noChangeArrowheads="1"/>
            </p:cNvSpPr>
            <p:nvPr/>
          </p:nvSpPr>
          <p:spPr bwMode="auto">
            <a:xfrm>
              <a:off x="1398" y="33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8" name="Oval 106"/>
            <p:cNvSpPr>
              <a:spLocks noChangeArrowheads="1"/>
            </p:cNvSpPr>
            <p:nvPr/>
          </p:nvSpPr>
          <p:spPr bwMode="auto">
            <a:xfrm>
              <a:off x="1637" y="317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9" name="Oval 107"/>
            <p:cNvSpPr>
              <a:spLocks noChangeArrowheads="1"/>
            </p:cNvSpPr>
            <p:nvPr/>
          </p:nvSpPr>
          <p:spPr bwMode="auto">
            <a:xfrm>
              <a:off x="1876" y="301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60" name="Oval 108"/>
            <p:cNvSpPr>
              <a:spLocks noChangeArrowheads="1"/>
            </p:cNvSpPr>
            <p:nvPr/>
          </p:nvSpPr>
          <p:spPr bwMode="auto">
            <a:xfrm>
              <a:off x="2115" y="285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61" name="Oval 109"/>
            <p:cNvSpPr>
              <a:spLocks noChangeArrowheads="1"/>
            </p:cNvSpPr>
            <p:nvPr/>
          </p:nvSpPr>
          <p:spPr bwMode="auto">
            <a:xfrm>
              <a:off x="2354" y="269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62" name="Oval 110"/>
            <p:cNvSpPr>
              <a:spLocks noChangeArrowheads="1"/>
            </p:cNvSpPr>
            <p:nvPr/>
          </p:nvSpPr>
          <p:spPr bwMode="auto">
            <a:xfrm>
              <a:off x="2593" y="25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63" name="Oval 111"/>
            <p:cNvSpPr>
              <a:spLocks noChangeArrowheads="1"/>
            </p:cNvSpPr>
            <p:nvPr/>
          </p:nvSpPr>
          <p:spPr bwMode="auto">
            <a:xfrm>
              <a:off x="2832" y="238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64" name="Oval 112"/>
            <p:cNvSpPr>
              <a:spLocks noChangeArrowheads="1"/>
            </p:cNvSpPr>
            <p:nvPr/>
          </p:nvSpPr>
          <p:spPr bwMode="auto">
            <a:xfrm>
              <a:off x="3071" y="222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65" name="Oval 113"/>
            <p:cNvSpPr>
              <a:spLocks noChangeArrowheads="1"/>
            </p:cNvSpPr>
            <p:nvPr/>
          </p:nvSpPr>
          <p:spPr bwMode="auto">
            <a:xfrm>
              <a:off x="3310" y="206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466" name="Rectangle 114"/>
          <p:cNvSpPr>
            <a:spLocks noChangeArrowheads="1"/>
          </p:cNvSpPr>
          <p:nvPr/>
        </p:nvSpPr>
        <p:spPr bwMode="auto">
          <a:xfrm>
            <a:off x="5580063" y="3208338"/>
            <a:ext cx="2571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44" grpId="0" build="p" autoUpdateAnimBg="0"/>
      <p:bldP spid="10046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Cost</a:t>
            </a:r>
            <a:endParaRPr lang="en-US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1654461"/>
            <a:ext cx="4912607" cy="467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MC crosses ATC and AVC at their lowest points</a:t>
            </a:r>
          </a:p>
          <a:p>
            <a:r>
              <a:rPr lang="en-US" dirty="0" smtClean="0"/>
              <a:t>No relationship between MC and AFC</a:t>
            </a:r>
          </a:p>
          <a:p>
            <a:r>
              <a:rPr lang="en-US" dirty="0" smtClean="0"/>
              <a:t>MC at lowest point when Marginal Product (MP) is at its highest point. These curves are mirror images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Curves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581400" cy="5194300"/>
          </a:xfrm>
        </p:spPr>
        <p:txBody>
          <a:bodyPr/>
          <a:lstStyle/>
          <a:p>
            <a:r>
              <a:rPr lang="en-US" dirty="0" smtClean="0"/>
              <a:t>Fixed costs can’t change in the short run</a:t>
            </a:r>
          </a:p>
          <a:p>
            <a:r>
              <a:rPr lang="en-US" dirty="0" smtClean="0"/>
              <a:t>Variable costs can change in the short run </a:t>
            </a:r>
          </a:p>
          <a:p>
            <a:r>
              <a:rPr lang="en-US" dirty="0" smtClean="0"/>
              <a:t>No relationship between MC and AFC</a:t>
            </a:r>
            <a:endParaRPr lang="en-US" dirty="0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4953000" cy="45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Typical Cost Curves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sz="4000"/>
              <a:t>It is now time to examine the relationships that exist between the different measures of cost.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COSTS?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Firm’s Objective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The economic goal of the firm is to maximize profits.</a:t>
            </a:r>
          </a:p>
        </p:txBody>
      </p:sp>
      <p:pic>
        <p:nvPicPr>
          <p:cNvPr id="8196" name="Picture 4" descr="C:\Program Files\Microsoft Office\Clipart\Popular\DARTS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743200"/>
            <a:ext cx="3473450" cy="3473450"/>
          </a:xfrm>
          <a:prstGeom prst="rect">
            <a:avLst/>
          </a:prstGeom>
          <a:noFill/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 rot="-4363379">
            <a:off x="3374231" y="3528220"/>
            <a:ext cx="2219325" cy="18526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ahoma"/>
                <a:cs typeface="Tahoma"/>
              </a:rPr>
              <a:t>Maximum Profits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Bob’s Cost Curves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1314450"/>
            <a:ext cx="763905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Big Bob’s Cost Curves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F3F6F9"/>
          </a:solidFill>
          <a:ln w="2397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F2F4F8"/>
          </a:solidFill>
          <a:ln w="2174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F1F4F7"/>
          </a:solidFill>
          <a:ln w="19526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F0F2F5"/>
          </a:solidFill>
          <a:ln w="1746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EEF1F4"/>
          </a:solidFill>
          <a:ln w="1524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EDEFF3"/>
          </a:solidFill>
          <a:ln w="1301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EAECF1"/>
          </a:solidFill>
          <a:ln w="873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E9EBF0"/>
          </a:solidFill>
          <a:ln w="650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192338" y="1709738"/>
            <a:ext cx="5313362" cy="4097337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105025" y="1579563"/>
            <a:ext cx="5357813" cy="416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2105025" y="2341563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2105025" y="2538413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2105025" y="2735263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2105025" y="2908300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2105025" y="3105150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2105025" y="3300413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2105025" y="3475038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2" name="Line 24"/>
          <p:cNvSpPr>
            <a:spLocks noChangeShapeType="1"/>
          </p:cNvSpPr>
          <p:nvPr/>
        </p:nvSpPr>
        <p:spPr bwMode="auto">
          <a:xfrm>
            <a:off x="2105025" y="3671888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3" name="Line 25"/>
          <p:cNvSpPr>
            <a:spLocks noChangeShapeType="1"/>
          </p:cNvSpPr>
          <p:nvPr/>
        </p:nvSpPr>
        <p:spPr bwMode="auto">
          <a:xfrm>
            <a:off x="2105025" y="3867150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4" name="Line 26"/>
          <p:cNvSpPr>
            <a:spLocks noChangeShapeType="1"/>
          </p:cNvSpPr>
          <p:nvPr/>
        </p:nvSpPr>
        <p:spPr bwMode="auto">
          <a:xfrm>
            <a:off x="2105025" y="4041775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2105025" y="4238625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2105025" y="4433888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2105025" y="4608513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2105025" y="4805363"/>
            <a:ext cx="873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2105025" y="5000625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>
            <a:off x="2105025" y="5175250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>
            <a:off x="2105025" y="5372100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62" name="Line 34"/>
          <p:cNvSpPr>
            <a:spLocks noChangeShapeType="1"/>
          </p:cNvSpPr>
          <p:nvPr/>
        </p:nvSpPr>
        <p:spPr bwMode="auto">
          <a:xfrm>
            <a:off x="2105025" y="5546725"/>
            <a:ext cx="8731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9363" name="Group 35"/>
          <p:cNvGrpSpPr>
            <a:grpSpLocks/>
          </p:cNvGrpSpPr>
          <p:nvPr/>
        </p:nvGrpSpPr>
        <p:grpSpPr bwMode="auto">
          <a:xfrm>
            <a:off x="2105025" y="2386013"/>
            <a:ext cx="4791075" cy="2986087"/>
            <a:chOff x="1326" y="1503"/>
            <a:chExt cx="3018" cy="1881"/>
          </a:xfrm>
        </p:grpSpPr>
        <p:sp>
          <p:nvSpPr>
            <p:cNvPr id="99364" name="Line 36"/>
            <p:cNvSpPr>
              <a:spLocks noChangeShapeType="1"/>
            </p:cNvSpPr>
            <p:nvPr/>
          </p:nvSpPr>
          <p:spPr bwMode="auto">
            <a:xfrm flipH="1">
              <a:off x="1326" y="3260"/>
              <a:ext cx="220" cy="124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 flipH="1">
              <a:off x="1546" y="3164"/>
              <a:ext cx="205" cy="96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 flipH="1">
              <a:off x="1751" y="3095"/>
              <a:ext cx="220" cy="69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 flipH="1">
              <a:off x="1971" y="3054"/>
              <a:ext cx="219" cy="41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8" name="Line 40"/>
            <p:cNvSpPr>
              <a:spLocks noChangeShapeType="1"/>
            </p:cNvSpPr>
            <p:nvPr/>
          </p:nvSpPr>
          <p:spPr bwMode="auto">
            <a:xfrm flipH="1">
              <a:off x="2190" y="2999"/>
              <a:ext cx="220" cy="55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9" name="Line 41"/>
            <p:cNvSpPr>
              <a:spLocks noChangeShapeType="1"/>
            </p:cNvSpPr>
            <p:nvPr/>
          </p:nvSpPr>
          <p:spPr bwMode="auto">
            <a:xfrm flipH="1">
              <a:off x="2410" y="2931"/>
              <a:ext cx="206" cy="68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0" name="Line 42"/>
            <p:cNvSpPr>
              <a:spLocks noChangeShapeType="1"/>
            </p:cNvSpPr>
            <p:nvPr/>
          </p:nvSpPr>
          <p:spPr bwMode="auto">
            <a:xfrm flipH="1">
              <a:off x="2616" y="2835"/>
              <a:ext cx="219" cy="96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1" name="Line 43"/>
            <p:cNvSpPr>
              <a:spLocks noChangeShapeType="1"/>
            </p:cNvSpPr>
            <p:nvPr/>
          </p:nvSpPr>
          <p:spPr bwMode="auto">
            <a:xfrm flipH="1">
              <a:off x="2835" y="2711"/>
              <a:ext cx="220" cy="124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2" name="Line 44"/>
            <p:cNvSpPr>
              <a:spLocks noChangeShapeType="1"/>
            </p:cNvSpPr>
            <p:nvPr/>
          </p:nvSpPr>
          <p:spPr bwMode="auto">
            <a:xfrm flipH="1">
              <a:off x="3055" y="2574"/>
              <a:ext cx="219" cy="137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3" name="Line 45"/>
            <p:cNvSpPr>
              <a:spLocks noChangeShapeType="1"/>
            </p:cNvSpPr>
            <p:nvPr/>
          </p:nvSpPr>
          <p:spPr bwMode="auto">
            <a:xfrm flipH="1">
              <a:off x="3274" y="2409"/>
              <a:ext cx="206" cy="165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4" name="Line 46"/>
            <p:cNvSpPr>
              <a:spLocks noChangeShapeType="1"/>
            </p:cNvSpPr>
            <p:nvPr/>
          </p:nvSpPr>
          <p:spPr bwMode="auto">
            <a:xfrm flipH="1">
              <a:off x="3480" y="2217"/>
              <a:ext cx="219" cy="192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5" name="Line 47"/>
            <p:cNvSpPr>
              <a:spLocks noChangeShapeType="1"/>
            </p:cNvSpPr>
            <p:nvPr/>
          </p:nvSpPr>
          <p:spPr bwMode="auto">
            <a:xfrm flipH="1">
              <a:off x="3699" y="1997"/>
              <a:ext cx="220" cy="220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6" name="Line 48"/>
            <p:cNvSpPr>
              <a:spLocks noChangeShapeType="1"/>
            </p:cNvSpPr>
            <p:nvPr/>
          </p:nvSpPr>
          <p:spPr bwMode="auto">
            <a:xfrm flipH="1">
              <a:off x="3919" y="1764"/>
              <a:ext cx="219" cy="233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7" name="Line 49"/>
            <p:cNvSpPr>
              <a:spLocks noChangeShapeType="1"/>
            </p:cNvSpPr>
            <p:nvPr/>
          </p:nvSpPr>
          <p:spPr bwMode="auto">
            <a:xfrm flipH="1">
              <a:off x="4138" y="1503"/>
              <a:ext cx="206" cy="261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78" name="Line 50"/>
          <p:cNvSpPr>
            <a:spLocks noChangeShapeType="1"/>
          </p:cNvSpPr>
          <p:nvPr/>
        </p:nvSpPr>
        <p:spPr bwMode="auto">
          <a:xfrm>
            <a:off x="243205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9" name="Line 51"/>
          <p:cNvSpPr>
            <a:spLocks noChangeShapeType="1"/>
          </p:cNvSpPr>
          <p:nvPr/>
        </p:nvSpPr>
        <p:spPr bwMode="auto">
          <a:xfrm>
            <a:off x="2779713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0" name="Line 52"/>
          <p:cNvSpPr>
            <a:spLocks noChangeShapeType="1"/>
          </p:cNvSpPr>
          <p:nvPr/>
        </p:nvSpPr>
        <p:spPr bwMode="auto">
          <a:xfrm>
            <a:off x="3106738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1" name="Line 53"/>
          <p:cNvSpPr>
            <a:spLocks noChangeShapeType="1"/>
          </p:cNvSpPr>
          <p:nvPr/>
        </p:nvSpPr>
        <p:spPr bwMode="auto">
          <a:xfrm>
            <a:off x="3455988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2" name="Line 54"/>
          <p:cNvSpPr>
            <a:spLocks noChangeShapeType="1"/>
          </p:cNvSpPr>
          <p:nvPr/>
        </p:nvSpPr>
        <p:spPr bwMode="auto">
          <a:xfrm>
            <a:off x="380365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3" name="Line 55"/>
          <p:cNvSpPr>
            <a:spLocks noChangeShapeType="1"/>
          </p:cNvSpPr>
          <p:nvPr/>
        </p:nvSpPr>
        <p:spPr bwMode="auto">
          <a:xfrm>
            <a:off x="415290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4" name="Line 56"/>
          <p:cNvSpPr>
            <a:spLocks noChangeShapeType="1"/>
          </p:cNvSpPr>
          <p:nvPr/>
        </p:nvSpPr>
        <p:spPr bwMode="auto">
          <a:xfrm>
            <a:off x="4500563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5" name="Line 57"/>
          <p:cNvSpPr>
            <a:spLocks noChangeShapeType="1"/>
          </p:cNvSpPr>
          <p:nvPr/>
        </p:nvSpPr>
        <p:spPr bwMode="auto">
          <a:xfrm>
            <a:off x="4827588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6" name="Line 58"/>
          <p:cNvSpPr>
            <a:spLocks noChangeShapeType="1"/>
          </p:cNvSpPr>
          <p:nvPr/>
        </p:nvSpPr>
        <p:spPr bwMode="auto">
          <a:xfrm>
            <a:off x="517525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7" name="Line 59"/>
          <p:cNvSpPr>
            <a:spLocks noChangeShapeType="1"/>
          </p:cNvSpPr>
          <p:nvPr/>
        </p:nvSpPr>
        <p:spPr bwMode="auto">
          <a:xfrm>
            <a:off x="552450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8" name="Line 60"/>
          <p:cNvSpPr>
            <a:spLocks noChangeShapeType="1"/>
          </p:cNvSpPr>
          <p:nvPr/>
        </p:nvSpPr>
        <p:spPr bwMode="auto">
          <a:xfrm>
            <a:off x="5872163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89" name="Line 61"/>
          <p:cNvSpPr>
            <a:spLocks noChangeShapeType="1"/>
          </p:cNvSpPr>
          <p:nvPr/>
        </p:nvSpPr>
        <p:spPr bwMode="auto">
          <a:xfrm>
            <a:off x="6221413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90" name="Line 62"/>
          <p:cNvSpPr>
            <a:spLocks noChangeShapeType="1"/>
          </p:cNvSpPr>
          <p:nvPr/>
        </p:nvSpPr>
        <p:spPr bwMode="auto">
          <a:xfrm>
            <a:off x="6548438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91" name="Line 63"/>
          <p:cNvSpPr>
            <a:spLocks noChangeShapeType="1"/>
          </p:cNvSpPr>
          <p:nvPr/>
        </p:nvSpPr>
        <p:spPr bwMode="auto">
          <a:xfrm>
            <a:off x="689610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92" name="Freeform 64"/>
          <p:cNvSpPr>
            <a:spLocks/>
          </p:cNvSpPr>
          <p:nvPr/>
        </p:nvSpPr>
        <p:spPr bwMode="auto">
          <a:xfrm>
            <a:off x="2105025" y="1579563"/>
            <a:ext cx="5357813" cy="416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22"/>
              </a:cxn>
              <a:cxn ang="0">
                <a:pos x="3375" y="2622"/>
              </a:cxn>
            </a:cxnLst>
            <a:rect l="0" t="0" r="r" b="b"/>
            <a:pathLst>
              <a:path w="3375" h="2622">
                <a:moveTo>
                  <a:pt x="0" y="0"/>
                </a:moveTo>
                <a:lnTo>
                  <a:pt x="0" y="2622"/>
                </a:lnTo>
                <a:lnTo>
                  <a:pt x="3375" y="262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9393" name="Group 65"/>
          <p:cNvGrpSpPr>
            <a:grpSpLocks/>
          </p:cNvGrpSpPr>
          <p:nvPr/>
        </p:nvGrpSpPr>
        <p:grpSpPr bwMode="auto">
          <a:xfrm>
            <a:off x="2366963" y="2320925"/>
            <a:ext cx="4594225" cy="2919413"/>
            <a:chOff x="1491" y="1462"/>
            <a:chExt cx="2894" cy="1839"/>
          </a:xfrm>
        </p:grpSpPr>
        <p:sp>
          <p:nvSpPr>
            <p:cNvPr id="99394" name="Oval 66"/>
            <p:cNvSpPr>
              <a:spLocks noChangeArrowheads="1"/>
            </p:cNvSpPr>
            <p:nvPr/>
          </p:nvSpPr>
          <p:spPr bwMode="auto">
            <a:xfrm>
              <a:off x="1491" y="3219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95" name="Oval 67"/>
            <p:cNvSpPr>
              <a:spLocks noChangeArrowheads="1"/>
            </p:cNvSpPr>
            <p:nvPr/>
          </p:nvSpPr>
          <p:spPr bwMode="auto">
            <a:xfrm>
              <a:off x="1710" y="3123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96" name="Oval 68"/>
            <p:cNvSpPr>
              <a:spLocks noChangeArrowheads="1"/>
            </p:cNvSpPr>
            <p:nvPr/>
          </p:nvSpPr>
          <p:spPr bwMode="auto">
            <a:xfrm>
              <a:off x="1916" y="3054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97" name="Oval 69"/>
            <p:cNvSpPr>
              <a:spLocks noChangeArrowheads="1"/>
            </p:cNvSpPr>
            <p:nvPr/>
          </p:nvSpPr>
          <p:spPr bwMode="auto">
            <a:xfrm>
              <a:off x="2136" y="3013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98" name="Oval 70"/>
            <p:cNvSpPr>
              <a:spLocks noChangeArrowheads="1"/>
            </p:cNvSpPr>
            <p:nvPr/>
          </p:nvSpPr>
          <p:spPr bwMode="auto">
            <a:xfrm>
              <a:off x="2355" y="2958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99" name="Oval 71"/>
            <p:cNvSpPr>
              <a:spLocks noChangeArrowheads="1"/>
            </p:cNvSpPr>
            <p:nvPr/>
          </p:nvSpPr>
          <p:spPr bwMode="auto">
            <a:xfrm>
              <a:off x="2575" y="2890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0" name="Oval 72"/>
            <p:cNvSpPr>
              <a:spLocks noChangeArrowheads="1"/>
            </p:cNvSpPr>
            <p:nvPr/>
          </p:nvSpPr>
          <p:spPr bwMode="auto">
            <a:xfrm>
              <a:off x="2780" y="2793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1" name="Oval 73"/>
            <p:cNvSpPr>
              <a:spLocks noChangeArrowheads="1"/>
            </p:cNvSpPr>
            <p:nvPr/>
          </p:nvSpPr>
          <p:spPr bwMode="auto">
            <a:xfrm>
              <a:off x="3000" y="2684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2" name="Oval 74"/>
            <p:cNvSpPr>
              <a:spLocks noChangeArrowheads="1"/>
            </p:cNvSpPr>
            <p:nvPr/>
          </p:nvSpPr>
          <p:spPr bwMode="auto">
            <a:xfrm>
              <a:off x="3206" y="2533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3" name="Oval 75"/>
            <p:cNvSpPr>
              <a:spLocks noChangeArrowheads="1"/>
            </p:cNvSpPr>
            <p:nvPr/>
          </p:nvSpPr>
          <p:spPr bwMode="auto">
            <a:xfrm>
              <a:off x="3439" y="2368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4" name="Oval 76"/>
            <p:cNvSpPr>
              <a:spLocks noChangeArrowheads="1"/>
            </p:cNvSpPr>
            <p:nvPr/>
          </p:nvSpPr>
          <p:spPr bwMode="auto">
            <a:xfrm>
              <a:off x="3631" y="2189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5" name="Oval 77"/>
            <p:cNvSpPr>
              <a:spLocks noChangeArrowheads="1"/>
            </p:cNvSpPr>
            <p:nvPr/>
          </p:nvSpPr>
          <p:spPr bwMode="auto">
            <a:xfrm>
              <a:off x="3864" y="1956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6" name="Oval 78"/>
            <p:cNvSpPr>
              <a:spLocks noChangeArrowheads="1"/>
            </p:cNvSpPr>
            <p:nvPr/>
          </p:nvSpPr>
          <p:spPr bwMode="auto">
            <a:xfrm>
              <a:off x="4083" y="1723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7" name="Oval 79"/>
            <p:cNvSpPr>
              <a:spLocks noChangeArrowheads="1"/>
            </p:cNvSpPr>
            <p:nvPr/>
          </p:nvSpPr>
          <p:spPr bwMode="auto">
            <a:xfrm>
              <a:off x="4303" y="1462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408" name="Rectangle 80"/>
          <p:cNvSpPr>
            <a:spLocks noChangeArrowheads="1"/>
          </p:cNvSpPr>
          <p:nvPr/>
        </p:nvSpPr>
        <p:spPr bwMode="auto">
          <a:xfrm>
            <a:off x="3662363" y="1192213"/>
            <a:ext cx="218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(a) Total-Cost Curve</a:t>
            </a:r>
            <a:endParaRPr lang="en-US"/>
          </a:p>
        </p:txBody>
      </p:sp>
      <p:sp>
        <p:nvSpPr>
          <p:cNvPr id="99409" name="Rectangle 81"/>
          <p:cNvSpPr>
            <a:spLocks noChangeArrowheads="1"/>
          </p:cNvSpPr>
          <p:nvPr/>
        </p:nvSpPr>
        <p:spPr bwMode="auto">
          <a:xfrm>
            <a:off x="1257300" y="2185988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$18.00</a:t>
            </a:r>
            <a:endParaRPr lang="en-US"/>
          </a:p>
        </p:txBody>
      </p:sp>
      <p:sp>
        <p:nvSpPr>
          <p:cNvPr id="99410" name="Rectangle 82"/>
          <p:cNvSpPr>
            <a:spLocks noChangeArrowheads="1"/>
          </p:cNvSpPr>
          <p:nvPr/>
        </p:nvSpPr>
        <p:spPr bwMode="auto">
          <a:xfrm>
            <a:off x="1387475" y="257016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16.00</a:t>
            </a:r>
            <a:endParaRPr lang="en-US"/>
          </a:p>
        </p:txBody>
      </p:sp>
      <p:sp>
        <p:nvSpPr>
          <p:cNvPr id="99411" name="Rectangle 83"/>
          <p:cNvSpPr>
            <a:spLocks noChangeArrowheads="1"/>
          </p:cNvSpPr>
          <p:nvPr/>
        </p:nvSpPr>
        <p:spPr bwMode="auto">
          <a:xfrm>
            <a:off x="1387475" y="2954338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14.00</a:t>
            </a:r>
            <a:endParaRPr lang="en-US"/>
          </a:p>
        </p:txBody>
      </p:sp>
      <p:sp>
        <p:nvSpPr>
          <p:cNvPr id="99412" name="Rectangle 84"/>
          <p:cNvSpPr>
            <a:spLocks noChangeArrowheads="1"/>
          </p:cNvSpPr>
          <p:nvPr/>
        </p:nvSpPr>
        <p:spPr bwMode="auto">
          <a:xfrm>
            <a:off x="1387475" y="333851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12.00</a:t>
            </a:r>
            <a:endParaRPr lang="en-US"/>
          </a:p>
        </p:txBody>
      </p:sp>
      <p:sp>
        <p:nvSpPr>
          <p:cNvPr id="99413" name="Rectangle 85"/>
          <p:cNvSpPr>
            <a:spLocks noChangeArrowheads="1"/>
          </p:cNvSpPr>
          <p:nvPr/>
        </p:nvSpPr>
        <p:spPr bwMode="auto">
          <a:xfrm>
            <a:off x="1387475" y="3722688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10.00</a:t>
            </a:r>
            <a:endParaRPr lang="en-US"/>
          </a:p>
        </p:txBody>
      </p:sp>
      <p:sp>
        <p:nvSpPr>
          <p:cNvPr id="99414" name="Rectangle 86"/>
          <p:cNvSpPr>
            <a:spLocks noChangeArrowheads="1"/>
          </p:cNvSpPr>
          <p:nvPr/>
        </p:nvSpPr>
        <p:spPr bwMode="auto">
          <a:xfrm>
            <a:off x="1511300" y="410686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8.00</a:t>
            </a:r>
            <a:endParaRPr lang="en-US"/>
          </a:p>
        </p:txBody>
      </p:sp>
      <p:sp>
        <p:nvSpPr>
          <p:cNvPr id="99415" name="Rectangle 87"/>
          <p:cNvSpPr>
            <a:spLocks noChangeArrowheads="1"/>
          </p:cNvSpPr>
          <p:nvPr/>
        </p:nvSpPr>
        <p:spPr bwMode="auto">
          <a:xfrm>
            <a:off x="1511300" y="4491038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6.00</a:t>
            </a:r>
            <a:endParaRPr lang="en-US"/>
          </a:p>
        </p:txBody>
      </p:sp>
      <p:sp>
        <p:nvSpPr>
          <p:cNvPr id="99416" name="Rectangle 88"/>
          <p:cNvSpPr>
            <a:spLocks noChangeArrowheads="1"/>
          </p:cNvSpPr>
          <p:nvPr/>
        </p:nvSpPr>
        <p:spPr bwMode="auto">
          <a:xfrm>
            <a:off x="1511300" y="487521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4.00</a:t>
            </a:r>
            <a:endParaRPr lang="en-US"/>
          </a:p>
        </p:txBody>
      </p:sp>
      <p:sp>
        <p:nvSpPr>
          <p:cNvPr id="99417" name="Rectangle 89"/>
          <p:cNvSpPr>
            <a:spLocks noChangeArrowheads="1"/>
          </p:cNvSpPr>
          <p:nvPr/>
        </p:nvSpPr>
        <p:spPr bwMode="auto">
          <a:xfrm>
            <a:off x="2771775" y="6135688"/>
            <a:ext cx="394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Quantity of Output (bagels per hour)</a:t>
            </a:r>
            <a:endParaRPr lang="en-US"/>
          </a:p>
        </p:txBody>
      </p:sp>
      <p:sp>
        <p:nvSpPr>
          <p:cNvPr id="99418" name="Rectangle 90"/>
          <p:cNvSpPr>
            <a:spLocks noChangeArrowheads="1"/>
          </p:cNvSpPr>
          <p:nvPr/>
        </p:nvSpPr>
        <p:spPr bwMode="auto">
          <a:xfrm>
            <a:off x="6958013" y="217170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  <a:latin typeface="Arial" charset="0"/>
              </a:rPr>
              <a:t>TC</a:t>
            </a:r>
            <a:endParaRPr lang="en-US"/>
          </a:p>
        </p:txBody>
      </p:sp>
      <p:sp>
        <p:nvSpPr>
          <p:cNvPr id="99419" name="Rectangle 91"/>
          <p:cNvSpPr>
            <a:spLocks noChangeArrowheads="1"/>
          </p:cNvSpPr>
          <p:nvPr/>
        </p:nvSpPr>
        <p:spPr bwMode="auto">
          <a:xfrm>
            <a:off x="3379788" y="57594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99420" name="Rectangle 92"/>
          <p:cNvSpPr>
            <a:spLocks noChangeArrowheads="1"/>
          </p:cNvSpPr>
          <p:nvPr/>
        </p:nvSpPr>
        <p:spPr bwMode="auto">
          <a:xfrm>
            <a:off x="2690813" y="57594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99421" name="Rectangle 93"/>
          <p:cNvSpPr>
            <a:spLocks noChangeArrowheads="1"/>
          </p:cNvSpPr>
          <p:nvPr/>
        </p:nvSpPr>
        <p:spPr bwMode="auto">
          <a:xfrm>
            <a:off x="4067175" y="57594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99422" name="Rectangle 94"/>
          <p:cNvSpPr>
            <a:spLocks noChangeArrowheads="1"/>
          </p:cNvSpPr>
          <p:nvPr/>
        </p:nvSpPr>
        <p:spPr bwMode="auto">
          <a:xfrm>
            <a:off x="4762500" y="57594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99423" name="Rectangle 95"/>
          <p:cNvSpPr>
            <a:spLocks noChangeArrowheads="1"/>
          </p:cNvSpPr>
          <p:nvPr/>
        </p:nvSpPr>
        <p:spPr bwMode="auto">
          <a:xfrm>
            <a:off x="6761163" y="57594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14</a:t>
            </a:r>
            <a:endParaRPr lang="en-US"/>
          </a:p>
        </p:txBody>
      </p:sp>
      <p:sp>
        <p:nvSpPr>
          <p:cNvPr id="99424" name="Rectangle 96"/>
          <p:cNvSpPr>
            <a:spLocks noChangeArrowheads="1"/>
          </p:cNvSpPr>
          <p:nvPr/>
        </p:nvSpPr>
        <p:spPr bwMode="auto">
          <a:xfrm>
            <a:off x="6073775" y="57594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12</a:t>
            </a:r>
            <a:endParaRPr lang="en-US"/>
          </a:p>
        </p:txBody>
      </p:sp>
      <p:sp>
        <p:nvSpPr>
          <p:cNvPr id="99425" name="Rectangle 97"/>
          <p:cNvSpPr>
            <a:spLocks noChangeArrowheads="1"/>
          </p:cNvSpPr>
          <p:nvPr/>
        </p:nvSpPr>
        <p:spPr bwMode="auto">
          <a:xfrm>
            <a:off x="5386388" y="57594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99426" name="Rectangle 98"/>
          <p:cNvSpPr>
            <a:spLocks noChangeArrowheads="1"/>
          </p:cNvSpPr>
          <p:nvPr/>
        </p:nvSpPr>
        <p:spPr bwMode="auto">
          <a:xfrm>
            <a:off x="1511300" y="5259388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2.00</a:t>
            </a:r>
            <a:endParaRPr lang="en-US"/>
          </a:p>
        </p:txBody>
      </p:sp>
      <p:sp>
        <p:nvSpPr>
          <p:cNvPr id="99427" name="Rectangle 99"/>
          <p:cNvSpPr>
            <a:spLocks noChangeArrowheads="1"/>
          </p:cNvSpPr>
          <p:nvPr/>
        </p:nvSpPr>
        <p:spPr bwMode="auto">
          <a:xfrm>
            <a:off x="1401763" y="153987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Total</a:t>
            </a:r>
            <a:endParaRPr lang="en-US"/>
          </a:p>
        </p:txBody>
      </p:sp>
      <p:sp>
        <p:nvSpPr>
          <p:cNvPr id="99428" name="Rectangle 100"/>
          <p:cNvSpPr>
            <a:spLocks noChangeArrowheads="1"/>
          </p:cNvSpPr>
          <p:nvPr/>
        </p:nvSpPr>
        <p:spPr bwMode="auto">
          <a:xfrm>
            <a:off x="1446213" y="18303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Cost</a:t>
            </a:r>
            <a:endParaRPr lang="en-US"/>
          </a:p>
        </p:txBody>
      </p:sp>
      <p:sp>
        <p:nvSpPr>
          <p:cNvPr id="99429" name="Rectangle 101"/>
          <p:cNvSpPr>
            <a:spLocks noChangeArrowheads="1"/>
          </p:cNvSpPr>
          <p:nvPr/>
        </p:nvSpPr>
        <p:spPr bwMode="auto">
          <a:xfrm>
            <a:off x="1836738" y="5765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1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Run Production Costs</a:t>
            </a:r>
            <a:endParaRPr lang="en-US" dirty="0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694433" cy="435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7400" y="40386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}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800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VC</a:t>
            </a:r>
            <a:endParaRPr lang="en-US" sz="1600" b="1" dirty="0"/>
          </a:p>
        </p:txBody>
      </p:sp>
      <p:graphicFrame>
        <p:nvGraphicFramePr>
          <p:cNvPr id="1331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828800"/>
          <a:ext cx="3414949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2" name="Equation" r:id="rId4" imgW="2260440" imgH="596880" progId="">
                  <p:embed/>
                </p:oleObj>
              </mc:Choice>
              <mc:Fallback>
                <p:oleObj name="Equation" r:id="rId4" imgW="2260440" imgH="596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3414949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685800" y="2971800"/>
          <a:ext cx="3429000" cy="79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3" name="Equation" r:id="rId6" imgW="2577960" imgH="596880" progId="">
                  <p:embed/>
                </p:oleObj>
              </mc:Choice>
              <mc:Fallback>
                <p:oleObj name="Equation" r:id="rId6" imgW="2577960" imgH="596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3429000" cy="793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685800" y="3886200"/>
          <a:ext cx="3441700" cy="91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Equation" r:id="rId8" imgW="2234880" imgH="596880" progId="">
                  <p:embed/>
                </p:oleObj>
              </mc:Choice>
              <mc:Fallback>
                <p:oleObj name="Equation" r:id="rId8" imgW="2234880" imgH="5968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3441700" cy="918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Big Bob’s Cost Curves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F3F6F9"/>
          </a:solidFill>
          <a:ln w="2397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F2F4F8"/>
          </a:solidFill>
          <a:ln w="2174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F1F4F7"/>
          </a:solidFill>
          <a:ln w="19526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F0F2F5"/>
          </a:solidFill>
          <a:ln w="1746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EEF1F4"/>
          </a:solidFill>
          <a:ln w="1524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EDEFF3"/>
          </a:solidFill>
          <a:ln w="1301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EAECF1"/>
          </a:solidFill>
          <a:ln w="873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E9EBF0"/>
          </a:solidFill>
          <a:ln w="650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124075" y="1709738"/>
            <a:ext cx="5553075" cy="4097337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2016125" y="1579563"/>
            <a:ext cx="5638800" cy="416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Freeform 17"/>
          <p:cNvSpPr>
            <a:spLocks/>
          </p:cNvSpPr>
          <p:nvPr/>
        </p:nvSpPr>
        <p:spPr bwMode="auto">
          <a:xfrm>
            <a:off x="2016125" y="1579563"/>
            <a:ext cx="5618163" cy="416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22"/>
              </a:cxn>
              <a:cxn ang="0">
                <a:pos x="3539" y="2622"/>
              </a:cxn>
            </a:cxnLst>
            <a:rect l="0" t="0" r="r" b="b"/>
            <a:pathLst>
              <a:path w="3539" h="2622">
                <a:moveTo>
                  <a:pt x="0" y="0"/>
                </a:moveTo>
                <a:lnTo>
                  <a:pt x="0" y="2622"/>
                </a:lnTo>
                <a:lnTo>
                  <a:pt x="3539" y="262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2016125" y="2428875"/>
            <a:ext cx="10795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2016125" y="2713038"/>
            <a:ext cx="1079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>
            <a:off x="2016125" y="2974975"/>
            <a:ext cx="10795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2016125" y="3257550"/>
            <a:ext cx="10795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2016125" y="3541713"/>
            <a:ext cx="1079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2016125" y="3802063"/>
            <a:ext cx="1079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2016125" y="4086225"/>
            <a:ext cx="10795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>
            <a:off x="2016125" y="4368800"/>
            <a:ext cx="10795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2016125" y="4630738"/>
            <a:ext cx="1079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2016125" y="4913313"/>
            <a:ext cx="1079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2016125" y="5197475"/>
            <a:ext cx="10795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2016125" y="5459413"/>
            <a:ext cx="1079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8334" name="Group 30"/>
          <p:cNvGrpSpPr>
            <a:grpSpLocks/>
          </p:cNvGrpSpPr>
          <p:nvPr/>
        </p:nvGrpSpPr>
        <p:grpSpPr bwMode="auto">
          <a:xfrm>
            <a:off x="2320925" y="2428875"/>
            <a:ext cx="4811713" cy="2268538"/>
            <a:chOff x="1462" y="1530"/>
            <a:chExt cx="3031" cy="1429"/>
          </a:xfrm>
        </p:grpSpPr>
        <p:sp>
          <p:nvSpPr>
            <p:cNvPr id="98335" name="Line 31"/>
            <p:cNvSpPr>
              <a:spLocks noChangeShapeType="1"/>
            </p:cNvSpPr>
            <p:nvPr/>
          </p:nvSpPr>
          <p:spPr bwMode="auto">
            <a:xfrm flipH="1" flipV="1">
              <a:off x="1462" y="1530"/>
              <a:ext cx="233" cy="769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 flipH="1" flipV="1">
              <a:off x="1695" y="2299"/>
              <a:ext cx="233" cy="288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7" name="Line 33"/>
            <p:cNvSpPr>
              <a:spLocks noChangeShapeType="1"/>
            </p:cNvSpPr>
            <p:nvPr/>
          </p:nvSpPr>
          <p:spPr bwMode="auto">
            <a:xfrm flipH="1" flipV="1">
              <a:off x="1928" y="2587"/>
              <a:ext cx="233" cy="193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8" name="Line 34"/>
            <p:cNvSpPr>
              <a:spLocks noChangeShapeType="1"/>
            </p:cNvSpPr>
            <p:nvPr/>
          </p:nvSpPr>
          <p:spPr bwMode="auto">
            <a:xfrm flipH="1" flipV="1">
              <a:off x="2161" y="2780"/>
              <a:ext cx="233" cy="110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9" name="Line 35"/>
            <p:cNvSpPr>
              <a:spLocks noChangeShapeType="1"/>
            </p:cNvSpPr>
            <p:nvPr/>
          </p:nvSpPr>
          <p:spPr bwMode="auto">
            <a:xfrm flipH="1" flipV="1">
              <a:off x="2394" y="2890"/>
              <a:ext cx="234" cy="54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 flipH="1" flipV="1">
              <a:off x="2628" y="2944"/>
              <a:ext cx="233" cy="14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1" name="Line 37"/>
            <p:cNvSpPr>
              <a:spLocks noChangeShapeType="1"/>
            </p:cNvSpPr>
            <p:nvPr/>
          </p:nvSpPr>
          <p:spPr bwMode="auto">
            <a:xfrm flipH="1">
              <a:off x="2861" y="2958"/>
              <a:ext cx="233" cy="1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2" name="Line 38"/>
            <p:cNvSpPr>
              <a:spLocks noChangeShapeType="1"/>
            </p:cNvSpPr>
            <p:nvPr/>
          </p:nvSpPr>
          <p:spPr bwMode="auto">
            <a:xfrm flipH="1">
              <a:off x="3094" y="2931"/>
              <a:ext cx="233" cy="27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3" name="Line 39"/>
            <p:cNvSpPr>
              <a:spLocks noChangeShapeType="1"/>
            </p:cNvSpPr>
            <p:nvPr/>
          </p:nvSpPr>
          <p:spPr bwMode="auto">
            <a:xfrm flipH="1">
              <a:off x="3327" y="2903"/>
              <a:ext cx="233" cy="28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4" name="Line 40"/>
            <p:cNvSpPr>
              <a:spLocks noChangeShapeType="1"/>
            </p:cNvSpPr>
            <p:nvPr/>
          </p:nvSpPr>
          <p:spPr bwMode="auto">
            <a:xfrm flipH="1">
              <a:off x="3560" y="2876"/>
              <a:ext cx="234" cy="27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5" name="Line 41"/>
            <p:cNvSpPr>
              <a:spLocks noChangeShapeType="1"/>
            </p:cNvSpPr>
            <p:nvPr/>
          </p:nvSpPr>
          <p:spPr bwMode="auto">
            <a:xfrm flipH="1">
              <a:off x="3794" y="2821"/>
              <a:ext cx="233" cy="55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6" name="Line 42"/>
            <p:cNvSpPr>
              <a:spLocks noChangeShapeType="1"/>
            </p:cNvSpPr>
            <p:nvPr/>
          </p:nvSpPr>
          <p:spPr bwMode="auto">
            <a:xfrm flipH="1">
              <a:off x="4027" y="2780"/>
              <a:ext cx="233" cy="41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7" name="Line 43"/>
            <p:cNvSpPr>
              <a:spLocks noChangeShapeType="1"/>
            </p:cNvSpPr>
            <p:nvPr/>
          </p:nvSpPr>
          <p:spPr bwMode="auto">
            <a:xfrm flipH="1">
              <a:off x="4260" y="2738"/>
              <a:ext cx="233" cy="42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48" name="Group 44"/>
          <p:cNvGrpSpPr>
            <a:grpSpLocks/>
          </p:cNvGrpSpPr>
          <p:nvPr/>
        </p:nvGrpSpPr>
        <p:grpSpPr bwMode="auto">
          <a:xfrm>
            <a:off x="2320925" y="4500563"/>
            <a:ext cx="4811713" cy="546100"/>
            <a:chOff x="1462" y="2835"/>
            <a:chExt cx="3031" cy="344"/>
          </a:xfrm>
        </p:grpSpPr>
        <p:sp>
          <p:nvSpPr>
            <p:cNvPr id="98349" name="Line 45"/>
            <p:cNvSpPr>
              <a:spLocks noChangeShapeType="1"/>
            </p:cNvSpPr>
            <p:nvPr/>
          </p:nvSpPr>
          <p:spPr bwMode="auto">
            <a:xfrm flipH="1" flipV="1">
              <a:off x="1462" y="2917"/>
              <a:ext cx="233" cy="69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0" name="Line 46"/>
            <p:cNvSpPr>
              <a:spLocks noChangeShapeType="1"/>
            </p:cNvSpPr>
            <p:nvPr/>
          </p:nvSpPr>
          <p:spPr bwMode="auto">
            <a:xfrm flipH="1" flipV="1">
              <a:off x="1695" y="2986"/>
              <a:ext cx="233" cy="68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1" name="Line 47"/>
            <p:cNvSpPr>
              <a:spLocks noChangeShapeType="1"/>
            </p:cNvSpPr>
            <p:nvPr/>
          </p:nvSpPr>
          <p:spPr bwMode="auto">
            <a:xfrm flipH="1" flipV="1">
              <a:off x="1928" y="3054"/>
              <a:ext cx="233" cy="69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2" name="Line 48"/>
            <p:cNvSpPr>
              <a:spLocks noChangeShapeType="1"/>
            </p:cNvSpPr>
            <p:nvPr/>
          </p:nvSpPr>
          <p:spPr bwMode="auto">
            <a:xfrm flipH="1" flipV="1">
              <a:off x="2161" y="3123"/>
              <a:ext cx="233" cy="55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3" name="Line 49"/>
            <p:cNvSpPr>
              <a:spLocks noChangeShapeType="1"/>
            </p:cNvSpPr>
            <p:nvPr/>
          </p:nvSpPr>
          <p:spPr bwMode="auto">
            <a:xfrm flipH="1">
              <a:off x="2394" y="3178"/>
              <a:ext cx="234" cy="1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4" name="Line 50"/>
            <p:cNvSpPr>
              <a:spLocks noChangeShapeType="1"/>
            </p:cNvSpPr>
            <p:nvPr/>
          </p:nvSpPr>
          <p:spPr bwMode="auto">
            <a:xfrm flipH="1">
              <a:off x="2628" y="3164"/>
              <a:ext cx="233" cy="14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5" name="Line 51"/>
            <p:cNvSpPr>
              <a:spLocks noChangeShapeType="1"/>
            </p:cNvSpPr>
            <p:nvPr/>
          </p:nvSpPr>
          <p:spPr bwMode="auto">
            <a:xfrm flipH="1">
              <a:off x="2861" y="3123"/>
              <a:ext cx="233" cy="41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6" name="Line 52"/>
            <p:cNvSpPr>
              <a:spLocks noChangeShapeType="1"/>
            </p:cNvSpPr>
            <p:nvPr/>
          </p:nvSpPr>
          <p:spPr bwMode="auto">
            <a:xfrm flipH="1">
              <a:off x="3094" y="3082"/>
              <a:ext cx="233" cy="41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7" name="Line 53"/>
            <p:cNvSpPr>
              <a:spLocks noChangeShapeType="1"/>
            </p:cNvSpPr>
            <p:nvPr/>
          </p:nvSpPr>
          <p:spPr bwMode="auto">
            <a:xfrm flipH="1">
              <a:off x="3327" y="3041"/>
              <a:ext cx="233" cy="41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8" name="Line 54"/>
            <p:cNvSpPr>
              <a:spLocks noChangeShapeType="1"/>
            </p:cNvSpPr>
            <p:nvPr/>
          </p:nvSpPr>
          <p:spPr bwMode="auto">
            <a:xfrm flipH="1">
              <a:off x="3560" y="2999"/>
              <a:ext cx="234" cy="42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9" name="Line 55"/>
            <p:cNvSpPr>
              <a:spLocks noChangeShapeType="1"/>
            </p:cNvSpPr>
            <p:nvPr/>
          </p:nvSpPr>
          <p:spPr bwMode="auto">
            <a:xfrm flipH="1">
              <a:off x="3794" y="2944"/>
              <a:ext cx="233" cy="55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0" name="Line 56"/>
            <p:cNvSpPr>
              <a:spLocks noChangeShapeType="1"/>
            </p:cNvSpPr>
            <p:nvPr/>
          </p:nvSpPr>
          <p:spPr bwMode="auto">
            <a:xfrm flipH="1">
              <a:off x="4027" y="2890"/>
              <a:ext cx="233" cy="54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1" name="Line 57"/>
            <p:cNvSpPr>
              <a:spLocks noChangeShapeType="1"/>
            </p:cNvSpPr>
            <p:nvPr/>
          </p:nvSpPr>
          <p:spPr bwMode="auto">
            <a:xfrm flipH="1">
              <a:off x="4260" y="2835"/>
              <a:ext cx="233" cy="55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62" name="Group 58"/>
          <p:cNvGrpSpPr>
            <a:grpSpLocks/>
          </p:cNvGrpSpPr>
          <p:nvPr/>
        </p:nvGrpSpPr>
        <p:grpSpPr bwMode="auto">
          <a:xfrm>
            <a:off x="2320925" y="3541713"/>
            <a:ext cx="4811713" cy="2047875"/>
            <a:chOff x="1462" y="2231"/>
            <a:chExt cx="3031" cy="1290"/>
          </a:xfrm>
        </p:grpSpPr>
        <p:sp>
          <p:nvSpPr>
            <p:cNvPr id="98363" name="Line 59"/>
            <p:cNvSpPr>
              <a:spLocks noChangeShapeType="1"/>
            </p:cNvSpPr>
            <p:nvPr/>
          </p:nvSpPr>
          <p:spPr bwMode="auto">
            <a:xfrm flipH="1" flipV="1">
              <a:off x="1462" y="2231"/>
              <a:ext cx="233" cy="686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4" name="Line 60"/>
            <p:cNvSpPr>
              <a:spLocks noChangeShapeType="1"/>
            </p:cNvSpPr>
            <p:nvPr/>
          </p:nvSpPr>
          <p:spPr bwMode="auto">
            <a:xfrm flipH="1" flipV="1">
              <a:off x="1695" y="2917"/>
              <a:ext cx="233" cy="233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5" name="Line 61"/>
            <p:cNvSpPr>
              <a:spLocks noChangeShapeType="1"/>
            </p:cNvSpPr>
            <p:nvPr/>
          </p:nvSpPr>
          <p:spPr bwMode="auto">
            <a:xfrm flipH="1" flipV="1">
              <a:off x="1928" y="3150"/>
              <a:ext cx="233" cy="124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6" name="Line 62"/>
            <p:cNvSpPr>
              <a:spLocks noChangeShapeType="1"/>
            </p:cNvSpPr>
            <p:nvPr/>
          </p:nvSpPr>
          <p:spPr bwMode="auto">
            <a:xfrm flipH="1" flipV="1">
              <a:off x="2161" y="3274"/>
              <a:ext cx="233" cy="69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7" name="Line 63"/>
            <p:cNvSpPr>
              <a:spLocks noChangeShapeType="1"/>
            </p:cNvSpPr>
            <p:nvPr/>
          </p:nvSpPr>
          <p:spPr bwMode="auto">
            <a:xfrm flipH="1" flipV="1">
              <a:off x="2394" y="3343"/>
              <a:ext cx="234" cy="41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8" name="Line 64"/>
            <p:cNvSpPr>
              <a:spLocks noChangeShapeType="1"/>
            </p:cNvSpPr>
            <p:nvPr/>
          </p:nvSpPr>
          <p:spPr bwMode="auto">
            <a:xfrm flipH="1" flipV="1">
              <a:off x="2628" y="3384"/>
              <a:ext cx="233" cy="27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9" name="Line 65"/>
            <p:cNvSpPr>
              <a:spLocks noChangeShapeType="1"/>
            </p:cNvSpPr>
            <p:nvPr/>
          </p:nvSpPr>
          <p:spPr bwMode="auto">
            <a:xfrm flipH="1" flipV="1">
              <a:off x="2861" y="3411"/>
              <a:ext cx="233" cy="28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0" name="Line 66"/>
            <p:cNvSpPr>
              <a:spLocks noChangeShapeType="1"/>
            </p:cNvSpPr>
            <p:nvPr/>
          </p:nvSpPr>
          <p:spPr bwMode="auto">
            <a:xfrm flipH="1" flipV="1">
              <a:off x="3094" y="3439"/>
              <a:ext cx="233" cy="27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1" name="Line 67"/>
            <p:cNvSpPr>
              <a:spLocks noChangeShapeType="1"/>
            </p:cNvSpPr>
            <p:nvPr/>
          </p:nvSpPr>
          <p:spPr bwMode="auto">
            <a:xfrm flipH="1" flipV="1">
              <a:off x="3327" y="3466"/>
              <a:ext cx="233" cy="14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2" name="Line 68"/>
            <p:cNvSpPr>
              <a:spLocks noChangeShapeType="1"/>
            </p:cNvSpPr>
            <p:nvPr/>
          </p:nvSpPr>
          <p:spPr bwMode="auto">
            <a:xfrm flipH="1" flipV="1">
              <a:off x="3560" y="3480"/>
              <a:ext cx="234" cy="14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3" name="Line 69"/>
            <p:cNvSpPr>
              <a:spLocks noChangeShapeType="1"/>
            </p:cNvSpPr>
            <p:nvPr/>
          </p:nvSpPr>
          <p:spPr bwMode="auto">
            <a:xfrm flipH="1">
              <a:off x="3794" y="3494"/>
              <a:ext cx="233" cy="1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4" name="Line 70"/>
            <p:cNvSpPr>
              <a:spLocks noChangeShapeType="1"/>
            </p:cNvSpPr>
            <p:nvPr/>
          </p:nvSpPr>
          <p:spPr bwMode="auto">
            <a:xfrm flipH="1" flipV="1">
              <a:off x="4027" y="3494"/>
              <a:ext cx="233" cy="13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5" name="Line 71"/>
            <p:cNvSpPr>
              <a:spLocks noChangeShapeType="1"/>
            </p:cNvSpPr>
            <p:nvPr/>
          </p:nvSpPr>
          <p:spPr bwMode="auto">
            <a:xfrm flipH="1" flipV="1">
              <a:off x="4260" y="3507"/>
              <a:ext cx="233" cy="14"/>
            </a:xfrm>
            <a:prstGeom prst="line">
              <a:avLst/>
            </a:prstGeom>
            <a:noFill/>
            <a:ln w="650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76" name="Line 72"/>
          <p:cNvSpPr>
            <a:spLocks noChangeShapeType="1"/>
          </p:cNvSpPr>
          <p:nvPr/>
        </p:nvSpPr>
        <p:spPr bwMode="auto">
          <a:xfrm>
            <a:off x="2386013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77" name="Line 73"/>
          <p:cNvSpPr>
            <a:spLocks noChangeShapeType="1"/>
          </p:cNvSpPr>
          <p:nvPr/>
        </p:nvSpPr>
        <p:spPr bwMode="auto">
          <a:xfrm>
            <a:off x="275590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78" name="Line 74"/>
          <p:cNvSpPr>
            <a:spLocks noChangeShapeType="1"/>
          </p:cNvSpPr>
          <p:nvPr/>
        </p:nvSpPr>
        <p:spPr bwMode="auto">
          <a:xfrm>
            <a:off x="3125788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79" name="Line 75"/>
          <p:cNvSpPr>
            <a:spLocks noChangeShapeType="1"/>
          </p:cNvSpPr>
          <p:nvPr/>
        </p:nvSpPr>
        <p:spPr bwMode="auto">
          <a:xfrm>
            <a:off x="3475038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0" name="Line 76"/>
          <p:cNvSpPr>
            <a:spLocks noChangeShapeType="1"/>
          </p:cNvSpPr>
          <p:nvPr/>
        </p:nvSpPr>
        <p:spPr bwMode="auto">
          <a:xfrm>
            <a:off x="3844925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1" name="Line 77"/>
          <p:cNvSpPr>
            <a:spLocks noChangeShapeType="1"/>
          </p:cNvSpPr>
          <p:nvPr/>
        </p:nvSpPr>
        <p:spPr bwMode="auto">
          <a:xfrm>
            <a:off x="4214813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2" name="Line 78"/>
          <p:cNvSpPr>
            <a:spLocks noChangeShapeType="1"/>
          </p:cNvSpPr>
          <p:nvPr/>
        </p:nvSpPr>
        <p:spPr bwMode="auto">
          <a:xfrm>
            <a:off x="4562475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3" name="Line 79"/>
          <p:cNvSpPr>
            <a:spLocks noChangeShapeType="1"/>
          </p:cNvSpPr>
          <p:nvPr/>
        </p:nvSpPr>
        <p:spPr bwMode="auto">
          <a:xfrm>
            <a:off x="493395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4" name="Line 80"/>
          <p:cNvSpPr>
            <a:spLocks noChangeShapeType="1"/>
          </p:cNvSpPr>
          <p:nvPr/>
        </p:nvSpPr>
        <p:spPr bwMode="auto">
          <a:xfrm>
            <a:off x="5281613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5" name="Line 81"/>
          <p:cNvSpPr>
            <a:spLocks noChangeShapeType="1"/>
          </p:cNvSpPr>
          <p:nvPr/>
        </p:nvSpPr>
        <p:spPr bwMode="auto">
          <a:xfrm>
            <a:off x="5651500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6" name="Line 82"/>
          <p:cNvSpPr>
            <a:spLocks noChangeShapeType="1"/>
          </p:cNvSpPr>
          <p:nvPr/>
        </p:nvSpPr>
        <p:spPr bwMode="auto">
          <a:xfrm>
            <a:off x="6022975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7" name="Line 83"/>
          <p:cNvSpPr>
            <a:spLocks noChangeShapeType="1"/>
          </p:cNvSpPr>
          <p:nvPr/>
        </p:nvSpPr>
        <p:spPr bwMode="auto">
          <a:xfrm>
            <a:off x="6370638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8" name="Line 84"/>
          <p:cNvSpPr>
            <a:spLocks noChangeShapeType="1"/>
          </p:cNvSpPr>
          <p:nvPr/>
        </p:nvSpPr>
        <p:spPr bwMode="auto">
          <a:xfrm>
            <a:off x="6740525" y="5634038"/>
            <a:ext cx="1588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9" name="Line 85"/>
          <p:cNvSpPr>
            <a:spLocks noChangeShapeType="1"/>
          </p:cNvSpPr>
          <p:nvPr/>
        </p:nvSpPr>
        <p:spPr bwMode="auto">
          <a:xfrm>
            <a:off x="7110413" y="5634038"/>
            <a:ext cx="1587" cy="107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8390" name="Group 86"/>
          <p:cNvGrpSpPr>
            <a:grpSpLocks/>
          </p:cNvGrpSpPr>
          <p:nvPr/>
        </p:nvGrpSpPr>
        <p:grpSpPr bwMode="auto">
          <a:xfrm>
            <a:off x="2146300" y="3300413"/>
            <a:ext cx="4811713" cy="2008187"/>
            <a:chOff x="1352" y="2079"/>
            <a:chExt cx="3031" cy="1265"/>
          </a:xfrm>
        </p:grpSpPr>
        <p:sp>
          <p:nvSpPr>
            <p:cNvPr id="98391" name="Line 87"/>
            <p:cNvSpPr>
              <a:spLocks noChangeShapeType="1"/>
            </p:cNvSpPr>
            <p:nvPr/>
          </p:nvSpPr>
          <p:spPr bwMode="auto">
            <a:xfrm flipH="1" flipV="1">
              <a:off x="1352" y="2917"/>
              <a:ext cx="233" cy="137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2" name="Line 88"/>
            <p:cNvSpPr>
              <a:spLocks noChangeShapeType="1"/>
            </p:cNvSpPr>
            <p:nvPr/>
          </p:nvSpPr>
          <p:spPr bwMode="auto">
            <a:xfrm flipH="1" flipV="1">
              <a:off x="1585" y="3054"/>
              <a:ext cx="233" cy="151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3" name="Line 89"/>
            <p:cNvSpPr>
              <a:spLocks noChangeShapeType="1"/>
            </p:cNvSpPr>
            <p:nvPr/>
          </p:nvSpPr>
          <p:spPr bwMode="auto">
            <a:xfrm flipH="1" flipV="1">
              <a:off x="1818" y="3205"/>
              <a:ext cx="233" cy="138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4" name="Line 90"/>
            <p:cNvSpPr>
              <a:spLocks noChangeShapeType="1"/>
            </p:cNvSpPr>
            <p:nvPr/>
          </p:nvSpPr>
          <p:spPr bwMode="auto">
            <a:xfrm flipH="1">
              <a:off x="2051" y="3343"/>
              <a:ext cx="234" cy="1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5" name="Line 91"/>
            <p:cNvSpPr>
              <a:spLocks noChangeShapeType="1"/>
            </p:cNvSpPr>
            <p:nvPr/>
          </p:nvSpPr>
          <p:spPr bwMode="auto">
            <a:xfrm flipH="1">
              <a:off x="2285" y="3205"/>
              <a:ext cx="233" cy="138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6" name="Line 92"/>
            <p:cNvSpPr>
              <a:spLocks noChangeShapeType="1"/>
            </p:cNvSpPr>
            <p:nvPr/>
          </p:nvSpPr>
          <p:spPr bwMode="auto">
            <a:xfrm flipH="1">
              <a:off x="2518" y="3054"/>
              <a:ext cx="233" cy="151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7" name="Line 93"/>
            <p:cNvSpPr>
              <a:spLocks noChangeShapeType="1"/>
            </p:cNvSpPr>
            <p:nvPr/>
          </p:nvSpPr>
          <p:spPr bwMode="auto">
            <a:xfrm flipH="1">
              <a:off x="2751" y="2917"/>
              <a:ext cx="233" cy="137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8" name="Line 94"/>
            <p:cNvSpPr>
              <a:spLocks noChangeShapeType="1"/>
            </p:cNvSpPr>
            <p:nvPr/>
          </p:nvSpPr>
          <p:spPr bwMode="auto">
            <a:xfrm flipH="1">
              <a:off x="2984" y="2780"/>
              <a:ext cx="233" cy="137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9" name="Line 95"/>
            <p:cNvSpPr>
              <a:spLocks noChangeShapeType="1"/>
            </p:cNvSpPr>
            <p:nvPr/>
          </p:nvSpPr>
          <p:spPr bwMode="auto">
            <a:xfrm flipH="1">
              <a:off x="3217" y="2642"/>
              <a:ext cx="234" cy="138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0" name="Line 96"/>
            <p:cNvSpPr>
              <a:spLocks noChangeShapeType="1"/>
            </p:cNvSpPr>
            <p:nvPr/>
          </p:nvSpPr>
          <p:spPr bwMode="auto">
            <a:xfrm flipH="1">
              <a:off x="3451" y="2505"/>
              <a:ext cx="233" cy="137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1" name="Line 97"/>
            <p:cNvSpPr>
              <a:spLocks noChangeShapeType="1"/>
            </p:cNvSpPr>
            <p:nvPr/>
          </p:nvSpPr>
          <p:spPr bwMode="auto">
            <a:xfrm flipH="1">
              <a:off x="3684" y="2368"/>
              <a:ext cx="233" cy="137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2" name="Line 98"/>
            <p:cNvSpPr>
              <a:spLocks noChangeShapeType="1"/>
            </p:cNvSpPr>
            <p:nvPr/>
          </p:nvSpPr>
          <p:spPr bwMode="auto">
            <a:xfrm flipH="1">
              <a:off x="3917" y="2231"/>
              <a:ext cx="233" cy="137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3" name="Line 99"/>
            <p:cNvSpPr>
              <a:spLocks noChangeShapeType="1"/>
            </p:cNvSpPr>
            <p:nvPr/>
          </p:nvSpPr>
          <p:spPr bwMode="auto">
            <a:xfrm flipH="1">
              <a:off x="4150" y="2079"/>
              <a:ext cx="233" cy="152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04" name="Group 100"/>
          <p:cNvGrpSpPr>
            <a:grpSpLocks/>
          </p:cNvGrpSpPr>
          <p:nvPr/>
        </p:nvGrpSpPr>
        <p:grpSpPr bwMode="auto">
          <a:xfrm>
            <a:off x="2254250" y="2363788"/>
            <a:ext cx="4943475" cy="2397125"/>
            <a:chOff x="1420" y="1489"/>
            <a:chExt cx="3114" cy="1510"/>
          </a:xfrm>
        </p:grpSpPr>
        <p:sp>
          <p:nvSpPr>
            <p:cNvPr id="98405" name="Oval 101"/>
            <p:cNvSpPr>
              <a:spLocks noChangeArrowheads="1"/>
            </p:cNvSpPr>
            <p:nvPr/>
          </p:nvSpPr>
          <p:spPr bwMode="auto">
            <a:xfrm>
              <a:off x="1420" y="1489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6" name="Oval 102"/>
            <p:cNvSpPr>
              <a:spLocks noChangeArrowheads="1"/>
            </p:cNvSpPr>
            <p:nvPr/>
          </p:nvSpPr>
          <p:spPr bwMode="auto">
            <a:xfrm>
              <a:off x="1654" y="2258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7" name="Oval 103"/>
            <p:cNvSpPr>
              <a:spLocks noChangeArrowheads="1"/>
            </p:cNvSpPr>
            <p:nvPr/>
          </p:nvSpPr>
          <p:spPr bwMode="auto">
            <a:xfrm>
              <a:off x="1914" y="2574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8" name="Oval 104"/>
            <p:cNvSpPr>
              <a:spLocks noChangeArrowheads="1"/>
            </p:cNvSpPr>
            <p:nvPr/>
          </p:nvSpPr>
          <p:spPr bwMode="auto">
            <a:xfrm>
              <a:off x="2147" y="2752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9" name="Oval 105"/>
            <p:cNvSpPr>
              <a:spLocks noChangeArrowheads="1"/>
            </p:cNvSpPr>
            <p:nvPr/>
          </p:nvSpPr>
          <p:spPr bwMode="auto">
            <a:xfrm>
              <a:off x="2381" y="2848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0" name="Oval 106"/>
            <p:cNvSpPr>
              <a:spLocks noChangeArrowheads="1"/>
            </p:cNvSpPr>
            <p:nvPr/>
          </p:nvSpPr>
          <p:spPr bwMode="auto">
            <a:xfrm>
              <a:off x="2600" y="2903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1" name="Oval 107"/>
            <p:cNvSpPr>
              <a:spLocks noChangeArrowheads="1"/>
            </p:cNvSpPr>
            <p:nvPr/>
          </p:nvSpPr>
          <p:spPr bwMode="auto">
            <a:xfrm>
              <a:off x="3067" y="2917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2" name="Oval 108"/>
            <p:cNvSpPr>
              <a:spLocks noChangeArrowheads="1"/>
            </p:cNvSpPr>
            <p:nvPr/>
          </p:nvSpPr>
          <p:spPr bwMode="auto">
            <a:xfrm>
              <a:off x="4452" y="2684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3" name="Oval 109"/>
            <p:cNvSpPr>
              <a:spLocks noChangeArrowheads="1"/>
            </p:cNvSpPr>
            <p:nvPr/>
          </p:nvSpPr>
          <p:spPr bwMode="auto">
            <a:xfrm>
              <a:off x="4191" y="2738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4" name="Oval 110"/>
            <p:cNvSpPr>
              <a:spLocks noChangeArrowheads="1"/>
            </p:cNvSpPr>
            <p:nvPr/>
          </p:nvSpPr>
          <p:spPr bwMode="auto">
            <a:xfrm>
              <a:off x="3986" y="2780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5" name="Oval 111"/>
            <p:cNvSpPr>
              <a:spLocks noChangeArrowheads="1"/>
            </p:cNvSpPr>
            <p:nvPr/>
          </p:nvSpPr>
          <p:spPr bwMode="auto">
            <a:xfrm>
              <a:off x="3739" y="2835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6" name="Oval 112"/>
            <p:cNvSpPr>
              <a:spLocks noChangeArrowheads="1"/>
            </p:cNvSpPr>
            <p:nvPr/>
          </p:nvSpPr>
          <p:spPr bwMode="auto">
            <a:xfrm>
              <a:off x="3519" y="2862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7" name="Oval 113"/>
            <p:cNvSpPr>
              <a:spLocks noChangeArrowheads="1"/>
            </p:cNvSpPr>
            <p:nvPr/>
          </p:nvSpPr>
          <p:spPr bwMode="auto">
            <a:xfrm>
              <a:off x="3300" y="2890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8" name="Group 114"/>
          <p:cNvGrpSpPr>
            <a:grpSpLocks/>
          </p:cNvGrpSpPr>
          <p:nvPr/>
        </p:nvGrpSpPr>
        <p:grpSpPr bwMode="auto">
          <a:xfrm>
            <a:off x="2254250" y="3475038"/>
            <a:ext cx="4943475" cy="2179637"/>
            <a:chOff x="1420" y="2189"/>
            <a:chExt cx="3114" cy="1373"/>
          </a:xfrm>
        </p:grpSpPr>
        <p:sp>
          <p:nvSpPr>
            <p:cNvPr id="98419" name="Oval 115"/>
            <p:cNvSpPr>
              <a:spLocks noChangeArrowheads="1"/>
            </p:cNvSpPr>
            <p:nvPr/>
          </p:nvSpPr>
          <p:spPr bwMode="auto">
            <a:xfrm>
              <a:off x="1420" y="2189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0" name="Oval 116"/>
            <p:cNvSpPr>
              <a:spLocks noChangeArrowheads="1"/>
            </p:cNvSpPr>
            <p:nvPr/>
          </p:nvSpPr>
          <p:spPr bwMode="auto">
            <a:xfrm>
              <a:off x="1654" y="2876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1" name="Oval 117"/>
            <p:cNvSpPr>
              <a:spLocks noChangeArrowheads="1"/>
            </p:cNvSpPr>
            <p:nvPr/>
          </p:nvSpPr>
          <p:spPr bwMode="auto">
            <a:xfrm>
              <a:off x="1901" y="3109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2" name="Oval 118"/>
            <p:cNvSpPr>
              <a:spLocks noChangeArrowheads="1"/>
            </p:cNvSpPr>
            <p:nvPr/>
          </p:nvSpPr>
          <p:spPr bwMode="auto">
            <a:xfrm>
              <a:off x="2147" y="3233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3" name="Oval 119"/>
            <p:cNvSpPr>
              <a:spLocks noChangeArrowheads="1"/>
            </p:cNvSpPr>
            <p:nvPr/>
          </p:nvSpPr>
          <p:spPr bwMode="auto">
            <a:xfrm>
              <a:off x="2381" y="3301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4" name="Oval 120"/>
            <p:cNvSpPr>
              <a:spLocks noChangeArrowheads="1"/>
            </p:cNvSpPr>
            <p:nvPr/>
          </p:nvSpPr>
          <p:spPr bwMode="auto">
            <a:xfrm>
              <a:off x="2600" y="3343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5" name="Oval 121"/>
            <p:cNvSpPr>
              <a:spLocks noChangeArrowheads="1"/>
            </p:cNvSpPr>
            <p:nvPr/>
          </p:nvSpPr>
          <p:spPr bwMode="auto">
            <a:xfrm>
              <a:off x="2833" y="3370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6" name="Oval 122"/>
            <p:cNvSpPr>
              <a:spLocks noChangeArrowheads="1"/>
            </p:cNvSpPr>
            <p:nvPr/>
          </p:nvSpPr>
          <p:spPr bwMode="auto">
            <a:xfrm>
              <a:off x="3067" y="3397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7" name="Oval 123"/>
            <p:cNvSpPr>
              <a:spLocks noChangeArrowheads="1"/>
            </p:cNvSpPr>
            <p:nvPr/>
          </p:nvSpPr>
          <p:spPr bwMode="auto">
            <a:xfrm>
              <a:off x="3286" y="3425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8" name="Oval 124"/>
            <p:cNvSpPr>
              <a:spLocks noChangeArrowheads="1"/>
            </p:cNvSpPr>
            <p:nvPr/>
          </p:nvSpPr>
          <p:spPr bwMode="auto">
            <a:xfrm>
              <a:off x="3519" y="3439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9" name="Oval 125"/>
            <p:cNvSpPr>
              <a:spLocks noChangeArrowheads="1"/>
            </p:cNvSpPr>
            <p:nvPr/>
          </p:nvSpPr>
          <p:spPr bwMode="auto">
            <a:xfrm>
              <a:off x="3739" y="3452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0" name="Oval 126"/>
            <p:cNvSpPr>
              <a:spLocks noChangeArrowheads="1"/>
            </p:cNvSpPr>
            <p:nvPr/>
          </p:nvSpPr>
          <p:spPr bwMode="auto">
            <a:xfrm>
              <a:off x="3986" y="3452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1" name="Oval 127"/>
            <p:cNvSpPr>
              <a:spLocks noChangeArrowheads="1"/>
            </p:cNvSpPr>
            <p:nvPr/>
          </p:nvSpPr>
          <p:spPr bwMode="auto">
            <a:xfrm>
              <a:off x="4205" y="3466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2" name="Oval 128"/>
            <p:cNvSpPr>
              <a:spLocks noChangeArrowheads="1"/>
            </p:cNvSpPr>
            <p:nvPr/>
          </p:nvSpPr>
          <p:spPr bwMode="auto">
            <a:xfrm>
              <a:off x="4452" y="3480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33" name="Group 129"/>
          <p:cNvGrpSpPr>
            <a:grpSpLocks/>
          </p:cNvGrpSpPr>
          <p:nvPr/>
        </p:nvGrpSpPr>
        <p:grpSpPr bwMode="auto">
          <a:xfrm>
            <a:off x="2233613" y="4433888"/>
            <a:ext cx="4964112" cy="676275"/>
            <a:chOff x="1407" y="2793"/>
            <a:chExt cx="3127" cy="426"/>
          </a:xfrm>
        </p:grpSpPr>
        <p:sp>
          <p:nvSpPr>
            <p:cNvPr id="98434" name="Oval 130"/>
            <p:cNvSpPr>
              <a:spLocks noChangeArrowheads="1"/>
            </p:cNvSpPr>
            <p:nvPr/>
          </p:nvSpPr>
          <p:spPr bwMode="auto">
            <a:xfrm>
              <a:off x="1407" y="2876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5" name="Oval 131"/>
            <p:cNvSpPr>
              <a:spLocks noChangeArrowheads="1"/>
            </p:cNvSpPr>
            <p:nvPr/>
          </p:nvSpPr>
          <p:spPr bwMode="auto">
            <a:xfrm>
              <a:off x="1667" y="2944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6" name="Oval 132"/>
            <p:cNvSpPr>
              <a:spLocks noChangeArrowheads="1"/>
            </p:cNvSpPr>
            <p:nvPr/>
          </p:nvSpPr>
          <p:spPr bwMode="auto">
            <a:xfrm>
              <a:off x="1914" y="3013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7" name="Oval 133"/>
            <p:cNvSpPr>
              <a:spLocks noChangeArrowheads="1"/>
            </p:cNvSpPr>
            <p:nvPr/>
          </p:nvSpPr>
          <p:spPr bwMode="auto">
            <a:xfrm>
              <a:off x="2147" y="3082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8" name="Oval 134"/>
            <p:cNvSpPr>
              <a:spLocks noChangeArrowheads="1"/>
            </p:cNvSpPr>
            <p:nvPr/>
          </p:nvSpPr>
          <p:spPr bwMode="auto">
            <a:xfrm>
              <a:off x="2381" y="3137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9" name="Oval 135"/>
            <p:cNvSpPr>
              <a:spLocks noChangeArrowheads="1"/>
            </p:cNvSpPr>
            <p:nvPr/>
          </p:nvSpPr>
          <p:spPr bwMode="auto">
            <a:xfrm>
              <a:off x="2600" y="3137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0" name="Oval 136"/>
            <p:cNvSpPr>
              <a:spLocks noChangeArrowheads="1"/>
            </p:cNvSpPr>
            <p:nvPr/>
          </p:nvSpPr>
          <p:spPr bwMode="auto">
            <a:xfrm>
              <a:off x="2847" y="3123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1" name="Oval 137"/>
            <p:cNvSpPr>
              <a:spLocks noChangeArrowheads="1"/>
            </p:cNvSpPr>
            <p:nvPr/>
          </p:nvSpPr>
          <p:spPr bwMode="auto">
            <a:xfrm>
              <a:off x="3067" y="3095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2" name="Oval 138"/>
            <p:cNvSpPr>
              <a:spLocks noChangeArrowheads="1"/>
            </p:cNvSpPr>
            <p:nvPr/>
          </p:nvSpPr>
          <p:spPr bwMode="auto">
            <a:xfrm>
              <a:off x="4205" y="2848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3" name="Oval 139"/>
            <p:cNvSpPr>
              <a:spLocks noChangeArrowheads="1"/>
            </p:cNvSpPr>
            <p:nvPr/>
          </p:nvSpPr>
          <p:spPr bwMode="auto">
            <a:xfrm>
              <a:off x="3986" y="2903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4" name="Oval 140"/>
            <p:cNvSpPr>
              <a:spLocks noChangeArrowheads="1"/>
            </p:cNvSpPr>
            <p:nvPr/>
          </p:nvSpPr>
          <p:spPr bwMode="auto">
            <a:xfrm>
              <a:off x="3739" y="2958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5" name="Oval 141"/>
            <p:cNvSpPr>
              <a:spLocks noChangeArrowheads="1"/>
            </p:cNvSpPr>
            <p:nvPr/>
          </p:nvSpPr>
          <p:spPr bwMode="auto">
            <a:xfrm>
              <a:off x="3519" y="3013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6" name="Oval 142"/>
            <p:cNvSpPr>
              <a:spLocks noChangeArrowheads="1"/>
            </p:cNvSpPr>
            <p:nvPr/>
          </p:nvSpPr>
          <p:spPr bwMode="auto">
            <a:xfrm>
              <a:off x="3286" y="3041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7" name="Oval 143"/>
            <p:cNvSpPr>
              <a:spLocks noChangeArrowheads="1"/>
            </p:cNvSpPr>
            <p:nvPr/>
          </p:nvSpPr>
          <p:spPr bwMode="auto">
            <a:xfrm>
              <a:off x="4452" y="2793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48" name="Group 144"/>
          <p:cNvGrpSpPr>
            <a:grpSpLocks/>
          </p:cNvGrpSpPr>
          <p:nvPr/>
        </p:nvGrpSpPr>
        <p:grpSpPr bwMode="auto">
          <a:xfrm>
            <a:off x="2081213" y="3257550"/>
            <a:ext cx="4943475" cy="2114550"/>
            <a:chOff x="1311" y="2052"/>
            <a:chExt cx="3114" cy="1332"/>
          </a:xfrm>
        </p:grpSpPr>
        <p:sp>
          <p:nvSpPr>
            <p:cNvPr id="98449" name="Oval 145"/>
            <p:cNvSpPr>
              <a:spLocks noChangeArrowheads="1"/>
            </p:cNvSpPr>
            <p:nvPr/>
          </p:nvSpPr>
          <p:spPr bwMode="auto">
            <a:xfrm>
              <a:off x="1311" y="2876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0" name="Oval 146"/>
            <p:cNvSpPr>
              <a:spLocks noChangeArrowheads="1"/>
            </p:cNvSpPr>
            <p:nvPr/>
          </p:nvSpPr>
          <p:spPr bwMode="auto">
            <a:xfrm>
              <a:off x="1530" y="3013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1" name="Oval 147"/>
            <p:cNvSpPr>
              <a:spLocks noChangeArrowheads="1"/>
            </p:cNvSpPr>
            <p:nvPr/>
          </p:nvSpPr>
          <p:spPr bwMode="auto">
            <a:xfrm>
              <a:off x="1777" y="3164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2" name="Oval 148"/>
            <p:cNvSpPr>
              <a:spLocks noChangeArrowheads="1"/>
            </p:cNvSpPr>
            <p:nvPr/>
          </p:nvSpPr>
          <p:spPr bwMode="auto">
            <a:xfrm>
              <a:off x="2257" y="3301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3" name="Oval 149"/>
            <p:cNvSpPr>
              <a:spLocks noChangeArrowheads="1"/>
            </p:cNvSpPr>
            <p:nvPr/>
          </p:nvSpPr>
          <p:spPr bwMode="auto">
            <a:xfrm>
              <a:off x="2490" y="3150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4" name="Oval 150"/>
            <p:cNvSpPr>
              <a:spLocks noChangeArrowheads="1"/>
            </p:cNvSpPr>
            <p:nvPr/>
          </p:nvSpPr>
          <p:spPr bwMode="auto">
            <a:xfrm>
              <a:off x="2710" y="3013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5" name="Oval 151"/>
            <p:cNvSpPr>
              <a:spLocks noChangeArrowheads="1"/>
            </p:cNvSpPr>
            <p:nvPr/>
          </p:nvSpPr>
          <p:spPr bwMode="auto">
            <a:xfrm>
              <a:off x="2943" y="2890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6" name="Oval 152"/>
            <p:cNvSpPr>
              <a:spLocks noChangeArrowheads="1"/>
            </p:cNvSpPr>
            <p:nvPr/>
          </p:nvSpPr>
          <p:spPr bwMode="auto">
            <a:xfrm>
              <a:off x="3163" y="2738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7" name="Oval 153"/>
            <p:cNvSpPr>
              <a:spLocks noChangeArrowheads="1"/>
            </p:cNvSpPr>
            <p:nvPr/>
          </p:nvSpPr>
          <p:spPr bwMode="auto">
            <a:xfrm>
              <a:off x="3396" y="2615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8" name="Oval 154"/>
            <p:cNvSpPr>
              <a:spLocks noChangeArrowheads="1"/>
            </p:cNvSpPr>
            <p:nvPr/>
          </p:nvSpPr>
          <p:spPr bwMode="auto">
            <a:xfrm>
              <a:off x="3615" y="2478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9" name="Oval 155"/>
            <p:cNvSpPr>
              <a:spLocks noChangeArrowheads="1"/>
            </p:cNvSpPr>
            <p:nvPr/>
          </p:nvSpPr>
          <p:spPr bwMode="auto">
            <a:xfrm>
              <a:off x="3835" y="2340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60" name="Oval 156"/>
            <p:cNvSpPr>
              <a:spLocks noChangeArrowheads="1"/>
            </p:cNvSpPr>
            <p:nvPr/>
          </p:nvSpPr>
          <p:spPr bwMode="auto">
            <a:xfrm>
              <a:off x="4082" y="2203"/>
              <a:ext cx="82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61" name="Oval 157"/>
            <p:cNvSpPr>
              <a:spLocks noChangeArrowheads="1"/>
            </p:cNvSpPr>
            <p:nvPr/>
          </p:nvSpPr>
          <p:spPr bwMode="auto">
            <a:xfrm>
              <a:off x="4342" y="2052"/>
              <a:ext cx="83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62" name="Oval 158"/>
            <p:cNvSpPr>
              <a:spLocks noChangeArrowheads="1"/>
            </p:cNvSpPr>
            <p:nvPr/>
          </p:nvSpPr>
          <p:spPr bwMode="auto">
            <a:xfrm>
              <a:off x="2024" y="3301"/>
              <a:ext cx="82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463" name="Rectangle 159"/>
          <p:cNvSpPr>
            <a:spLocks noChangeArrowheads="1"/>
          </p:cNvSpPr>
          <p:nvPr/>
        </p:nvSpPr>
        <p:spPr bwMode="auto">
          <a:xfrm>
            <a:off x="2652713" y="1192213"/>
            <a:ext cx="422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(b) Marginal- and Average-Cost Curves</a:t>
            </a:r>
            <a:endParaRPr lang="en-US"/>
          </a:p>
        </p:txBody>
      </p:sp>
      <p:sp>
        <p:nvSpPr>
          <p:cNvPr id="98464" name="Rectangle 160"/>
          <p:cNvSpPr>
            <a:spLocks noChangeArrowheads="1"/>
          </p:cNvSpPr>
          <p:nvPr/>
        </p:nvSpPr>
        <p:spPr bwMode="auto">
          <a:xfrm>
            <a:off x="2768600" y="6135688"/>
            <a:ext cx="394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Quantity of Output (bagels per hour)</a:t>
            </a:r>
            <a:endParaRPr lang="en-US"/>
          </a:p>
        </p:txBody>
      </p:sp>
      <p:sp>
        <p:nvSpPr>
          <p:cNvPr id="98465" name="Rectangle 161"/>
          <p:cNvSpPr>
            <a:spLocks noChangeArrowheads="1"/>
          </p:cNvSpPr>
          <p:nvPr/>
        </p:nvSpPr>
        <p:spPr bwMode="auto">
          <a:xfrm>
            <a:off x="1268413" y="1743075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sp>
        <p:nvSpPr>
          <p:cNvPr id="98466" name="Rectangle 162"/>
          <p:cNvSpPr>
            <a:spLocks noChangeArrowheads="1"/>
          </p:cNvSpPr>
          <p:nvPr/>
        </p:nvSpPr>
        <p:spPr bwMode="auto">
          <a:xfrm>
            <a:off x="1327150" y="225901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$3.00</a:t>
            </a:r>
            <a:endParaRPr lang="en-US"/>
          </a:p>
        </p:txBody>
      </p:sp>
      <p:sp>
        <p:nvSpPr>
          <p:cNvPr id="98467" name="Rectangle 163"/>
          <p:cNvSpPr>
            <a:spLocks noChangeArrowheads="1"/>
          </p:cNvSpPr>
          <p:nvPr/>
        </p:nvSpPr>
        <p:spPr bwMode="auto">
          <a:xfrm>
            <a:off x="1457325" y="2852738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2.50</a:t>
            </a:r>
            <a:endParaRPr lang="en-US"/>
          </a:p>
        </p:txBody>
      </p:sp>
      <p:sp>
        <p:nvSpPr>
          <p:cNvPr id="98468" name="Rectangle 164"/>
          <p:cNvSpPr>
            <a:spLocks noChangeArrowheads="1"/>
          </p:cNvSpPr>
          <p:nvPr/>
        </p:nvSpPr>
        <p:spPr bwMode="auto">
          <a:xfrm>
            <a:off x="1457325" y="3417888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2.00</a:t>
            </a:r>
            <a:endParaRPr lang="en-US"/>
          </a:p>
        </p:txBody>
      </p:sp>
      <p:sp>
        <p:nvSpPr>
          <p:cNvPr id="98469" name="Rectangle 165"/>
          <p:cNvSpPr>
            <a:spLocks noChangeArrowheads="1"/>
          </p:cNvSpPr>
          <p:nvPr/>
        </p:nvSpPr>
        <p:spPr bwMode="auto">
          <a:xfrm>
            <a:off x="1457325" y="395446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1.50</a:t>
            </a:r>
            <a:endParaRPr lang="en-US"/>
          </a:p>
        </p:txBody>
      </p:sp>
      <p:sp>
        <p:nvSpPr>
          <p:cNvPr id="98470" name="Rectangle 166"/>
          <p:cNvSpPr>
            <a:spLocks noChangeArrowheads="1"/>
          </p:cNvSpPr>
          <p:nvPr/>
        </p:nvSpPr>
        <p:spPr bwMode="auto">
          <a:xfrm>
            <a:off x="1457325" y="450532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1.00</a:t>
            </a:r>
            <a:endParaRPr lang="en-US"/>
          </a:p>
        </p:txBody>
      </p:sp>
      <p:sp>
        <p:nvSpPr>
          <p:cNvPr id="98471" name="Rectangle 167"/>
          <p:cNvSpPr>
            <a:spLocks noChangeArrowheads="1"/>
          </p:cNvSpPr>
          <p:nvPr/>
        </p:nvSpPr>
        <p:spPr bwMode="auto">
          <a:xfrm>
            <a:off x="1457325" y="507047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0.50</a:t>
            </a:r>
            <a:endParaRPr lang="en-US"/>
          </a:p>
        </p:txBody>
      </p:sp>
      <p:sp>
        <p:nvSpPr>
          <p:cNvPr id="98472" name="Rectangle 168"/>
          <p:cNvSpPr>
            <a:spLocks noChangeArrowheads="1"/>
          </p:cNvSpPr>
          <p:nvPr/>
        </p:nvSpPr>
        <p:spPr bwMode="auto">
          <a:xfrm>
            <a:off x="1906588" y="5765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8473" name="Rectangle 169"/>
          <p:cNvSpPr>
            <a:spLocks noChangeArrowheads="1"/>
          </p:cNvSpPr>
          <p:nvPr/>
        </p:nvSpPr>
        <p:spPr bwMode="auto">
          <a:xfrm>
            <a:off x="3382963" y="5765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98474" name="Rectangle 170"/>
          <p:cNvSpPr>
            <a:spLocks noChangeArrowheads="1"/>
          </p:cNvSpPr>
          <p:nvPr/>
        </p:nvSpPr>
        <p:spPr bwMode="auto">
          <a:xfrm>
            <a:off x="2659063" y="5765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98475" name="Rectangle 171"/>
          <p:cNvSpPr>
            <a:spLocks noChangeArrowheads="1"/>
          </p:cNvSpPr>
          <p:nvPr/>
        </p:nvSpPr>
        <p:spPr bwMode="auto">
          <a:xfrm>
            <a:off x="4108450" y="5765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98476" name="Rectangle 172"/>
          <p:cNvSpPr>
            <a:spLocks noChangeArrowheads="1"/>
          </p:cNvSpPr>
          <p:nvPr/>
        </p:nvSpPr>
        <p:spPr bwMode="auto">
          <a:xfrm>
            <a:off x="4832350" y="5765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98477" name="Rectangle 173"/>
          <p:cNvSpPr>
            <a:spLocks noChangeArrowheads="1"/>
          </p:cNvSpPr>
          <p:nvPr/>
        </p:nvSpPr>
        <p:spPr bwMode="auto">
          <a:xfrm>
            <a:off x="6940550" y="57658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14</a:t>
            </a:r>
            <a:endParaRPr lang="en-US"/>
          </a:p>
        </p:txBody>
      </p:sp>
      <p:sp>
        <p:nvSpPr>
          <p:cNvPr id="98478" name="Rectangle 174"/>
          <p:cNvSpPr>
            <a:spLocks noChangeArrowheads="1"/>
          </p:cNvSpPr>
          <p:nvPr/>
        </p:nvSpPr>
        <p:spPr bwMode="auto">
          <a:xfrm>
            <a:off x="6215063" y="57658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12</a:t>
            </a:r>
            <a:endParaRPr lang="en-US"/>
          </a:p>
        </p:txBody>
      </p:sp>
      <p:sp>
        <p:nvSpPr>
          <p:cNvPr id="98479" name="Rectangle 175"/>
          <p:cNvSpPr>
            <a:spLocks noChangeArrowheads="1"/>
          </p:cNvSpPr>
          <p:nvPr/>
        </p:nvSpPr>
        <p:spPr bwMode="auto">
          <a:xfrm>
            <a:off x="5491163" y="57658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98480" name="Rectangle 176"/>
          <p:cNvSpPr>
            <a:spLocks noChangeArrowheads="1"/>
          </p:cNvSpPr>
          <p:nvPr/>
        </p:nvSpPr>
        <p:spPr bwMode="auto">
          <a:xfrm>
            <a:off x="7062788" y="3149600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  <a:latin typeface="Arial" charset="0"/>
              </a:rPr>
              <a:t>MC</a:t>
            </a:r>
            <a:endParaRPr lang="en-US"/>
          </a:p>
        </p:txBody>
      </p:sp>
      <p:sp>
        <p:nvSpPr>
          <p:cNvPr id="98481" name="Rectangle 177"/>
          <p:cNvSpPr>
            <a:spLocks noChangeArrowheads="1"/>
          </p:cNvSpPr>
          <p:nvPr/>
        </p:nvSpPr>
        <p:spPr bwMode="auto">
          <a:xfrm>
            <a:off x="7219950" y="4135438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  <a:latin typeface="Arial" charset="0"/>
              </a:rPr>
              <a:t>ATC</a:t>
            </a:r>
            <a:endParaRPr lang="en-US"/>
          </a:p>
        </p:txBody>
      </p:sp>
      <p:sp>
        <p:nvSpPr>
          <p:cNvPr id="98482" name="Rectangle 178"/>
          <p:cNvSpPr>
            <a:spLocks noChangeArrowheads="1"/>
          </p:cNvSpPr>
          <p:nvPr/>
        </p:nvSpPr>
        <p:spPr bwMode="auto">
          <a:xfrm>
            <a:off x="7194550" y="4389438"/>
            <a:ext cx="46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  <a:latin typeface="Arial" charset="0"/>
              </a:rPr>
              <a:t>AVC</a:t>
            </a:r>
            <a:endParaRPr lang="en-US"/>
          </a:p>
        </p:txBody>
      </p:sp>
      <p:sp>
        <p:nvSpPr>
          <p:cNvPr id="98483" name="Rectangle 179"/>
          <p:cNvSpPr>
            <a:spLocks noChangeArrowheads="1"/>
          </p:cNvSpPr>
          <p:nvPr/>
        </p:nvSpPr>
        <p:spPr bwMode="auto">
          <a:xfrm>
            <a:off x="7213600" y="543242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  <a:latin typeface="Arial" charset="0"/>
              </a:rPr>
              <a:t>AFC</a:t>
            </a:r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3810000" y="1828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ATC=AFC+AVC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8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80" grpId="0" build="p" autoUpdateAnimBg="0"/>
      <p:bldP spid="98481" grpId="0" build="p" autoUpdateAnimBg="0"/>
      <p:bldP spid="98482" grpId="0" build="p" autoUpdateAnimBg="0"/>
      <p:bldP spid="9848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Typical Cost Curves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Important Properties of Cost Curves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Marginal cost eventually rises with the quantity of output.</a:t>
            </a:r>
          </a:p>
          <a:p>
            <a:pPr lvl="1"/>
            <a:r>
              <a:rPr lang="en-US"/>
              <a:t>The average-total-cost curve is U-shaped.</a:t>
            </a:r>
          </a:p>
          <a:p>
            <a:pPr lvl="1"/>
            <a:r>
              <a:rPr lang="en-US"/>
              <a:t>The marginal-cost curve crosses the average-total-cost curve at the minimum of average total cost.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COSTS IN THE SHORT RUN AND IN THE LONG RUN</a:t>
            </a:r>
            <a:endParaRPr lang="en-US">
              <a:latin typeface="Tahoma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many firms, the division of total costs between fixed and variable costs depends on the time horizon being considered.</a:t>
            </a:r>
          </a:p>
          <a:p>
            <a:pPr lvl="1"/>
            <a:r>
              <a:rPr lang="en-US" dirty="0"/>
              <a:t>In the short run, some costs are fixed.</a:t>
            </a:r>
          </a:p>
          <a:p>
            <a:pPr lvl="1"/>
            <a:r>
              <a:rPr lang="en-US" dirty="0"/>
              <a:t>In the long run, fixed costs become variable costs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Because many costs are fixed in the short run but variable in the long run, a firm’s long-run cost curves differ from its short-run cost curves.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7 Average Total Cost in the Short and Long Run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F3F6F9"/>
          </a:solidFill>
          <a:ln w="2206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F2F4F8"/>
          </a:solidFill>
          <a:ln w="2000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F1F4F7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F0F2F5"/>
          </a:solidFill>
          <a:ln w="1603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EF1F4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DEFF3"/>
          </a:solidFill>
          <a:ln w="1206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BEEF2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1249363" y="1293813"/>
            <a:ext cx="7096125" cy="4649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1628775" y="2770188"/>
            <a:ext cx="6577013" cy="1397000"/>
            <a:chOff x="1026" y="1745"/>
            <a:chExt cx="4143" cy="880"/>
          </a:xfrm>
        </p:grpSpPr>
        <p:sp>
          <p:nvSpPr>
            <p:cNvPr id="97298" name="Freeform 18"/>
            <p:cNvSpPr>
              <a:spLocks/>
            </p:cNvSpPr>
            <p:nvPr/>
          </p:nvSpPr>
          <p:spPr bwMode="auto">
            <a:xfrm>
              <a:off x="3028" y="1858"/>
              <a:ext cx="2141" cy="767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96" y="59"/>
                </a:cxn>
                <a:cxn ang="0">
                  <a:pos x="142" y="41"/>
                </a:cxn>
                <a:cxn ang="0">
                  <a:pos x="170" y="0"/>
                </a:cxn>
              </a:cxnLst>
              <a:rect l="0" t="0" r="r" b="b"/>
              <a:pathLst>
                <a:path w="170" h="61">
                  <a:moveTo>
                    <a:pt x="0" y="59"/>
                  </a:moveTo>
                  <a:cubicBezTo>
                    <a:pt x="3" y="59"/>
                    <a:pt x="96" y="59"/>
                    <a:pt x="96" y="59"/>
                  </a:cubicBezTo>
                  <a:cubicBezTo>
                    <a:pt x="96" y="59"/>
                    <a:pt x="120" y="61"/>
                    <a:pt x="142" y="41"/>
                  </a:cubicBezTo>
                  <a:cubicBezTo>
                    <a:pt x="145" y="39"/>
                    <a:pt x="170" y="0"/>
                    <a:pt x="170" y="0"/>
                  </a:cubicBezTo>
                </a:path>
              </a:pathLst>
            </a:custGeom>
            <a:noFill/>
            <a:ln w="60325">
              <a:solidFill>
                <a:srgbClr val="AD0D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9" name="Freeform 19"/>
            <p:cNvSpPr>
              <a:spLocks/>
            </p:cNvSpPr>
            <p:nvPr/>
          </p:nvSpPr>
          <p:spPr bwMode="auto">
            <a:xfrm>
              <a:off x="1026" y="1745"/>
              <a:ext cx="2242" cy="880"/>
            </a:xfrm>
            <a:custGeom>
              <a:avLst/>
              <a:gdLst/>
              <a:ahLst/>
              <a:cxnLst>
                <a:cxn ang="0">
                  <a:pos x="178" y="68"/>
                </a:cxn>
                <a:cxn ang="0">
                  <a:pos x="80" y="68"/>
                </a:cxn>
                <a:cxn ang="0">
                  <a:pos x="34" y="50"/>
                </a:cxn>
                <a:cxn ang="0">
                  <a:pos x="0" y="0"/>
                </a:cxn>
              </a:cxnLst>
              <a:rect l="0" t="0" r="r" b="b"/>
              <a:pathLst>
                <a:path w="178" h="70">
                  <a:moveTo>
                    <a:pt x="178" y="68"/>
                  </a:moveTo>
                  <a:cubicBezTo>
                    <a:pt x="175" y="68"/>
                    <a:pt x="80" y="68"/>
                    <a:pt x="80" y="68"/>
                  </a:cubicBezTo>
                  <a:cubicBezTo>
                    <a:pt x="80" y="68"/>
                    <a:pt x="56" y="70"/>
                    <a:pt x="34" y="50"/>
                  </a:cubicBezTo>
                  <a:cubicBezTo>
                    <a:pt x="31" y="48"/>
                    <a:pt x="0" y="0"/>
                    <a:pt x="0" y="0"/>
                  </a:cubicBezTo>
                </a:path>
              </a:pathLst>
            </a:custGeom>
            <a:noFill/>
            <a:ln w="60325">
              <a:solidFill>
                <a:srgbClr val="AD0D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0" name="Freeform 20"/>
          <p:cNvSpPr>
            <a:spLocks/>
          </p:cNvSpPr>
          <p:nvPr/>
        </p:nvSpPr>
        <p:spPr bwMode="auto">
          <a:xfrm>
            <a:off x="3187700" y="2570163"/>
            <a:ext cx="2859088" cy="1536700"/>
          </a:xfrm>
          <a:custGeom>
            <a:avLst/>
            <a:gdLst/>
            <a:ahLst/>
            <a:cxnLst>
              <a:cxn ang="0">
                <a:pos x="143" y="0"/>
              </a:cxn>
              <a:cxn ang="0">
                <a:pos x="75" y="77"/>
              </a:cxn>
              <a:cxn ang="0">
                <a:pos x="3" y="10"/>
              </a:cxn>
              <a:cxn ang="0">
                <a:pos x="0" y="0"/>
              </a:cxn>
            </a:cxnLst>
            <a:rect l="0" t="0" r="r" b="b"/>
            <a:pathLst>
              <a:path w="143" h="77">
                <a:moveTo>
                  <a:pt x="143" y="0"/>
                </a:moveTo>
                <a:cubicBezTo>
                  <a:pt x="131" y="22"/>
                  <a:pt x="106" y="77"/>
                  <a:pt x="75" y="77"/>
                </a:cubicBezTo>
                <a:cubicBezTo>
                  <a:pt x="44" y="77"/>
                  <a:pt x="19" y="48"/>
                  <a:pt x="3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60325">
            <a:solidFill>
              <a:srgbClr val="003F9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1" name="Freeform 21"/>
          <p:cNvSpPr>
            <a:spLocks/>
          </p:cNvSpPr>
          <p:nvPr/>
        </p:nvSpPr>
        <p:spPr bwMode="auto">
          <a:xfrm>
            <a:off x="5467350" y="2451100"/>
            <a:ext cx="2638425" cy="1655763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05" y="69"/>
              </a:cxn>
              <a:cxn ang="0">
                <a:pos x="132" y="0"/>
              </a:cxn>
            </a:cxnLst>
            <a:rect l="0" t="0" r="r" b="b"/>
            <a:pathLst>
              <a:path w="132" h="83">
                <a:moveTo>
                  <a:pt x="0" y="17"/>
                </a:moveTo>
                <a:cubicBezTo>
                  <a:pt x="33" y="46"/>
                  <a:pt x="84" y="83"/>
                  <a:pt x="105" y="69"/>
                </a:cubicBezTo>
                <a:cubicBezTo>
                  <a:pt x="118" y="61"/>
                  <a:pt x="124" y="33"/>
                  <a:pt x="132" y="0"/>
                </a:cubicBezTo>
              </a:path>
            </a:pathLst>
          </a:custGeom>
          <a:noFill/>
          <a:ln w="60325">
            <a:solidFill>
              <a:srgbClr val="003F9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2" name="Freeform 22"/>
          <p:cNvSpPr>
            <a:spLocks/>
          </p:cNvSpPr>
          <p:nvPr/>
        </p:nvSpPr>
        <p:spPr bwMode="auto">
          <a:xfrm>
            <a:off x="1528763" y="2192338"/>
            <a:ext cx="2679700" cy="163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58"/>
              </a:cxn>
              <a:cxn ang="0">
                <a:pos x="134" y="17"/>
              </a:cxn>
            </a:cxnLst>
            <a:rect l="0" t="0" r="r" b="b"/>
            <a:pathLst>
              <a:path w="134" h="82">
                <a:moveTo>
                  <a:pt x="0" y="0"/>
                </a:moveTo>
                <a:cubicBezTo>
                  <a:pt x="6" y="25"/>
                  <a:pt x="21" y="54"/>
                  <a:pt x="24" y="58"/>
                </a:cubicBezTo>
                <a:cubicBezTo>
                  <a:pt x="44" y="82"/>
                  <a:pt x="94" y="42"/>
                  <a:pt x="134" y="17"/>
                </a:cubicBezTo>
              </a:path>
            </a:pathLst>
          </a:custGeom>
          <a:noFill/>
          <a:ln w="60325">
            <a:solidFill>
              <a:srgbClr val="003F9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3" name="Freeform 23"/>
          <p:cNvSpPr>
            <a:spLocks/>
          </p:cNvSpPr>
          <p:nvPr/>
        </p:nvSpPr>
        <p:spPr bwMode="auto">
          <a:xfrm>
            <a:off x="1249363" y="1293813"/>
            <a:ext cx="7096125" cy="4649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29"/>
              </a:cxn>
              <a:cxn ang="0">
                <a:pos x="4470" y="2929"/>
              </a:cxn>
            </a:cxnLst>
            <a:rect l="0" t="0" r="r" b="b"/>
            <a:pathLst>
              <a:path w="4470" h="2929">
                <a:moveTo>
                  <a:pt x="0" y="0"/>
                </a:moveTo>
                <a:lnTo>
                  <a:pt x="0" y="2929"/>
                </a:lnTo>
                <a:lnTo>
                  <a:pt x="4470" y="292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7210425" y="6013450"/>
            <a:ext cx="11398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Quantity of</a:t>
            </a:r>
            <a:endParaRPr lang="en-US"/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7016750" y="6280150"/>
            <a:ext cx="13350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Cars per Day</a:t>
            </a:r>
            <a:endParaRPr lang="en-US"/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1020763" y="601980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295275" y="1271588"/>
            <a:ext cx="8540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Average</a:t>
            </a:r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628650" y="1538288"/>
            <a:ext cx="5159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Total</a:t>
            </a:r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668338" y="1803400"/>
            <a:ext cx="4794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Cost</a:t>
            </a:r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5113338" y="6019800"/>
            <a:ext cx="542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1,200</a:t>
            </a:r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368300" y="3529013"/>
            <a:ext cx="7842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$12,000</a:t>
            </a:r>
            <a:endParaRPr lang="en-US"/>
          </a:p>
        </p:txBody>
      </p:sp>
      <p:grpSp>
        <p:nvGrpSpPr>
          <p:cNvPr id="97312" name="Group 32"/>
          <p:cNvGrpSpPr>
            <a:grpSpLocks/>
          </p:cNvGrpSpPr>
          <p:nvPr/>
        </p:nvGrpSpPr>
        <p:grpSpPr bwMode="auto">
          <a:xfrm>
            <a:off x="1706563" y="1544638"/>
            <a:ext cx="1212850" cy="1085850"/>
            <a:chOff x="1075" y="973"/>
            <a:chExt cx="764" cy="684"/>
          </a:xfrm>
        </p:grpSpPr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 flipH="1">
              <a:off x="1114" y="1456"/>
              <a:ext cx="328" cy="20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Rectangle 34"/>
            <p:cNvSpPr>
              <a:spLocks noChangeArrowheads="1"/>
            </p:cNvSpPr>
            <p:nvPr/>
          </p:nvSpPr>
          <p:spPr bwMode="auto">
            <a:xfrm>
              <a:off x="1075" y="973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7315" name="Rectangle 35"/>
            <p:cNvSpPr>
              <a:spLocks noChangeArrowheads="1"/>
            </p:cNvSpPr>
            <p:nvPr/>
          </p:nvSpPr>
          <p:spPr bwMode="auto">
            <a:xfrm>
              <a:off x="1343" y="973"/>
              <a:ext cx="4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in short</a:t>
              </a:r>
              <a:endParaRPr lang="en-US"/>
            </a:p>
          </p:txBody>
        </p:sp>
        <p:sp>
          <p:nvSpPr>
            <p:cNvPr id="97316" name="Rectangle 36"/>
            <p:cNvSpPr>
              <a:spLocks noChangeArrowheads="1"/>
            </p:cNvSpPr>
            <p:nvPr/>
          </p:nvSpPr>
          <p:spPr bwMode="auto">
            <a:xfrm>
              <a:off x="1213" y="1140"/>
              <a:ext cx="47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run with</a:t>
              </a:r>
              <a:endParaRPr lang="en-US"/>
            </a:p>
          </p:txBody>
        </p:sp>
        <p:sp>
          <p:nvSpPr>
            <p:cNvPr id="97317" name="Rectangle 37"/>
            <p:cNvSpPr>
              <a:spLocks noChangeArrowheads="1"/>
            </p:cNvSpPr>
            <p:nvPr/>
          </p:nvSpPr>
          <p:spPr bwMode="auto">
            <a:xfrm>
              <a:off x="1075" y="1308"/>
              <a:ext cx="76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small factory</a:t>
              </a:r>
              <a:endParaRPr lang="en-US"/>
            </a:p>
          </p:txBody>
        </p:sp>
      </p:grpSp>
      <p:grpSp>
        <p:nvGrpSpPr>
          <p:cNvPr id="97318" name="Group 38"/>
          <p:cNvGrpSpPr>
            <a:grpSpLocks/>
          </p:cNvGrpSpPr>
          <p:nvPr/>
        </p:nvGrpSpPr>
        <p:grpSpPr bwMode="auto">
          <a:xfrm>
            <a:off x="3289300" y="1544638"/>
            <a:ext cx="1477963" cy="1246187"/>
            <a:chOff x="2072" y="973"/>
            <a:chExt cx="931" cy="785"/>
          </a:xfrm>
        </p:grpSpPr>
        <p:sp>
          <p:nvSpPr>
            <p:cNvPr id="97319" name="Line 39"/>
            <p:cNvSpPr>
              <a:spLocks noChangeShapeType="1"/>
            </p:cNvSpPr>
            <p:nvPr/>
          </p:nvSpPr>
          <p:spPr bwMode="auto">
            <a:xfrm flipH="1">
              <a:off x="2109" y="1456"/>
              <a:ext cx="453" cy="30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Rectangle 40"/>
            <p:cNvSpPr>
              <a:spLocks noChangeArrowheads="1"/>
            </p:cNvSpPr>
            <p:nvPr/>
          </p:nvSpPr>
          <p:spPr bwMode="auto">
            <a:xfrm>
              <a:off x="2156" y="973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7321" name="Rectangle 41"/>
            <p:cNvSpPr>
              <a:spLocks noChangeArrowheads="1"/>
            </p:cNvSpPr>
            <p:nvPr/>
          </p:nvSpPr>
          <p:spPr bwMode="auto">
            <a:xfrm>
              <a:off x="2425" y="973"/>
              <a:ext cx="4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in short</a:t>
              </a:r>
              <a:endParaRPr lang="en-US"/>
            </a:p>
          </p:txBody>
        </p:sp>
        <p:sp>
          <p:nvSpPr>
            <p:cNvPr id="97322" name="Rectangle 42"/>
            <p:cNvSpPr>
              <a:spLocks noChangeArrowheads="1"/>
            </p:cNvSpPr>
            <p:nvPr/>
          </p:nvSpPr>
          <p:spPr bwMode="auto">
            <a:xfrm>
              <a:off x="2295" y="1140"/>
              <a:ext cx="47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run with</a:t>
              </a:r>
              <a:endParaRPr lang="en-US"/>
            </a:p>
          </p:txBody>
        </p:sp>
        <p:sp>
          <p:nvSpPr>
            <p:cNvPr id="97323" name="Rectangle 43"/>
            <p:cNvSpPr>
              <a:spLocks noChangeArrowheads="1"/>
            </p:cNvSpPr>
            <p:nvPr/>
          </p:nvSpPr>
          <p:spPr bwMode="auto">
            <a:xfrm>
              <a:off x="2072" y="1308"/>
              <a:ext cx="9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medium factory</a:t>
              </a:r>
              <a:endParaRPr lang="en-US"/>
            </a:p>
          </p:txBody>
        </p:sp>
      </p:grpSp>
      <p:grpSp>
        <p:nvGrpSpPr>
          <p:cNvPr id="97324" name="Group 44"/>
          <p:cNvGrpSpPr>
            <a:grpSpLocks/>
          </p:cNvGrpSpPr>
          <p:nvPr/>
        </p:nvGrpSpPr>
        <p:grpSpPr bwMode="auto">
          <a:xfrm>
            <a:off x="4913313" y="1544638"/>
            <a:ext cx="1198562" cy="1225550"/>
            <a:chOff x="3095" y="973"/>
            <a:chExt cx="755" cy="772"/>
          </a:xfrm>
        </p:grpSpPr>
        <p:sp>
          <p:nvSpPr>
            <p:cNvPr id="97325" name="Line 45"/>
            <p:cNvSpPr>
              <a:spLocks noChangeShapeType="1"/>
            </p:cNvSpPr>
            <p:nvPr/>
          </p:nvSpPr>
          <p:spPr bwMode="auto">
            <a:xfrm>
              <a:off x="3469" y="1469"/>
              <a:ext cx="25" cy="2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6" name="Rectangle 46"/>
            <p:cNvSpPr>
              <a:spLocks noChangeArrowheads="1"/>
            </p:cNvSpPr>
            <p:nvPr/>
          </p:nvSpPr>
          <p:spPr bwMode="auto">
            <a:xfrm>
              <a:off x="3095" y="973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7327" name="Rectangle 47"/>
            <p:cNvSpPr>
              <a:spLocks noChangeArrowheads="1"/>
            </p:cNvSpPr>
            <p:nvPr/>
          </p:nvSpPr>
          <p:spPr bwMode="auto">
            <a:xfrm>
              <a:off x="3364" y="973"/>
              <a:ext cx="4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in short</a:t>
              </a:r>
              <a:endParaRPr lang="en-US"/>
            </a:p>
          </p:txBody>
        </p:sp>
        <p:sp>
          <p:nvSpPr>
            <p:cNvPr id="97328" name="Rectangle 48"/>
            <p:cNvSpPr>
              <a:spLocks noChangeArrowheads="1"/>
            </p:cNvSpPr>
            <p:nvPr/>
          </p:nvSpPr>
          <p:spPr bwMode="auto">
            <a:xfrm>
              <a:off x="3234" y="1140"/>
              <a:ext cx="47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run with</a:t>
              </a:r>
              <a:endParaRPr lang="en-US"/>
            </a:p>
          </p:txBody>
        </p:sp>
        <p:sp>
          <p:nvSpPr>
            <p:cNvPr id="97329" name="Rectangle 49"/>
            <p:cNvSpPr>
              <a:spLocks noChangeArrowheads="1"/>
            </p:cNvSpPr>
            <p:nvPr/>
          </p:nvSpPr>
          <p:spPr bwMode="auto">
            <a:xfrm>
              <a:off x="3100" y="1308"/>
              <a:ext cx="7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large factory</a:t>
              </a:r>
              <a:endParaRPr lang="en-US"/>
            </a:p>
          </p:txBody>
        </p:sp>
      </p:grpSp>
      <p:grpSp>
        <p:nvGrpSpPr>
          <p:cNvPr id="97330" name="Group 50"/>
          <p:cNvGrpSpPr>
            <a:grpSpLocks/>
          </p:cNvGrpSpPr>
          <p:nvPr/>
        </p:nvGrpSpPr>
        <p:grpSpPr bwMode="auto">
          <a:xfrm>
            <a:off x="5435600" y="4270375"/>
            <a:ext cx="1497013" cy="931863"/>
            <a:chOff x="3424" y="2690"/>
            <a:chExt cx="943" cy="587"/>
          </a:xfrm>
        </p:grpSpPr>
        <p:sp>
          <p:nvSpPr>
            <p:cNvPr id="97331" name="Line 51"/>
            <p:cNvSpPr>
              <a:spLocks noChangeShapeType="1"/>
            </p:cNvSpPr>
            <p:nvPr/>
          </p:nvSpPr>
          <p:spPr bwMode="auto">
            <a:xfrm flipV="1">
              <a:off x="3916" y="2690"/>
              <a:ext cx="219" cy="42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Rectangle 52"/>
            <p:cNvSpPr>
              <a:spLocks noChangeArrowheads="1"/>
            </p:cNvSpPr>
            <p:nvPr/>
          </p:nvSpPr>
          <p:spPr bwMode="auto">
            <a:xfrm>
              <a:off x="3424" y="3114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7333" name="Rectangle 53"/>
            <p:cNvSpPr>
              <a:spLocks noChangeArrowheads="1"/>
            </p:cNvSpPr>
            <p:nvPr/>
          </p:nvSpPr>
          <p:spPr bwMode="auto">
            <a:xfrm>
              <a:off x="3692" y="3114"/>
              <a:ext cx="6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in long run</a:t>
              </a:r>
              <a:endParaRPr lang="en-US"/>
            </a:p>
          </p:txBody>
        </p:sp>
      </p:grpSp>
      <p:grpSp>
        <p:nvGrpSpPr>
          <p:cNvPr id="97334" name="Group 54"/>
          <p:cNvGrpSpPr>
            <a:grpSpLocks/>
          </p:cNvGrpSpPr>
          <p:nvPr/>
        </p:nvGrpSpPr>
        <p:grpSpPr bwMode="auto">
          <a:xfrm>
            <a:off x="1989138" y="3328988"/>
            <a:ext cx="5676900" cy="838200"/>
            <a:chOff x="1253" y="2097"/>
            <a:chExt cx="3576" cy="528"/>
          </a:xfrm>
        </p:grpSpPr>
        <p:sp>
          <p:nvSpPr>
            <p:cNvPr id="97335" name="Oval 55"/>
            <p:cNvSpPr>
              <a:spLocks noChangeArrowheads="1"/>
            </p:cNvSpPr>
            <p:nvPr/>
          </p:nvSpPr>
          <p:spPr bwMode="auto">
            <a:xfrm>
              <a:off x="2940" y="2562"/>
              <a:ext cx="63" cy="6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6" name="Oval 56"/>
            <p:cNvSpPr>
              <a:spLocks noChangeArrowheads="1"/>
            </p:cNvSpPr>
            <p:nvPr/>
          </p:nvSpPr>
          <p:spPr bwMode="auto">
            <a:xfrm>
              <a:off x="1253" y="2097"/>
              <a:ext cx="63" cy="7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7" name="Oval 57"/>
            <p:cNvSpPr>
              <a:spLocks noChangeArrowheads="1"/>
            </p:cNvSpPr>
            <p:nvPr/>
          </p:nvSpPr>
          <p:spPr bwMode="auto">
            <a:xfrm>
              <a:off x="4766" y="2348"/>
              <a:ext cx="63" cy="7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0" grpId="0" animBg="1"/>
      <p:bldP spid="97301" grpId="0" animBg="1"/>
      <p:bldP spid="9730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Economies and Diseconomies of Scale</a:t>
            </a:r>
            <a:endParaRPr lang="en-US" sz="32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1943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3000" i="1" dirty="0">
                <a:solidFill>
                  <a:srgbClr val="25A9A6"/>
                </a:solidFill>
              </a:rPr>
              <a:t>Economies of scale </a:t>
            </a:r>
            <a:r>
              <a:rPr lang="en-US" sz="3000" dirty="0"/>
              <a:t>refer to the property whereby long-run average total cost falls as the quantity of output increases</a:t>
            </a:r>
            <a:r>
              <a:rPr lang="en-US" sz="3000" dirty="0" smtClean="0"/>
              <a:t>. (Specialization)</a:t>
            </a:r>
          </a:p>
          <a:p>
            <a:pPr>
              <a:buClr>
                <a:srgbClr val="000000"/>
              </a:buClr>
            </a:pPr>
            <a:r>
              <a:rPr lang="en-US" sz="3000" dirty="0" smtClean="0"/>
              <a:t>Economies occur because increasing size allows for increasingly specialized equipment and increasingly specialized labor, both of which increase output beyond the level of the increased inputs</a:t>
            </a:r>
          </a:p>
          <a:p>
            <a:pPr>
              <a:buClr>
                <a:srgbClr val="000000"/>
              </a:buClr>
            </a:pPr>
            <a:r>
              <a:rPr lang="en-US" sz="3000" dirty="0" smtClean="0"/>
              <a:t>Economies of scale happen when inputs are increased by a factor of X and output increases by more than a factor of X</a:t>
            </a:r>
            <a:endParaRPr lang="en-US" sz="3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Economies and Diseconomies of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i="1" dirty="0" smtClean="0">
                <a:solidFill>
                  <a:srgbClr val="25A9A6"/>
                </a:solidFill>
              </a:rPr>
              <a:t>Diseconomies of scale </a:t>
            </a:r>
            <a:r>
              <a:rPr lang="en-US" dirty="0" smtClean="0"/>
              <a:t>refer to the property whereby long-run average total cost rises as the quantity of output increases. (Coordination problems) </a:t>
            </a:r>
          </a:p>
          <a:p>
            <a:pPr>
              <a:buClr>
                <a:srgbClr val="000000"/>
              </a:buClr>
            </a:pPr>
            <a:r>
              <a:rPr lang="en-US" dirty="0" smtClean="0"/>
              <a:t>When long-run average cost increases as output increases; an increased quantity of inputs are needed to get the same or smaller changes in level of output</a:t>
            </a:r>
          </a:p>
          <a:p>
            <a:pPr>
              <a:buClr>
                <a:srgbClr val="000000"/>
              </a:buClr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Economies and Diseconomies of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25A9A6"/>
                </a:solidFill>
              </a:rPr>
              <a:t>Constant returns to scale </a:t>
            </a:r>
            <a:r>
              <a:rPr lang="en-US" dirty="0" smtClean="0"/>
              <a:t>refers to the property whereby long-run average total cost stays the same as the quantity of output increases</a:t>
            </a:r>
          </a:p>
          <a:p>
            <a:r>
              <a:rPr lang="en-US" dirty="0" smtClean="0"/>
              <a:t>When inputs increase by a factor of X and output increases by that </a:t>
            </a:r>
            <a:r>
              <a:rPr lang="en-US" smtClean="0"/>
              <a:t>same amount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Total Revenue, Total Cost, and Profit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i="1">
                <a:solidFill>
                  <a:srgbClr val="25A9A6"/>
                </a:solidFill>
              </a:rPr>
              <a:t>Total Revenue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US"/>
              <a:t>The amount a firm receives for the sale of its output.</a:t>
            </a:r>
          </a:p>
          <a:p>
            <a:pPr>
              <a:buClr>
                <a:srgbClr val="000000"/>
              </a:buClr>
            </a:pPr>
            <a:r>
              <a:rPr lang="en-US" i="1">
                <a:solidFill>
                  <a:srgbClr val="25A9A6"/>
                </a:solidFill>
              </a:rPr>
              <a:t>Total Cost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US"/>
              <a:t>The market value of the inputs a firm uses in production.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7 Average Total Cost in the Short and Long Run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F3F6F9"/>
          </a:solidFill>
          <a:ln w="2206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F2F4F8"/>
          </a:solidFill>
          <a:ln w="2000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F1F4F7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F0F2F5"/>
          </a:solidFill>
          <a:ln w="1603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EF1F4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DEFF3"/>
          </a:solidFill>
          <a:ln w="1206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BEEF2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1409700" y="1473200"/>
            <a:ext cx="6996113" cy="454977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1249363" y="1293813"/>
            <a:ext cx="7096125" cy="4649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1628775" y="2770188"/>
            <a:ext cx="6577013" cy="1397000"/>
            <a:chOff x="1026" y="1745"/>
            <a:chExt cx="4143" cy="880"/>
          </a:xfrm>
        </p:grpSpPr>
        <p:sp>
          <p:nvSpPr>
            <p:cNvPr id="96274" name="Freeform 18"/>
            <p:cNvSpPr>
              <a:spLocks/>
            </p:cNvSpPr>
            <p:nvPr/>
          </p:nvSpPr>
          <p:spPr bwMode="auto">
            <a:xfrm>
              <a:off x="3028" y="1858"/>
              <a:ext cx="2141" cy="767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96" y="59"/>
                </a:cxn>
                <a:cxn ang="0">
                  <a:pos x="142" y="41"/>
                </a:cxn>
                <a:cxn ang="0">
                  <a:pos x="170" y="0"/>
                </a:cxn>
              </a:cxnLst>
              <a:rect l="0" t="0" r="r" b="b"/>
              <a:pathLst>
                <a:path w="170" h="61">
                  <a:moveTo>
                    <a:pt x="0" y="59"/>
                  </a:moveTo>
                  <a:cubicBezTo>
                    <a:pt x="3" y="59"/>
                    <a:pt x="96" y="59"/>
                    <a:pt x="96" y="59"/>
                  </a:cubicBezTo>
                  <a:cubicBezTo>
                    <a:pt x="96" y="59"/>
                    <a:pt x="120" y="61"/>
                    <a:pt x="142" y="41"/>
                  </a:cubicBezTo>
                  <a:cubicBezTo>
                    <a:pt x="145" y="39"/>
                    <a:pt x="170" y="0"/>
                    <a:pt x="170" y="0"/>
                  </a:cubicBezTo>
                </a:path>
              </a:pathLst>
            </a:custGeom>
            <a:noFill/>
            <a:ln w="60325">
              <a:solidFill>
                <a:srgbClr val="AD0D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026" y="1745"/>
              <a:ext cx="2242" cy="880"/>
            </a:xfrm>
            <a:custGeom>
              <a:avLst/>
              <a:gdLst/>
              <a:ahLst/>
              <a:cxnLst>
                <a:cxn ang="0">
                  <a:pos x="178" y="68"/>
                </a:cxn>
                <a:cxn ang="0">
                  <a:pos x="80" y="68"/>
                </a:cxn>
                <a:cxn ang="0">
                  <a:pos x="34" y="50"/>
                </a:cxn>
                <a:cxn ang="0">
                  <a:pos x="0" y="0"/>
                </a:cxn>
              </a:cxnLst>
              <a:rect l="0" t="0" r="r" b="b"/>
              <a:pathLst>
                <a:path w="178" h="70">
                  <a:moveTo>
                    <a:pt x="178" y="68"/>
                  </a:moveTo>
                  <a:cubicBezTo>
                    <a:pt x="175" y="68"/>
                    <a:pt x="80" y="68"/>
                    <a:pt x="80" y="68"/>
                  </a:cubicBezTo>
                  <a:cubicBezTo>
                    <a:pt x="80" y="68"/>
                    <a:pt x="56" y="70"/>
                    <a:pt x="34" y="50"/>
                  </a:cubicBezTo>
                  <a:cubicBezTo>
                    <a:pt x="31" y="48"/>
                    <a:pt x="0" y="0"/>
                    <a:pt x="0" y="0"/>
                  </a:cubicBezTo>
                </a:path>
              </a:pathLst>
            </a:custGeom>
            <a:noFill/>
            <a:ln w="60325">
              <a:solidFill>
                <a:srgbClr val="AD0D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6" name="Freeform 20"/>
          <p:cNvSpPr>
            <a:spLocks/>
          </p:cNvSpPr>
          <p:nvPr/>
        </p:nvSpPr>
        <p:spPr bwMode="auto">
          <a:xfrm>
            <a:off x="3187700" y="2570163"/>
            <a:ext cx="2859088" cy="1536700"/>
          </a:xfrm>
          <a:custGeom>
            <a:avLst/>
            <a:gdLst/>
            <a:ahLst/>
            <a:cxnLst>
              <a:cxn ang="0">
                <a:pos x="143" y="0"/>
              </a:cxn>
              <a:cxn ang="0">
                <a:pos x="75" y="77"/>
              </a:cxn>
              <a:cxn ang="0">
                <a:pos x="3" y="10"/>
              </a:cxn>
              <a:cxn ang="0">
                <a:pos x="0" y="0"/>
              </a:cxn>
            </a:cxnLst>
            <a:rect l="0" t="0" r="r" b="b"/>
            <a:pathLst>
              <a:path w="143" h="77">
                <a:moveTo>
                  <a:pt x="143" y="0"/>
                </a:moveTo>
                <a:cubicBezTo>
                  <a:pt x="131" y="22"/>
                  <a:pt x="106" y="77"/>
                  <a:pt x="75" y="77"/>
                </a:cubicBezTo>
                <a:cubicBezTo>
                  <a:pt x="44" y="77"/>
                  <a:pt x="19" y="48"/>
                  <a:pt x="3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60325">
            <a:solidFill>
              <a:srgbClr val="003F9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7" name="Freeform 21"/>
          <p:cNvSpPr>
            <a:spLocks/>
          </p:cNvSpPr>
          <p:nvPr/>
        </p:nvSpPr>
        <p:spPr bwMode="auto">
          <a:xfrm>
            <a:off x="5467350" y="2451100"/>
            <a:ext cx="2638425" cy="1655763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05" y="69"/>
              </a:cxn>
              <a:cxn ang="0">
                <a:pos x="132" y="0"/>
              </a:cxn>
            </a:cxnLst>
            <a:rect l="0" t="0" r="r" b="b"/>
            <a:pathLst>
              <a:path w="132" h="83">
                <a:moveTo>
                  <a:pt x="0" y="17"/>
                </a:moveTo>
                <a:cubicBezTo>
                  <a:pt x="33" y="46"/>
                  <a:pt x="84" y="83"/>
                  <a:pt x="105" y="69"/>
                </a:cubicBezTo>
                <a:cubicBezTo>
                  <a:pt x="118" y="61"/>
                  <a:pt x="124" y="33"/>
                  <a:pt x="132" y="0"/>
                </a:cubicBezTo>
              </a:path>
            </a:pathLst>
          </a:custGeom>
          <a:noFill/>
          <a:ln w="60325">
            <a:solidFill>
              <a:srgbClr val="003F9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8" name="Freeform 22"/>
          <p:cNvSpPr>
            <a:spLocks/>
          </p:cNvSpPr>
          <p:nvPr/>
        </p:nvSpPr>
        <p:spPr bwMode="auto">
          <a:xfrm>
            <a:off x="1528763" y="2192338"/>
            <a:ext cx="2679700" cy="163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58"/>
              </a:cxn>
              <a:cxn ang="0">
                <a:pos x="134" y="17"/>
              </a:cxn>
            </a:cxnLst>
            <a:rect l="0" t="0" r="r" b="b"/>
            <a:pathLst>
              <a:path w="134" h="82">
                <a:moveTo>
                  <a:pt x="0" y="0"/>
                </a:moveTo>
                <a:cubicBezTo>
                  <a:pt x="6" y="25"/>
                  <a:pt x="21" y="54"/>
                  <a:pt x="24" y="58"/>
                </a:cubicBezTo>
                <a:cubicBezTo>
                  <a:pt x="44" y="82"/>
                  <a:pt x="94" y="42"/>
                  <a:pt x="134" y="17"/>
                </a:cubicBezTo>
              </a:path>
            </a:pathLst>
          </a:custGeom>
          <a:noFill/>
          <a:ln w="60325">
            <a:solidFill>
              <a:srgbClr val="003F9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9" name="Freeform 23"/>
          <p:cNvSpPr>
            <a:spLocks/>
          </p:cNvSpPr>
          <p:nvPr/>
        </p:nvSpPr>
        <p:spPr bwMode="auto">
          <a:xfrm>
            <a:off x="1249363" y="1293813"/>
            <a:ext cx="7096125" cy="4649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29"/>
              </a:cxn>
              <a:cxn ang="0">
                <a:pos x="4470" y="2929"/>
              </a:cxn>
            </a:cxnLst>
            <a:rect l="0" t="0" r="r" b="b"/>
            <a:pathLst>
              <a:path w="4470" h="2929">
                <a:moveTo>
                  <a:pt x="0" y="0"/>
                </a:moveTo>
                <a:lnTo>
                  <a:pt x="0" y="2929"/>
                </a:lnTo>
                <a:lnTo>
                  <a:pt x="4470" y="292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7210425" y="6013450"/>
            <a:ext cx="11398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Quantity of</a:t>
            </a:r>
            <a:endParaRPr lang="en-US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7016750" y="6280150"/>
            <a:ext cx="13350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Cars per Day</a:t>
            </a:r>
            <a:endParaRPr lang="en-US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1020763" y="601980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295275" y="1271588"/>
            <a:ext cx="8540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Average</a:t>
            </a:r>
            <a:endParaRPr lang="en-US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628650" y="1538288"/>
            <a:ext cx="5159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Total</a:t>
            </a:r>
            <a:endParaRPr lang="en-US"/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668338" y="1803400"/>
            <a:ext cx="4794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Arial" charset="0"/>
              </a:rPr>
              <a:t>Cost</a:t>
            </a:r>
            <a:endParaRPr lang="en-US"/>
          </a:p>
        </p:txBody>
      </p:sp>
      <p:grpSp>
        <p:nvGrpSpPr>
          <p:cNvPr id="96286" name="Group 30"/>
          <p:cNvGrpSpPr>
            <a:grpSpLocks/>
          </p:cNvGrpSpPr>
          <p:nvPr/>
        </p:nvGrpSpPr>
        <p:grpSpPr bwMode="auto">
          <a:xfrm>
            <a:off x="368300" y="3529013"/>
            <a:ext cx="5287963" cy="2749550"/>
            <a:chOff x="232" y="2223"/>
            <a:chExt cx="3331" cy="1732"/>
          </a:xfrm>
        </p:grpSpPr>
        <p:sp>
          <p:nvSpPr>
            <p:cNvPr id="96287" name="Freeform 31"/>
            <p:cNvSpPr>
              <a:spLocks/>
            </p:cNvSpPr>
            <p:nvPr/>
          </p:nvSpPr>
          <p:spPr bwMode="auto">
            <a:xfrm>
              <a:off x="787" y="2298"/>
              <a:ext cx="2606" cy="1446"/>
            </a:xfrm>
            <a:custGeom>
              <a:avLst/>
              <a:gdLst/>
              <a:ahLst/>
              <a:cxnLst>
                <a:cxn ang="0">
                  <a:pos x="2606" y="1446"/>
                </a:cxn>
                <a:cxn ang="0">
                  <a:pos x="2606" y="0"/>
                </a:cxn>
                <a:cxn ang="0">
                  <a:pos x="0" y="0"/>
                </a:cxn>
              </a:cxnLst>
              <a:rect l="0" t="0" r="r" b="b"/>
              <a:pathLst>
                <a:path w="2606" h="1446">
                  <a:moveTo>
                    <a:pt x="2606" y="1446"/>
                  </a:moveTo>
                  <a:lnTo>
                    <a:pt x="2606" y="0"/>
                  </a:lnTo>
                  <a:lnTo>
                    <a:pt x="0" y="0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Oval 32"/>
            <p:cNvSpPr>
              <a:spLocks noChangeArrowheads="1"/>
            </p:cNvSpPr>
            <p:nvPr/>
          </p:nvSpPr>
          <p:spPr bwMode="auto">
            <a:xfrm>
              <a:off x="3368" y="2260"/>
              <a:ext cx="63" cy="6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9" name="Oval 33"/>
            <p:cNvSpPr>
              <a:spLocks noChangeArrowheads="1"/>
            </p:cNvSpPr>
            <p:nvPr/>
          </p:nvSpPr>
          <p:spPr bwMode="auto">
            <a:xfrm>
              <a:off x="3368" y="2562"/>
              <a:ext cx="63" cy="6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0" name="Rectangle 34"/>
            <p:cNvSpPr>
              <a:spLocks noChangeArrowheads="1"/>
            </p:cNvSpPr>
            <p:nvPr/>
          </p:nvSpPr>
          <p:spPr bwMode="auto">
            <a:xfrm>
              <a:off x="3221" y="3792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1,200</a:t>
              </a:r>
              <a:endParaRPr lang="en-US"/>
            </a:p>
          </p:txBody>
        </p:sp>
        <p:sp>
          <p:nvSpPr>
            <p:cNvPr id="96291" name="Rectangle 35"/>
            <p:cNvSpPr>
              <a:spLocks noChangeArrowheads="1"/>
            </p:cNvSpPr>
            <p:nvPr/>
          </p:nvSpPr>
          <p:spPr bwMode="auto">
            <a:xfrm>
              <a:off x="232" y="2223"/>
              <a:ext cx="49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$12,000</a:t>
              </a:r>
              <a:endParaRPr lang="en-US"/>
            </a:p>
          </p:txBody>
        </p:sp>
      </p:grpSp>
      <p:grpSp>
        <p:nvGrpSpPr>
          <p:cNvPr id="96292" name="Group 36"/>
          <p:cNvGrpSpPr>
            <a:grpSpLocks/>
          </p:cNvGrpSpPr>
          <p:nvPr/>
        </p:nvGrpSpPr>
        <p:grpSpPr bwMode="auto">
          <a:xfrm>
            <a:off x="488950" y="4021138"/>
            <a:ext cx="4481513" cy="2257425"/>
            <a:chOff x="308" y="2533"/>
            <a:chExt cx="2823" cy="1422"/>
          </a:xfrm>
        </p:grpSpPr>
        <p:sp>
          <p:nvSpPr>
            <p:cNvPr id="96293" name="Oval 37"/>
            <p:cNvSpPr>
              <a:spLocks noChangeArrowheads="1"/>
            </p:cNvSpPr>
            <p:nvPr/>
          </p:nvSpPr>
          <p:spPr bwMode="auto">
            <a:xfrm>
              <a:off x="2940" y="2562"/>
              <a:ext cx="63" cy="6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294" name="Group 38"/>
            <p:cNvGrpSpPr>
              <a:grpSpLocks/>
            </p:cNvGrpSpPr>
            <p:nvPr/>
          </p:nvGrpSpPr>
          <p:grpSpPr bwMode="auto">
            <a:xfrm>
              <a:off x="308" y="2533"/>
              <a:ext cx="2823" cy="1422"/>
              <a:chOff x="308" y="2533"/>
              <a:chExt cx="2823" cy="1422"/>
            </a:xfrm>
          </p:grpSpPr>
          <p:sp>
            <p:nvSpPr>
              <p:cNvPr id="96295" name="Freeform 39"/>
              <p:cNvSpPr>
                <a:spLocks/>
              </p:cNvSpPr>
              <p:nvPr/>
            </p:nvSpPr>
            <p:spPr bwMode="auto">
              <a:xfrm>
                <a:off x="787" y="2600"/>
                <a:ext cx="2191" cy="1144"/>
              </a:xfrm>
              <a:custGeom>
                <a:avLst/>
                <a:gdLst/>
                <a:ahLst/>
                <a:cxnLst>
                  <a:cxn ang="0">
                    <a:pos x="2191" y="1144"/>
                  </a:cxn>
                  <a:cxn ang="0">
                    <a:pos x="2191" y="0"/>
                  </a:cxn>
                  <a:cxn ang="0">
                    <a:pos x="0" y="0"/>
                  </a:cxn>
                </a:cxnLst>
                <a:rect l="0" t="0" r="r" b="b"/>
                <a:pathLst>
                  <a:path w="2191" h="1144">
                    <a:moveTo>
                      <a:pt x="2191" y="1144"/>
                    </a:moveTo>
                    <a:lnTo>
                      <a:pt x="2191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6" name="Rectangle 40"/>
              <p:cNvSpPr>
                <a:spLocks noChangeArrowheads="1"/>
              </p:cNvSpPr>
              <p:nvPr/>
            </p:nvSpPr>
            <p:spPr bwMode="auto">
              <a:xfrm>
                <a:off x="2789" y="3792"/>
                <a:ext cx="342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1,000</a:t>
                </a:r>
                <a:endParaRPr lang="en-US"/>
              </a:p>
            </p:txBody>
          </p:sp>
          <p:sp>
            <p:nvSpPr>
              <p:cNvPr id="96297" name="Rectangle 41"/>
              <p:cNvSpPr>
                <a:spLocks noChangeArrowheads="1"/>
              </p:cNvSpPr>
              <p:nvPr/>
            </p:nvSpPr>
            <p:spPr bwMode="auto">
              <a:xfrm>
                <a:off x="308" y="2533"/>
                <a:ext cx="4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10,000</a:t>
                </a:r>
                <a:endParaRPr lang="en-US"/>
              </a:p>
            </p:txBody>
          </p:sp>
        </p:grpSp>
      </p:grpSp>
      <p:grpSp>
        <p:nvGrpSpPr>
          <p:cNvPr id="96298" name="Group 42"/>
          <p:cNvGrpSpPr>
            <a:grpSpLocks/>
          </p:cNvGrpSpPr>
          <p:nvPr/>
        </p:nvGrpSpPr>
        <p:grpSpPr bwMode="auto">
          <a:xfrm>
            <a:off x="1346200" y="2870200"/>
            <a:ext cx="1162050" cy="2401888"/>
            <a:chOff x="848" y="1808"/>
            <a:chExt cx="732" cy="1513"/>
          </a:xfrm>
        </p:grpSpPr>
        <p:sp>
          <p:nvSpPr>
            <p:cNvPr id="96299" name="Oval 43"/>
            <p:cNvSpPr>
              <a:spLocks noChangeArrowheads="1"/>
            </p:cNvSpPr>
            <p:nvPr/>
          </p:nvSpPr>
          <p:spPr bwMode="auto">
            <a:xfrm>
              <a:off x="1253" y="2097"/>
              <a:ext cx="63" cy="7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0" name="Group 44"/>
            <p:cNvGrpSpPr>
              <a:grpSpLocks/>
            </p:cNvGrpSpPr>
            <p:nvPr/>
          </p:nvGrpSpPr>
          <p:grpSpPr bwMode="auto">
            <a:xfrm>
              <a:off x="848" y="1808"/>
              <a:ext cx="732" cy="1513"/>
              <a:chOff x="848" y="1808"/>
              <a:chExt cx="732" cy="1513"/>
            </a:xfrm>
          </p:grpSpPr>
          <p:sp>
            <p:nvSpPr>
              <p:cNvPr id="96301" name="Freeform 45"/>
              <p:cNvSpPr>
                <a:spLocks/>
              </p:cNvSpPr>
              <p:nvPr/>
            </p:nvSpPr>
            <p:spPr bwMode="auto">
              <a:xfrm>
                <a:off x="951" y="1808"/>
                <a:ext cx="629" cy="792"/>
              </a:xfrm>
              <a:custGeom>
                <a:avLst/>
                <a:gdLst/>
                <a:ahLst/>
                <a:cxnLst>
                  <a:cxn ang="0">
                    <a:pos x="50" y="62"/>
                  </a:cxn>
                  <a:cxn ang="0">
                    <a:pos x="44" y="60"/>
                  </a:cxn>
                  <a:cxn ang="0">
                    <a:pos x="25" y="36"/>
                  </a:cxn>
                  <a:cxn ang="0">
                    <a:pos x="19" y="36"/>
                  </a:cxn>
                  <a:cxn ang="0">
                    <a:pos x="20" y="30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50" h="63">
                    <a:moveTo>
                      <a:pt x="50" y="62"/>
                    </a:moveTo>
                    <a:cubicBezTo>
                      <a:pt x="48" y="63"/>
                      <a:pt x="45" y="62"/>
                      <a:pt x="44" y="6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5"/>
                      <a:pt x="21" y="34"/>
                      <a:pt x="19" y="36"/>
                    </a:cubicBezTo>
                    <a:cubicBezTo>
                      <a:pt x="21" y="34"/>
                      <a:pt x="21" y="32"/>
                      <a:pt x="20" y="3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2" name="Line 46"/>
              <p:cNvSpPr>
                <a:spLocks noChangeShapeType="1"/>
              </p:cNvSpPr>
              <p:nvPr/>
            </p:nvSpPr>
            <p:spPr bwMode="auto">
              <a:xfrm>
                <a:off x="1190" y="2273"/>
                <a:ext cx="1" cy="52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3" name="Rectangle 47"/>
              <p:cNvSpPr>
                <a:spLocks noChangeArrowheads="1"/>
              </p:cNvSpPr>
              <p:nvPr/>
            </p:nvSpPr>
            <p:spPr bwMode="auto">
              <a:xfrm>
                <a:off x="848" y="2823"/>
                <a:ext cx="67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Economies</a:t>
                </a:r>
                <a:endParaRPr lang="en-US"/>
              </a:p>
            </p:txBody>
          </p:sp>
          <p:sp>
            <p:nvSpPr>
              <p:cNvPr id="96304" name="Rectangle 48"/>
              <p:cNvSpPr>
                <a:spLocks noChangeArrowheads="1"/>
              </p:cNvSpPr>
              <p:nvPr/>
            </p:nvSpPr>
            <p:spPr bwMode="auto">
              <a:xfrm>
                <a:off x="1121" y="2991"/>
                <a:ext cx="11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of</a:t>
                </a:r>
                <a:endParaRPr lang="en-US"/>
              </a:p>
            </p:txBody>
          </p:sp>
          <p:sp>
            <p:nvSpPr>
              <p:cNvPr id="96305" name="Rectangle 49"/>
              <p:cNvSpPr>
                <a:spLocks noChangeArrowheads="1"/>
              </p:cNvSpPr>
              <p:nvPr/>
            </p:nvSpPr>
            <p:spPr bwMode="auto">
              <a:xfrm>
                <a:off x="1020" y="3158"/>
                <a:ext cx="3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scale</a:t>
                </a:r>
                <a:endParaRPr lang="en-US"/>
              </a:p>
            </p:txBody>
          </p:sp>
        </p:grpSp>
      </p:grpSp>
      <p:grpSp>
        <p:nvGrpSpPr>
          <p:cNvPr id="96306" name="Group 50"/>
          <p:cNvGrpSpPr>
            <a:grpSpLocks/>
          </p:cNvGrpSpPr>
          <p:nvPr/>
        </p:nvGrpSpPr>
        <p:grpSpPr bwMode="auto">
          <a:xfrm>
            <a:off x="1706563" y="1544638"/>
            <a:ext cx="1212850" cy="1085850"/>
            <a:chOff x="1075" y="973"/>
            <a:chExt cx="764" cy="684"/>
          </a:xfrm>
        </p:grpSpPr>
        <p:sp>
          <p:nvSpPr>
            <p:cNvPr id="96307" name="Line 51"/>
            <p:cNvSpPr>
              <a:spLocks noChangeShapeType="1"/>
            </p:cNvSpPr>
            <p:nvPr/>
          </p:nvSpPr>
          <p:spPr bwMode="auto">
            <a:xfrm flipH="1">
              <a:off x="1114" y="1456"/>
              <a:ext cx="328" cy="20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8" name="Rectangle 52"/>
            <p:cNvSpPr>
              <a:spLocks noChangeArrowheads="1"/>
            </p:cNvSpPr>
            <p:nvPr/>
          </p:nvSpPr>
          <p:spPr bwMode="auto">
            <a:xfrm>
              <a:off x="1075" y="973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6309" name="Rectangle 53"/>
            <p:cNvSpPr>
              <a:spLocks noChangeArrowheads="1"/>
            </p:cNvSpPr>
            <p:nvPr/>
          </p:nvSpPr>
          <p:spPr bwMode="auto">
            <a:xfrm>
              <a:off x="1343" y="973"/>
              <a:ext cx="4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in short</a:t>
              </a:r>
              <a:endParaRPr lang="en-US"/>
            </a:p>
          </p:txBody>
        </p:sp>
        <p:sp>
          <p:nvSpPr>
            <p:cNvPr id="96310" name="Rectangle 54"/>
            <p:cNvSpPr>
              <a:spLocks noChangeArrowheads="1"/>
            </p:cNvSpPr>
            <p:nvPr/>
          </p:nvSpPr>
          <p:spPr bwMode="auto">
            <a:xfrm>
              <a:off x="1213" y="1140"/>
              <a:ext cx="47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run with</a:t>
              </a:r>
              <a:endParaRPr lang="en-US"/>
            </a:p>
          </p:txBody>
        </p:sp>
        <p:sp>
          <p:nvSpPr>
            <p:cNvPr id="96311" name="Rectangle 55"/>
            <p:cNvSpPr>
              <a:spLocks noChangeArrowheads="1"/>
            </p:cNvSpPr>
            <p:nvPr/>
          </p:nvSpPr>
          <p:spPr bwMode="auto">
            <a:xfrm>
              <a:off x="1075" y="1308"/>
              <a:ext cx="76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small factory</a:t>
              </a:r>
              <a:endParaRPr lang="en-US"/>
            </a:p>
          </p:txBody>
        </p:sp>
      </p:grpSp>
      <p:grpSp>
        <p:nvGrpSpPr>
          <p:cNvPr id="96312" name="Group 56"/>
          <p:cNvGrpSpPr>
            <a:grpSpLocks/>
          </p:cNvGrpSpPr>
          <p:nvPr/>
        </p:nvGrpSpPr>
        <p:grpSpPr bwMode="auto">
          <a:xfrm>
            <a:off x="3289300" y="1544638"/>
            <a:ext cx="1477963" cy="1246187"/>
            <a:chOff x="2072" y="973"/>
            <a:chExt cx="931" cy="785"/>
          </a:xfrm>
        </p:grpSpPr>
        <p:sp>
          <p:nvSpPr>
            <p:cNvPr id="96313" name="Line 57"/>
            <p:cNvSpPr>
              <a:spLocks noChangeShapeType="1"/>
            </p:cNvSpPr>
            <p:nvPr/>
          </p:nvSpPr>
          <p:spPr bwMode="auto">
            <a:xfrm flipH="1">
              <a:off x="2109" y="1456"/>
              <a:ext cx="453" cy="30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4" name="Rectangle 58"/>
            <p:cNvSpPr>
              <a:spLocks noChangeArrowheads="1"/>
            </p:cNvSpPr>
            <p:nvPr/>
          </p:nvSpPr>
          <p:spPr bwMode="auto">
            <a:xfrm>
              <a:off x="2156" y="973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6315" name="Rectangle 59"/>
            <p:cNvSpPr>
              <a:spLocks noChangeArrowheads="1"/>
            </p:cNvSpPr>
            <p:nvPr/>
          </p:nvSpPr>
          <p:spPr bwMode="auto">
            <a:xfrm>
              <a:off x="2425" y="973"/>
              <a:ext cx="4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in short</a:t>
              </a:r>
              <a:endParaRPr lang="en-US"/>
            </a:p>
          </p:txBody>
        </p:sp>
        <p:sp>
          <p:nvSpPr>
            <p:cNvPr id="96316" name="Rectangle 60"/>
            <p:cNvSpPr>
              <a:spLocks noChangeArrowheads="1"/>
            </p:cNvSpPr>
            <p:nvPr/>
          </p:nvSpPr>
          <p:spPr bwMode="auto">
            <a:xfrm>
              <a:off x="2295" y="1140"/>
              <a:ext cx="47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run with</a:t>
              </a:r>
              <a:endParaRPr lang="en-US"/>
            </a:p>
          </p:txBody>
        </p:sp>
        <p:sp>
          <p:nvSpPr>
            <p:cNvPr id="96317" name="Rectangle 61"/>
            <p:cNvSpPr>
              <a:spLocks noChangeArrowheads="1"/>
            </p:cNvSpPr>
            <p:nvPr/>
          </p:nvSpPr>
          <p:spPr bwMode="auto">
            <a:xfrm>
              <a:off x="2072" y="1308"/>
              <a:ext cx="9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medium factory</a:t>
              </a:r>
              <a:endParaRPr lang="en-US"/>
            </a:p>
          </p:txBody>
        </p:sp>
      </p:grpSp>
      <p:grpSp>
        <p:nvGrpSpPr>
          <p:cNvPr id="96318" name="Group 62"/>
          <p:cNvGrpSpPr>
            <a:grpSpLocks/>
          </p:cNvGrpSpPr>
          <p:nvPr/>
        </p:nvGrpSpPr>
        <p:grpSpPr bwMode="auto">
          <a:xfrm>
            <a:off x="4913313" y="1544638"/>
            <a:ext cx="1198562" cy="1225550"/>
            <a:chOff x="3095" y="973"/>
            <a:chExt cx="755" cy="772"/>
          </a:xfrm>
        </p:grpSpPr>
        <p:sp>
          <p:nvSpPr>
            <p:cNvPr id="96319" name="Line 63"/>
            <p:cNvSpPr>
              <a:spLocks noChangeShapeType="1"/>
            </p:cNvSpPr>
            <p:nvPr/>
          </p:nvSpPr>
          <p:spPr bwMode="auto">
            <a:xfrm>
              <a:off x="3469" y="1469"/>
              <a:ext cx="25" cy="2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0" name="Rectangle 64"/>
            <p:cNvSpPr>
              <a:spLocks noChangeArrowheads="1"/>
            </p:cNvSpPr>
            <p:nvPr/>
          </p:nvSpPr>
          <p:spPr bwMode="auto">
            <a:xfrm>
              <a:off x="3095" y="973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6321" name="Rectangle 65"/>
            <p:cNvSpPr>
              <a:spLocks noChangeArrowheads="1"/>
            </p:cNvSpPr>
            <p:nvPr/>
          </p:nvSpPr>
          <p:spPr bwMode="auto">
            <a:xfrm>
              <a:off x="3364" y="973"/>
              <a:ext cx="4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in short</a:t>
              </a:r>
              <a:endParaRPr lang="en-US"/>
            </a:p>
          </p:txBody>
        </p:sp>
        <p:sp>
          <p:nvSpPr>
            <p:cNvPr id="96322" name="Rectangle 66"/>
            <p:cNvSpPr>
              <a:spLocks noChangeArrowheads="1"/>
            </p:cNvSpPr>
            <p:nvPr/>
          </p:nvSpPr>
          <p:spPr bwMode="auto">
            <a:xfrm>
              <a:off x="3234" y="1140"/>
              <a:ext cx="47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run with</a:t>
              </a:r>
              <a:endParaRPr lang="en-US"/>
            </a:p>
          </p:txBody>
        </p:sp>
        <p:sp>
          <p:nvSpPr>
            <p:cNvPr id="96323" name="Rectangle 67"/>
            <p:cNvSpPr>
              <a:spLocks noChangeArrowheads="1"/>
            </p:cNvSpPr>
            <p:nvPr/>
          </p:nvSpPr>
          <p:spPr bwMode="auto">
            <a:xfrm>
              <a:off x="3100" y="1308"/>
              <a:ext cx="7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large factory</a:t>
              </a:r>
              <a:endParaRPr lang="en-US"/>
            </a:p>
          </p:txBody>
        </p:sp>
      </p:grpSp>
      <p:grpSp>
        <p:nvGrpSpPr>
          <p:cNvPr id="96324" name="Group 68"/>
          <p:cNvGrpSpPr>
            <a:grpSpLocks/>
          </p:cNvGrpSpPr>
          <p:nvPr/>
        </p:nvGrpSpPr>
        <p:grpSpPr bwMode="auto">
          <a:xfrm>
            <a:off x="6484938" y="2049463"/>
            <a:ext cx="1581150" cy="1000125"/>
            <a:chOff x="4085" y="1291"/>
            <a:chExt cx="996" cy="630"/>
          </a:xfrm>
        </p:grpSpPr>
        <p:sp>
          <p:nvSpPr>
            <p:cNvPr id="96325" name="Line 69"/>
            <p:cNvSpPr>
              <a:spLocks noChangeShapeType="1"/>
            </p:cNvSpPr>
            <p:nvPr/>
          </p:nvSpPr>
          <p:spPr bwMode="auto">
            <a:xfrm>
              <a:off x="4577" y="1456"/>
              <a:ext cx="504" cy="46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6" name="Rectangle 70"/>
            <p:cNvSpPr>
              <a:spLocks noChangeArrowheads="1"/>
            </p:cNvSpPr>
            <p:nvPr/>
          </p:nvSpPr>
          <p:spPr bwMode="auto">
            <a:xfrm>
              <a:off x="4085" y="1291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6327" name="Rectangle 71"/>
            <p:cNvSpPr>
              <a:spLocks noChangeArrowheads="1"/>
            </p:cNvSpPr>
            <p:nvPr/>
          </p:nvSpPr>
          <p:spPr bwMode="auto">
            <a:xfrm>
              <a:off x="4353" y="1291"/>
              <a:ext cx="6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in long run</a:t>
              </a:r>
              <a:endParaRPr lang="en-US"/>
            </a:p>
          </p:txBody>
        </p:sp>
      </p:grpSp>
      <p:grpSp>
        <p:nvGrpSpPr>
          <p:cNvPr id="96328" name="Group 72"/>
          <p:cNvGrpSpPr>
            <a:grpSpLocks/>
          </p:cNvGrpSpPr>
          <p:nvPr/>
        </p:nvGrpSpPr>
        <p:grpSpPr bwMode="auto">
          <a:xfrm>
            <a:off x="6710363" y="3070225"/>
            <a:ext cx="1595437" cy="2722563"/>
            <a:chOff x="4227" y="1934"/>
            <a:chExt cx="1005" cy="1715"/>
          </a:xfrm>
        </p:grpSpPr>
        <p:sp>
          <p:nvSpPr>
            <p:cNvPr id="96329" name="Oval 73"/>
            <p:cNvSpPr>
              <a:spLocks noChangeArrowheads="1"/>
            </p:cNvSpPr>
            <p:nvPr/>
          </p:nvSpPr>
          <p:spPr bwMode="auto">
            <a:xfrm>
              <a:off x="4766" y="2348"/>
              <a:ext cx="63" cy="7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30" name="Group 74"/>
            <p:cNvGrpSpPr>
              <a:grpSpLocks/>
            </p:cNvGrpSpPr>
            <p:nvPr/>
          </p:nvGrpSpPr>
          <p:grpSpPr bwMode="auto">
            <a:xfrm>
              <a:off x="4227" y="1934"/>
              <a:ext cx="1005" cy="1715"/>
              <a:chOff x="4227" y="1934"/>
              <a:chExt cx="1005" cy="1715"/>
            </a:xfrm>
          </p:grpSpPr>
          <p:sp>
            <p:nvSpPr>
              <p:cNvPr id="96331" name="Freeform 75"/>
              <p:cNvSpPr>
                <a:spLocks/>
              </p:cNvSpPr>
              <p:nvPr/>
            </p:nvSpPr>
            <p:spPr bwMode="auto">
              <a:xfrm>
                <a:off x="4590" y="1934"/>
                <a:ext cx="642" cy="79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6" y="60"/>
                  </a:cxn>
                  <a:cxn ang="0">
                    <a:pos x="25" y="36"/>
                  </a:cxn>
                  <a:cxn ang="0">
                    <a:pos x="31" y="35"/>
                  </a:cxn>
                  <a:cxn ang="0">
                    <a:pos x="30" y="30"/>
                  </a:cxn>
                  <a:cxn ang="0">
                    <a:pos x="49" y="6"/>
                  </a:cxn>
                  <a:cxn ang="0">
                    <a:pos x="49" y="0"/>
                  </a:cxn>
                </a:cxnLst>
                <a:rect l="0" t="0" r="r" b="b"/>
                <a:pathLst>
                  <a:path w="51" h="63">
                    <a:moveTo>
                      <a:pt x="0" y="62"/>
                    </a:moveTo>
                    <a:cubicBezTo>
                      <a:pt x="2" y="63"/>
                      <a:pt x="5" y="62"/>
                      <a:pt x="6" y="6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4"/>
                      <a:pt x="29" y="34"/>
                      <a:pt x="31" y="35"/>
                    </a:cubicBezTo>
                    <a:cubicBezTo>
                      <a:pt x="29" y="34"/>
                      <a:pt x="29" y="32"/>
                      <a:pt x="30" y="3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4"/>
                      <a:pt x="51" y="1"/>
                      <a:pt x="49" y="0"/>
                    </a:cubicBez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2" name="Line 76"/>
              <p:cNvSpPr>
                <a:spLocks noChangeShapeType="1"/>
              </p:cNvSpPr>
              <p:nvPr/>
            </p:nvSpPr>
            <p:spPr bwMode="auto">
              <a:xfrm flipH="1">
                <a:off x="4678" y="2399"/>
                <a:ext cx="302" cy="74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3" name="Rectangle 77"/>
              <p:cNvSpPr>
                <a:spLocks noChangeArrowheads="1"/>
              </p:cNvSpPr>
              <p:nvPr/>
            </p:nvSpPr>
            <p:spPr bwMode="auto">
              <a:xfrm>
                <a:off x="4227" y="3150"/>
                <a:ext cx="85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Diseconomies</a:t>
                </a:r>
                <a:endParaRPr lang="en-US"/>
              </a:p>
            </p:txBody>
          </p:sp>
          <p:sp>
            <p:nvSpPr>
              <p:cNvPr id="96334" name="Rectangle 78"/>
              <p:cNvSpPr>
                <a:spLocks noChangeArrowheads="1"/>
              </p:cNvSpPr>
              <p:nvPr/>
            </p:nvSpPr>
            <p:spPr bwMode="auto">
              <a:xfrm>
                <a:off x="4592" y="3318"/>
                <a:ext cx="11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of</a:t>
                </a:r>
                <a:endParaRPr lang="en-US"/>
              </a:p>
            </p:txBody>
          </p:sp>
          <p:sp>
            <p:nvSpPr>
              <p:cNvPr id="96335" name="Rectangle 79"/>
              <p:cNvSpPr>
                <a:spLocks noChangeArrowheads="1"/>
              </p:cNvSpPr>
              <p:nvPr/>
            </p:nvSpPr>
            <p:spPr bwMode="auto">
              <a:xfrm>
                <a:off x="4491" y="3486"/>
                <a:ext cx="3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scale</a:t>
                </a:r>
                <a:endParaRPr lang="en-US"/>
              </a:p>
            </p:txBody>
          </p:sp>
        </p:grpSp>
      </p:grpSp>
      <p:grpSp>
        <p:nvGrpSpPr>
          <p:cNvPr id="96336" name="Group 80"/>
          <p:cNvGrpSpPr>
            <a:grpSpLocks/>
          </p:cNvGrpSpPr>
          <p:nvPr/>
        </p:nvGrpSpPr>
        <p:grpSpPr bwMode="auto">
          <a:xfrm>
            <a:off x="2989263" y="4246563"/>
            <a:ext cx="3957637" cy="1019175"/>
            <a:chOff x="1883" y="2675"/>
            <a:chExt cx="2493" cy="642"/>
          </a:xfrm>
        </p:grpSpPr>
        <p:sp>
          <p:nvSpPr>
            <p:cNvPr id="96337" name="Freeform 81"/>
            <p:cNvSpPr>
              <a:spLocks/>
            </p:cNvSpPr>
            <p:nvPr/>
          </p:nvSpPr>
          <p:spPr bwMode="auto">
            <a:xfrm>
              <a:off x="1883" y="2675"/>
              <a:ext cx="2493" cy="101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92" y="4"/>
                </a:cxn>
                <a:cxn ang="0">
                  <a:pos x="108" y="4"/>
                </a:cxn>
                <a:cxn ang="0">
                  <a:pos x="104" y="8"/>
                </a:cxn>
                <a:cxn ang="0">
                  <a:pos x="100" y="4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198" h="8">
                  <a:moveTo>
                    <a:pt x="198" y="0"/>
                  </a:moveTo>
                  <a:cubicBezTo>
                    <a:pt x="198" y="2"/>
                    <a:pt x="194" y="4"/>
                    <a:pt x="192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4" y="6"/>
                    <a:pt x="104" y="8"/>
                  </a:cubicBezTo>
                  <a:cubicBezTo>
                    <a:pt x="104" y="6"/>
                    <a:pt x="102" y="4"/>
                    <a:pt x="10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8" name="Rectangle 82"/>
            <p:cNvSpPr>
              <a:spLocks noChangeArrowheads="1"/>
            </p:cNvSpPr>
            <p:nvPr/>
          </p:nvSpPr>
          <p:spPr bwMode="auto">
            <a:xfrm>
              <a:off x="2886" y="2815"/>
              <a:ext cx="608" cy="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9" name="Rectangle 83"/>
            <p:cNvSpPr>
              <a:spLocks noChangeArrowheads="1"/>
            </p:cNvSpPr>
            <p:nvPr/>
          </p:nvSpPr>
          <p:spPr bwMode="auto">
            <a:xfrm>
              <a:off x="2924" y="2819"/>
              <a:ext cx="54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Constant</a:t>
              </a:r>
              <a:endParaRPr lang="en-US"/>
            </a:p>
          </p:txBody>
        </p:sp>
        <p:sp>
          <p:nvSpPr>
            <p:cNvPr id="96340" name="Rectangle 84"/>
            <p:cNvSpPr>
              <a:spLocks noChangeArrowheads="1"/>
            </p:cNvSpPr>
            <p:nvPr/>
          </p:nvSpPr>
          <p:spPr bwMode="auto">
            <a:xfrm>
              <a:off x="2907" y="2986"/>
              <a:ext cx="5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returns to</a:t>
              </a:r>
              <a:endParaRPr lang="en-US"/>
            </a:p>
          </p:txBody>
        </p:sp>
        <p:sp>
          <p:nvSpPr>
            <p:cNvPr id="96341" name="Rectangle 85"/>
            <p:cNvSpPr>
              <a:spLocks noChangeArrowheads="1"/>
            </p:cNvSpPr>
            <p:nvPr/>
          </p:nvSpPr>
          <p:spPr bwMode="auto">
            <a:xfrm>
              <a:off x="3033" y="3154"/>
              <a:ext cx="3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scale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6" grpId="0" animBg="1"/>
      <p:bldP spid="96277" grpId="0" animBg="1"/>
      <p:bldP spid="9627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Run ATC – All resources variable, none fixed</a:t>
            </a:r>
            <a:endParaRPr lang="en-US" dirty="0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600200"/>
            <a:ext cx="435186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33800" y="1371600"/>
            <a:ext cx="5181600" cy="5194300"/>
          </a:xfrm>
        </p:spPr>
        <p:txBody>
          <a:bodyPr/>
          <a:lstStyle/>
          <a:p>
            <a:r>
              <a:rPr lang="en-US" sz="2700" dirty="0" smtClean="0"/>
              <a:t>Economies of scale due to labor and managerial specialization, efficient capital =&gt; per unit costs decreased =&gt; ATC decreasing</a:t>
            </a:r>
          </a:p>
          <a:p>
            <a:r>
              <a:rPr lang="en-US" sz="2700" dirty="0" smtClean="0"/>
              <a:t>Constant Returns to scale =&gt; per unit costs same =&gt; ATC constant</a:t>
            </a:r>
          </a:p>
          <a:p>
            <a:r>
              <a:rPr lang="en-US" sz="2700" dirty="0" smtClean="0"/>
              <a:t>Diseconomies of Scale due to inefficiencies from large impersonal bureaucracy =&gt; per unit costs increase =&gt; ATC increasing</a:t>
            </a:r>
            <a:endParaRPr lang="en-US" sz="27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goal of firms is to maximize profit, which equals total revenue minus total cost. </a:t>
            </a:r>
          </a:p>
          <a:p>
            <a:r>
              <a:rPr lang="en-US"/>
              <a:t>When analyzing a firm’s behavior, it is important to include all the opportunity costs of production.</a:t>
            </a:r>
          </a:p>
          <a:p>
            <a:r>
              <a:rPr lang="en-US"/>
              <a:t>Some opportunity costs are explicit while other opportunity costs are implicit.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firm’s costs reflect its production process.</a:t>
            </a:r>
          </a:p>
          <a:p>
            <a:r>
              <a:rPr lang="en-US"/>
              <a:t>A typical firm’s production function gets flatter as the quantity of input increases, displaying the property of diminishing marginal product.</a:t>
            </a:r>
          </a:p>
          <a:p>
            <a:r>
              <a:rPr lang="en-US"/>
              <a:t>A firm’s total costs are divided between fixed and variable costs. Fixed costs do not change when the firm alters the  quantity of output produced; variable costs do change as the firm alters quantity of output produced.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Average total cost is total cost divided by the quantity of output.</a:t>
            </a:r>
          </a:p>
          <a:p>
            <a:r>
              <a:rPr lang="en-US"/>
              <a:t>Marginal cost is the amount by which total cost would rise if output were increased by one unit.</a:t>
            </a:r>
          </a:p>
          <a:p>
            <a:r>
              <a:rPr lang="en-US"/>
              <a:t>The marginal cost always rises with the quantity of output.</a:t>
            </a:r>
          </a:p>
          <a:p>
            <a:r>
              <a:rPr lang="en-US"/>
              <a:t>Average cost first falls as output increases and then rises.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average-total-cost curve is U-shaped.</a:t>
            </a:r>
          </a:p>
          <a:p>
            <a:r>
              <a:rPr lang="en-US"/>
              <a:t>The marginal-cost curve always crosses the average-total-cost curve at the minimum of ATC.</a:t>
            </a:r>
          </a:p>
          <a:p>
            <a:r>
              <a:rPr lang="en-US"/>
              <a:t>A firm’s costs often depend on the time horizon being considered.</a:t>
            </a:r>
          </a:p>
          <a:p>
            <a:r>
              <a:rPr lang="en-US"/>
              <a:t>In particular, many costs are fixed in the short run but variable in the long run.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Total Revenue, Total Cost, and Profit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i="1" dirty="0">
                <a:solidFill>
                  <a:srgbClr val="25A9A6"/>
                </a:solidFill>
              </a:rPr>
              <a:t>Profit </a:t>
            </a:r>
            <a:r>
              <a:rPr lang="en-US" dirty="0"/>
              <a:t>is the firm’s total revenue minus its total cost</a:t>
            </a:r>
            <a:r>
              <a:rPr lang="en-US" dirty="0" smtClean="0"/>
              <a:t>.</a:t>
            </a:r>
          </a:p>
          <a:p>
            <a:pPr>
              <a:buClr>
                <a:srgbClr val="000000"/>
              </a:buClr>
            </a:pPr>
            <a:r>
              <a:rPr lang="en-US" dirty="0" smtClean="0"/>
              <a:t>Total Revenue equals the quantity of output the firm produces times the price at which it sells its output.</a:t>
            </a:r>
          </a:p>
          <a:p>
            <a:pPr>
              <a:buClr>
                <a:srgbClr val="000000"/>
              </a:buClr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Profit = Total revenue - Total 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cost</a:t>
            </a:r>
          </a:p>
          <a:p>
            <a:pPr algn="ctr">
              <a:buFontTx/>
              <a:buNone/>
            </a:pP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Costs as Opportunity Costs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firm’s </a:t>
            </a:r>
            <a:r>
              <a:rPr lang="en-US" i="1" dirty="0"/>
              <a:t>cost of production</a:t>
            </a:r>
            <a:r>
              <a:rPr lang="en-US" dirty="0"/>
              <a:t> includes all the opportunity costs of making its output of goods and services.</a:t>
            </a:r>
          </a:p>
          <a:p>
            <a:r>
              <a:rPr lang="en-US" dirty="0" smtClean="0"/>
              <a:t>Economists take into account, Explicit </a:t>
            </a:r>
            <a:r>
              <a:rPr lang="en-US" dirty="0"/>
              <a:t>and Implicit Costs</a:t>
            </a:r>
            <a:endParaRPr lang="en-US" dirty="0">
              <a:latin typeface="Tahoma" pitchFamily="34" charset="0"/>
            </a:endParaRPr>
          </a:p>
          <a:p>
            <a:pPr lvl="1"/>
            <a:r>
              <a:rPr lang="en-US" dirty="0"/>
              <a:t>A firm’s cost of production include explicit costs and implicit costs.</a:t>
            </a:r>
          </a:p>
          <a:p>
            <a:pPr lvl="2">
              <a:buClr>
                <a:srgbClr val="000000"/>
              </a:buClr>
            </a:pPr>
            <a:r>
              <a:rPr lang="en-US" i="1" dirty="0">
                <a:solidFill>
                  <a:srgbClr val="25A9A6"/>
                </a:solidFill>
              </a:rPr>
              <a:t>Explicit </a:t>
            </a:r>
            <a:r>
              <a:rPr lang="en-US" dirty="0"/>
              <a:t>costs are input costs that require a direct outlay of money by the firm.  </a:t>
            </a:r>
          </a:p>
          <a:p>
            <a:pPr lvl="2">
              <a:buClr>
                <a:srgbClr val="000000"/>
              </a:buClr>
            </a:pPr>
            <a:r>
              <a:rPr lang="en-US" i="1" dirty="0">
                <a:solidFill>
                  <a:srgbClr val="25A9A6"/>
                </a:solidFill>
              </a:rPr>
              <a:t>Implicit </a:t>
            </a:r>
            <a:r>
              <a:rPr lang="en-US" dirty="0"/>
              <a:t>costs are input costs that do not require an outlay of money by the firm.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Economic Profit versus Accounting Profit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dirty="0"/>
              <a:t>Economists measure a firm’s </a:t>
            </a:r>
            <a:r>
              <a:rPr lang="en-US" i="1" dirty="0">
                <a:solidFill>
                  <a:srgbClr val="25A9A6"/>
                </a:solidFill>
              </a:rPr>
              <a:t>economic profit </a:t>
            </a:r>
            <a:r>
              <a:rPr lang="en-US" dirty="0"/>
              <a:t>as total revenue minus total cost, including both explicit and implicit costs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total revenue exceeds both explicit and implicit costs, the firm earns economic</a:t>
            </a:r>
            <a:r>
              <a:rPr lang="en-US" i="1" dirty="0" smtClean="0"/>
              <a:t> </a:t>
            </a:r>
            <a:r>
              <a:rPr lang="en-US" dirty="0" smtClean="0"/>
              <a:t>profit.</a:t>
            </a:r>
          </a:p>
          <a:p>
            <a:pPr lvl="1"/>
            <a:r>
              <a:rPr lang="en-US" dirty="0" smtClean="0"/>
              <a:t>Economic profit is smaller than accounting profit.</a:t>
            </a:r>
            <a:endParaRPr lang="en-US" dirty="0"/>
          </a:p>
          <a:p>
            <a:pPr>
              <a:buClr>
                <a:srgbClr val="000000"/>
              </a:buClr>
            </a:pPr>
            <a:r>
              <a:rPr lang="en-US" dirty="0"/>
              <a:t>Accountants measure the </a:t>
            </a:r>
            <a:r>
              <a:rPr lang="en-US" i="1" dirty="0">
                <a:solidFill>
                  <a:srgbClr val="25A9A6"/>
                </a:solidFill>
              </a:rPr>
              <a:t>accounting profit </a:t>
            </a:r>
            <a:r>
              <a:rPr lang="en-US" dirty="0"/>
              <a:t>as the firm’s total revenue minus only the firm’s explicit costs.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Figure 1 Economic versus Accountants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grpSp>
        <p:nvGrpSpPr>
          <p:cNvPr id="107525" name="Group 5"/>
          <p:cNvGrpSpPr>
            <a:grpSpLocks/>
          </p:cNvGrpSpPr>
          <p:nvPr/>
        </p:nvGrpSpPr>
        <p:grpSpPr bwMode="auto">
          <a:xfrm>
            <a:off x="236538" y="1847850"/>
            <a:ext cx="1231900" cy="4498975"/>
            <a:chOff x="149" y="1164"/>
            <a:chExt cx="776" cy="2834"/>
          </a:xfrm>
        </p:grpSpPr>
        <p:sp>
          <p:nvSpPr>
            <p:cNvPr id="107526" name="Freeform 6"/>
            <p:cNvSpPr>
              <a:spLocks/>
            </p:cNvSpPr>
            <p:nvPr/>
          </p:nvSpPr>
          <p:spPr bwMode="auto">
            <a:xfrm>
              <a:off x="819" y="1164"/>
              <a:ext cx="106" cy="28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5"/>
                </a:cxn>
                <a:cxn ang="0">
                  <a:pos x="4" y="103"/>
                </a:cxn>
                <a:cxn ang="0">
                  <a:pos x="0" y="107"/>
                </a:cxn>
                <a:cxn ang="0">
                  <a:pos x="4" y="111"/>
                </a:cxn>
                <a:cxn ang="0">
                  <a:pos x="4" y="208"/>
                </a:cxn>
                <a:cxn ang="0">
                  <a:pos x="8" y="213"/>
                </a:cxn>
              </a:cxnLst>
              <a:rect l="0" t="0" r="r" b="b"/>
              <a:pathLst>
                <a:path w="8" h="213">
                  <a:moveTo>
                    <a:pt x="8" y="0"/>
                  </a:moveTo>
                  <a:cubicBezTo>
                    <a:pt x="6" y="0"/>
                    <a:pt x="4" y="3"/>
                    <a:pt x="4" y="5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3" y="107"/>
                    <a:pt x="0" y="107"/>
                  </a:cubicBezTo>
                  <a:cubicBezTo>
                    <a:pt x="3" y="107"/>
                    <a:pt x="4" y="109"/>
                    <a:pt x="4" y="111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10"/>
                    <a:pt x="6" y="213"/>
                    <a:pt x="8" y="213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27" name="Rectangle 7"/>
            <p:cNvSpPr>
              <a:spLocks noChangeArrowheads="1"/>
            </p:cNvSpPr>
            <p:nvPr/>
          </p:nvSpPr>
          <p:spPr bwMode="auto">
            <a:xfrm>
              <a:off x="149" y="2490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Revenue</a:t>
              </a:r>
              <a:endParaRPr lang="en-US"/>
            </a:p>
          </p:txBody>
        </p:sp>
      </p:grpSp>
      <p:grpSp>
        <p:nvGrpSpPr>
          <p:cNvPr id="107528" name="Group 8"/>
          <p:cNvGrpSpPr>
            <a:grpSpLocks/>
          </p:cNvGrpSpPr>
          <p:nvPr/>
        </p:nvGrpSpPr>
        <p:grpSpPr bwMode="auto">
          <a:xfrm>
            <a:off x="3633788" y="3198813"/>
            <a:ext cx="1430337" cy="3148012"/>
            <a:chOff x="2289" y="2015"/>
            <a:chExt cx="901" cy="1983"/>
          </a:xfrm>
        </p:grpSpPr>
        <p:sp>
          <p:nvSpPr>
            <p:cNvPr id="107529" name="Rectangle 9"/>
            <p:cNvSpPr>
              <a:spLocks noChangeArrowheads="1"/>
            </p:cNvSpPr>
            <p:nvPr/>
          </p:nvSpPr>
          <p:spPr bwMode="auto">
            <a:xfrm>
              <a:off x="2478" y="2748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en-US"/>
            </a:p>
          </p:txBody>
        </p:sp>
        <p:grpSp>
          <p:nvGrpSpPr>
            <p:cNvPr id="107530" name="Group 10"/>
            <p:cNvGrpSpPr>
              <a:grpSpLocks/>
            </p:cNvGrpSpPr>
            <p:nvPr/>
          </p:nvGrpSpPr>
          <p:grpSpPr bwMode="auto">
            <a:xfrm>
              <a:off x="2289" y="2015"/>
              <a:ext cx="901" cy="1983"/>
              <a:chOff x="2289" y="2015"/>
              <a:chExt cx="901" cy="1983"/>
            </a:xfrm>
          </p:grpSpPr>
          <p:sp>
            <p:nvSpPr>
              <p:cNvPr id="107531" name="Freeform 11"/>
              <p:cNvSpPr>
                <a:spLocks/>
              </p:cNvSpPr>
              <p:nvPr/>
            </p:nvSpPr>
            <p:spPr bwMode="auto">
              <a:xfrm>
                <a:off x="2289" y="2015"/>
                <a:ext cx="106" cy="19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71"/>
                  </a:cxn>
                  <a:cxn ang="0">
                    <a:pos x="8" y="75"/>
                  </a:cxn>
                  <a:cxn ang="0">
                    <a:pos x="4" y="79"/>
                  </a:cxn>
                  <a:cxn ang="0">
                    <a:pos x="4" y="144"/>
                  </a:cxn>
                  <a:cxn ang="0">
                    <a:pos x="0" y="149"/>
                  </a:cxn>
                </a:cxnLst>
                <a:rect l="0" t="0" r="r" b="b"/>
                <a:pathLst>
                  <a:path w="8" h="149">
                    <a:moveTo>
                      <a:pt x="0" y="0"/>
                    </a:moveTo>
                    <a:cubicBezTo>
                      <a:pt x="3" y="0"/>
                      <a:pt x="4" y="3"/>
                      <a:pt x="4" y="5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3"/>
                      <a:pt x="6" y="75"/>
                      <a:pt x="8" y="75"/>
                    </a:cubicBezTo>
                    <a:cubicBezTo>
                      <a:pt x="6" y="75"/>
                      <a:pt x="4" y="77"/>
                      <a:pt x="4" y="79"/>
                    </a:cubicBezTo>
                    <a:cubicBezTo>
                      <a:pt x="4" y="144"/>
                      <a:pt x="4" y="144"/>
                      <a:pt x="4" y="144"/>
                    </a:cubicBezTo>
                    <a:cubicBezTo>
                      <a:pt x="4" y="146"/>
                      <a:pt x="3" y="149"/>
                      <a:pt x="0" y="149"/>
                    </a:cubicBez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32" name="Rectangle 12"/>
              <p:cNvSpPr>
                <a:spLocks noChangeArrowheads="1"/>
              </p:cNvSpPr>
              <p:nvPr/>
            </p:nvSpPr>
            <p:spPr bwMode="auto">
              <a:xfrm>
                <a:off x="2478" y="2925"/>
                <a:ext cx="7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opportunity</a:t>
                </a:r>
                <a:endParaRPr lang="en-US"/>
              </a:p>
            </p:txBody>
          </p:sp>
        </p:grpSp>
        <p:sp>
          <p:nvSpPr>
            <p:cNvPr id="107533" name="Rectangle 13"/>
            <p:cNvSpPr>
              <a:spLocks noChangeArrowheads="1"/>
            </p:cNvSpPr>
            <p:nvPr/>
          </p:nvSpPr>
          <p:spPr bwMode="auto">
            <a:xfrm>
              <a:off x="2478" y="3103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costs</a:t>
              </a:r>
              <a:endParaRPr lang="en-US"/>
            </a:p>
          </p:txBody>
        </p:sp>
      </p:grp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1633538" y="1095375"/>
            <a:ext cx="2044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How an Economist</a:t>
            </a:r>
            <a:endParaRPr lang="en-US"/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1951038" y="1377950"/>
            <a:ext cx="139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Views a Firm</a:t>
            </a:r>
            <a:endParaRPr lang="en-US" dirty="0"/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5656263" y="1095375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How an Accountant</a:t>
            </a:r>
            <a:endParaRPr lang="en-US" dirty="0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6016625" y="1377950"/>
            <a:ext cx="139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Views a Firm</a:t>
            </a:r>
            <a:endParaRPr lang="en-US" dirty="0"/>
          </a:p>
        </p:txBody>
      </p:sp>
      <p:grpSp>
        <p:nvGrpSpPr>
          <p:cNvPr id="107538" name="Group 18"/>
          <p:cNvGrpSpPr>
            <a:grpSpLocks/>
          </p:cNvGrpSpPr>
          <p:nvPr/>
        </p:nvGrpSpPr>
        <p:grpSpPr bwMode="auto">
          <a:xfrm>
            <a:off x="7648575" y="1847850"/>
            <a:ext cx="1266825" cy="4498975"/>
            <a:chOff x="4818" y="1164"/>
            <a:chExt cx="798" cy="2834"/>
          </a:xfrm>
        </p:grpSpPr>
        <p:sp>
          <p:nvSpPr>
            <p:cNvPr id="107539" name="Freeform 19"/>
            <p:cNvSpPr>
              <a:spLocks/>
            </p:cNvSpPr>
            <p:nvPr/>
          </p:nvSpPr>
          <p:spPr bwMode="auto">
            <a:xfrm>
              <a:off x="4818" y="1164"/>
              <a:ext cx="106" cy="28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03"/>
                </a:cxn>
                <a:cxn ang="0">
                  <a:pos x="8" y="107"/>
                </a:cxn>
                <a:cxn ang="0">
                  <a:pos x="4" y="111"/>
                </a:cxn>
                <a:cxn ang="0">
                  <a:pos x="4" y="208"/>
                </a:cxn>
                <a:cxn ang="0">
                  <a:pos x="0" y="213"/>
                </a:cxn>
              </a:cxnLst>
              <a:rect l="0" t="0" r="r" b="b"/>
              <a:pathLst>
                <a:path w="8" h="213">
                  <a:moveTo>
                    <a:pt x="0" y="0"/>
                  </a:moveTo>
                  <a:cubicBezTo>
                    <a:pt x="2" y="0"/>
                    <a:pt x="4" y="3"/>
                    <a:pt x="4" y="5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6" y="107"/>
                    <a:pt x="8" y="107"/>
                  </a:cubicBezTo>
                  <a:cubicBezTo>
                    <a:pt x="6" y="107"/>
                    <a:pt x="4" y="109"/>
                    <a:pt x="4" y="111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10"/>
                    <a:pt x="2" y="213"/>
                    <a:pt x="0" y="213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Rectangle 20"/>
            <p:cNvSpPr>
              <a:spLocks noChangeArrowheads="1"/>
            </p:cNvSpPr>
            <p:nvPr/>
          </p:nvSpPr>
          <p:spPr bwMode="auto">
            <a:xfrm>
              <a:off x="5016" y="2490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Revenue</a:t>
              </a:r>
              <a:endParaRPr lang="en-US"/>
            </a:p>
          </p:txBody>
        </p:sp>
      </p:grpSp>
      <p:grpSp>
        <p:nvGrpSpPr>
          <p:cNvPr id="107541" name="Group 21"/>
          <p:cNvGrpSpPr>
            <a:grpSpLocks/>
          </p:cNvGrpSpPr>
          <p:nvPr/>
        </p:nvGrpSpPr>
        <p:grpSpPr bwMode="auto">
          <a:xfrm>
            <a:off x="1595438" y="1847850"/>
            <a:ext cx="1912937" cy="1350963"/>
            <a:chOff x="1005" y="1164"/>
            <a:chExt cx="1205" cy="851"/>
          </a:xfrm>
        </p:grpSpPr>
        <p:sp>
          <p:nvSpPr>
            <p:cNvPr id="107542" name="Rectangle 22"/>
            <p:cNvSpPr>
              <a:spLocks noChangeArrowheads="1"/>
            </p:cNvSpPr>
            <p:nvPr/>
          </p:nvSpPr>
          <p:spPr bwMode="auto">
            <a:xfrm>
              <a:off x="1005" y="1164"/>
              <a:ext cx="1205" cy="851"/>
            </a:xfrm>
            <a:prstGeom prst="rect">
              <a:avLst/>
            </a:prstGeom>
            <a:solidFill>
              <a:srgbClr val="A9E2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Rectangle 23"/>
            <p:cNvSpPr>
              <a:spLocks noChangeArrowheads="1"/>
            </p:cNvSpPr>
            <p:nvPr/>
          </p:nvSpPr>
          <p:spPr bwMode="auto">
            <a:xfrm>
              <a:off x="1323" y="1423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Economic</a:t>
              </a:r>
              <a:endParaRPr lang="en-US"/>
            </a:p>
          </p:txBody>
        </p:sp>
        <p:sp>
          <p:nvSpPr>
            <p:cNvPr id="107544" name="Rectangle 24"/>
            <p:cNvSpPr>
              <a:spLocks noChangeArrowheads="1"/>
            </p:cNvSpPr>
            <p:nvPr/>
          </p:nvSpPr>
          <p:spPr bwMode="auto">
            <a:xfrm>
              <a:off x="1474" y="1601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profit</a:t>
              </a:r>
              <a:endParaRPr lang="en-US"/>
            </a:p>
          </p:txBody>
        </p:sp>
      </p:grp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1595438" y="3205163"/>
            <a:ext cx="1912937" cy="1311275"/>
            <a:chOff x="1005" y="2019"/>
            <a:chExt cx="1205" cy="826"/>
          </a:xfrm>
        </p:grpSpPr>
        <p:sp>
          <p:nvSpPr>
            <p:cNvPr id="107546" name="Rectangle 26"/>
            <p:cNvSpPr>
              <a:spLocks noChangeArrowheads="1"/>
            </p:cNvSpPr>
            <p:nvPr/>
          </p:nvSpPr>
          <p:spPr bwMode="auto">
            <a:xfrm>
              <a:off x="1005" y="2019"/>
              <a:ext cx="1205" cy="826"/>
            </a:xfrm>
            <a:prstGeom prst="rect">
              <a:avLst/>
            </a:prstGeom>
            <a:solidFill>
              <a:srgbClr val="E9A5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Rectangle 27"/>
            <p:cNvSpPr>
              <a:spLocks noChangeArrowheads="1"/>
            </p:cNvSpPr>
            <p:nvPr/>
          </p:nvSpPr>
          <p:spPr bwMode="auto">
            <a:xfrm>
              <a:off x="1411" y="2250"/>
              <a:ext cx="4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Implicit</a:t>
              </a:r>
              <a:endParaRPr lang="en-US"/>
            </a:p>
          </p:txBody>
        </p:sp>
        <p:sp>
          <p:nvSpPr>
            <p:cNvPr id="107548" name="Rectangle 28"/>
            <p:cNvSpPr>
              <a:spLocks noChangeArrowheads="1"/>
            </p:cNvSpPr>
            <p:nvPr/>
          </p:nvSpPr>
          <p:spPr bwMode="auto">
            <a:xfrm>
              <a:off x="1469" y="242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costs</a:t>
              </a:r>
              <a:endParaRPr lang="en-US"/>
            </a:p>
          </p:txBody>
        </p:sp>
      </p:grpSp>
      <p:grpSp>
        <p:nvGrpSpPr>
          <p:cNvPr id="107549" name="Group 29"/>
          <p:cNvGrpSpPr>
            <a:grpSpLocks/>
          </p:cNvGrpSpPr>
          <p:nvPr/>
        </p:nvGrpSpPr>
        <p:grpSpPr bwMode="auto">
          <a:xfrm>
            <a:off x="1595438" y="4510088"/>
            <a:ext cx="1912937" cy="1836737"/>
            <a:chOff x="1005" y="2841"/>
            <a:chExt cx="1205" cy="1157"/>
          </a:xfrm>
        </p:grpSpPr>
        <p:sp>
          <p:nvSpPr>
            <p:cNvPr id="107550" name="Rectangle 30"/>
            <p:cNvSpPr>
              <a:spLocks noChangeArrowheads="1"/>
            </p:cNvSpPr>
            <p:nvPr/>
          </p:nvSpPr>
          <p:spPr bwMode="auto">
            <a:xfrm>
              <a:off x="1005" y="2841"/>
              <a:ext cx="1205" cy="1157"/>
            </a:xfrm>
            <a:prstGeom prst="rect">
              <a:avLst/>
            </a:prstGeom>
            <a:solidFill>
              <a:srgbClr val="C7414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Rectangle 31"/>
            <p:cNvSpPr>
              <a:spLocks noChangeArrowheads="1"/>
            </p:cNvSpPr>
            <p:nvPr/>
          </p:nvSpPr>
          <p:spPr bwMode="auto">
            <a:xfrm>
              <a:off x="1407" y="3237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Explicit</a:t>
              </a:r>
              <a:endParaRPr lang="en-US"/>
            </a:p>
          </p:txBody>
        </p:sp>
        <p:sp>
          <p:nvSpPr>
            <p:cNvPr id="107552" name="Rectangle 32"/>
            <p:cNvSpPr>
              <a:spLocks noChangeArrowheads="1"/>
            </p:cNvSpPr>
            <p:nvPr/>
          </p:nvSpPr>
          <p:spPr bwMode="auto">
            <a:xfrm>
              <a:off x="1469" y="341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costs</a:t>
              </a:r>
              <a:endParaRPr lang="en-US"/>
            </a:p>
          </p:txBody>
        </p:sp>
      </p:grpSp>
      <p:grpSp>
        <p:nvGrpSpPr>
          <p:cNvPr id="107553" name="Group 33"/>
          <p:cNvGrpSpPr>
            <a:grpSpLocks/>
          </p:cNvGrpSpPr>
          <p:nvPr/>
        </p:nvGrpSpPr>
        <p:grpSpPr bwMode="auto">
          <a:xfrm>
            <a:off x="5651500" y="4503738"/>
            <a:ext cx="1892300" cy="1836737"/>
            <a:chOff x="3560" y="2837"/>
            <a:chExt cx="1192" cy="1157"/>
          </a:xfrm>
        </p:grpSpPr>
        <p:sp>
          <p:nvSpPr>
            <p:cNvPr id="107554" name="Rectangle 34"/>
            <p:cNvSpPr>
              <a:spLocks noChangeArrowheads="1"/>
            </p:cNvSpPr>
            <p:nvPr/>
          </p:nvSpPr>
          <p:spPr bwMode="auto">
            <a:xfrm>
              <a:off x="3560" y="2837"/>
              <a:ext cx="1192" cy="1157"/>
            </a:xfrm>
            <a:prstGeom prst="rect">
              <a:avLst/>
            </a:prstGeom>
            <a:solidFill>
              <a:srgbClr val="C7414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5" name="Rectangle 35"/>
            <p:cNvSpPr>
              <a:spLocks noChangeArrowheads="1"/>
            </p:cNvSpPr>
            <p:nvPr/>
          </p:nvSpPr>
          <p:spPr bwMode="auto">
            <a:xfrm>
              <a:off x="3944" y="3237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Explicit</a:t>
              </a:r>
              <a:endParaRPr lang="en-US"/>
            </a:p>
          </p:txBody>
        </p:sp>
        <p:sp>
          <p:nvSpPr>
            <p:cNvPr id="107556" name="Rectangle 36"/>
            <p:cNvSpPr>
              <a:spLocks noChangeArrowheads="1"/>
            </p:cNvSpPr>
            <p:nvPr/>
          </p:nvSpPr>
          <p:spPr bwMode="auto">
            <a:xfrm>
              <a:off x="4006" y="341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costs</a:t>
              </a:r>
              <a:endParaRPr lang="en-US"/>
            </a:p>
          </p:txBody>
        </p:sp>
      </p:grpSp>
      <p:grpSp>
        <p:nvGrpSpPr>
          <p:cNvPr id="107557" name="Group 37"/>
          <p:cNvGrpSpPr>
            <a:grpSpLocks/>
          </p:cNvGrpSpPr>
          <p:nvPr/>
        </p:nvGrpSpPr>
        <p:grpSpPr bwMode="auto">
          <a:xfrm>
            <a:off x="5651500" y="1855788"/>
            <a:ext cx="1892300" cy="2641600"/>
            <a:chOff x="3560" y="1169"/>
            <a:chExt cx="1192" cy="1664"/>
          </a:xfrm>
        </p:grpSpPr>
        <p:sp>
          <p:nvSpPr>
            <p:cNvPr id="107558" name="Rectangle 38"/>
            <p:cNvSpPr>
              <a:spLocks noChangeArrowheads="1"/>
            </p:cNvSpPr>
            <p:nvPr/>
          </p:nvSpPr>
          <p:spPr bwMode="auto">
            <a:xfrm>
              <a:off x="3560" y="1169"/>
              <a:ext cx="1192" cy="1664"/>
            </a:xfrm>
            <a:prstGeom prst="rect">
              <a:avLst/>
            </a:prstGeom>
            <a:solidFill>
              <a:srgbClr val="A9E2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9" name="Rectangle 39"/>
            <p:cNvSpPr>
              <a:spLocks noChangeArrowheads="1"/>
            </p:cNvSpPr>
            <p:nvPr/>
          </p:nvSpPr>
          <p:spPr bwMode="auto">
            <a:xfrm>
              <a:off x="3835" y="1815"/>
              <a:ext cx="7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Accounting</a:t>
              </a:r>
              <a:endParaRPr lang="en-US"/>
            </a:p>
          </p:txBody>
        </p:sp>
        <p:sp>
          <p:nvSpPr>
            <p:cNvPr id="107560" name="Rectangle 40"/>
            <p:cNvSpPr>
              <a:spLocks noChangeArrowheads="1"/>
            </p:cNvSpPr>
            <p:nvPr/>
          </p:nvSpPr>
          <p:spPr bwMode="auto">
            <a:xfrm>
              <a:off x="4026" y="1993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profit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etemplate">
  <a:themeElements>
    <a:clrScheme name="3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F:\Mankiw Lecture PPT\approved new ppt\3etemplate.pot</Template>
  <TotalTime>404</TotalTime>
  <Words>2338</Words>
  <Application>Microsoft Office PowerPoint</Application>
  <PresentationFormat>On-screen Show (4:3)</PresentationFormat>
  <Paragraphs>520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Monotype Sorts</vt:lpstr>
      <vt:lpstr>Tahoma</vt:lpstr>
      <vt:lpstr>Times New Roman</vt:lpstr>
      <vt:lpstr>3etemplate</vt:lpstr>
      <vt:lpstr>Image</vt:lpstr>
      <vt:lpstr>Equation</vt:lpstr>
      <vt:lpstr>Document</vt:lpstr>
      <vt:lpstr>10</vt:lpstr>
      <vt:lpstr>The Market Forces of Supply and Demand</vt:lpstr>
      <vt:lpstr>WHAT ARE COSTS?</vt:lpstr>
      <vt:lpstr>WHAT ARE COSTS?</vt:lpstr>
      <vt:lpstr>Total Revenue, Total Cost, and Profit</vt:lpstr>
      <vt:lpstr>Total Revenue, Total Cost, and Profit</vt:lpstr>
      <vt:lpstr>Costs as Opportunity Costs</vt:lpstr>
      <vt:lpstr>Economic Profit versus Accounting Profit</vt:lpstr>
      <vt:lpstr>Figure 1 Economic versus Accountants</vt:lpstr>
      <vt:lpstr>Table 1 A Production Function and Total Cost: Hungry Helen’s Cookie Factory</vt:lpstr>
      <vt:lpstr>PRODUCTION AND COSTS</vt:lpstr>
      <vt:lpstr>The Production Function </vt:lpstr>
      <vt:lpstr>Figure 2 Hungry Helen’s Production Function</vt:lpstr>
      <vt:lpstr>The Production Function </vt:lpstr>
      <vt:lpstr>From the Production Function to the Total-Cost Curve</vt:lpstr>
      <vt:lpstr>Table 1 A Production Function and Total Cost: Hungry Helen’s Cookie Factory</vt:lpstr>
      <vt:lpstr>Figure 3 Hungry Helen’s Total-Cost Curve</vt:lpstr>
      <vt:lpstr>THE VARIOUS MEASURES OF COST</vt:lpstr>
      <vt:lpstr>Fixed and Variable Costs</vt:lpstr>
      <vt:lpstr>Table 2 The Various Measures of Cost: Thirsty Thelma’s Lemonade Stand</vt:lpstr>
      <vt:lpstr>Fixed and Variable Costs</vt:lpstr>
      <vt:lpstr>Fixed and Variable Costs</vt:lpstr>
      <vt:lpstr>Average Costs</vt:lpstr>
      <vt:lpstr>Table 2 The Various Measures of Cost: Thirsty Thelma’s Lemonade Stand</vt:lpstr>
      <vt:lpstr>Fixed and Variable Costs</vt:lpstr>
      <vt:lpstr>Marginal Cost</vt:lpstr>
      <vt:lpstr>Marginal Cost  Thirsty Thelma’s Lemonade Stand</vt:lpstr>
      <vt:lpstr>Figure 4 Thirsty Thelma’s Total-Cost Curves</vt:lpstr>
      <vt:lpstr>Figure 5 Thirsty Thelma’s Average-Cost and Marginal-Cost Curves</vt:lpstr>
      <vt:lpstr>Cost Curves and Their Shapes</vt:lpstr>
      <vt:lpstr>Figure 5 Thirsty Thelma’s Average-Cost and Marginal-Cost Curves</vt:lpstr>
      <vt:lpstr>Cost Curves and Their Shapes</vt:lpstr>
      <vt:lpstr>Cost Curves and Their Shapes</vt:lpstr>
      <vt:lpstr>Figure 5 Thirsty Thelma’s Average-Cost and Marginal-Cost Curves</vt:lpstr>
      <vt:lpstr>Cost Curves and Their Shapes </vt:lpstr>
      <vt:lpstr>Figure 5 Thirsty Thelma’s Average-Cost and Marginal-Cost Curves</vt:lpstr>
      <vt:lpstr>Marginal Cost</vt:lpstr>
      <vt:lpstr>Cost Curves</vt:lpstr>
      <vt:lpstr>Typical Cost Curves</vt:lpstr>
      <vt:lpstr>Big Bob’s Cost Curves</vt:lpstr>
      <vt:lpstr>Figure 6 Big Bob’s Cost Curves</vt:lpstr>
      <vt:lpstr>Short Run Production Costs</vt:lpstr>
      <vt:lpstr>Figure 6 Big Bob’s Cost Curves</vt:lpstr>
      <vt:lpstr>Typical Cost Curves </vt:lpstr>
      <vt:lpstr>COSTS IN THE SHORT RUN AND IN THE LONG RUN</vt:lpstr>
      <vt:lpstr>Figure 7 Average Total Cost in the Short and Long Run</vt:lpstr>
      <vt:lpstr>Economies and Diseconomies of Scale</vt:lpstr>
      <vt:lpstr>Economies and Diseconomies of Scale</vt:lpstr>
      <vt:lpstr>Economies and Diseconomies of Scale</vt:lpstr>
      <vt:lpstr>Figure 7 Average Total Cost in the Short and Long Run</vt:lpstr>
      <vt:lpstr>Long Run ATC – All resources variable, none fixed</vt:lpstr>
      <vt:lpstr>Summary</vt:lpstr>
      <vt:lpstr>Summary</vt:lpstr>
      <vt:lpstr>Summary</vt:lpstr>
      <vt:lpstr>Summary</vt:lpstr>
    </vt:vector>
  </TitlesOfParts>
  <Company>OffCenter Concepts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Sheryl Nelson</dc:creator>
  <cp:lastModifiedBy>Provjera</cp:lastModifiedBy>
  <cp:revision>51</cp:revision>
  <dcterms:created xsi:type="dcterms:W3CDTF">2003-01-31T23:41:56Z</dcterms:created>
  <dcterms:modified xsi:type="dcterms:W3CDTF">2022-10-28T16:46:58Z</dcterms:modified>
</cp:coreProperties>
</file>