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application/x-fontdata" Extension="fntdata"/>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package.core-properties+xml" PartName="/docProps/core.xml"/>
  <Override ContentType="application/vnd.openxmlformats-officedocument.extended-properties+xml" PartName="/docProps/app.xml"/>
  <Override ContentType="application/binary" PartName="/ppt/metadata"/>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embeddedFontLst>
    <p:embeddedFont>
      <p:font typeface="Calibri" panose="020F0502020204030204" pitchFamily="34" charset="0"/>
      <p:regular r:id="rId35"/>
      <p:bold r:id="rId36"/>
      <p:italic r:id="rId37"/>
      <p:boldItalic r:id="rId38"/>
    </p:embeddedFont>
    <p:embeddedFont>
      <p:font typeface="Century Gothic" panose="020B0502020202020204" pitchFamily="3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3" roundtripDataSignature="AMtx7mgNJk4JmaIUwYwB0Aa8dIW9zc60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0075"/>
    <p:restoredTop sz="94694"/>
  </p:normalViewPr>
  <p:slideViewPr>
    <p:cSldViewPr snapToGrid="0" snapToObjects="1">
      <p:cViewPr varScale="1">
        <p:scale>
          <a:sx n="65" d="100"/>
          <a:sy n="65" d="100"/>
        </p:scale>
        <p:origin x="134" y="53"/>
      </p:cViewPr>
      <p:guideLst/>
    </p:cSldViewPr>
  </p:slideViewPr>
  <p:notesTextViewPr>
    <p:cViewPr>
      <p:scale>
        <a:sx n="1" d="1"/>
        <a:sy n="1" d="1"/>
      </p:scale>
      <p:origin x="0" y="0"/>
    </p:cViewPr>
  </p:notesTextViewPr>
  <p:notesViewPr>
    <p:cSldViewPr snapToGrid="0" snapToObjects="1">
      <p:cViewPr varScale="1">
        <p:scale>
          <a:sx n="53" d="100"/>
          <a:sy n="53" d="100"/>
        </p:scale>
        <p:origin x="2198"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font" Target="fonts/font8.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958990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67" name="Google Shape;6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1588294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463025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38510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224669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415013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775763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81664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831774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6483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308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413458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3" name="Google Shape;7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96574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650489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177212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567475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513263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024649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937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55197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27</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880919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4082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1579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0" name="Google Shape;8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3991494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70" name="Google Shape;270;g838a71face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15092159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8411860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0010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5" name="Google Shape;8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2858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b="1" i="0" u="none" strike="noStrike" dirty="0">
              <a:solidFill>
                <a:schemeClr val="dk1"/>
              </a:solidFill>
              <a:latin typeface="Calibri"/>
              <a:ea typeface="Calibri"/>
              <a:cs typeface="Calibri"/>
              <a:sym typeface="Calibri"/>
            </a:endParaRPr>
          </a:p>
        </p:txBody>
      </p:sp>
      <p:sp>
        <p:nvSpPr>
          <p:cNvPr id="92" name="Google Shape;9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893241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92389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262848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3957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705048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2284033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355171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66659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29144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99840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60829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3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3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3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36"/>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07336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153853861"/>
      </p:ext>
    </p:extLst>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28.xml"/><Relationship Id="rId5" Type="http://schemas.openxmlformats.org/officeDocument/2006/relationships/slide" Target="slide17.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3" Target="../media/image11.jpeg" Type="http://schemas.openxmlformats.org/officeDocument/2006/relationships/image"/><Relationship Id="rId2" Target="../notesSlides/notesSlide20.xml" Type="http://schemas.openxmlformats.org/officeDocument/2006/relationships/notesSlide"/><Relationship Id="rId1" Target="../slideLayouts/slideLayout3.xml" Type="http://schemas.openxmlformats.org/officeDocument/2006/relationships/slideLayout"/></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dirty="0"/>
              <a:t>Principles of Management</a:t>
            </a:r>
            <a:endParaRPr dirty="0"/>
          </a:p>
        </p:txBody>
      </p:sp>
      <p:sp>
        <p:nvSpPr>
          <p:cNvPr id="70" name="Google Shape;70;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a:t>Module 1: Introduction to Management</a:t>
            </a:r>
            <a:endParaRPr/>
          </a:p>
          <a:p>
            <a:pPr marL="457200" marR="0" lvl="0" indent="-406400" algn="ctr" rtl="0">
              <a:lnSpc>
                <a:spcPct val="90000"/>
              </a:lnSpc>
              <a:spcBef>
                <a:spcPts val="750"/>
              </a:spcBef>
              <a:spcAft>
                <a:spcPts val="0"/>
              </a:spcAft>
              <a:buClr>
                <a:srgbClr val="F1F7FB"/>
              </a:buClr>
              <a:buSzPts val="2400"/>
              <a:buFont typeface="Arial"/>
              <a:buNone/>
            </a:pPr>
            <a:endParaRPr/>
          </a:p>
          <a:p>
            <a:pPr marL="457200" marR="0" lvl="0" indent="-406400" algn="ctr" rtl="0">
              <a:lnSpc>
                <a:spcPct val="90000"/>
              </a:lnSpc>
              <a:spcBef>
                <a:spcPts val="750"/>
              </a:spcBef>
              <a:spcAft>
                <a:spcPts val="0"/>
              </a:spcAft>
              <a:buClr>
                <a:srgbClr val="F1F7FB"/>
              </a:buClr>
              <a:buSzPts val="2400"/>
              <a:buFont typeface="Arial"/>
              <a:buNone/>
            </a:pPr>
            <a:endParaRP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Shape 128"/>
        <p:cNvGrpSpPr/>
        <p:nvPr/>
      </p:nvGrpSpPr>
      <p:grpSpPr>
        <a:xfrm>
          <a:off x="0" y="0"/>
          <a:ext cx="0" cy="0"/>
          <a:chOff x="0" y="0"/>
          <a:chExt cx="0" cy="0"/>
        </a:xfrm>
      </p:grpSpPr>
      <p:sp>
        <p:nvSpPr>
          <p:cNvPr id="129" name="Google Shape;129;p10"/>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Introduction to Functions of Management</a:t>
            </a:r>
            <a:endParaRPr/>
          </a:p>
        </p:txBody>
      </p:sp>
      <p:sp>
        <p:nvSpPr>
          <p:cNvPr id="130" name="Google Shape;130;p10"/>
          <p:cNvSpPr txBox="1">
            <a:spLocks noGrp="1"/>
          </p:cNvSpPr>
          <p:nvPr>
            <p:ph idx="1" type="body"/>
          </p:nvPr>
        </p:nvSpPr>
        <p:spPr>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lang="en-US"/>
              <a:t>Processes</a:t>
            </a:r>
            <a:endParaRPr/>
          </a:p>
          <a:p>
            <a:pPr algn="l" indent="-285750" lvl="1" marL="685800" rtl="0">
              <a:lnSpc>
                <a:spcPct val="90000"/>
              </a:lnSpc>
              <a:spcBef>
                <a:spcPts val="375"/>
              </a:spcBef>
              <a:spcAft>
                <a:spcPts val="0"/>
              </a:spcAft>
              <a:buSzPts val="2400"/>
              <a:buChar char="•"/>
            </a:pPr>
            <a:r>
              <a:rPr lang="en-US"/>
              <a:t>ongoing activities ongoing and interrelated</a:t>
            </a:r>
            <a:endParaRPr/>
          </a:p>
          <a:p>
            <a:pPr algn="l" indent="-304800" lvl="0" marL="342900" marR="0" rtl="0">
              <a:lnSpc>
                <a:spcPct val="90000"/>
              </a:lnSpc>
              <a:spcBef>
                <a:spcPts val="750"/>
              </a:spcBef>
              <a:spcAft>
                <a:spcPts val="0"/>
              </a:spcAft>
              <a:buClr>
                <a:schemeClr val="dk1"/>
              </a:buClr>
              <a:buSzPts val="2800"/>
              <a:buFont typeface="Arial"/>
              <a:buChar char="•"/>
            </a:pPr>
            <a:r>
              <a:rPr lang="en-US"/>
              <a:t>Ongoing</a:t>
            </a:r>
            <a:endParaRPr/>
          </a:p>
          <a:p>
            <a:pPr algn="l" indent="-285750" lvl="1" marL="685800" rtl="0">
              <a:lnSpc>
                <a:spcPct val="90000"/>
              </a:lnSpc>
              <a:spcBef>
                <a:spcPts val="375"/>
              </a:spcBef>
              <a:spcAft>
                <a:spcPts val="0"/>
              </a:spcAft>
              <a:buSzPts val="2400"/>
              <a:buChar char="•"/>
            </a:pPr>
            <a:r>
              <a:rPr lang="en-US"/>
              <a:t>activities not done in a linear, step-by-step fashion</a:t>
            </a:r>
            <a:endParaRPr/>
          </a:p>
          <a:p>
            <a:pPr algn="l" indent="-285750" lvl="1" marL="685800" rtl="0">
              <a:lnSpc>
                <a:spcPct val="90000"/>
              </a:lnSpc>
              <a:spcBef>
                <a:spcPts val="375"/>
              </a:spcBef>
              <a:spcAft>
                <a:spcPts val="0"/>
              </a:spcAft>
              <a:buSzPts val="2400"/>
              <a:buChar char="•"/>
            </a:pPr>
            <a:r>
              <a:rPr lang="en-US"/>
              <a:t>will continue while others begin</a:t>
            </a:r>
            <a:endParaRPr/>
          </a:p>
          <a:p>
            <a:pPr algn="l" indent="-304800" lvl="0" marL="342900" marR="0" rtl="0">
              <a:lnSpc>
                <a:spcPct val="90000"/>
              </a:lnSpc>
              <a:spcBef>
                <a:spcPts val="750"/>
              </a:spcBef>
              <a:spcAft>
                <a:spcPts val="0"/>
              </a:spcAft>
              <a:buClr>
                <a:schemeClr val="dk1"/>
              </a:buClr>
              <a:buSzPts val="2800"/>
              <a:buFont typeface="Arial"/>
              <a:buChar char="•"/>
            </a:pPr>
            <a:r>
              <a:rPr lang="en-US"/>
              <a:t>Interrelated</a:t>
            </a:r>
            <a:endParaRPr/>
          </a:p>
          <a:p>
            <a:pPr algn="l" indent="-285750" lvl="1" marL="685800" rtl="0">
              <a:lnSpc>
                <a:spcPct val="90000"/>
              </a:lnSpc>
              <a:spcBef>
                <a:spcPts val="375"/>
              </a:spcBef>
              <a:spcAft>
                <a:spcPts val="0"/>
              </a:spcAft>
              <a:buSzPts val="2400"/>
              <a:buChar char="•"/>
            </a:pPr>
            <a:r>
              <a:rPr lang="en-US"/>
              <a:t>results of tasks influence each other</a:t>
            </a:r>
            <a:endParaRPr/>
          </a:p>
          <a:p>
            <a:pPr algn="l" indent="-285750" lvl="1" marL="685800" rtl="0">
              <a:lnSpc>
                <a:spcPct val="90000"/>
              </a:lnSpc>
              <a:spcBef>
                <a:spcPts val="375"/>
              </a:spcBef>
              <a:spcAft>
                <a:spcPts val="0"/>
              </a:spcAft>
              <a:buSzPts val="2400"/>
              <a:buChar char="•"/>
            </a:pPr>
            <a:r>
              <a:rPr lang="en-US"/>
              <a:t>must be done efficiently</a:t>
            </a:r>
            <a:endParaRPr/>
          </a:p>
          <a:p>
            <a:pPr algn="l" indent="-127000" lvl="0" marL="342900" marR="0" rtl="0">
              <a:lnSpc>
                <a:spcPct val="90000"/>
              </a:lnSpc>
              <a:spcBef>
                <a:spcPts val="750"/>
              </a:spcBef>
              <a:spcAft>
                <a:spcPts val="0"/>
              </a:spcAft>
              <a:buClr>
                <a:schemeClr val="dk1"/>
              </a:buClr>
              <a:buSzPts val="2800"/>
              <a:buFont typeface="Arial"/>
              <a:buNone/>
            </a:pPr>
            <a:endParaRPr/>
          </a:p>
          <a:p>
            <a:pPr algn="l" indent="0" lvl="0" marL="38100" rtl="0">
              <a:lnSpc>
                <a:spcPct val="90000"/>
              </a:lnSpc>
              <a:spcBef>
                <a:spcPts val="750"/>
              </a:spcBef>
              <a:spcAft>
                <a:spcPts val="0"/>
              </a:spcAft>
              <a:buSzPts val="2800"/>
              <a:buNone/>
            </a:pPr>
            <a:r>
              <a:rPr lang="en-US"/>
              <a:t>Important to note that processes do not always go in order! </a:t>
            </a:r>
            <a:endParaRPr/>
          </a:p>
        </p:txBody>
      </p:sp>
      <p:pic>
        <p:nvPicPr>
          <p:cNvPr descr="Five grey cartoon figures sitting around a circular table. " id="131" name="Google Shape;131;p10"/>
          <p:cNvPicPr preferRelativeResize="0"/>
          <p:nvPr/>
        </p:nvPicPr>
        <p:blipFill rotWithShape="1">
          <a:blip r:embed="rId3">
            <a:alphaModFix/>
          </a:blip>
          <a:srcRect b="48" t="53"/>
          <a:stretch/>
        </p:blipFill>
        <p:spPr>
          <a:xfrm>
            <a:off x="6172200" y="1825626"/>
            <a:ext cx="5181600" cy="3682772"/>
          </a:xfrm>
          <a:prstGeom prst="rect">
            <a:avLst/>
          </a:prstGeom>
          <a:noFill/>
          <a:ln>
            <a:noFill/>
          </a:ln>
        </p:spPr>
      </p:pic>
    </p:spTree>
  </p:cSld>
  <p:clrMapOvr>
    <a:masterClrMapping/>
  </p:clrMapOvr>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First Factor of Management: Planning</a:t>
            </a:r>
            <a:endParaRPr/>
          </a:p>
        </p:txBody>
      </p:sp>
      <p:sp>
        <p:nvSpPr>
          <p:cNvPr id="138" name="Google Shape;138;p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Defining goals and tackling them</a:t>
            </a:r>
            <a:endParaRPr/>
          </a:p>
          <a:p>
            <a:pPr marL="342900" marR="0" lvl="0" indent="-304800" algn="l" rtl="0">
              <a:lnSpc>
                <a:spcPct val="90000"/>
              </a:lnSpc>
              <a:spcBef>
                <a:spcPts val="750"/>
              </a:spcBef>
              <a:spcAft>
                <a:spcPts val="0"/>
              </a:spcAft>
              <a:buClr>
                <a:schemeClr val="dk1"/>
              </a:buClr>
              <a:buSzPts val="2800"/>
              <a:buFont typeface="Arial"/>
              <a:buChar char="•"/>
            </a:pPr>
            <a:r>
              <a:rPr lang="en-US"/>
              <a:t>Defines future of organization- long-term plans</a:t>
            </a:r>
            <a:endParaRPr/>
          </a:p>
          <a:p>
            <a:pPr marL="342900" marR="0" lvl="0" indent="-304800" algn="l" rtl="0">
              <a:lnSpc>
                <a:spcPct val="90000"/>
              </a:lnSpc>
              <a:spcBef>
                <a:spcPts val="750"/>
              </a:spcBef>
              <a:spcAft>
                <a:spcPts val="0"/>
              </a:spcAft>
              <a:buClr>
                <a:schemeClr val="dk1"/>
              </a:buClr>
              <a:buSzPts val="2800"/>
              <a:buFont typeface="Arial"/>
              <a:buChar char="•"/>
            </a:pPr>
            <a:r>
              <a:rPr lang="en-US"/>
              <a:t>Develops strategic plans</a:t>
            </a:r>
            <a:endParaRPr/>
          </a:p>
          <a:p>
            <a:pPr marL="685800" lvl="1" indent="-285750" algn="l" rtl="0">
              <a:lnSpc>
                <a:spcPct val="90000"/>
              </a:lnSpc>
              <a:spcBef>
                <a:spcPts val="375"/>
              </a:spcBef>
              <a:spcAft>
                <a:spcPts val="0"/>
              </a:spcAft>
              <a:buSzPts val="2400"/>
              <a:buChar char="•"/>
            </a:pPr>
            <a:r>
              <a:rPr lang="en-US"/>
              <a:t>Long-term and effects entire organization</a:t>
            </a:r>
            <a:endParaRPr/>
          </a:p>
          <a:p>
            <a:pPr marL="685800" lvl="1" indent="-285750" algn="l" rtl="0">
              <a:lnSpc>
                <a:spcPct val="90000"/>
              </a:lnSpc>
              <a:spcBef>
                <a:spcPts val="375"/>
              </a:spcBef>
              <a:spcAft>
                <a:spcPts val="0"/>
              </a:spcAft>
              <a:buSzPts val="2400"/>
              <a:buChar char="•"/>
            </a:pPr>
            <a:r>
              <a:rPr lang="en-US"/>
              <a:t>Bridges gap between what organization is and what it wants to be</a:t>
            </a:r>
            <a:endParaRPr/>
          </a:p>
          <a:p>
            <a:pPr marL="342900" marR="0" lvl="0" indent="-304800" algn="l" rtl="0">
              <a:lnSpc>
                <a:spcPct val="90000"/>
              </a:lnSpc>
              <a:spcBef>
                <a:spcPts val="750"/>
              </a:spcBef>
              <a:spcAft>
                <a:spcPts val="0"/>
              </a:spcAft>
              <a:buClr>
                <a:schemeClr val="dk1"/>
              </a:buClr>
              <a:buSzPts val="2800"/>
              <a:buFont typeface="Arial"/>
              <a:buChar char="•"/>
            </a:pPr>
            <a:r>
              <a:rPr lang="en-US"/>
              <a:t>Tactical plans</a:t>
            </a:r>
            <a:endParaRPr/>
          </a:p>
          <a:p>
            <a:pPr marL="685800" lvl="1" indent="-285750" algn="l" rtl="0">
              <a:lnSpc>
                <a:spcPct val="90000"/>
              </a:lnSpc>
              <a:spcBef>
                <a:spcPts val="375"/>
              </a:spcBef>
              <a:spcAft>
                <a:spcPts val="0"/>
              </a:spcAft>
              <a:buSzPts val="2400"/>
              <a:buChar char="•"/>
            </a:pPr>
            <a:r>
              <a:rPr lang="en-US"/>
              <a:t>Translate strategic plans into specific actions- who, what, where, etc.</a:t>
            </a:r>
            <a:endParaRPr/>
          </a:p>
        </p:txBody>
      </p:sp>
      <p:pic>
        <p:nvPicPr>
          <p:cNvPr id="139" name="Google Shape;139;p11" descr="A pile of several different colored timers stacked on top of one another."/>
          <p:cNvPicPr preferRelativeResize="0"/>
          <p:nvPr/>
        </p:nvPicPr>
        <p:blipFill rotWithShape="1">
          <a:blip r:embed="rId3">
            <a:alphaModFix/>
          </a:blip>
          <a:srcRect/>
          <a:stretch/>
        </p:blipFill>
        <p:spPr>
          <a:xfrm>
            <a:off x="6168897" y="2000990"/>
            <a:ext cx="5184903" cy="3460359"/>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Second Factor of Management: Organizing</a:t>
            </a:r>
            <a:endParaRPr/>
          </a:p>
        </p:txBody>
      </p:sp>
      <p:sp>
        <p:nvSpPr>
          <p:cNvPr id="146" name="Google Shape;146;p1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Decides how to best implement the plans</a:t>
            </a:r>
            <a:endParaRPr/>
          </a:p>
          <a:p>
            <a:pPr marL="342900" marR="0" lvl="0" indent="-304800" algn="l" rtl="0">
              <a:lnSpc>
                <a:spcPct val="90000"/>
              </a:lnSpc>
              <a:spcBef>
                <a:spcPts val="750"/>
              </a:spcBef>
              <a:spcAft>
                <a:spcPts val="0"/>
              </a:spcAft>
              <a:buClr>
                <a:schemeClr val="dk1"/>
              </a:buClr>
              <a:buSzPts val="2800"/>
              <a:buFont typeface="Arial"/>
              <a:buChar char="•"/>
            </a:pPr>
            <a:r>
              <a:rPr lang="en-US"/>
              <a:t>Decides how an organization is structured</a:t>
            </a:r>
            <a:endParaRPr/>
          </a:p>
          <a:p>
            <a:pPr marL="342900" marR="0" lvl="0" indent="-304800" algn="l" rtl="0">
              <a:lnSpc>
                <a:spcPct val="90000"/>
              </a:lnSpc>
              <a:spcBef>
                <a:spcPts val="750"/>
              </a:spcBef>
              <a:spcAft>
                <a:spcPts val="0"/>
              </a:spcAft>
              <a:buClr>
                <a:schemeClr val="dk1"/>
              </a:buClr>
              <a:buSzPts val="2800"/>
              <a:buFont typeface="Arial"/>
              <a:buChar char="•"/>
            </a:pPr>
            <a:r>
              <a:rPr lang="en-US"/>
              <a:t>Assigns authority and responsibility</a:t>
            </a:r>
            <a:endParaRPr/>
          </a:p>
          <a:p>
            <a:pPr marL="342900" marR="0" lvl="0" indent="-304800" algn="l" rtl="0">
              <a:lnSpc>
                <a:spcPct val="90000"/>
              </a:lnSpc>
              <a:spcBef>
                <a:spcPts val="750"/>
              </a:spcBef>
              <a:spcAft>
                <a:spcPts val="0"/>
              </a:spcAft>
              <a:buClr>
                <a:schemeClr val="dk1"/>
              </a:buClr>
              <a:buSzPts val="2800"/>
              <a:buFont typeface="Arial"/>
              <a:buChar char="•"/>
            </a:pPr>
            <a:r>
              <a:rPr lang="en-US"/>
              <a:t>Works to acquire resources</a:t>
            </a:r>
            <a:endParaRPr/>
          </a:p>
          <a:p>
            <a:pPr marL="342900" marR="0" lvl="0" indent="-304800" algn="l" rtl="0">
              <a:lnSpc>
                <a:spcPct val="90000"/>
              </a:lnSpc>
              <a:spcBef>
                <a:spcPts val="750"/>
              </a:spcBef>
              <a:spcAft>
                <a:spcPts val="0"/>
              </a:spcAft>
              <a:buClr>
                <a:schemeClr val="dk1"/>
              </a:buClr>
              <a:buSzPts val="2800"/>
              <a:buFont typeface="Arial"/>
              <a:buChar char="•"/>
            </a:pPr>
            <a:r>
              <a:rPr lang="en-US"/>
              <a:t>Decides coordination</a:t>
            </a:r>
            <a:endParaRPr/>
          </a:p>
        </p:txBody>
      </p:sp>
      <p:pic>
        <p:nvPicPr>
          <p:cNvPr id="147" name="Google Shape;147;p12" descr="A well organized desk with the following items carefully laid out on its surface: a laptop, a coffee mug, a folder with two pens and a cell phone lying on top of it, a plant, an additional folder, a calendar, a planner, a second coffee mug, a clock, and the business section of a newspaper."/>
          <p:cNvPicPr preferRelativeResize="0"/>
          <p:nvPr/>
        </p:nvPicPr>
        <p:blipFill rotWithShape="1">
          <a:blip r:embed="rId3">
            <a:alphaModFix/>
          </a:blip>
          <a:srcRect/>
          <a:stretch/>
        </p:blipFill>
        <p:spPr>
          <a:xfrm>
            <a:off x="6172200" y="1825625"/>
            <a:ext cx="5181600" cy="3533852"/>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Shape 152"/>
        <p:cNvGrpSpPr/>
        <p:nvPr/>
      </p:nvGrpSpPr>
      <p:grpSpPr>
        <a:xfrm>
          <a:off x="0" y="0"/>
          <a:ext cx="0" cy="0"/>
          <a:chOff x="0" y="0"/>
          <a:chExt cx="0" cy="0"/>
        </a:xfrm>
      </p:grpSpPr>
      <p:sp>
        <p:nvSpPr>
          <p:cNvPr id="153" name="Google Shape;153;p13"/>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Third Factor of Management: Leading</a:t>
            </a:r>
            <a:endParaRPr/>
          </a:p>
        </p:txBody>
      </p:sp>
      <p:sp>
        <p:nvSpPr>
          <p:cNvPr id="154" name="Google Shape;154;p13"/>
          <p:cNvSpPr txBox="1">
            <a:spLocks noGrp="1"/>
          </p:cNvSpPr>
          <p:nvPr>
            <p:ph idx="1" type="body"/>
          </p:nvPr>
        </p:nvSpPr>
        <p:spPr>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lang="en-US"/>
              <a:t>Uses knowledge, character, and charisma- inspire achievement of goals</a:t>
            </a:r>
            <a:endParaRPr/>
          </a:p>
          <a:p>
            <a:pPr algn="l" indent="-304800" lvl="0" marL="342900" marR="0" rtl="0">
              <a:lnSpc>
                <a:spcPct val="90000"/>
              </a:lnSpc>
              <a:spcBef>
                <a:spcPts val="750"/>
              </a:spcBef>
              <a:spcAft>
                <a:spcPts val="0"/>
              </a:spcAft>
              <a:buClr>
                <a:schemeClr val="dk1"/>
              </a:buClr>
              <a:buSzPts val="2800"/>
              <a:buFont typeface="Arial"/>
              <a:buChar char="•"/>
            </a:pPr>
            <a:r>
              <a:rPr lang="en-US"/>
              <a:t>Leads by communication, building commitment, creating shared values, and encouraging high performance</a:t>
            </a:r>
            <a:endParaRPr/>
          </a:p>
          <a:p>
            <a:pPr algn="l" indent="-304800" lvl="0" marL="342900" marR="0" rtl="0">
              <a:lnSpc>
                <a:spcPct val="90000"/>
              </a:lnSpc>
              <a:spcBef>
                <a:spcPts val="750"/>
              </a:spcBef>
              <a:spcAft>
                <a:spcPts val="0"/>
              </a:spcAft>
              <a:buClr>
                <a:schemeClr val="dk1"/>
              </a:buClr>
              <a:buSzPts val="2800"/>
              <a:buFont typeface="Arial"/>
              <a:buChar char="•"/>
            </a:pPr>
            <a:r>
              <a:rPr lang="en-US"/>
              <a:t>Uses the power of granting rewards and punishments</a:t>
            </a:r>
            <a:endParaRPr/>
          </a:p>
          <a:p>
            <a:pPr algn="l" indent="-127000" lvl="0" marL="342900" marR="0" rtl="0">
              <a:lnSpc>
                <a:spcPct val="90000"/>
              </a:lnSpc>
              <a:spcBef>
                <a:spcPts val="750"/>
              </a:spcBef>
              <a:spcAft>
                <a:spcPts val="0"/>
              </a:spcAft>
              <a:buClr>
                <a:schemeClr val="dk1"/>
              </a:buClr>
              <a:buSzPts val="2800"/>
              <a:buFont typeface="Arial"/>
              <a:buNone/>
            </a:pPr>
            <a:endParaRPr/>
          </a:p>
        </p:txBody>
      </p:sp>
      <p:pic>
        <p:nvPicPr>
          <p:cNvPr descr="An icon of five people standing side by side. The person standing in the center is colored blue and raising their hand. Lines above their head indicate they are speaking or have an idea." id="155" name="Google Shape;155;p13"/>
          <p:cNvPicPr preferRelativeResize="0"/>
          <p:nvPr/>
        </p:nvPicPr>
        <p:blipFill rotWithShape="1">
          <a:blip r:embed="rId3">
            <a:alphaModFix/>
          </a:blip>
          <a:srcRect b="30" l="66" r="41" t="49"/>
          <a:stretch/>
        </p:blipFill>
        <p:spPr>
          <a:xfrm>
            <a:off x="6408107" y="1690690"/>
            <a:ext cx="4709786" cy="4546949"/>
          </a:xfrm>
          <a:prstGeom prst="rect">
            <a:avLst/>
          </a:prstGeom>
          <a:noFill/>
          <a:ln>
            <a:noFill/>
          </a:ln>
        </p:spPr>
      </p:pic>
    </p:spTree>
  </p:cSld>
  <p:clrMapOvr>
    <a:masterClrMapping/>
  </p:clrMapOvr>
  <p:timing>
    <p:tnLst>
      <p:par>
        <p:cTn dur="indefinite" id="1" nodeType="tmRoot" restart="never"/>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Fourth Factor of Management: Controlling</a:t>
            </a:r>
            <a:endParaRPr/>
          </a:p>
        </p:txBody>
      </p:sp>
      <p:sp>
        <p:nvSpPr>
          <p:cNvPr id="162" name="Google Shape;162;p1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Unexpected issues will arise</a:t>
            </a:r>
            <a:endParaRPr/>
          </a:p>
          <a:p>
            <a:pPr marL="342900" marR="0" lvl="0" indent="-304800" algn="l" rtl="0">
              <a:lnSpc>
                <a:spcPct val="90000"/>
              </a:lnSpc>
              <a:spcBef>
                <a:spcPts val="750"/>
              </a:spcBef>
              <a:spcAft>
                <a:spcPts val="0"/>
              </a:spcAft>
              <a:buClr>
                <a:schemeClr val="dk1"/>
              </a:buClr>
              <a:buSzPts val="2800"/>
              <a:buFont typeface="Arial"/>
              <a:buChar char="•"/>
            </a:pPr>
            <a:r>
              <a:rPr lang="en-US"/>
              <a:t>Controlling</a:t>
            </a:r>
            <a:endParaRPr/>
          </a:p>
          <a:p>
            <a:pPr marL="685800" lvl="1" indent="-285750" algn="l" rtl="0">
              <a:lnSpc>
                <a:spcPct val="90000"/>
              </a:lnSpc>
              <a:spcBef>
                <a:spcPts val="375"/>
              </a:spcBef>
              <a:spcAft>
                <a:spcPts val="0"/>
              </a:spcAft>
              <a:buSzPts val="2400"/>
              <a:buChar char="•"/>
            </a:pPr>
            <a:r>
              <a:rPr lang="en-US"/>
              <a:t>process of monitoring activities, measuring performance, comparing results, making corrections</a:t>
            </a:r>
            <a:endParaRPr/>
          </a:p>
          <a:p>
            <a:pPr marL="685800" lvl="1" indent="-285750" algn="l" rtl="0">
              <a:lnSpc>
                <a:spcPct val="90000"/>
              </a:lnSpc>
              <a:spcBef>
                <a:spcPts val="375"/>
              </a:spcBef>
              <a:spcAft>
                <a:spcPts val="0"/>
              </a:spcAft>
              <a:buSzPts val="2400"/>
              <a:buChar char="•"/>
            </a:pPr>
            <a:r>
              <a:rPr lang="en-US"/>
              <a:t>Observing and responding to what happens</a:t>
            </a:r>
            <a:endParaRPr/>
          </a:p>
          <a:p>
            <a:pPr marL="342900" marR="0" lvl="0" indent="-304800" algn="l" rtl="0">
              <a:lnSpc>
                <a:spcPct val="90000"/>
              </a:lnSpc>
              <a:spcBef>
                <a:spcPts val="750"/>
              </a:spcBef>
              <a:spcAft>
                <a:spcPts val="0"/>
              </a:spcAft>
              <a:buClr>
                <a:schemeClr val="dk1"/>
              </a:buClr>
              <a:buSzPts val="2800"/>
              <a:buFont typeface="Arial"/>
              <a:buChar char="•"/>
            </a:pPr>
            <a:r>
              <a:rPr lang="en-US"/>
              <a:t>The feedback loop</a:t>
            </a:r>
            <a:endParaRPr/>
          </a:p>
          <a:p>
            <a:pPr marL="685800" lvl="1" indent="-285750" algn="l" rtl="0">
              <a:lnSpc>
                <a:spcPct val="90000"/>
              </a:lnSpc>
              <a:spcBef>
                <a:spcPts val="375"/>
              </a:spcBef>
              <a:spcAft>
                <a:spcPts val="0"/>
              </a:spcAft>
              <a:buSzPts val="2400"/>
              <a:buChar char="•"/>
            </a:pPr>
            <a:r>
              <a:rPr lang="en-US"/>
              <a:t>most important aspect of controlling is that managers must be keep informed.</a:t>
            </a:r>
            <a:endParaRPr/>
          </a:p>
        </p:txBody>
      </p:sp>
      <p:pic>
        <p:nvPicPr>
          <p:cNvPr id="163" name="Google Shape;163;p14" descr="An example of a control feedback loop when designing a product. The process involves the steps of Fix it, improve it, make changes; Sell the improved product; Assess progress (is it selling?); and Ask customers if they like the new product. The cycle then starts all over again."/>
          <p:cNvPicPr preferRelativeResize="0"/>
          <p:nvPr/>
        </p:nvPicPr>
        <p:blipFill rotWithShape="1">
          <a:blip r:embed="rId3">
            <a:alphaModFix/>
          </a:blip>
          <a:srcRect/>
          <a:stretch/>
        </p:blipFill>
        <p:spPr>
          <a:xfrm>
            <a:off x="6091757" y="1825625"/>
            <a:ext cx="5340421" cy="4005316"/>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Who Directs Each Function of Management?</a:t>
            </a:r>
            <a:endParaRPr/>
          </a:p>
        </p:txBody>
      </p:sp>
      <p:sp>
        <p:nvSpPr>
          <p:cNvPr id="170" name="Google Shape;170;p1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Leaders often step up in times of crisis that needs immediate action.</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All managers perform each at different times and the position depends on how much.</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Different activities may happening at once in an organization.</a:t>
            </a:r>
            <a:endParaRPr dirty="0"/>
          </a:p>
        </p:txBody>
      </p:sp>
      <p:pic>
        <p:nvPicPr>
          <p:cNvPr id="1028" name="Picture 4" descr="The four functions of management: planning, organizing, leading, and controlling are all connected to each other with lines.">
            <a:extLst>
              <a:ext uri="{FF2B5EF4-FFF2-40B4-BE49-F238E27FC236}">
                <a16:creationId xmlns:a16="http://schemas.microsoft.com/office/drawing/2014/main" xmlns="" id="{87AA2175-2B8A-7B4F-B226-F743A1235C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2" y="1673280"/>
            <a:ext cx="4503683" cy="45036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Functions of Management</a:t>
            </a:r>
            <a:endParaRPr/>
          </a:p>
        </p:txBody>
      </p:sp>
      <p:sp>
        <p:nvSpPr>
          <p:cNvPr id="178" name="Google Shape;178;p1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dirty="0"/>
              <a:t>Now that we’ve discussed the four functions of management, let’s take a minute to reflect on why it can be hard to motivate employees when big changes come into play.</a:t>
            </a:r>
            <a:endParaRPr dirty="0"/>
          </a:p>
          <a:p>
            <a:pPr marL="6350" lvl="0" indent="-6350" algn="l" rtl="0">
              <a:lnSpc>
                <a:spcPct val="90000"/>
              </a:lnSpc>
              <a:spcBef>
                <a:spcPts val="750"/>
              </a:spcBef>
              <a:spcAft>
                <a:spcPts val="0"/>
              </a:spcAft>
              <a:buSzPts val="2800"/>
              <a:buNone/>
            </a:pPr>
            <a:endParaRPr dirty="0"/>
          </a:p>
          <a:p>
            <a:pPr marL="6350" lvl="0" indent="-6350" algn="l" rtl="0">
              <a:lnSpc>
                <a:spcPct val="90000"/>
              </a:lnSpc>
              <a:spcBef>
                <a:spcPts val="750"/>
              </a:spcBef>
              <a:spcAft>
                <a:spcPts val="0"/>
              </a:spcAft>
              <a:buSzPts val="2800"/>
              <a:buNone/>
            </a:pPr>
            <a:r>
              <a:rPr lang="en-US" dirty="0"/>
              <a:t>What are some factors that cause employees to become resistant to change?</a:t>
            </a: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Types of Managers and Their Roles</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Types of Managers and Their Roles</a:t>
            </a:r>
            <a:endParaRPr/>
          </a:p>
        </p:txBody>
      </p:sp>
      <p:sp>
        <p:nvSpPr>
          <p:cNvPr id="189" name="Google Shape;189;p1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1.3: Describe the primary types of managers and the roles they play </a:t>
            </a:r>
            <a:endParaRPr/>
          </a:p>
          <a:p>
            <a:pPr marL="400050" lvl="1" indent="0" algn="l" rtl="0">
              <a:lnSpc>
                <a:spcPct val="90000"/>
              </a:lnSpc>
              <a:spcBef>
                <a:spcPts val="375"/>
              </a:spcBef>
              <a:spcAft>
                <a:spcPts val="0"/>
              </a:spcAft>
              <a:buSzPts val="2400"/>
              <a:buNone/>
            </a:pPr>
            <a:r>
              <a:rPr lang="en-US"/>
              <a:t>1.3.1: Differentiate between the functions of top managers, middle managers,first-line managers, and team leaders</a:t>
            </a:r>
            <a:endParaRPr/>
          </a:p>
          <a:p>
            <a:pPr marL="400050" lvl="1" indent="0" algn="l" rtl="0">
              <a:lnSpc>
                <a:spcPct val="90000"/>
              </a:lnSpc>
              <a:spcBef>
                <a:spcPts val="375"/>
              </a:spcBef>
              <a:spcAft>
                <a:spcPts val="0"/>
              </a:spcAft>
              <a:buSzPts val="2400"/>
              <a:buNone/>
            </a:pPr>
            <a:r>
              <a:rPr lang="en-US"/>
              <a:t>1.3.2: Differentiate between leadership, informational, and decision-making roles</a:t>
            </a:r>
            <a:br>
              <a:rPr lang="en-US"/>
            </a:b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Vertical Management</a:t>
            </a:r>
            <a:endParaRPr/>
          </a:p>
        </p:txBody>
      </p:sp>
      <p:sp>
        <p:nvSpPr>
          <p:cNvPr id="196" name="Google Shape;196;p19"/>
          <p:cNvSpPr txBox="1">
            <a:spLocks noGrp="1"/>
          </p:cNvSpPr>
          <p:nvPr>
            <p:ph type="body" idx="1"/>
          </p:nvPr>
        </p:nvSpPr>
        <p:spPr>
          <a:xfrm>
            <a:off x="838200" y="1825625"/>
            <a:ext cx="5268646"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Various levels of management within organization</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Different levels = different aspects of business</a:t>
            </a:r>
            <a:endParaRPr dirty="0"/>
          </a:p>
          <a:p>
            <a:pPr marL="685800" lvl="1" indent="-285750" algn="l" rtl="0">
              <a:lnSpc>
                <a:spcPct val="90000"/>
              </a:lnSpc>
              <a:spcBef>
                <a:spcPts val="375"/>
              </a:spcBef>
              <a:spcAft>
                <a:spcPts val="0"/>
              </a:spcAft>
              <a:buSzPts val="2400"/>
              <a:buChar char="•"/>
            </a:pPr>
            <a:r>
              <a:rPr lang="en-US" dirty="0"/>
              <a:t>Thinking</a:t>
            </a:r>
            <a:endParaRPr dirty="0"/>
          </a:p>
          <a:p>
            <a:pPr marL="685800" lvl="1" indent="-285750" algn="l" rtl="0">
              <a:lnSpc>
                <a:spcPct val="90000"/>
              </a:lnSpc>
              <a:spcBef>
                <a:spcPts val="375"/>
              </a:spcBef>
              <a:spcAft>
                <a:spcPts val="0"/>
              </a:spcAft>
              <a:buSzPts val="2400"/>
              <a:buChar char="•"/>
            </a:pPr>
            <a:r>
              <a:rPr lang="en-US" dirty="0"/>
              <a:t>Communicating</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Highly structured</a:t>
            </a:r>
            <a:endParaRPr dirty="0"/>
          </a:p>
          <a:p>
            <a:pPr marL="685800" lvl="1" indent="-285750" algn="l" rtl="0">
              <a:lnSpc>
                <a:spcPct val="90000"/>
              </a:lnSpc>
              <a:spcBef>
                <a:spcPts val="375"/>
              </a:spcBef>
              <a:spcAft>
                <a:spcPts val="0"/>
              </a:spcAft>
              <a:buSzPts val="2400"/>
              <a:buChar char="•"/>
            </a:pPr>
            <a:r>
              <a:rPr lang="en-US" dirty="0"/>
              <a:t>Workers in labor-intensive industries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Disadvantage- limits information from lower levels to upper</a:t>
            </a:r>
            <a:endParaRPr dirty="0"/>
          </a:p>
        </p:txBody>
      </p:sp>
      <p:pic>
        <p:nvPicPr>
          <p:cNvPr id="197" name="Google Shape;197;p19" descr="A series of boxes with arrow pointing from the top box to lower boxes, representing a traditional organizational structure."/>
          <p:cNvPicPr preferRelativeResize="0"/>
          <p:nvPr/>
        </p:nvPicPr>
        <p:blipFill rotWithShape="1">
          <a:blip r:embed="rId3">
            <a:alphaModFix/>
          </a:blip>
          <a:srcRect/>
          <a:stretch/>
        </p:blipFill>
        <p:spPr>
          <a:xfrm>
            <a:off x="6096000" y="1825624"/>
            <a:ext cx="5268646" cy="2955381"/>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Module Learning Outcomes</a:t>
            </a:r>
            <a:endParaRPr/>
          </a:p>
        </p:txBody>
      </p:sp>
      <p:sp>
        <p:nvSpPr>
          <p:cNvPr id="76" name="Google Shape;76;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Describe the primary functions of management and the roles of managers.</a:t>
            </a:r>
            <a:endParaRPr/>
          </a:p>
          <a:p>
            <a:pPr marL="38100" lvl="0" indent="0" algn="l" rtl="0">
              <a:lnSpc>
                <a:spcPct val="90000"/>
              </a:lnSpc>
              <a:spcBef>
                <a:spcPts val="750"/>
              </a:spcBef>
              <a:spcAft>
                <a:spcPts val="0"/>
              </a:spcAft>
              <a:buSzPts val="2800"/>
              <a:buNone/>
            </a:pPr>
            <a:endParaRPr/>
          </a:p>
          <a:p>
            <a:pPr marL="381000" lvl="1" indent="0" algn="l" rtl="0">
              <a:lnSpc>
                <a:spcPct val="90000"/>
              </a:lnSpc>
              <a:spcBef>
                <a:spcPts val="375"/>
              </a:spcBef>
              <a:spcAft>
                <a:spcPts val="0"/>
              </a:spcAft>
              <a:buSzPts val="2400"/>
              <a:buNone/>
            </a:pPr>
            <a:r>
              <a:rPr lang="en-US" u="sng">
                <a:solidFill>
                  <a:schemeClr val="hlink"/>
                </a:solidFill>
                <a:hlinkClick r:id="rId3" action="ppaction://hlinksldjump"/>
              </a:rPr>
              <a:t>1.1: Describe what management is</a:t>
            </a:r>
            <a:endParaRPr/>
          </a:p>
          <a:p>
            <a:pPr marL="381000" lvl="1" indent="0" algn="l" rtl="0">
              <a:lnSpc>
                <a:spcPct val="90000"/>
              </a:lnSpc>
              <a:spcBef>
                <a:spcPts val="375"/>
              </a:spcBef>
              <a:spcAft>
                <a:spcPts val="0"/>
              </a:spcAft>
              <a:buSzPts val="2400"/>
              <a:buNone/>
            </a:pPr>
            <a:r>
              <a:rPr lang="en-US" u="sng">
                <a:solidFill>
                  <a:schemeClr val="hlink"/>
                </a:solidFill>
                <a:hlinkClick r:id="rId4" action="ppaction://hlinksldjump"/>
              </a:rPr>
              <a:t>1.2: Explain the primary functions of management</a:t>
            </a:r>
            <a:endParaRPr/>
          </a:p>
          <a:p>
            <a:pPr marL="381000" lvl="1" indent="0" algn="l" rtl="0">
              <a:lnSpc>
                <a:spcPct val="90000"/>
              </a:lnSpc>
              <a:spcBef>
                <a:spcPts val="375"/>
              </a:spcBef>
              <a:spcAft>
                <a:spcPts val="0"/>
              </a:spcAft>
              <a:buSzPts val="2400"/>
              <a:buNone/>
            </a:pPr>
            <a:r>
              <a:rPr lang="en-US" u="sng">
                <a:solidFill>
                  <a:schemeClr val="hlink"/>
                </a:solidFill>
                <a:hlinkClick r:id="rId5" action="ppaction://hlinksldjump"/>
              </a:rPr>
              <a:t>1.3: Describe the primary types of managers and the roles they play</a:t>
            </a:r>
            <a:endParaRPr/>
          </a:p>
          <a:p>
            <a:pPr marL="381000" lvl="1" indent="0" algn="l" rtl="0">
              <a:lnSpc>
                <a:spcPct val="90000"/>
              </a:lnSpc>
              <a:spcBef>
                <a:spcPts val="375"/>
              </a:spcBef>
              <a:spcAft>
                <a:spcPts val="0"/>
              </a:spcAft>
              <a:buSzPts val="2400"/>
              <a:buNone/>
            </a:pPr>
            <a:r>
              <a:rPr lang="en-US" u="sng">
                <a:solidFill>
                  <a:schemeClr val="hlink"/>
                </a:solidFill>
                <a:hlinkClick r:id="rId6" action="ppaction://hlinksldjump"/>
              </a:rPr>
              <a:t>1.4: Explain the advantages that arise from managing people well</a:t>
            </a:r>
            <a:endParaRPr/>
          </a:p>
        </p:txBody>
      </p:sp>
    </p:spTree>
  </p:cSld>
  <p:clrMapOvr>
    <a:masterClrMapping/>
  </p:clrMapOvr>
  <p:timing>
    <p:tnLst>
      <p:par>
        <p:cTn id="1" dur="indefinite" restart="never" nodeType="tmRoot"/>
      </p:par>
    </p:tnLst>
  </p:timing>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Shape 202"/>
        <p:cNvGrpSpPr/>
        <p:nvPr/>
      </p:nvGrpSpPr>
      <p:grpSpPr>
        <a:xfrm>
          <a:off x="0" y="0"/>
          <a:ext cx="0" cy="0"/>
          <a:chOff x="0" y="0"/>
          <a:chExt cx="0" cy="0"/>
        </a:xfrm>
      </p:grpSpPr>
      <p:sp>
        <p:nvSpPr>
          <p:cNvPr id="203" name="Google Shape;203;p20"/>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Top-Level</a:t>
            </a:r>
            <a:endParaRPr/>
          </a:p>
        </p:txBody>
      </p:sp>
      <p:sp>
        <p:nvSpPr>
          <p:cNvPr id="204" name="Google Shape;204;p20"/>
          <p:cNvSpPr txBox="1">
            <a:spLocks noGrp="1"/>
          </p:cNvSpPr>
          <p:nvPr>
            <p:ph idx="1" type="body"/>
          </p:nvPr>
        </p:nvSpPr>
        <p:spPr>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lang="en-US"/>
              <a:t>What do these acronyms represent on a management team? </a:t>
            </a:r>
            <a:endParaRPr/>
          </a:p>
          <a:p>
            <a:pPr algn="l" indent="-285750" lvl="1" marL="685800" rtl="0">
              <a:lnSpc>
                <a:spcPct val="90000"/>
              </a:lnSpc>
              <a:spcBef>
                <a:spcPts val="375"/>
              </a:spcBef>
              <a:spcAft>
                <a:spcPts val="0"/>
              </a:spcAft>
              <a:buSzPts val="2400"/>
              <a:buChar char="•"/>
            </a:pPr>
            <a:r>
              <a:rPr lang="en-US"/>
              <a:t>CEO, COO, CMO, CTO, CFO, CCO</a:t>
            </a:r>
            <a:endParaRPr/>
          </a:p>
          <a:p>
            <a:pPr algn="l" indent="-304800" lvl="0" marL="342900" marR="0" rtl="0">
              <a:lnSpc>
                <a:spcPct val="90000"/>
              </a:lnSpc>
              <a:spcBef>
                <a:spcPts val="750"/>
              </a:spcBef>
              <a:spcAft>
                <a:spcPts val="0"/>
              </a:spcAft>
              <a:buClr>
                <a:schemeClr val="dk1"/>
              </a:buClr>
              <a:buSzPts val="2800"/>
              <a:buFont typeface="Arial"/>
              <a:buChar char="•"/>
            </a:pPr>
            <a:r>
              <a:rPr lang="en-US"/>
              <a:t>Vice Presidents or division heads sometimes part of top management team</a:t>
            </a:r>
            <a:endParaRPr/>
          </a:p>
          <a:p>
            <a:pPr algn="l" indent="-285750" lvl="1" marL="685800" rtl="0">
              <a:lnSpc>
                <a:spcPct val="90000"/>
              </a:lnSpc>
              <a:spcBef>
                <a:spcPts val="375"/>
              </a:spcBef>
              <a:spcAft>
                <a:spcPts val="0"/>
              </a:spcAft>
              <a:buSzPts val="2400"/>
              <a:buChar char="•"/>
            </a:pPr>
            <a:r>
              <a:rPr lang="en-US"/>
              <a:t>Responsible for long-term success</a:t>
            </a:r>
            <a:endParaRPr/>
          </a:p>
          <a:p>
            <a:pPr algn="l" indent="-304800" lvl="0" marL="342900" marR="0" rtl="0">
              <a:lnSpc>
                <a:spcPct val="90000"/>
              </a:lnSpc>
              <a:spcBef>
                <a:spcPts val="750"/>
              </a:spcBef>
              <a:spcAft>
                <a:spcPts val="0"/>
              </a:spcAft>
              <a:buClr>
                <a:schemeClr val="dk1"/>
              </a:buClr>
              <a:buSzPts val="2800"/>
              <a:buFont typeface="Arial"/>
              <a:buChar char="•"/>
            </a:pPr>
            <a:r>
              <a:rPr lang="en-US"/>
              <a:t>Set goals and pay careful attention to external environment</a:t>
            </a:r>
            <a:endParaRPr/>
          </a:p>
          <a:p>
            <a:pPr algn="l" indent="-285750" lvl="1" marL="685800" rtl="0">
              <a:lnSpc>
                <a:spcPct val="90000"/>
              </a:lnSpc>
              <a:spcBef>
                <a:spcPts val="375"/>
              </a:spcBef>
              <a:spcAft>
                <a:spcPts val="0"/>
              </a:spcAft>
              <a:buSzPts val="2400"/>
              <a:buChar char="•"/>
            </a:pPr>
            <a:r>
              <a:rPr lang="en-US"/>
              <a:t>Economy, law proposals, consumer/public relations</a:t>
            </a:r>
            <a:endParaRPr/>
          </a:p>
          <a:p>
            <a:pPr algn="l" indent="-304800" lvl="0" marL="342900" marR="0" rtl="0">
              <a:lnSpc>
                <a:spcPct val="90000"/>
              </a:lnSpc>
              <a:spcBef>
                <a:spcPts val="750"/>
              </a:spcBef>
              <a:spcAft>
                <a:spcPts val="0"/>
              </a:spcAft>
              <a:buClr>
                <a:schemeClr val="dk1"/>
              </a:buClr>
              <a:buSzPts val="2800"/>
              <a:buFont typeface="Arial"/>
              <a:buChar char="•"/>
            </a:pPr>
            <a:r>
              <a:rPr lang="en-US"/>
              <a:t>Make financial investments</a:t>
            </a:r>
            <a:endParaRPr/>
          </a:p>
        </p:txBody>
      </p:sp>
      <p:pic>
        <p:nvPicPr>
          <p:cNvPr descr="Photograph of someone's hands buttoning up a black suit." id="205" name="Google Shape;205;p20"/>
          <p:cNvPicPr preferRelativeResize="0"/>
          <p:nvPr/>
        </p:nvPicPr>
        <p:blipFill rotWithShape="1">
          <a:blip r:embed="rId3">
            <a:alphaModFix/>
          </a:blip>
          <a:srcRect b="18" t="8"/>
          <a:stretch/>
        </p:blipFill>
        <p:spPr>
          <a:xfrm>
            <a:off x="3492140" y="4402446"/>
            <a:ext cx="5207719" cy="2254684"/>
          </a:xfrm>
          <a:prstGeom prst="rect">
            <a:avLst/>
          </a:prstGeom>
          <a:noFill/>
          <a:ln>
            <a:noFill/>
          </a:ln>
        </p:spPr>
      </p:pic>
    </p:spTree>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Middle Managers</a:t>
            </a:r>
            <a:endParaRPr/>
          </a:p>
        </p:txBody>
      </p:sp>
      <p:sp>
        <p:nvSpPr>
          <p:cNvPr id="212" name="Google Shape;212;p21"/>
          <p:cNvSpPr txBox="1">
            <a:spLocks noGrp="1"/>
          </p:cNvSpPr>
          <p:nvPr>
            <p:ph type="body" idx="1"/>
          </p:nvPr>
        </p:nvSpPr>
        <p:spPr>
          <a:xfrm>
            <a:off x="838200" y="1825625"/>
            <a:ext cx="5200163"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Department heads, directors, chief supervisors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Links between top and first-line managers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Receives broad strategic plans with specific objectives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Encourages, supports, and fosters employees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Provides leadership</a:t>
            </a:r>
            <a:endParaRPr dirty="0"/>
          </a:p>
        </p:txBody>
      </p:sp>
      <p:pic>
        <p:nvPicPr>
          <p:cNvPr id="213" name="Google Shape;213;p21" descr="A picture of business man with several arms. Each arm is holding something different. One arm is is holding a tablet, one is holding the base of an old-fashioned telephone while another hand holds the receiver to his ear, one is holding colorful pens, one is holding a clock, one is holding a coffee, and the last one is holding cell phone to his ear."/>
          <p:cNvPicPr preferRelativeResize="0"/>
          <p:nvPr/>
        </p:nvPicPr>
        <p:blipFill rotWithShape="1">
          <a:blip r:embed="rId3">
            <a:alphaModFix/>
          </a:blip>
          <a:srcRect/>
          <a:stretch/>
        </p:blipFill>
        <p:spPr>
          <a:xfrm>
            <a:off x="6172200" y="1825625"/>
            <a:ext cx="5200163" cy="3948874"/>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First-Line Managers </a:t>
            </a:r>
            <a:endParaRPr/>
          </a:p>
        </p:txBody>
      </p:sp>
      <p:sp>
        <p:nvSpPr>
          <p:cNvPr id="220" name="Google Shape;220;p22"/>
          <p:cNvSpPr txBox="1">
            <a:spLocks noGrp="1"/>
          </p:cNvSpPr>
          <p:nvPr>
            <p:ph type="body" idx="1"/>
          </p:nvPr>
        </p:nvSpPr>
        <p:spPr>
          <a:xfrm>
            <a:off x="838200" y="1825625"/>
            <a:ext cx="5206786"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Entry level- “on the line”</a:t>
            </a:r>
            <a:endParaRPr dirty="0"/>
          </a:p>
          <a:p>
            <a:pPr marL="685800" lvl="1" indent="-285750" algn="l" rtl="0">
              <a:lnSpc>
                <a:spcPct val="90000"/>
              </a:lnSpc>
              <a:spcBef>
                <a:spcPts val="375"/>
              </a:spcBef>
              <a:spcAft>
                <a:spcPts val="0"/>
              </a:spcAft>
              <a:buSzPts val="2400"/>
              <a:buChar char="•"/>
            </a:pPr>
            <a:r>
              <a:rPr lang="en-US" dirty="0"/>
              <a:t>close contact with workers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Responsible for organizational objectives and plans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Assistant managers, shift managers, foremen, section chiefs, office managers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Focuses on internal issues- must communicate</a:t>
            </a:r>
            <a:endParaRPr dirty="0"/>
          </a:p>
        </p:txBody>
      </p:sp>
      <p:pic>
        <p:nvPicPr>
          <p:cNvPr id="221" name="Google Shape;221;p22" descr="A businessman works at a desk on a laptop computer."/>
          <p:cNvPicPr preferRelativeResize="0"/>
          <p:nvPr/>
        </p:nvPicPr>
        <p:blipFill rotWithShape="1">
          <a:blip r:embed="rId3">
            <a:alphaModFix/>
          </a:blip>
          <a:srcRect/>
          <a:stretch/>
        </p:blipFill>
        <p:spPr>
          <a:xfrm>
            <a:off x="6147014" y="1825625"/>
            <a:ext cx="5206786" cy="3472885"/>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Shape 226"/>
        <p:cNvGrpSpPr/>
        <p:nvPr/>
      </p:nvGrpSpPr>
      <p:grpSpPr>
        <a:xfrm>
          <a:off x="0" y="0"/>
          <a:ext cx="0" cy="0"/>
          <a:chOff x="0" y="0"/>
          <a:chExt cx="0" cy="0"/>
        </a:xfrm>
      </p:grpSpPr>
      <p:sp>
        <p:nvSpPr>
          <p:cNvPr id="227" name="Google Shape;227;p23"/>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Team Leaders</a:t>
            </a:r>
            <a:endParaRPr/>
          </a:p>
        </p:txBody>
      </p:sp>
      <p:sp>
        <p:nvSpPr>
          <p:cNvPr id="228" name="Google Shape;228;p23"/>
          <p:cNvSpPr txBox="1">
            <a:spLocks noGrp="1"/>
          </p:cNvSpPr>
          <p:nvPr>
            <p:ph idx="1" type="body"/>
          </p:nvPr>
        </p:nvSpPr>
        <p:spPr>
          <a:xfrm>
            <a:off x="838200" y="1825625"/>
            <a:ext cx="5087112"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Reports to first-line or middle manager</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Develops timelines, specific work assignments, provides training to team, communicates clear instructions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Makes sure team is operating efficiently</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Positions may be eliminated when new team must be formed</a:t>
            </a:r>
            <a:endParaRPr dirty="0"/>
          </a:p>
        </p:txBody>
      </p:sp>
      <p:pic>
        <p:nvPicPr>
          <p:cNvPr descr="Silhouettes of five individuals dressed in business attire standing in front of the word TEAM." id="229" name="Google Shape;229;p23"/>
          <p:cNvPicPr preferRelativeResize="0"/>
          <p:nvPr/>
        </p:nvPicPr>
        <p:blipFill rotWithShape="1">
          <a:blip r:embed="rId3">
            <a:alphaModFix/>
          </a:blip>
          <a:srcRect b="7" l="20" r="54" t="34"/>
          <a:stretch/>
        </p:blipFill>
        <p:spPr>
          <a:xfrm>
            <a:off x="6019800" y="1938359"/>
            <a:ext cx="5441515" cy="3297673"/>
          </a:xfrm>
          <a:prstGeom prst="rect">
            <a:avLst/>
          </a:prstGeom>
          <a:noFill/>
          <a:ln>
            <a:noFill/>
          </a:ln>
        </p:spPr>
      </p:pic>
    </p:spTree>
  </p:cSld>
  <p:clrMapOvr>
    <a:masterClrMapping/>
  </p:clrMapOvr>
  <p:timing>
    <p:tnLst>
      <p:par>
        <p:cTn dur="indefinite" id="1" nodeType="tmRoot" restart="never"/>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Types of Management Roles</a:t>
            </a:r>
            <a:endParaRPr/>
          </a:p>
        </p:txBody>
      </p:sp>
      <p:sp>
        <p:nvSpPr>
          <p:cNvPr id="236" name="Google Shape;236;p24"/>
          <p:cNvSpPr txBox="1">
            <a:spLocks noGrp="1"/>
          </p:cNvSpPr>
          <p:nvPr>
            <p:ph type="body" idx="1"/>
          </p:nvPr>
        </p:nvSpPr>
        <p:spPr>
          <a:xfrm>
            <a:off x="838200" y="1825625"/>
            <a:ext cx="5181601"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Leadership and Interpersonal Roles</a:t>
            </a:r>
            <a:endParaRPr dirty="0"/>
          </a:p>
          <a:p>
            <a:pPr marL="685800" lvl="1" indent="-285750" algn="l" rtl="0">
              <a:lnSpc>
                <a:spcPct val="90000"/>
              </a:lnSpc>
              <a:spcBef>
                <a:spcPts val="375"/>
              </a:spcBef>
              <a:spcAft>
                <a:spcPts val="0"/>
              </a:spcAft>
              <a:buSzPts val="2400"/>
              <a:buChar char="•"/>
            </a:pPr>
            <a:r>
              <a:rPr lang="en-US" dirty="0"/>
              <a:t>Top Managers</a:t>
            </a:r>
            <a:endParaRPr dirty="0"/>
          </a:p>
          <a:p>
            <a:pPr marL="685800" lvl="1" indent="-285750" algn="l" rtl="0">
              <a:lnSpc>
                <a:spcPct val="90000"/>
              </a:lnSpc>
              <a:spcBef>
                <a:spcPts val="375"/>
              </a:spcBef>
              <a:spcAft>
                <a:spcPts val="0"/>
              </a:spcAft>
              <a:buSzPts val="2400"/>
              <a:buChar char="•"/>
            </a:pPr>
            <a:r>
              <a:rPr lang="en-US" dirty="0"/>
              <a:t>Middle managers</a:t>
            </a:r>
            <a:endParaRPr dirty="0"/>
          </a:p>
          <a:p>
            <a:pPr marL="1028700" lvl="2" indent="-266700" algn="l" rtl="0">
              <a:lnSpc>
                <a:spcPct val="90000"/>
              </a:lnSpc>
              <a:spcBef>
                <a:spcPts val="375"/>
              </a:spcBef>
              <a:spcAft>
                <a:spcPts val="0"/>
              </a:spcAft>
              <a:buSzPts val="2000"/>
              <a:buChar char="•"/>
            </a:pPr>
            <a:r>
              <a:rPr lang="en-US" dirty="0"/>
              <a:t> focus more on interpersonal skills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Decisional Roles</a:t>
            </a:r>
            <a:endParaRPr dirty="0"/>
          </a:p>
          <a:p>
            <a:pPr marL="685800" lvl="1" indent="-285750" algn="l" rtl="0">
              <a:lnSpc>
                <a:spcPct val="90000"/>
              </a:lnSpc>
              <a:spcBef>
                <a:spcPts val="375"/>
              </a:spcBef>
              <a:spcAft>
                <a:spcPts val="0"/>
              </a:spcAft>
              <a:buSzPts val="2400"/>
              <a:buChar char="•"/>
            </a:pPr>
            <a:r>
              <a:rPr lang="en-US" dirty="0"/>
              <a:t>All managers required to make decisions</a:t>
            </a:r>
            <a:endParaRPr dirty="0"/>
          </a:p>
        </p:txBody>
      </p:sp>
      <p:pic>
        <p:nvPicPr>
          <p:cNvPr id="237" name="Google Shape;237;p24" descr="Overhead shot of a desk with several items scattered across its surface, including a laptop, a planner, some business reports, a calendar. A person's arms reach across the desk pointing at a chart in one business report."/>
          <p:cNvPicPr preferRelativeResize="0"/>
          <p:nvPr/>
        </p:nvPicPr>
        <p:blipFill rotWithShape="1">
          <a:blip r:embed="rId3">
            <a:alphaModFix/>
          </a:blip>
          <a:srcRect/>
          <a:stretch/>
        </p:blipFill>
        <p:spPr>
          <a:xfrm>
            <a:off x="6172200" y="1825625"/>
            <a:ext cx="5211570" cy="3172260"/>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Leadership and Interpersonal Roles</a:t>
            </a:r>
            <a:endParaRPr/>
          </a:p>
        </p:txBody>
      </p:sp>
      <p:sp>
        <p:nvSpPr>
          <p:cNvPr id="243" name="Google Shape;243;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Top Managers</a:t>
            </a:r>
            <a:endParaRPr/>
          </a:p>
          <a:p>
            <a:pPr marL="685800" lvl="1" indent="-285750" algn="l" rtl="0">
              <a:lnSpc>
                <a:spcPct val="90000"/>
              </a:lnSpc>
              <a:spcBef>
                <a:spcPts val="375"/>
              </a:spcBef>
              <a:spcAft>
                <a:spcPts val="0"/>
              </a:spcAft>
              <a:buSzPts val="2400"/>
              <a:buChar char="•"/>
            </a:pPr>
            <a:r>
              <a:rPr lang="en-US"/>
              <a:t>Voice of organization</a:t>
            </a:r>
            <a:endParaRPr/>
          </a:p>
          <a:p>
            <a:pPr marL="685800" lvl="1" indent="-285750" algn="l" rtl="0">
              <a:lnSpc>
                <a:spcPct val="90000"/>
              </a:lnSpc>
              <a:spcBef>
                <a:spcPts val="375"/>
              </a:spcBef>
              <a:spcAft>
                <a:spcPts val="0"/>
              </a:spcAft>
              <a:buSzPts val="2400"/>
              <a:buChar char="•"/>
            </a:pPr>
            <a:r>
              <a:rPr lang="en-US"/>
              <a:t>Hard to separate personal aspects from corporate positions</a:t>
            </a:r>
            <a:endParaRPr/>
          </a:p>
          <a:p>
            <a:pPr marL="400050" lvl="1" indent="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Middle Managers</a:t>
            </a:r>
            <a:endParaRPr/>
          </a:p>
          <a:p>
            <a:pPr marL="685800" lvl="1" indent="-285750" algn="l" rtl="0">
              <a:lnSpc>
                <a:spcPct val="90000"/>
              </a:lnSpc>
              <a:spcBef>
                <a:spcPts val="375"/>
              </a:spcBef>
              <a:spcAft>
                <a:spcPts val="0"/>
              </a:spcAft>
              <a:buSzPts val="2400"/>
              <a:buChar char="•"/>
            </a:pPr>
            <a:r>
              <a:rPr lang="en-US"/>
              <a:t>Determines what information can be shared</a:t>
            </a:r>
            <a:endParaRPr/>
          </a:p>
          <a:p>
            <a:pPr marL="685800" lvl="1" indent="-285750" algn="l" rtl="0">
              <a:lnSpc>
                <a:spcPct val="90000"/>
              </a:lnSpc>
              <a:spcBef>
                <a:spcPts val="375"/>
              </a:spcBef>
              <a:spcAft>
                <a:spcPts val="0"/>
              </a:spcAft>
              <a:buSzPts val="2400"/>
              <a:buChar char="•"/>
            </a:pPr>
            <a:r>
              <a:rPr lang="en-US"/>
              <a:t>Weighs informational value to decide what to send to top management</a:t>
            </a:r>
            <a:endParaRPr/>
          </a:p>
          <a:p>
            <a:pPr marL="400050" lvl="1" indent="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First-Line Managers</a:t>
            </a:r>
            <a:endParaRPr/>
          </a:p>
          <a:p>
            <a:pPr marL="685800" lvl="1" indent="-285750" algn="l" rtl="0">
              <a:lnSpc>
                <a:spcPct val="90000"/>
              </a:lnSpc>
              <a:spcBef>
                <a:spcPts val="375"/>
              </a:spcBef>
              <a:spcAft>
                <a:spcPts val="0"/>
              </a:spcAft>
              <a:buSzPts val="2400"/>
              <a:buChar char="•"/>
            </a:pPr>
            <a:r>
              <a:rPr lang="en-US"/>
              <a:t>Evaluates work and helping employees contribute</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Decisional Roles</a:t>
            </a:r>
            <a:endParaRPr/>
          </a:p>
        </p:txBody>
      </p:sp>
      <p:sp>
        <p:nvSpPr>
          <p:cNvPr id="249" name="Google Shape;249;p2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Entrepreneur- top-level managers</a:t>
            </a:r>
            <a:endParaRPr/>
          </a:p>
          <a:p>
            <a:pPr marL="685800" lvl="1" indent="-285750" algn="l" rtl="0">
              <a:lnSpc>
                <a:spcPct val="90000"/>
              </a:lnSpc>
              <a:spcBef>
                <a:spcPts val="375"/>
              </a:spcBef>
              <a:spcAft>
                <a:spcPts val="0"/>
              </a:spcAft>
              <a:buSzPts val="2400"/>
              <a:buChar char="•"/>
            </a:pPr>
            <a:r>
              <a:rPr lang="en-US"/>
              <a:t>Economic opportunities, lead change initiative</a:t>
            </a:r>
            <a:endParaRPr/>
          </a:p>
          <a:p>
            <a:pPr marL="685800" lvl="1" indent="-13335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Disturbance handler- top and middle managers</a:t>
            </a:r>
            <a:endParaRPr/>
          </a:p>
          <a:p>
            <a:pPr marL="685800" lvl="1" indent="-285750" algn="l" rtl="0">
              <a:lnSpc>
                <a:spcPct val="90000"/>
              </a:lnSpc>
              <a:spcBef>
                <a:spcPts val="375"/>
              </a:spcBef>
              <a:spcAft>
                <a:spcPts val="0"/>
              </a:spcAft>
              <a:buSzPts val="2400"/>
              <a:buChar char="•"/>
            </a:pPr>
            <a:r>
              <a:rPr lang="en-US"/>
              <a:t>React to problems in organization (internal/external)- decide what actions should be taken</a:t>
            </a:r>
            <a:endParaRPr/>
          </a:p>
          <a:p>
            <a:pPr marL="685800" lvl="1" indent="-13335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Resource allocator</a:t>
            </a:r>
            <a:endParaRPr/>
          </a:p>
          <a:p>
            <a:pPr marL="685800" lvl="1" indent="-285750" algn="l" rtl="0">
              <a:lnSpc>
                <a:spcPct val="90000"/>
              </a:lnSpc>
              <a:spcBef>
                <a:spcPts val="375"/>
              </a:spcBef>
              <a:spcAft>
                <a:spcPts val="0"/>
              </a:spcAft>
              <a:buSzPts val="2400"/>
              <a:buChar char="•"/>
            </a:pPr>
            <a:r>
              <a:rPr lang="en-US"/>
              <a:t>Depending on whether decisions affect whole company or not</a:t>
            </a:r>
            <a:endParaRPr/>
          </a:p>
          <a:p>
            <a:pPr marL="685800" lvl="1" indent="-13335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Negotiator- top and middle-level managers</a:t>
            </a:r>
            <a:endParaRPr/>
          </a:p>
          <a:p>
            <a:pPr marL="685800" lvl="1" indent="-285750" algn="l" rtl="0">
              <a:lnSpc>
                <a:spcPct val="90000"/>
              </a:lnSpc>
              <a:spcBef>
                <a:spcPts val="375"/>
              </a:spcBef>
              <a:spcAft>
                <a:spcPts val="0"/>
              </a:spcAft>
              <a:buSzPts val="2400"/>
              <a:buChar char="•"/>
            </a:pPr>
            <a:r>
              <a:rPr lang="en-US"/>
              <a:t>Top- negotiations about whole company (contracts or agreements)</a:t>
            </a:r>
            <a:endParaRPr/>
          </a:p>
          <a:p>
            <a:pPr marL="685800" lvl="1" indent="-285750" algn="l" rtl="0">
              <a:lnSpc>
                <a:spcPct val="90000"/>
              </a:lnSpc>
              <a:spcBef>
                <a:spcPts val="375"/>
              </a:spcBef>
              <a:spcAft>
                <a:spcPts val="0"/>
              </a:spcAft>
              <a:buSzPts val="2400"/>
              <a:buChar char="•"/>
            </a:pPr>
            <a:r>
              <a:rPr lang="en-US"/>
              <a:t>Middle- negotiate salary and hiring</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Managers and Leadership</a:t>
            </a:r>
            <a:endParaRPr/>
          </a:p>
        </p:txBody>
      </p:sp>
      <p:sp>
        <p:nvSpPr>
          <p:cNvPr id="256" name="Google Shape;256;p2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Which type of manager spends more time in leadership activities?</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The Advantages of Managing People Well</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The Advantages of Managing People Well</a:t>
            </a:r>
            <a:endParaRPr/>
          </a:p>
        </p:txBody>
      </p:sp>
      <p:sp>
        <p:nvSpPr>
          <p:cNvPr id="267" name="Google Shape;267;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1.4: Explain the advantages that arise from managing people well </a:t>
            </a:r>
            <a:endParaRPr/>
          </a:p>
          <a:p>
            <a:pPr marL="400050" lvl="1" indent="0" algn="l" rtl="0">
              <a:lnSpc>
                <a:spcPct val="90000"/>
              </a:lnSpc>
              <a:spcBef>
                <a:spcPts val="375"/>
              </a:spcBef>
              <a:spcAft>
                <a:spcPts val="0"/>
              </a:spcAft>
              <a:buSzPts val="2400"/>
              <a:buNone/>
            </a:pPr>
            <a:r>
              <a:rPr lang="en-US" sz="2000"/>
              <a:t>1.4.1: Explain the advantages that arise from managing people well</a:t>
            </a:r>
            <a:r>
              <a:rPr lang="en-US"/>
              <a:t/>
            </a:r>
            <a:br>
              <a:rPr lang="en-US"/>
            </a:b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Management</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g838a71face_0_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The Advantages of Managing People Well </a:t>
            </a:r>
            <a:endParaRPr/>
          </a:p>
        </p:txBody>
      </p:sp>
      <p:sp>
        <p:nvSpPr>
          <p:cNvPr id="273" name="Google Shape;273;g838a71face_0_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400050" lvl="1" indent="0" algn="l" rtl="0">
              <a:lnSpc>
                <a:spcPct val="90000"/>
              </a:lnSpc>
              <a:spcBef>
                <a:spcPts val="375"/>
              </a:spcBef>
              <a:spcAft>
                <a:spcPts val="0"/>
              </a:spcAft>
              <a:buSzPts val="2400"/>
              <a:buNone/>
            </a:pPr>
            <a:r>
              <a:rPr lang="en-US"/>
              <a:t/>
            </a:r>
            <a:br>
              <a:rPr lang="en-US"/>
            </a:br>
            <a:r>
              <a:rPr lang="en-US" sz="2400">
                <a:solidFill>
                  <a:srgbClr val="333333"/>
                </a:solidFill>
                <a:highlight>
                  <a:srgbClr val="FFFFFF"/>
                </a:highlight>
              </a:rPr>
              <a:t>“</a:t>
            </a:r>
            <a:r>
              <a:rPr lang="en-US" sz="2400" i="1">
                <a:solidFill>
                  <a:srgbClr val="333333"/>
                </a:solidFill>
              </a:rPr>
              <a:t>People are definitely a company’s greatest asset. It doesn’t make any difference whether the company’s product is cars or cosmetics. A company is only as good as the people it keeps.</a:t>
            </a:r>
            <a:r>
              <a:rPr lang="en-US" sz="2400">
                <a:solidFill>
                  <a:srgbClr val="333333"/>
                </a:solidFill>
                <a:highlight>
                  <a:srgbClr val="FFFFFF"/>
                </a:highlight>
              </a:rPr>
              <a:t>” – Mary Kay Ash</a:t>
            </a:r>
            <a:endParaRPr sz="2400"/>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r>
              <a:rPr lang="en-US"/>
              <a:t>How can managers leverage their employees to achieve a true competitive advantage?</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What Makes a Good Manager?</a:t>
            </a:r>
            <a:endParaRPr/>
          </a:p>
        </p:txBody>
      </p:sp>
      <p:sp>
        <p:nvSpPr>
          <p:cNvPr id="280" name="Google Shape;280;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What makes a good manager?</a:t>
            </a:r>
            <a:endParaRPr dirty="0"/>
          </a:p>
          <a:p>
            <a:pPr marL="685800" lvl="1" indent="-285750" algn="l" rtl="0">
              <a:lnSpc>
                <a:spcPct val="90000"/>
              </a:lnSpc>
              <a:spcBef>
                <a:spcPts val="375"/>
              </a:spcBef>
              <a:spcAft>
                <a:spcPts val="0"/>
              </a:spcAft>
              <a:buSzPts val="2400"/>
              <a:buChar char="•"/>
            </a:pPr>
            <a:r>
              <a:rPr lang="en-US" dirty="0"/>
              <a:t>Effectiveness</a:t>
            </a:r>
            <a:endParaRPr dirty="0"/>
          </a:p>
          <a:p>
            <a:pPr marL="685800" lvl="1" indent="-285750" algn="l" rtl="0">
              <a:lnSpc>
                <a:spcPct val="90000"/>
              </a:lnSpc>
              <a:spcBef>
                <a:spcPts val="375"/>
              </a:spcBef>
              <a:spcAft>
                <a:spcPts val="0"/>
              </a:spcAft>
              <a:buSzPts val="2400"/>
              <a:buChar char="•"/>
            </a:pPr>
            <a:r>
              <a:rPr lang="en-US" dirty="0"/>
              <a:t>Efficiency</a:t>
            </a:r>
            <a:endParaRPr dirty="0"/>
          </a:p>
          <a:p>
            <a:pPr marL="685800" lvl="1" indent="-285750" algn="l" rtl="0">
              <a:lnSpc>
                <a:spcPct val="90000"/>
              </a:lnSpc>
              <a:spcBef>
                <a:spcPts val="375"/>
              </a:spcBef>
              <a:spcAft>
                <a:spcPts val="0"/>
              </a:spcAft>
              <a:buSzPts val="2400"/>
              <a:buChar char="•"/>
            </a:pPr>
            <a:r>
              <a:rPr lang="en-US" dirty="0"/>
              <a:t>Sustainable practices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Competitive advantage</a:t>
            </a:r>
            <a:endParaRPr dirty="0"/>
          </a:p>
          <a:p>
            <a:pPr marL="685800" lvl="1" indent="-285750" algn="l" rtl="0">
              <a:lnSpc>
                <a:spcPct val="90000"/>
              </a:lnSpc>
              <a:spcBef>
                <a:spcPts val="375"/>
              </a:spcBef>
              <a:spcAft>
                <a:spcPts val="0"/>
              </a:spcAft>
              <a:buSzPts val="2400"/>
              <a:buChar char="•"/>
            </a:pPr>
            <a:r>
              <a:rPr lang="en-US" dirty="0"/>
              <a:t>business outperforms rivals due to employees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Depends on a stable and reliable workforce</a:t>
            </a:r>
            <a:endParaRPr dirty="0"/>
          </a:p>
        </p:txBody>
      </p:sp>
      <p:pic>
        <p:nvPicPr>
          <p:cNvPr id="281" name="Google Shape;281;p30" descr="Three women dressed in business attire sitting at a meeting room table. Two have laptops in front of them, while the third is taking notes in a notebook."/>
          <p:cNvPicPr preferRelativeResize="0"/>
          <p:nvPr/>
        </p:nvPicPr>
        <p:blipFill rotWithShape="1">
          <a:blip r:embed="rId3">
            <a:alphaModFix/>
          </a:blip>
          <a:srcRect/>
          <a:stretch/>
        </p:blipFill>
        <p:spPr>
          <a:xfrm>
            <a:off x="6172200" y="1938360"/>
            <a:ext cx="5181600" cy="3450946"/>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287" name="Google Shape;287;p3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Describe what management is in your own words.</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primary functions of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Differentiate between the planning, organizing, leading, and controlling functions of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Differentiate between the functions of top managers, middle managers, first-line managers, and team leaders</a:t>
            </a:r>
            <a:endParaRPr/>
          </a:p>
          <a:p>
            <a:pPr marL="342900" marR="0" lvl="0" indent="-304800" algn="l" rtl="0">
              <a:lnSpc>
                <a:spcPct val="90000"/>
              </a:lnSpc>
              <a:spcBef>
                <a:spcPts val="750"/>
              </a:spcBef>
              <a:spcAft>
                <a:spcPts val="0"/>
              </a:spcAft>
              <a:buClr>
                <a:schemeClr val="dk1"/>
              </a:buClr>
              <a:buSzPts val="2800"/>
              <a:buFont typeface="Arial"/>
              <a:buChar char="•"/>
            </a:pPr>
            <a:r>
              <a:rPr lang="en-US"/>
              <a:t>Differentiate between leadership, informational, and decision-making roles</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advantages that arise from managing people well</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Management</a:t>
            </a:r>
            <a:endParaRPr/>
          </a:p>
        </p:txBody>
      </p:sp>
      <p:sp>
        <p:nvSpPr>
          <p:cNvPr id="88" name="Google Shape;88;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1.1: Describe what management is </a:t>
            </a:r>
            <a:endParaRPr/>
          </a:p>
          <a:p>
            <a:pPr marL="400050" lvl="1" indent="0" algn="l" rtl="0">
              <a:lnSpc>
                <a:spcPct val="90000"/>
              </a:lnSpc>
              <a:spcBef>
                <a:spcPts val="375"/>
              </a:spcBef>
              <a:spcAft>
                <a:spcPts val="0"/>
              </a:spcAft>
              <a:buSzPts val="2400"/>
              <a:buNone/>
            </a:pPr>
            <a:r>
              <a:rPr lang="en-US"/>
              <a:t>1.1.1: Describe what management is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Why does learning about management matter?</a:t>
            </a:r>
            <a:endParaRPr/>
          </a:p>
        </p:txBody>
      </p:sp>
      <p:sp>
        <p:nvSpPr>
          <p:cNvPr id="95" name="Google Shape;95;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85800" lvl="1" indent="-285750" algn="l" rtl="0">
              <a:lnSpc>
                <a:spcPct val="90000"/>
              </a:lnSpc>
              <a:spcBef>
                <a:spcPts val="375"/>
              </a:spcBef>
              <a:spcAft>
                <a:spcPts val="0"/>
              </a:spcAft>
              <a:buSzPts val="2400"/>
              <a:buChar char="•"/>
            </a:pPr>
            <a:r>
              <a:rPr lang="en-US"/>
              <a:t>Who makes the difficult decisions that result in the success or failure of the organization?</a:t>
            </a:r>
            <a:endParaRPr/>
          </a:p>
          <a:p>
            <a:pPr marL="685800" lvl="1" indent="-285750" algn="l" rtl="0">
              <a:lnSpc>
                <a:spcPct val="90000"/>
              </a:lnSpc>
              <a:spcBef>
                <a:spcPts val="375"/>
              </a:spcBef>
              <a:spcAft>
                <a:spcPts val="0"/>
              </a:spcAft>
              <a:buSzPts val="2400"/>
              <a:buChar char="•"/>
            </a:pPr>
            <a:r>
              <a:rPr lang="en-US"/>
              <a:t>How do organizations survive in world where conditions are constantly changing?</a:t>
            </a:r>
            <a:endParaRPr/>
          </a:p>
          <a:p>
            <a:pPr marL="685800" lvl="1" indent="-285750" algn="l" rtl="0">
              <a:lnSpc>
                <a:spcPct val="90000"/>
              </a:lnSpc>
              <a:spcBef>
                <a:spcPts val="375"/>
              </a:spcBef>
              <a:spcAft>
                <a:spcPts val="0"/>
              </a:spcAft>
              <a:buSzPts val="2400"/>
              <a:buChar char="•"/>
            </a:pPr>
            <a:r>
              <a:rPr lang="en-US"/>
              <a:t>Do you think making good business choices is an art or a science?</a:t>
            </a:r>
            <a:endParaRPr/>
          </a:p>
        </p:txBody>
      </p:sp>
      <p:pic>
        <p:nvPicPr>
          <p:cNvPr id="96" name="Google Shape;96;p5">
            <a:extLst>
              <a:ext uri="{C183D7F6-B498-43B3-948B-1728B52AA6E4}">
                <adec:decorative xmlns:adec="http://schemas.microsoft.com/office/drawing/2017/decorative" xmlns="" val="1"/>
              </a:ext>
            </a:extLst>
          </p:cNvPr>
          <p:cNvPicPr preferRelativeResize="0"/>
          <p:nvPr/>
        </p:nvPicPr>
        <p:blipFill rotWithShape="1">
          <a:blip r:embed="rId3">
            <a:alphaModFix/>
          </a:blip>
          <a:srcRect/>
          <a:stretch/>
        </p:blipFill>
        <p:spPr>
          <a:xfrm>
            <a:off x="2552725" y="3420293"/>
            <a:ext cx="7086549" cy="298867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What is Management?</a:t>
            </a:r>
            <a:endParaRPr/>
          </a:p>
        </p:txBody>
      </p:sp>
      <p:sp>
        <p:nvSpPr>
          <p:cNvPr id="103" name="Google Shape;103;p6"/>
          <p:cNvSpPr txBox="1">
            <a:spLocks noGrp="1"/>
          </p:cNvSpPr>
          <p:nvPr>
            <p:ph type="body" idx="1"/>
          </p:nvPr>
        </p:nvSpPr>
        <p:spPr>
          <a:xfrm>
            <a:off x="838200" y="1825625"/>
            <a:ext cx="52578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The Definition of Management</a:t>
            </a:r>
            <a:endParaRPr dirty="0"/>
          </a:p>
          <a:p>
            <a:pPr marL="685800" lvl="1" indent="-285750" algn="l" rtl="0">
              <a:lnSpc>
                <a:spcPct val="90000"/>
              </a:lnSpc>
              <a:spcBef>
                <a:spcPts val="375"/>
              </a:spcBef>
              <a:spcAft>
                <a:spcPts val="0"/>
              </a:spcAft>
              <a:buSzPts val="2400"/>
              <a:buChar char="•"/>
            </a:pPr>
            <a:r>
              <a:rPr lang="en-US" dirty="0"/>
              <a:t>Process of planning, organizing, leading, and controlling people in organization- effectively use resources to meet goals</a:t>
            </a:r>
            <a:endParaRPr dirty="0"/>
          </a:p>
          <a:p>
            <a:pPr marL="342900" marR="0" lvl="0" indent="-127000" algn="l" rtl="0">
              <a:lnSpc>
                <a:spcPct val="90000"/>
              </a:lnSpc>
              <a:spcBef>
                <a:spcPts val="750"/>
              </a:spcBef>
              <a:spcAft>
                <a:spcPts val="0"/>
              </a:spcAft>
              <a:buClr>
                <a:schemeClr val="dk1"/>
              </a:buClr>
              <a:buSzPts val="2800"/>
              <a:buFont typeface="Arial"/>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The Two Aspects of Management</a:t>
            </a:r>
            <a:endParaRPr dirty="0"/>
          </a:p>
          <a:p>
            <a:pPr marL="685800" lvl="1" indent="-285750" algn="l" rtl="0">
              <a:lnSpc>
                <a:spcPct val="90000"/>
              </a:lnSpc>
              <a:spcBef>
                <a:spcPts val="375"/>
              </a:spcBef>
              <a:spcAft>
                <a:spcPts val="0"/>
              </a:spcAft>
              <a:buSzPts val="2400"/>
              <a:buChar char="•"/>
            </a:pPr>
            <a:r>
              <a:rPr lang="en-US" dirty="0"/>
              <a:t>People</a:t>
            </a:r>
            <a:endParaRPr dirty="0"/>
          </a:p>
          <a:p>
            <a:pPr marL="1028700" lvl="2" indent="-266700" algn="l" rtl="0">
              <a:lnSpc>
                <a:spcPct val="90000"/>
              </a:lnSpc>
              <a:spcBef>
                <a:spcPts val="375"/>
              </a:spcBef>
              <a:spcAft>
                <a:spcPts val="0"/>
              </a:spcAft>
              <a:buSzPts val="2000"/>
              <a:buChar char="•"/>
            </a:pPr>
            <a:r>
              <a:rPr lang="en-US" dirty="0"/>
              <a:t>The people with the responsibility and authority to determine the overall direction of the organization </a:t>
            </a:r>
            <a:endParaRPr dirty="0"/>
          </a:p>
          <a:p>
            <a:pPr marL="685800" lvl="1" indent="-285750" algn="l" rtl="0">
              <a:lnSpc>
                <a:spcPct val="90000"/>
              </a:lnSpc>
              <a:spcBef>
                <a:spcPts val="375"/>
              </a:spcBef>
              <a:spcAft>
                <a:spcPts val="0"/>
              </a:spcAft>
              <a:buSzPts val="2400"/>
              <a:buChar char="•"/>
            </a:pPr>
            <a:r>
              <a:rPr lang="en-US" dirty="0"/>
              <a:t>Process</a:t>
            </a:r>
            <a:endParaRPr dirty="0"/>
          </a:p>
          <a:p>
            <a:pPr marL="1028700" lvl="2" indent="-266700" algn="l" rtl="0">
              <a:lnSpc>
                <a:spcPct val="90000"/>
              </a:lnSpc>
              <a:spcBef>
                <a:spcPts val="375"/>
              </a:spcBef>
              <a:spcAft>
                <a:spcPts val="0"/>
              </a:spcAft>
              <a:buSzPts val="2000"/>
              <a:buChar char="•"/>
            </a:pPr>
            <a:r>
              <a:rPr lang="en-US" dirty="0"/>
              <a:t>Decide what goals should be and defines them for the organization</a:t>
            </a:r>
            <a:endParaRPr dirty="0"/>
          </a:p>
        </p:txBody>
      </p:sp>
      <p:pic>
        <p:nvPicPr>
          <p:cNvPr id="104" name="Google Shape;104;p6">
            <a:extLst>
              <a:ext uri="{C183D7F6-B498-43B3-948B-1728B52AA6E4}">
                <adec:decorative xmlns:adec="http://schemas.microsoft.com/office/drawing/2017/decorative" xmlns="" val="1"/>
              </a:ext>
            </a:extLst>
          </p:cNvPr>
          <p:cNvPicPr preferRelativeResize="0"/>
          <p:nvPr/>
        </p:nvPicPr>
        <p:blipFill rotWithShape="1">
          <a:blip r:embed="rId3">
            <a:alphaModFix/>
          </a:blip>
          <a:srcRect/>
          <a:stretch/>
        </p:blipFill>
        <p:spPr>
          <a:xfrm>
            <a:off x="6172200" y="1825625"/>
            <a:ext cx="5212553" cy="328499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Practice Question 1</a:t>
            </a:r>
            <a:endParaRPr/>
          </a:p>
        </p:txBody>
      </p:sp>
      <p:sp>
        <p:nvSpPr>
          <p:cNvPr id="111" name="Google Shape;111;p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In most cases, the management function includes which of the following? </a:t>
            </a:r>
            <a:endParaRPr/>
          </a:p>
          <a:p>
            <a:pPr marL="6350" lvl="0" indent="-6350" algn="l" rtl="0">
              <a:lnSpc>
                <a:spcPct val="90000"/>
              </a:lnSpc>
              <a:spcBef>
                <a:spcPts val="750"/>
              </a:spcBef>
              <a:spcAft>
                <a:spcPts val="0"/>
              </a:spcAft>
              <a:buSzPts val="2800"/>
              <a:buNone/>
            </a:pPr>
            <a:endParaRPr/>
          </a:p>
          <a:p>
            <a:pPr marL="838200" lvl="1" indent="-457200" algn="l" rtl="0">
              <a:lnSpc>
                <a:spcPct val="90000"/>
              </a:lnSpc>
              <a:spcBef>
                <a:spcPts val="375"/>
              </a:spcBef>
              <a:spcAft>
                <a:spcPts val="0"/>
              </a:spcAft>
              <a:buSzPts val="2400"/>
              <a:buFont typeface="Arial"/>
              <a:buAutoNum type="alphaLcParenR"/>
            </a:pPr>
            <a:r>
              <a:rPr lang="en-US"/>
              <a:t>applying and distributing organizational resources effectively</a:t>
            </a:r>
            <a:endParaRPr/>
          </a:p>
          <a:p>
            <a:pPr marL="838200" lvl="1" indent="-457200" algn="l" rtl="0">
              <a:lnSpc>
                <a:spcPct val="90000"/>
              </a:lnSpc>
              <a:spcBef>
                <a:spcPts val="375"/>
              </a:spcBef>
              <a:spcAft>
                <a:spcPts val="0"/>
              </a:spcAft>
              <a:buSzPts val="2400"/>
              <a:buFont typeface="Arial"/>
              <a:buAutoNum type="alphaLcParenR"/>
            </a:pPr>
            <a:r>
              <a:rPr lang="en-US"/>
              <a:t>acquiring new resources when necessary</a:t>
            </a:r>
            <a:endParaRPr/>
          </a:p>
          <a:p>
            <a:pPr marL="838200" lvl="1" indent="-457200" algn="l" rtl="0">
              <a:lnSpc>
                <a:spcPct val="90000"/>
              </a:lnSpc>
              <a:spcBef>
                <a:spcPts val="375"/>
              </a:spcBef>
              <a:spcAft>
                <a:spcPts val="0"/>
              </a:spcAft>
              <a:buSzPts val="2400"/>
              <a:buFont typeface="Arial"/>
              <a:buAutoNum type="alphaLcParenR"/>
            </a:pPr>
            <a:r>
              <a:rPr lang="en-US"/>
              <a:t>analyzing and adapting to the ever-changing environment in which the organization operates</a:t>
            </a:r>
            <a:endParaRPr/>
          </a:p>
          <a:p>
            <a:pPr marL="838200" lvl="1" indent="-457200" algn="l" rtl="0">
              <a:lnSpc>
                <a:spcPct val="90000"/>
              </a:lnSpc>
              <a:spcBef>
                <a:spcPts val="375"/>
              </a:spcBef>
              <a:spcAft>
                <a:spcPts val="0"/>
              </a:spcAft>
              <a:buSzPts val="2400"/>
              <a:buFont typeface="Arial"/>
              <a:buAutoNum type="alphaLcParenR"/>
            </a:pPr>
            <a:r>
              <a:rPr lang="en-US"/>
              <a:t>complying with legal, ethical, and social responsibilities of the community</a:t>
            </a:r>
            <a:endParaRPr/>
          </a:p>
          <a:p>
            <a:pPr marL="838200" lvl="1" indent="-457200" algn="l" rtl="0">
              <a:lnSpc>
                <a:spcPct val="90000"/>
              </a:lnSpc>
              <a:spcBef>
                <a:spcPts val="375"/>
              </a:spcBef>
              <a:spcAft>
                <a:spcPts val="0"/>
              </a:spcAft>
              <a:buSzPts val="2400"/>
              <a:buFont typeface="Arial"/>
              <a:buAutoNum type="alphaLcParenR"/>
            </a:pPr>
            <a:r>
              <a:rPr lang="en-US"/>
              <a:t>developing relationships with and among people to execute the strategies and plans</a:t>
            </a:r>
            <a:endParaRPr/>
          </a:p>
          <a:p>
            <a:pPr marL="838200" lvl="1" indent="-457200" algn="l" rtl="0">
              <a:lnSpc>
                <a:spcPct val="90000"/>
              </a:lnSpc>
              <a:spcBef>
                <a:spcPts val="375"/>
              </a:spcBef>
              <a:spcAft>
                <a:spcPts val="0"/>
              </a:spcAft>
              <a:buSzPts val="2400"/>
              <a:buFont typeface="Arial"/>
              <a:buAutoNum type="alphaLcParenR"/>
            </a:pPr>
            <a:r>
              <a:rPr lang="en-US"/>
              <a:t>all of the above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Primary Functions of Management</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Primary Functions of Management</a:t>
            </a:r>
            <a:endParaRPr/>
          </a:p>
        </p:txBody>
      </p:sp>
      <p:sp>
        <p:nvSpPr>
          <p:cNvPr id="123" name="Google Shape;123;p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1.2.1: Explain the primary functions of management</a:t>
            </a:r>
            <a:endParaRPr/>
          </a:p>
          <a:p>
            <a:pPr marL="400050" lvl="1" indent="0" algn="l" rtl="0">
              <a:lnSpc>
                <a:spcPct val="90000"/>
              </a:lnSpc>
              <a:spcBef>
                <a:spcPts val="375"/>
              </a:spcBef>
              <a:spcAft>
                <a:spcPts val="0"/>
              </a:spcAft>
              <a:buSzPts val="2400"/>
              <a:buNone/>
            </a:pPr>
            <a:r>
              <a:rPr lang="en-US"/>
              <a:t>1.2.1: Explain the primary functions of management</a:t>
            </a:r>
            <a:endParaRPr/>
          </a:p>
          <a:p>
            <a:pPr marL="400050" lvl="1" indent="0" algn="l" rtl="0">
              <a:lnSpc>
                <a:spcPct val="90000"/>
              </a:lnSpc>
              <a:spcBef>
                <a:spcPts val="375"/>
              </a:spcBef>
              <a:spcAft>
                <a:spcPts val="0"/>
              </a:spcAft>
              <a:buSzPts val="2400"/>
              <a:buNone/>
            </a:pPr>
            <a:r>
              <a:rPr lang="en-US"/>
              <a:t>1.2.2: Differentiate between the planning, organizing, leading, and controlling functions of management</a:t>
            </a:r>
            <a:endParaRPr/>
          </a:p>
          <a:p>
            <a:pPr marL="38100" lvl="0" indent="0" algn="l" rtl="0">
              <a:lnSpc>
                <a:spcPct val="90000"/>
              </a:lnSpc>
              <a:spcBef>
                <a:spcPts val="750"/>
              </a:spcBef>
              <a:spcAft>
                <a:spcPts val="0"/>
              </a:spcAft>
              <a:buSzPts val="2800"/>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21</TotalTime>
  <Words>1175</Words>
  <Application>Microsoft Office PowerPoint</Application>
  <PresentationFormat>Widescreen</PresentationFormat>
  <Paragraphs>199</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Arial</vt:lpstr>
      <vt:lpstr>Century Gothic</vt:lpstr>
      <vt:lpstr>management</vt:lpstr>
      <vt:lpstr>Principles of Management</vt:lpstr>
      <vt:lpstr>Module Learning Outcomes</vt:lpstr>
      <vt:lpstr>Management</vt:lpstr>
      <vt:lpstr>Learning Outcomes: Management</vt:lpstr>
      <vt:lpstr>Why does learning about management matter?</vt:lpstr>
      <vt:lpstr>What is Management?</vt:lpstr>
      <vt:lpstr>Practice Question 1</vt:lpstr>
      <vt:lpstr>Primary Functions of Management</vt:lpstr>
      <vt:lpstr>Learning Outcomes: Primary Functions of Management</vt:lpstr>
      <vt:lpstr>Introduction to Functions of Management</vt:lpstr>
      <vt:lpstr>First Factor of Management: Planning</vt:lpstr>
      <vt:lpstr>Second Factor of Management: Organizing</vt:lpstr>
      <vt:lpstr>Third Factor of Management: Leading</vt:lpstr>
      <vt:lpstr>Fourth Factor of Management: Controlling</vt:lpstr>
      <vt:lpstr>Who Directs Each Function of Management?</vt:lpstr>
      <vt:lpstr>Class Discussion: Functions of Management</vt:lpstr>
      <vt:lpstr>Types of Managers and Their Roles</vt:lpstr>
      <vt:lpstr>Learning Outcomes: Types of Managers and Their Roles</vt:lpstr>
      <vt:lpstr>Vertical Management</vt:lpstr>
      <vt:lpstr>Top-Level</vt:lpstr>
      <vt:lpstr>Middle Managers</vt:lpstr>
      <vt:lpstr>First-Line Managers </vt:lpstr>
      <vt:lpstr>Team Leaders</vt:lpstr>
      <vt:lpstr>Types of Management Roles</vt:lpstr>
      <vt:lpstr>Leadership and Interpersonal Roles</vt:lpstr>
      <vt:lpstr>Decisional Roles</vt:lpstr>
      <vt:lpstr>Class Discussion: Managers and Leadership</vt:lpstr>
      <vt:lpstr>The Advantages of Managing People Well</vt:lpstr>
      <vt:lpstr>Learning Outcomes: The Advantages of Managing People Well</vt:lpstr>
      <vt:lpstr>Class Discussion: The Advantages of Managing People Well </vt:lpstr>
      <vt:lpstr>What Makes a Good Manager?</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5</cp:revision>
  <dcterms:created xsi:type="dcterms:W3CDTF">2017-07-18T21:32:52Z</dcterms:created>
  <dcterms:modified xsi:type="dcterms:W3CDTF">2022-11-02T18:53:10Z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968364</vt:lpwstr>
  </property>
  <property fmtid="{D5CDD505-2E9C-101B-9397-08002B2CF9AE}" name="NXPowerLiteSettings" pid="3">
    <vt:lpwstr>F7000400038000</vt:lpwstr>
  </property>
  <property fmtid="{D5CDD505-2E9C-101B-9397-08002B2CF9AE}" name="NXPowerLiteVersion" pid="4">
    <vt:lpwstr>S9.2.0</vt:lpwstr>
  </property>
</Properties>
</file>