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Grammatical category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Grammatical category is certain grammatical meaning that consists of no less than two opposite grammatical forms; these grammatical forms make up a paradigm. </a:t>
            </a:r>
          </a:p>
          <a:p>
            <a:r>
              <a:rPr lang="en-US" dirty="0" smtClean="0"/>
              <a:t>Grammatical meaning is peculiar to a class of words, but not to a single word (unlike lexical meaning), it conveys some general property of the class of words</a:t>
            </a:r>
          </a:p>
          <a:p>
            <a:r>
              <a:rPr lang="en-US" dirty="0" smtClean="0"/>
              <a:t>Grammatical categories in the English language are those of number, person, gender, case, tense, mood, aspect, voice, phase, degree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Grammatical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With nouns and pronouns go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With verbs go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With adverbs and adjectives goes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Number, gender, case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Tense</a:t>
            </a:r>
            <a:r>
              <a:rPr lang="en-US" dirty="0" smtClean="0"/>
              <a:t>, mood, aspect, phase, voice, person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category of degree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NOUN CATEGORIES. </a:t>
            </a:r>
            <a:br>
              <a:rPr lang="en-US" dirty="0" smtClean="0"/>
            </a:br>
            <a:r>
              <a:rPr lang="en-US" dirty="0" smtClean="0"/>
              <a:t>THE CATEGORY OF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category of number is based on the opposition of singularity / plurality</a:t>
            </a:r>
          </a:p>
          <a:p>
            <a:r>
              <a:rPr lang="en-US" dirty="0" smtClean="0"/>
              <a:t>The productive way of forming plurality in English is by ending the suffix </a:t>
            </a:r>
            <a:r>
              <a:rPr lang="en-US" dirty="0" smtClean="0">
                <a:solidFill>
                  <a:srgbClr val="FF0000"/>
                </a:solidFill>
              </a:rPr>
              <a:t>-s/-</a:t>
            </a:r>
            <a:r>
              <a:rPr lang="en-US" dirty="0" err="1" smtClean="0">
                <a:solidFill>
                  <a:srgbClr val="FF0000"/>
                </a:solidFill>
              </a:rPr>
              <a:t>es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E.g. parent – parents,</a:t>
            </a:r>
          </a:p>
          <a:p>
            <a:pPr>
              <a:buNone/>
            </a:pPr>
            <a:r>
              <a:rPr lang="en-US" dirty="0" smtClean="0"/>
              <a:t>Man – men, life – lives, knife-knives, wolf-wolves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“old Anglo-Saxon” ways of making plurality: e.g. ox-oxen, brother-brethren, child-children</a:t>
            </a:r>
          </a:p>
          <a:p>
            <a:pPr>
              <a:buNone/>
            </a:pPr>
            <a:r>
              <a:rPr lang="en-US" dirty="0" smtClean="0"/>
              <a:t>Borrowing (of the Latin origin) have particular forms in the plural: e.g. phenomena, bases, colloquia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Category of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case of compound nouns the nominal part takes the suffix, but there are some exceptions from this rule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Looker-on – looker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-on</a:t>
            </a:r>
          </a:p>
          <a:p>
            <a:r>
              <a:rPr lang="en-US" dirty="0" smtClean="0"/>
              <a:t>Father-in-law – father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-in-law</a:t>
            </a:r>
          </a:p>
          <a:p>
            <a:r>
              <a:rPr lang="en-US" dirty="0" smtClean="0"/>
              <a:t>Take-off – take-off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</a:p>
          <a:p>
            <a:r>
              <a:rPr lang="en-US" dirty="0" smtClean="0"/>
              <a:t>Forget-me-not – forget-me-not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Category of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more way of forming plural is adding the zero morpheme to English nouns</a:t>
            </a:r>
          </a:p>
          <a:p>
            <a:r>
              <a:rPr lang="en-US" dirty="0" smtClean="0"/>
              <a:t>One more group of nouns form their plural by means of vowel replacement inside the base of the noun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Sheep – sheep, deer – deer, fish-fish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Goose-geese, foot-feet, tooth-teeth, louse-lice, mouse-mice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Genitive (or possessive) form of nouns </a:t>
            </a:r>
            <a:r>
              <a:rPr lang="en-US" sz="2400" dirty="0" smtClean="0"/>
              <a:t>can be expressed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synthetically – by adding the endings –</a:t>
            </a:r>
            <a:r>
              <a:rPr lang="en-US" dirty="0" smtClean="0">
                <a:solidFill>
                  <a:srgbClr val="FF0000"/>
                </a:solidFill>
              </a:rPr>
              <a:t>’s / -’</a:t>
            </a:r>
            <a:r>
              <a:rPr lang="en-US" dirty="0" smtClean="0"/>
              <a:t>: e.g. </a:t>
            </a:r>
            <a:r>
              <a:rPr lang="en-US" i="1" dirty="0" smtClean="0">
                <a:solidFill>
                  <a:srgbClr val="0070C0"/>
                </a:solidFill>
              </a:rPr>
              <a:t>people’s, men’s, children’s, Jones’(s), Socrates</a:t>
            </a:r>
            <a:r>
              <a:rPr lang="en-US" dirty="0" smtClean="0"/>
              <a:t>’;</a:t>
            </a:r>
          </a:p>
          <a:p>
            <a:r>
              <a:rPr lang="en-US" dirty="0" smtClean="0"/>
              <a:t>analytically – by of-phrase: e.g. </a:t>
            </a:r>
            <a:r>
              <a:rPr lang="en-US" i="1" dirty="0" smtClean="0">
                <a:solidFill>
                  <a:srgbClr val="0070C0"/>
                </a:solidFill>
              </a:rPr>
              <a:t>the room of the student, the queen of England;</a:t>
            </a:r>
          </a:p>
          <a:p>
            <a:r>
              <a:rPr lang="en-US" dirty="0" smtClean="0"/>
              <a:t> both synthetically and analytically (double genitive): e.g. </a:t>
            </a:r>
            <a:r>
              <a:rPr lang="en-US" i="1" dirty="0" smtClean="0">
                <a:solidFill>
                  <a:srgbClr val="0070C0"/>
                </a:solidFill>
              </a:rPr>
              <a:t>a house of Mark’s, a friend of John’s</a:t>
            </a:r>
          </a:p>
          <a:p>
            <a:r>
              <a:rPr lang="en-US" dirty="0" smtClean="0"/>
              <a:t>group genitive: e.g. </a:t>
            </a:r>
            <a:r>
              <a:rPr lang="en-US" i="1" dirty="0" smtClean="0">
                <a:solidFill>
                  <a:srgbClr val="0070C0"/>
                </a:solidFill>
              </a:rPr>
              <a:t>She met John and Mary’s father.</a:t>
            </a:r>
          </a:p>
          <a:p>
            <a:r>
              <a:rPr lang="en-US" dirty="0" smtClean="0"/>
              <a:t>absolute genitive: e.g. </a:t>
            </a:r>
            <a:r>
              <a:rPr lang="en-US" i="1" dirty="0" smtClean="0">
                <a:solidFill>
                  <a:srgbClr val="0070C0"/>
                </a:solidFill>
              </a:rPr>
              <a:t>They got married at St Joseph’s</a:t>
            </a:r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Butcher’s, greengrocer’s, hairdresser’s etc.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of gender of the English 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grammatical category of gender is not found in English nouns. Most animate nouns have the same form for masculine feminine: parent, child, cousin, singer, dancer, journalist, etc.</a:t>
            </a:r>
          </a:p>
          <a:p>
            <a:r>
              <a:rPr lang="en-US" dirty="0" smtClean="0"/>
              <a:t>In some cases, however, such indications are expressed by lexical means, i.e.</a:t>
            </a:r>
          </a:p>
          <a:p>
            <a:r>
              <a:rPr lang="en-US" dirty="0" smtClean="0"/>
              <a:t>(1) the meaning of the word: boy-girl, man-woman, lord-lady, cock-hen;</a:t>
            </a:r>
          </a:p>
          <a:p>
            <a:r>
              <a:rPr lang="en-US" dirty="0" smtClean="0"/>
              <a:t>(2) the word-building suffix –</a:t>
            </a:r>
            <a:r>
              <a:rPr lang="en-US" dirty="0" err="1" smtClean="0"/>
              <a:t>ess</a:t>
            </a:r>
            <a:r>
              <a:rPr lang="en-US" dirty="0" smtClean="0"/>
              <a:t>: actor-actress, heir-heiress, prince-princess, waiter-waitress, lion-lioness, tiger-tigress;</a:t>
            </a:r>
          </a:p>
          <a:p>
            <a:r>
              <a:rPr lang="en-US" dirty="0" smtClean="0"/>
              <a:t>(3) the first stem of a compound noun: boy-friend – girl-friend, man-servant – woman-servant, he-wolf </a:t>
            </a:r>
            <a:r>
              <a:rPr lang="en-US" smtClean="0"/>
              <a:t>–she-wolf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81</TotalTime>
  <Words>523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Grammatical category</vt:lpstr>
      <vt:lpstr>Grammatical categories</vt:lpstr>
      <vt:lpstr>NOUN CATEGORIES.  THE CATEGORY OF NUMBER</vt:lpstr>
      <vt:lpstr>The Category of Number</vt:lpstr>
      <vt:lpstr>The Category of number</vt:lpstr>
      <vt:lpstr>Genitive (or possessive) form of nouns can be expressed</vt:lpstr>
      <vt:lpstr>The problem of gender of the English Noun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Grammatical category</dc:title>
  <dc:creator>Racunovodja</dc:creator>
  <cp:lastModifiedBy>Racunovodja</cp:lastModifiedBy>
  <cp:revision>19</cp:revision>
  <dcterms:created xsi:type="dcterms:W3CDTF">2006-08-16T00:00:00Z</dcterms:created>
  <dcterms:modified xsi:type="dcterms:W3CDTF">2018-03-05T09:01:27Z</dcterms:modified>
</cp:coreProperties>
</file>