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83" r:id="rId4"/>
    <p:sldId id="288" r:id="rId5"/>
    <p:sldId id="261" r:id="rId6"/>
    <p:sldId id="264" r:id="rId7"/>
    <p:sldId id="285" r:id="rId8"/>
    <p:sldId id="266" r:id="rId9"/>
    <p:sldId id="267" r:id="rId10"/>
    <p:sldId id="268" r:id="rId11"/>
    <p:sldId id="269" r:id="rId12"/>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initials="A" lastIdx="1" clrIdx="0">
    <p:extLst>
      <p:ext uri="{19B8F6BF-5375-455C-9EA6-DF929625EA0E}">
        <p15:presenceInfo xmlns:p15="http://schemas.microsoft.com/office/powerpoint/2012/main" userId="A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00"/>
    <a:srgbClr val="FFCC66"/>
    <a:srgbClr val="0095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04" autoAdjust="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11T15:30:37.996" idx="1">
    <p:pos x="5119" y="2441"/>
    <p:text>ne znam jesu li UDG i Uni Mediteran ovo zavrsili, pa ne znam da li ovako da stavimo?...ili da stoji da su svi završili jer je trebalo do sada</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6FC52DA-47EA-4E63-8497-2906A40DF940}" type="datetime1">
              <a:rPr lang="x-none"/>
              <a:pPr>
                <a:defRPr/>
              </a:pPr>
              <a:t>11/11/2021</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D747D90-772A-4FD9-BB3D-5B9BF47478F2}" type="slidenum">
              <a:rPr lang="en-GB"/>
              <a:pPr>
                <a:defRPr/>
              </a:pPr>
              <a:t>‹#›</a:t>
            </a:fld>
            <a:endParaRPr lang="en-GB"/>
          </a:p>
        </p:txBody>
      </p:sp>
    </p:spTree>
    <p:extLst>
      <p:ext uri="{BB962C8B-B14F-4D97-AF65-F5344CB8AC3E}">
        <p14:creationId xmlns:p14="http://schemas.microsoft.com/office/powerpoint/2010/main" val="278919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953594B-439F-421C-BF13-84EE3F4CBE18}" type="datetime1">
              <a:rPr lang="x-none"/>
              <a:pPr>
                <a:defRPr/>
              </a:pPr>
              <a:t>11/11/2021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31F3AD2-624A-4459-B8DE-4A8C9EE7D91D}" type="slidenum">
              <a:rPr lang="en-GB"/>
              <a:pPr>
                <a:defRPr/>
              </a:pPr>
              <a:t>‹#›</a:t>
            </a:fld>
            <a:endParaRPr lang="en-GB"/>
          </a:p>
        </p:txBody>
      </p:sp>
    </p:spTree>
    <p:extLst>
      <p:ext uri="{BB962C8B-B14F-4D97-AF65-F5344CB8AC3E}">
        <p14:creationId xmlns:p14="http://schemas.microsoft.com/office/powerpoint/2010/main" val="223340676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CE948C-F40F-4A58-B42A-0E00EAEB6944}" type="slidenum">
              <a:rPr lang="en-GB" altLang="en-US" smtClean="0"/>
              <a:pPr fontAlgn="base">
                <a:spcBef>
                  <a:spcPct val="0"/>
                </a:spcBef>
                <a:spcAft>
                  <a:spcPct val="0"/>
                </a:spcAft>
              </a:pPr>
              <a:t>1</a:t>
            </a:fld>
            <a:endParaRPr lang="en-GB" altLang="en-US" smtClean="0"/>
          </a:p>
        </p:txBody>
      </p:sp>
    </p:spTree>
    <p:extLst>
      <p:ext uri="{BB962C8B-B14F-4D97-AF65-F5344CB8AC3E}">
        <p14:creationId xmlns:p14="http://schemas.microsoft.com/office/powerpoint/2010/main" val="91252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558C8BD-2E63-4AD6-A1E5-16A73E7FB87D}" type="slidenum">
              <a:rPr lang="en-GB" altLang="en-US" smtClean="0"/>
              <a:pPr fontAlgn="base">
                <a:spcBef>
                  <a:spcPct val="0"/>
                </a:spcBef>
                <a:spcAft>
                  <a:spcPct val="0"/>
                </a:spcAft>
              </a:pPr>
              <a:t>2</a:t>
            </a:fld>
            <a:endParaRPr lang="en-GB" altLang="en-US" smtClean="0"/>
          </a:p>
        </p:txBody>
      </p:sp>
    </p:spTree>
    <p:extLst>
      <p:ext uri="{BB962C8B-B14F-4D97-AF65-F5344CB8AC3E}">
        <p14:creationId xmlns:p14="http://schemas.microsoft.com/office/powerpoint/2010/main" val="581261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r-Latn-C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CFD197C-1406-42D2-AEB1-A4FC746016DB}" type="datetime1">
              <a:rPr lang="x-none"/>
              <a:pPr>
                <a:defRPr/>
              </a:pPr>
              <a:t>11/11/2021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FAF800D2-9240-4CFF-B3F0-63AAC2680EA0}" type="slidenum">
              <a:rPr lang="en-GB"/>
              <a:pPr>
                <a:defRPr/>
              </a:pPr>
              <a:t>‹#›</a:t>
            </a:fld>
            <a:endParaRPr lang="en-GB" dirty="0"/>
          </a:p>
        </p:txBody>
      </p:sp>
    </p:spTree>
    <p:extLst>
      <p:ext uri="{BB962C8B-B14F-4D97-AF65-F5344CB8AC3E}">
        <p14:creationId xmlns:p14="http://schemas.microsoft.com/office/powerpoint/2010/main" val="372502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083A8F3-A18A-4381-9D59-B6B9DE740531}" type="datetime1">
              <a:rPr lang="x-none"/>
              <a:pPr>
                <a:defRPr/>
              </a:pPr>
              <a:t>11/11/2021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D18915E8-78E0-400D-BC04-5B8E78FFAFFD}" type="slidenum">
              <a:rPr lang="en-GB"/>
              <a:pPr>
                <a:defRPr/>
              </a:pPr>
              <a:t>‹#›</a:t>
            </a:fld>
            <a:endParaRPr lang="en-GB" dirty="0"/>
          </a:p>
        </p:txBody>
      </p:sp>
    </p:spTree>
    <p:extLst>
      <p:ext uri="{BB962C8B-B14F-4D97-AF65-F5344CB8AC3E}">
        <p14:creationId xmlns:p14="http://schemas.microsoft.com/office/powerpoint/2010/main" val="198677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r-Latn-C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B4940AE-28B3-40C9-94C2-984A4C57C2A8}" type="datetime1">
              <a:rPr lang="x-none"/>
              <a:pPr>
                <a:defRPr/>
              </a:pPr>
              <a:t>11/11/2021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ED7CBB74-F7DE-4DA4-B017-77C01BF7DB2F}" type="slidenum">
              <a:rPr lang="en-GB"/>
              <a:pPr>
                <a:defRPr/>
              </a:pPr>
              <a:t>‹#›</a:t>
            </a:fld>
            <a:endParaRPr lang="en-GB" dirty="0"/>
          </a:p>
        </p:txBody>
      </p:sp>
    </p:spTree>
    <p:extLst>
      <p:ext uri="{BB962C8B-B14F-4D97-AF65-F5344CB8AC3E}">
        <p14:creationId xmlns:p14="http://schemas.microsoft.com/office/powerpoint/2010/main" val="265657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idx="1"/>
          </p:nvPr>
        </p:nvSpPr>
        <p:spPr/>
        <p:txBody>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C1D66D2-FAEB-4637-9902-C40EC0C72333}" type="datetime1">
              <a:rPr lang="x-none"/>
              <a:pPr>
                <a:defRPr/>
              </a:pPr>
              <a:t>11/11/2021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A2994082-C6D4-4102-AD4F-A981DD8BD5D3}" type="slidenum">
              <a:rPr lang="en-GB"/>
              <a:pPr>
                <a:defRPr/>
              </a:pPr>
              <a:t>‹#›</a:t>
            </a:fld>
            <a:endParaRPr lang="en-GB" dirty="0"/>
          </a:p>
        </p:txBody>
      </p:sp>
    </p:spTree>
    <p:extLst>
      <p:ext uri="{BB962C8B-B14F-4D97-AF65-F5344CB8AC3E}">
        <p14:creationId xmlns:p14="http://schemas.microsoft.com/office/powerpoint/2010/main" val="12302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r-Latn-C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BAB7FFA-00D5-4F0F-BA97-34C66985C626}" type="datetime1">
              <a:rPr lang="x-none"/>
              <a:pPr>
                <a:defRPr/>
              </a:pPr>
              <a:t>11/11/2021</a:t>
            </a:fld>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6" name="Slide Number Placeholder 5"/>
          <p:cNvSpPr>
            <a:spLocks noGrp="1"/>
          </p:cNvSpPr>
          <p:nvPr>
            <p:ph type="sldNum" sz="quarter" idx="12"/>
          </p:nvPr>
        </p:nvSpPr>
        <p:spPr/>
        <p:txBody>
          <a:bodyPr/>
          <a:lstStyle>
            <a:lvl1pPr>
              <a:defRPr/>
            </a:lvl1pPr>
          </a:lstStyle>
          <a:p>
            <a:pPr>
              <a:defRPr/>
            </a:pPr>
            <a:fld id="{2F7BE62A-71E9-494B-A5AC-1EE38B770C7F}" type="slidenum">
              <a:rPr lang="en-GB"/>
              <a:pPr>
                <a:defRPr/>
              </a:pPr>
              <a:t>‹#›</a:t>
            </a:fld>
            <a:endParaRPr lang="en-GB" dirty="0"/>
          </a:p>
        </p:txBody>
      </p:sp>
    </p:spTree>
    <p:extLst>
      <p:ext uri="{BB962C8B-B14F-4D97-AF65-F5344CB8AC3E}">
        <p14:creationId xmlns:p14="http://schemas.microsoft.com/office/powerpoint/2010/main" val="22126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9F1F660-E7BF-493B-844A-185C7E599EE1}" type="datetime1">
              <a:rPr lang="x-none"/>
              <a:pPr>
                <a:defRPr/>
              </a:pPr>
              <a:t>11/11/2021</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A9F637E7-7651-4A9A-8A7F-35B73EF9DD0B}" type="slidenum">
              <a:rPr lang="en-GB"/>
              <a:pPr>
                <a:defRPr/>
              </a:pPr>
              <a:t>‹#›</a:t>
            </a:fld>
            <a:endParaRPr lang="en-GB" dirty="0"/>
          </a:p>
        </p:txBody>
      </p:sp>
    </p:spTree>
    <p:extLst>
      <p:ext uri="{BB962C8B-B14F-4D97-AF65-F5344CB8AC3E}">
        <p14:creationId xmlns:p14="http://schemas.microsoft.com/office/powerpoint/2010/main" val="410184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C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700B4A5-6055-45F5-BDD5-44C327BE88FB}" type="datetime1">
              <a:rPr lang="x-none"/>
              <a:pPr>
                <a:defRPr/>
              </a:pPr>
              <a:t>11/11/2021</a:t>
            </a:fld>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9" name="Slide Number Placeholder 5"/>
          <p:cNvSpPr>
            <a:spLocks noGrp="1"/>
          </p:cNvSpPr>
          <p:nvPr>
            <p:ph type="sldNum" sz="quarter" idx="12"/>
          </p:nvPr>
        </p:nvSpPr>
        <p:spPr/>
        <p:txBody>
          <a:bodyPr/>
          <a:lstStyle>
            <a:lvl1pPr>
              <a:defRPr/>
            </a:lvl1pPr>
          </a:lstStyle>
          <a:p>
            <a:pPr>
              <a:defRPr/>
            </a:pPr>
            <a:fld id="{6102DC3F-7FED-4ECC-B541-9CCFB54F6D1A}" type="slidenum">
              <a:rPr lang="en-GB"/>
              <a:pPr>
                <a:defRPr/>
              </a:pPr>
              <a:t>‹#›</a:t>
            </a:fld>
            <a:endParaRPr lang="en-GB" dirty="0"/>
          </a:p>
        </p:txBody>
      </p:sp>
    </p:spTree>
    <p:extLst>
      <p:ext uri="{BB962C8B-B14F-4D97-AF65-F5344CB8AC3E}">
        <p14:creationId xmlns:p14="http://schemas.microsoft.com/office/powerpoint/2010/main" val="62872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63AF604-5CAF-4D34-B90A-CEBC1D1D3247}" type="datetime1">
              <a:rPr lang="x-none"/>
              <a:pPr>
                <a:defRPr/>
              </a:pPr>
              <a:t>11/11/2021</a:t>
            </a:fld>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5" name="Slide Number Placeholder 5"/>
          <p:cNvSpPr>
            <a:spLocks noGrp="1"/>
          </p:cNvSpPr>
          <p:nvPr>
            <p:ph type="sldNum" sz="quarter" idx="12"/>
          </p:nvPr>
        </p:nvSpPr>
        <p:spPr/>
        <p:txBody>
          <a:bodyPr/>
          <a:lstStyle>
            <a:lvl1pPr>
              <a:defRPr/>
            </a:lvl1pPr>
          </a:lstStyle>
          <a:p>
            <a:pPr>
              <a:defRPr/>
            </a:pPr>
            <a:fld id="{BF268ADA-7D64-4FF8-84F5-D05946A269D7}" type="slidenum">
              <a:rPr lang="en-GB"/>
              <a:pPr>
                <a:defRPr/>
              </a:pPr>
              <a:t>‹#›</a:t>
            </a:fld>
            <a:endParaRPr lang="en-GB" dirty="0"/>
          </a:p>
        </p:txBody>
      </p:sp>
    </p:spTree>
    <p:extLst>
      <p:ext uri="{BB962C8B-B14F-4D97-AF65-F5344CB8AC3E}">
        <p14:creationId xmlns:p14="http://schemas.microsoft.com/office/powerpoint/2010/main" val="290243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98A009-768F-4D83-9CC3-A42551970246}" type="datetime1">
              <a:rPr lang="x-none"/>
              <a:pPr>
                <a:defRPr/>
              </a:pPr>
              <a:t>11/11/2021</a:t>
            </a:fld>
            <a:endParaRPr lang="en-GB" dirty="0"/>
          </a:p>
        </p:txBody>
      </p:sp>
      <p:sp>
        <p:nvSpPr>
          <p:cNvPr id="3"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4" name="Slide Number Placeholder 5"/>
          <p:cNvSpPr>
            <a:spLocks noGrp="1"/>
          </p:cNvSpPr>
          <p:nvPr>
            <p:ph type="sldNum" sz="quarter" idx="12"/>
          </p:nvPr>
        </p:nvSpPr>
        <p:spPr/>
        <p:txBody>
          <a:bodyPr/>
          <a:lstStyle>
            <a:lvl1pPr>
              <a:defRPr/>
            </a:lvl1pPr>
          </a:lstStyle>
          <a:p>
            <a:pPr>
              <a:defRPr/>
            </a:pPr>
            <a:fld id="{046B33AD-A28C-49EE-A6FE-8A30B8A2E930}" type="slidenum">
              <a:rPr lang="en-GB"/>
              <a:pPr>
                <a:defRPr/>
              </a:pPr>
              <a:t>‹#›</a:t>
            </a:fld>
            <a:endParaRPr lang="en-GB" dirty="0"/>
          </a:p>
        </p:txBody>
      </p:sp>
    </p:spTree>
    <p:extLst>
      <p:ext uri="{BB962C8B-B14F-4D97-AF65-F5344CB8AC3E}">
        <p14:creationId xmlns:p14="http://schemas.microsoft.com/office/powerpoint/2010/main" val="3976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r-Latn-C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26C3E0-97D8-4154-B4B6-136F5868181A}" type="datetime1">
              <a:rPr lang="x-none"/>
              <a:pPr>
                <a:defRPr/>
              </a:pPr>
              <a:t>11/11/2021</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CC750E6C-DDB0-4CF1-9867-9234C38F37F5}" type="slidenum">
              <a:rPr lang="en-GB"/>
              <a:pPr>
                <a:defRPr/>
              </a:pPr>
              <a:t>‹#›</a:t>
            </a:fld>
            <a:endParaRPr lang="en-GB" dirty="0"/>
          </a:p>
        </p:txBody>
      </p:sp>
    </p:spTree>
    <p:extLst>
      <p:ext uri="{BB962C8B-B14F-4D97-AF65-F5344CB8AC3E}">
        <p14:creationId xmlns:p14="http://schemas.microsoft.com/office/powerpoint/2010/main" val="11003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r-Latn-C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r-Latn-CS" noProof="0" smtClean="0"/>
              <a:t>Drag picture to placeholder or click icon to add</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317E09-EF77-480E-9A05-99DE14E39582}" type="datetime1">
              <a:rPr lang="x-none"/>
              <a:pPr>
                <a:defRPr/>
              </a:pPr>
              <a:t>11/11/2021</a:t>
            </a:fld>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a:t>Session Title, Place and Date</a:t>
            </a:r>
          </a:p>
        </p:txBody>
      </p:sp>
      <p:sp>
        <p:nvSpPr>
          <p:cNvPr id="7" name="Slide Number Placeholder 5"/>
          <p:cNvSpPr>
            <a:spLocks noGrp="1"/>
          </p:cNvSpPr>
          <p:nvPr>
            <p:ph type="sldNum" sz="quarter" idx="12"/>
          </p:nvPr>
        </p:nvSpPr>
        <p:spPr/>
        <p:txBody>
          <a:bodyPr/>
          <a:lstStyle>
            <a:lvl1pPr>
              <a:defRPr/>
            </a:lvl1pPr>
          </a:lstStyle>
          <a:p>
            <a:pPr>
              <a:defRPr/>
            </a:pPr>
            <a:fld id="{3458F611-A881-44BB-AADC-0E7314668E60}" type="slidenum">
              <a:rPr lang="en-GB"/>
              <a:pPr>
                <a:defRPr/>
              </a:pPr>
              <a:t>‹#›</a:t>
            </a:fld>
            <a:endParaRPr lang="en-GB" dirty="0"/>
          </a:p>
        </p:txBody>
      </p:sp>
    </p:spTree>
    <p:extLst>
      <p:ext uri="{BB962C8B-B14F-4D97-AF65-F5344CB8AC3E}">
        <p14:creationId xmlns:p14="http://schemas.microsoft.com/office/powerpoint/2010/main" val="3956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Latn-C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Latn-CS" altLang="en-US" smtClean="0"/>
              <a:t>Click to edit Master text styles</a:t>
            </a:r>
          </a:p>
          <a:p>
            <a:pPr lvl="1"/>
            <a:r>
              <a:rPr lang="sr-Latn-CS" altLang="en-US" smtClean="0"/>
              <a:t>Second level</a:t>
            </a:r>
          </a:p>
          <a:p>
            <a:pPr lvl="2"/>
            <a:r>
              <a:rPr lang="sr-Latn-CS" altLang="en-US" smtClean="0"/>
              <a:t>Third level</a:t>
            </a:r>
          </a:p>
          <a:p>
            <a:pPr lvl="3"/>
            <a:r>
              <a:rPr lang="sr-Latn-CS" altLang="en-US" smtClean="0"/>
              <a:t>Fourth level</a:t>
            </a:r>
          </a:p>
          <a:p>
            <a:pPr lvl="4"/>
            <a:r>
              <a:rPr lang="sr-Latn-CS" altLang="en-US" smtClean="0"/>
              <a:t>Fifth level</a:t>
            </a:r>
            <a:endParaRPr lang="en-GB" altLang="en-US" smtClean="0"/>
          </a:p>
        </p:txBody>
      </p:sp>
      <p:sp>
        <p:nvSpPr>
          <p:cNvPr id="4" name="Date Placeholder 3"/>
          <p:cNvSpPr>
            <a:spLocks noGrp="1"/>
          </p:cNvSpPr>
          <p:nvPr>
            <p:ph type="dt" sz="half" idx="2"/>
          </p:nvPr>
        </p:nvSpPr>
        <p:spPr>
          <a:xfrm>
            <a:off x="457200" y="6356350"/>
            <a:ext cx="1377950" cy="365125"/>
          </a:xfrm>
          <a:prstGeom prst="rect">
            <a:avLst/>
          </a:prstGeom>
        </p:spPr>
        <p:txBody>
          <a:bodyPr vert="horz" lIns="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A05DEC4-AAC1-47D8-95DE-038E91614F10}" type="datetime1">
              <a:rPr lang="x-none"/>
              <a:pPr>
                <a:defRPr/>
              </a:pPr>
              <a:t>11/11/2021</a:t>
            </a:fld>
            <a:endParaRPr lang="en-GB" dirty="0"/>
          </a:p>
        </p:txBody>
      </p:sp>
      <p:sp>
        <p:nvSpPr>
          <p:cNvPr id="5" name="Footer Placeholder 4"/>
          <p:cNvSpPr>
            <a:spLocks noGrp="1"/>
          </p:cNvSpPr>
          <p:nvPr>
            <p:ph type="ftr" sz="quarter" idx="3"/>
          </p:nvPr>
        </p:nvSpPr>
        <p:spPr>
          <a:xfrm>
            <a:off x="1908175" y="6356350"/>
            <a:ext cx="5327650" cy="365125"/>
          </a:xfrm>
          <a:prstGeom prst="rect">
            <a:avLst/>
          </a:prstGeom>
        </p:spPr>
        <p:txBody>
          <a:bodyPr vert="horz" lIns="0" tIns="45720" rIns="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GB"/>
              <a:t>Session Title, Place and Date</a:t>
            </a:r>
          </a:p>
        </p:txBody>
      </p:sp>
      <p:sp>
        <p:nvSpPr>
          <p:cNvPr id="6" name="Slide Number Placeholder 5"/>
          <p:cNvSpPr>
            <a:spLocks noGrp="1"/>
          </p:cNvSpPr>
          <p:nvPr>
            <p:ph type="sldNum" sz="quarter" idx="4"/>
          </p:nvPr>
        </p:nvSpPr>
        <p:spPr>
          <a:xfrm>
            <a:off x="7308850" y="6356350"/>
            <a:ext cx="1377950" cy="365125"/>
          </a:xfrm>
          <a:prstGeom prst="rect">
            <a:avLst/>
          </a:prstGeom>
        </p:spPr>
        <p:txBody>
          <a:bodyPr vert="horz" lIns="91440" tIns="45720" rIns="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9EA19D5-1D8F-4563-88FA-E7F70152053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b="1" kern="1200">
          <a:solidFill>
            <a:srgbClr val="009578"/>
          </a:solidFill>
          <a:latin typeface="Arial"/>
          <a:ea typeface="+mj-ea"/>
          <a:cs typeface="Arial"/>
        </a:defRPr>
      </a:lvl1pPr>
      <a:lvl2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rgbClr val="009578"/>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009578"/>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iesp.ucg.ac.me/news.php?id=25" TargetMode="External"/><Relationship Id="rId4" Type="http://schemas.openxmlformats.org/officeDocument/2006/relationships/hyperlink" Target="https://www.iesp.ucg.ac.me/news.php?id=32" TargetMode="Externa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684213" y="476673"/>
            <a:ext cx="7772400" cy="2190328"/>
          </a:xfrm>
        </p:spPr>
        <p:txBody>
          <a:bodyPr/>
          <a:lstStyle/>
          <a:p>
            <a:pPr eaLnBrk="1" hangingPunct="1"/>
            <a:r>
              <a:rPr lang="en-US" altLang="en-US" sz="2800" dirty="0" smtClean="0">
                <a:solidFill>
                  <a:srgbClr val="002060"/>
                </a:solidFill>
                <a:latin typeface="Arial" panose="020B0604020202020204" pitchFamily="34" charset="0"/>
                <a:cs typeface="Arial" panose="020B0604020202020204" pitchFamily="34" charset="0"/>
              </a:rPr>
              <a:t/>
            </a:r>
            <a:br>
              <a:rPr lang="en-US" altLang="en-US" sz="2800" dirty="0" smtClean="0">
                <a:solidFill>
                  <a:srgbClr val="002060"/>
                </a:solidFill>
                <a:latin typeface="Arial" panose="020B0604020202020204" pitchFamily="34" charset="0"/>
                <a:cs typeface="Arial" panose="020B0604020202020204" pitchFamily="34" charset="0"/>
              </a:rPr>
            </a:br>
            <a:r>
              <a:rPr lang="en-US" altLang="en-US" sz="2800" dirty="0">
                <a:solidFill>
                  <a:srgbClr val="002060"/>
                </a:solidFill>
                <a:latin typeface="Arial" panose="020B0604020202020204" pitchFamily="34" charset="0"/>
                <a:cs typeface="Arial" panose="020B0604020202020204" pitchFamily="34" charset="0"/>
              </a:rPr>
              <a:t/>
            </a:r>
            <a:br>
              <a:rPr lang="en-US" altLang="en-US" sz="2800" dirty="0">
                <a:solidFill>
                  <a:srgbClr val="002060"/>
                </a:solidFill>
                <a:latin typeface="Arial" panose="020B0604020202020204" pitchFamily="34" charset="0"/>
                <a:cs typeface="Arial" panose="020B0604020202020204" pitchFamily="34" charset="0"/>
              </a:rPr>
            </a:br>
            <a:r>
              <a:rPr lang="en-US" altLang="en-US" sz="2800" dirty="0" smtClean="0">
                <a:solidFill>
                  <a:srgbClr val="002060"/>
                </a:solidFill>
                <a:latin typeface="Arial" panose="020B0604020202020204" pitchFamily="34" charset="0"/>
                <a:cs typeface="Arial" panose="020B0604020202020204" pitchFamily="34" charset="0"/>
              </a:rPr>
              <a:t>IESP PMB meeting</a:t>
            </a:r>
            <a:br>
              <a:rPr lang="en-US" altLang="en-US" sz="2800" dirty="0" smtClean="0">
                <a:solidFill>
                  <a:srgbClr val="002060"/>
                </a:solidFill>
                <a:latin typeface="Arial" panose="020B0604020202020204" pitchFamily="34" charset="0"/>
                <a:cs typeface="Arial" panose="020B0604020202020204" pitchFamily="34" charset="0"/>
              </a:rPr>
            </a:br>
            <a:r>
              <a:rPr lang="en-US" altLang="en-US" sz="2800" dirty="0" smtClean="0">
                <a:solidFill>
                  <a:srgbClr val="002060"/>
                </a:solidFill>
                <a:latin typeface="Arial" panose="020B0604020202020204" pitchFamily="34" charset="0"/>
                <a:cs typeface="Arial" panose="020B0604020202020204" pitchFamily="34" charset="0"/>
              </a:rPr>
              <a:t>Project activities completed in II project year</a:t>
            </a:r>
            <a:endParaRPr lang="en-US" altLang="en-US" sz="2000" dirty="0" smtClean="0">
              <a:solidFill>
                <a:srgbClr val="002060"/>
              </a:solidFill>
              <a:latin typeface="Arial" panose="020B0604020202020204" pitchFamily="34" charset="0"/>
              <a:cs typeface="Arial" panose="020B0604020202020204" pitchFamily="34" charset="0"/>
            </a:endParaRPr>
          </a:p>
        </p:txBody>
      </p:sp>
      <p:sp>
        <p:nvSpPr>
          <p:cNvPr id="4099" name="Subtitle 2"/>
          <p:cNvSpPr>
            <a:spLocks noGrp="1"/>
          </p:cNvSpPr>
          <p:nvPr>
            <p:ph type="subTitle" idx="1"/>
          </p:nvPr>
        </p:nvSpPr>
        <p:spPr>
          <a:xfrm>
            <a:off x="1299369" y="3356992"/>
            <a:ext cx="6400800" cy="841698"/>
          </a:xfrm>
        </p:spPr>
        <p:txBody>
          <a:bodyPr/>
          <a:lstStyle/>
          <a:p>
            <a:pPr eaLnBrk="1" hangingPunct="1"/>
            <a:r>
              <a:rPr lang="en-GB" altLang="en-US" sz="2000" dirty="0" smtClean="0">
                <a:solidFill>
                  <a:srgbClr val="002060"/>
                </a:solidFill>
              </a:rPr>
              <a:t>University of Montenegro</a:t>
            </a:r>
          </a:p>
        </p:txBody>
      </p:sp>
      <p:sp>
        <p:nvSpPr>
          <p:cNvPr id="4101" name="TextBox 7"/>
          <p:cNvSpPr txBox="1">
            <a:spLocks noChangeArrowheads="1"/>
          </p:cNvSpPr>
          <p:nvPr/>
        </p:nvSpPr>
        <p:spPr bwMode="auto">
          <a:xfrm>
            <a:off x="1935163" y="5373688"/>
            <a:ext cx="52784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900" i="1" dirty="0">
                <a:latin typeface="Cambria" panose="02040503050406030204" pitchFamily="18" charset="0"/>
                <a:ea typeface="Cambria" panose="02040503050406030204" pitchFamily="18" charset="0"/>
                <a:cs typeface="Cambria" panose="02040503050406030204" pitchFamily="18" charset="0"/>
              </a:rPr>
              <a:t>This project has been funded with support from the European Commission. This presentation reflects the views only of the author, and the Commission cannot be held responsible for any use which may be made of the information contained therein.</a:t>
            </a:r>
          </a:p>
        </p:txBody>
      </p:sp>
      <p:sp>
        <p:nvSpPr>
          <p:cNvPr id="9" name="Footer Placeholder 8"/>
          <p:cNvSpPr>
            <a:spLocks noGrp="1"/>
          </p:cNvSpPr>
          <p:nvPr>
            <p:ph type="ftr" sz="quarter" idx="11"/>
          </p:nvPr>
        </p:nvSpPr>
        <p:spPr/>
        <p:txBody>
          <a:bodyPr/>
          <a:lstStyle/>
          <a:p>
            <a:pPr>
              <a:defRPr/>
            </a:pPr>
            <a:r>
              <a:rPr lang="en-US" dirty="0" smtClean="0"/>
              <a:t>PMB online </a:t>
            </a:r>
            <a:r>
              <a:rPr lang="en-US" dirty="0"/>
              <a:t>meeting</a:t>
            </a:r>
          </a:p>
          <a:p>
            <a:pPr>
              <a:defRPr/>
            </a:pPr>
            <a:r>
              <a:rPr lang="en-US" dirty="0" smtClean="0"/>
              <a:t>November 12</a:t>
            </a:r>
            <a:r>
              <a:rPr lang="en-US" baseline="30000" dirty="0" smtClean="0"/>
              <a:t>th</a:t>
            </a:r>
            <a:r>
              <a:rPr lang="en-US" dirty="0" smtClean="0"/>
              <a:t> 2021</a:t>
            </a:r>
            <a:endParaRPr lang="en-US" dirty="0"/>
          </a:p>
        </p:txBody>
      </p:sp>
      <p:sp>
        <p:nvSpPr>
          <p:cNvPr id="10" name="Slide Number Placeholder 9"/>
          <p:cNvSpPr>
            <a:spLocks noGrp="1"/>
          </p:cNvSpPr>
          <p:nvPr>
            <p:ph type="sldNum" sz="quarter" idx="12"/>
          </p:nvPr>
        </p:nvSpPr>
        <p:spPr/>
        <p:txBody>
          <a:bodyPr/>
          <a:lstStyle/>
          <a:p>
            <a:pPr>
              <a:defRPr/>
            </a:pPr>
            <a:fld id="{72C6E17D-77BD-4607-81A9-DF91E43B3A8E}" type="slidenum">
              <a:rPr lang="en-GB"/>
              <a:pPr>
                <a:defRPr/>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dirty="0"/>
              <a:t>PMB online meeting</a:t>
            </a:r>
          </a:p>
          <a:p>
            <a:pPr>
              <a:defRPr/>
            </a:pPr>
            <a:r>
              <a:rPr lang="en-GB" dirty="0"/>
              <a:t>November 13th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10</a:t>
            </a:fld>
            <a:endParaRPr lang="en-GB" dirty="0"/>
          </a:p>
        </p:txBody>
      </p:sp>
      <p:sp>
        <p:nvSpPr>
          <p:cNvPr id="4" name="Rectangle 3"/>
          <p:cNvSpPr/>
          <p:nvPr/>
        </p:nvSpPr>
        <p:spPr>
          <a:xfrm>
            <a:off x="323527" y="332656"/>
            <a:ext cx="8286093"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WP7 - </a:t>
            </a:r>
            <a:r>
              <a:rPr lang="en-GB" b="1" dirty="0"/>
              <a:t>Project Management</a:t>
            </a:r>
            <a:endParaRPr lang="en-GB" i="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78847125"/>
              </p:ext>
            </p:extLst>
          </p:nvPr>
        </p:nvGraphicFramePr>
        <p:xfrm>
          <a:off x="323527" y="2013302"/>
          <a:ext cx="8286092" cy="2944368"/>
        </p:xfrm>
        <a:graphic>
          <a:graphicData uri="http://schemas.openxmlformats.org/drawingml/2006/table">
            <a:tbl>
              <a:tblPr firstRow="1" firstCol="1" lastRow="1" lastCol="1" bandRow="1" bandCol="1">
                <a:tableStyleId>{5C22544A-7EE6-4342-B048-85BDC9FD1C3A}</a:tableStyleId>
              </a:tblPr>
              <a:tblGrid>
                <a:gridCol w="687886"/>
                <a:gridCol w="1716139"/>
                <a:gridCol w="501971"/>
                <a:gridCol w="573476"/>
                <a:gridCol w="872371"/>
                <a:gridCol w="3934249"/>
              </a:tblGrid>
              <a:tr h="745114">
                <a:tc>
                  <a:txBody>
                    <a:bodyPr/>
                    <a:lstStyle/>
                    <a:p>
                      <a:pPr>
                        <a:lnSpc>
                          <a:spcPct val="115000"/>
                        </a:lnSpc>
                        <a:spcAft>
                          <a:spcPts val="0"/>
                        </a:spcAft>
                      </a:pPr>
                      <a:r>
                        <a:rPr lang="en-US" sz="1400" dirty="0">
                          <a:solidFill>
                            <a:schemeClr val="tx1"/>
                          </a:solidFill>
                          <a:effectLst/>
                        </a:rPr>
                        <a:t>7.2</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Project meetings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ctr">
                        <a:lnSpc>
                          <a:spcPct val="115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In Podgorica or on-line</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By the project proposal, in the forthcoming period there should be one PMB meeting, at the end of the project. If necessary, the partners will organize other meetings.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r h="1691507">
                <a:tc>
                  <a:txBody>
                    <a:bodyPr/>
                    <a:lstStyle/>
                    <a:p>
                      <a:pPr>
                        <a:lnSpc>
                          <a:spcPct val="115000"/>
                        </a:lnSpc>
                        <a:spcAft>
                          <a:spcPts val="0"/>
                        </a:spcAft>
                      </a:pPr>
                      <a:r>
                        <a:rPr lang="en-US" sz="1400">
                          <a:solidFill>
                            <a:schemeClr val="tx1"/>
                          </a:solidFill>
                          <a:effectLst/>
                        </a:rPr>
                        <a:t>7.3</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Day-to-day management of the project activities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ctr">
                        <a:lnSpc>
                          <a:spcPct val="115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All partners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This activity will continue throughout the project period, in accordance with the plan and already established mechanisms and practice, which have shown to be efficient with regard to communication, administration and management.</a:t>
                      </a:r>
                      <a:endParaRPr lang="en-GB" sz="1400" dirty="0">
                        <a:solidFill>
                          <a:schemeClr val="tx1"/>
                        </a:solidFill>
                        <a:effectLst/>
                      </a:endParaRPr>
                    </a:p>
                    <a:p>
                      <a:pPr algn="just">
                        <a:lnSpc>
                          <a:spcPct val="115000"/>
                        </a:lnSpc>
                        <a:spcAft>
                          <a:spcPts val="0"/>
                        </a:spcAft>
                      </a:pPr>
                      <a:r>
                        <a:rPr lang="en-US" sz="1400" dirty="0">
                          <a:solidFill>
                            <a:schemeClr val="tx1"/>
                          </a:solidFill>
                          <a:effectLst/>
                        </a:rPr>
                        <a:t> </a:t>
                      </a:r>
                      <a:endParaRPr lang="en-GB" sz="1400" dirty="0">
                        <a:solidFill>
                          <a:schemeClr val="tx1"/>
                        </a:solidFill>
                        <a:effectLst/>
                      </a:endParaRPr>
                    </a:p>
                    <a:p>
                      <a:pPr algn="just">
                        <a:lnSpc>
                          <a:spcPct val="115000"/>
                        </a:lnSpc>
                        <a:spcAft>
                          <a:spcPts val="0"/>
                        </a:spcAft>
                      </a:pPr>
                      <a:r>
                        <a:rPr lang="en-US" sz="1400" dirty="0">
                          <a:solidFill>
                            <a:schemeClr val="tx1"/>
                          </a:solidFill>
                          <a:effectLst/>
                        </a:rPr>
                        <a:t>The project partners will submit to the PC semi-annual technical and financial reports.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1501447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dirty="0"/>
              <a:t>PMB online meeting</a:t>
            </a:r>
          </a:p>
          <a:p>
            <a:pPr>
              <a:defRPr/>
            </a:pPr>
            <a:r>
              <a:rPr lang="en-GB" dirty="0"/>
              <a:t>November 13th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11</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70687713"/>
              </p:ext>
            </p:extLst>
          </p:nvPr>
        </p:nvGraphicFramePr>
        <p:xfrm>
          <a:off x="457200" y="1600200"/>
          <a:ext cx="8286092" cy="3680460"/>
        </p:xfrm>
        <a:graphic>
          <a:graphicData uri="http://schemas.openxmlformats.org/drawingml/2006/table">
            <a:tbl>
              <a:tblPr firstRow="1" firstCol="1" lastRow="1" lastCol="1" bandRow="1" bandCol="1">
                <a:tableStyleId>{5C22544A-7EE6-4342-B048-85BDC9FD1C3A}</a:tableStyleId>
              </a:tblPr>
              <a:tblGrid>
                <a:gridCol w="687886"/>
                <a:gridCol w="1716139"/>
                <a:gridCol w="501971"/>
                <a:gridCol w="573476"/>
                <a:gridCol w="872371"/>
                <a:gridCol w="3934249"/>
              </a:tblGrid>
              <a:tr h="2259343">
                <a:tc>
                  <a:txBody>
                    <a:bodyPr/>
                    <a:lstStyle/>
                    <a:p>
                      <a:pPr>
                        <a:lnSpc>
                          <a:spcPct val="115000"/>
                        </a:lnSpc>
                        <a:spcAft>
                          <a:spcPts val="0"/>
                        </a:spcAft>
                      </a:pPr>
                      <a:r>
                        <a:rPr lang="en-US" sz="1400" dirty="0">
                          <a:solidFill>
                            <a:schemeClr val="tx1"/>
                          </a:solidFill>
                          <a:effectLst/>
                        </a:rPr>
                        <a:t>7.4</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Periodic and final reports to EACEA</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ctr">
                        <a:lnSpc>
                          <a:spcPct val="115000"/>
                        </a:lnSpc>
                        <a:spcAft>
                          <a:spcPts val="0"/>
                        </a:spcAft>
                      </a:pPr>
                      <a:r>
                        <a:rPr lang="en-US" sz="1400">
                          <a:solidFill>
                            <a:schemeClr val="tx1"/>
                          </a:solidFill>
                          <a:effectLst/>
                        </a:rPr>
                        <a:t>Nov. 2020</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Jan. 2022</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dirty="0" err="1">
                          <a:solidFill>
                            <a:schemeClr val="tx1"/>
                          </a:solidFill>
                          <a:effectLst/>
                        </a:rPr>
                        <a:t>UoM</a:t>
                      </a:r>
                      <a:endParaRPr lang="en-GB" sz="1400" dirty="0">
                        <a:solidFill>
                          <a:schemeClr val="tx1"/>
                        </a:solidFill>
                        <a:effectLst/>
                      </a:endParaRPr>
                    </a:p>
                    <a:p>
                      <a:pPr>
                        <a:lnSpc>
                          <a:spcPct val="115000"/>
                        </a:lnSpc>
                        <a:spcAft>
                          <a:spcPts val="0"/>
                        </a:spcAft>
                      </a:pPr>
                      <a:r>
                        <a:rPr lang="en-US" sz="1400" dirty="0">
                          <a:solidFill>
                            <a:schemeClr val="tx1"/>
                          </a:solidFill>
                          <a:effectLst/>
                        </a:rPr>
                        <a:t>(on behalf of 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The reports will be prepared according to </a:t>
                      </a:r>
                      <a:r>
                        <a:rPr lang="en-US" sz="1400" dirty="0" smtClean="0">
                          <a:solidFill>
                            <a:schemeClr val="tx1"/>
                          </a:solidFill>
                          <a:effectLst/>
                        </a:rPr>
                        <a:t>the provisions of the </a:t>
                      </a:r>
                      <a:r>
                        <a:rPr lang="en-US" sz="1400" dirty="0">
                          <a:solidFill>
                            <a:schemeClr val="tx1"/>
                          </a:solidFill>
                          <a:effectLst/>
                        </a:rPr>
                        <a:t>Grant Agreement. The partners will provide all necessary information and reports to the PC in order to compile adequate reports to be sent to EACEA. External evaluation report (to be developed under the activity 5.3) and Impact Analysis (to be developed under the activity 5.4) will contribute to preparation of the final technical report. External audit report (to be developed under the activity 7.5) will contribute to preparation and will be a part of the final financial report.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r h="555835">
                <a:tc>
                  <a:txBody>
                    <a:bodyPr/>
                    <a:lstStyle/>
                    <a:p>
                      <a:pPr>
                        <a:lnSpc>
                          <a:spcPct val="115000"/>
                        </a:lnSpc>
                        <a:spcAft>
                          <a:spcPts val="0"/>
                        </a:spcAft>
                      </a:pPr>
                      <a:r>
                        <a:rPr lang="en-US" sz="1400">
                          <a:solidFill>
                            <a:schemeClr val="tx1"/>
                          </a:solidFill>
                          <a:effectLst/>
                        </a:rPr>
                        <a:t>7.5</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GB" sz="1400">
                          <a:solidFill>
                            <a:schemeClr val="tx1"/>
                          </a:solidFill>
                          <a:effectLst/>
                        </a:rPr>
                        <a:t>External financial control</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Sept.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a:solidFill>
                            <a:schemeClr val="tx1"/>
                          </a:solidFill>
                          <a:effectLst/>
                        </a:rPr>
                        <a:t>Dec.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nSpc>
                          <a:spcPct val="115000"/>
                        </a:lnSpc>
                        <a:spcAft>
                          <a:spcPts val="0"/>
                        </a:spcAft>
                      </a:pPr>
                      <a:r>
                        <a:rPr lang="en-US" sz="1400" dirty="0">
                          <a:solidFill>
                            <a:schemeClr val="tx1"/>
                          </a:solidFill>
                          <a:effectLst/>
                        </a:rPr>
                        <a:t>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c>
                  <a:txBody>
                    <a:bodyPr/>
                    <a:lstStyle/>
                    <a:p>
                      <a:pPr algn="just">
                        <a:lnSpc>
                          <a:spcPct val="115000"/>
                        </a:lnSpc>
                        <a:spcAft>
                          <a:spcPts val="0"/>
                        </a:spcAft>
                      </a:pPr>
                      <a:r>
                        <a:rPr lang="en-US" sz="1400" dirty="0">
                          <a:solidFill>
                            <a:schemeClr val="tx1"/>
                          </a:solidFill>
                          <a:effectLst/>
                        </a:rPr>
                        <a:t>In accordance with the EACEA rules, the PC will engage an external auditor who will conduct a financial audit of the project.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764" marR="56764"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163437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PMB online meeting</a:t>
            </a:r>
          </a:p>
          <a:p>
            <a:pPr>
              <a:defRPr/>
            </a:pPr>
            <a:r>
              <a:rPr lang="en-US" dirty="0"/>
              <a:t>November 13</a:t>
            </a:r>
            <a:r>
              <a:rPr lang="en-US" baseline="30000" dirty="0"/>
              <a:t>th</a:t>
            </a:r>
            <a:r>
              <a:rPr lang="en-US" dirty="0"/>
              <a:t> 2020</a:t>
            </a:r>
          </a:p>
        </p:txBody>
      </p:sp>
      <p:sp>
        <p:nvSpPr>
          <p:cNvPr id="6" name="Slide Number Placeholder 5"/>
          <p:cNvSpPr>
            <a:spLocks noGrp="1"/>
          </p:cNvSpPr>
          <p:nvPr>
            <p:ph type="sldNum" sz="quarter" idx="12"/>
          </p:nvPr>
        </p:nvSpPr>
        <p:spPr/>
        <p:txBody>
          <a:bodyPr/>
          <a:lstStyle/>
          <a:p>
            <a:pPr>
              <a:defRPr/>
            </a:pPr>
            <a:fld id="{C2B8CE35-7787-4DF4-B306-D1A556FFC8E0}" type="slidenum">
              <a:rPr lang="en-GB"/>
              <a:pPr>
                <a:defRPr/>
              </a:pPr>
              <a:t>2</a:t>
            </a:fld>
            <a:endParaRPr lang="en-GB"/>
          </a:p>
        </p:txBody>
      </p:sp>
      <p:sp>
        <p:nvSpPr>
          <p:cNvPr id="8" name="Rectangle 7"/>
          <p:cNvSpPr/>
          <p:nvPr/>
        </p:nvSpPr>
        <p:spPr>
          <a:xfrm>
            <a:off x="395536" y="764704"/>
            <a:ext cx="8208912" cy="914400"/>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WP2 - </a:t>
            </a:r>
            <a:r>
              <a:rPr lang="en-GB" b="1" i="1" dirty="0"/>
              <a:t>Capacity Building for Internationalization through staff training and </a:t>
            </a:r>
            <a:r>
              <a:rPr lang="en-GB" b="1" i="1" dirty="0" smtClean="0"/>
              <a:t>equipment upgrade</a:t>
            </a:r>
            <a:r>
              <a:rPr lang="en-GB" dirty="0" smtClean="0">
                <a:ln w="0"/>
                <a:solidFill>
                  <a:schemeClr val="tx1"/>
                </a:solidFill>
                <a:effectLst>
                  <a:outerShdw blurRad="38100" dist="19050" dir="2700000" algn="tl" rotWithShape="0">
                    <a:schemeClr val="dk1">
                      <a:alpha val="40000"/>
                    </a:schemeClr>
                  </a:outerShdw>
                </a:effectLst>
              </a:rPr>
              <a:t> </a:t>
            </a:r>
            <a:endParaRPr lang="en-GB"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039322695"/>
              </p:ext>
            </p:extLst>
          </p:nvPr>
        </p:nvGraphicFramePr>
        <p:xfrm>
          <a:off x="395536" y="1772817"/>
          <a:ext cx="8208912" cy="720079"/>
        </p:xfrm>
        <a:graphic>
          <a:graphicData uri="http://schemas.openxmlformats.org/drawingml/2006/table">
            <a:tbl>
              <a:tblPr firstRow="1" firstCol="1" lastRow="1" lastCol="1" bandRow="1" bandCol="1">
                <a:tableStyleId>{5C22544A-7EE6-4342-B048-85BDC9FD1C3A}</a:tableStyleId>
              </a:tblPr>
              <a:tblGrid>
                <a:gridCol w="936104"/>
                <a:gridCol w="2374274"/>
                <a:gridCol w="4898534"/>
              </a:tblGrid>
              <a:tr h="720079">
                <a:tc>
                  <a:txBody>
                    <a:bodyPr/>
                    <a:lstStyle/>
                    <a:p>
                      <a:pPr>
                        <a:lnSpc>
                          <a:spcPct val="107000"/>
                        </a:lnSpc>
                        <a:spcAft>
                          <a:spcPts val="800"/>
                        </a:spcAft>
                      </a:pPr>
                      <a:r>
                        <a:rPr lang="en-US" sz="1400" dirty="0">
                          <a:solidFill>
                            <a:schemeClr val="tx1"/>
                          </a:solidFill>
                          <a:effectLst/>
                        </a:rPr>
                        <a:t>2.2</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pPr>
                      <a:r>
                        <a:rPr lang="en-GB" sz="1400" dirty="0" smtClean="0">
                          <a:solidFill>
                            <a:schemeClr val="tx1"/>
                          </a:solidFill>
                          <a:effectLst/>
                        </a:rPr>
                        <a:t>Development/redesign </a:t>
                      </a:r>
                      <a:r>
                        <a:rPr lang="en-GB" sz="1400" dirty="0">
                          <a:solidFill>
                            <a:schemeClr val="tx1"/>
                          </a:solidFill>
                          <a:effectLst/>
                        </a:rPr>
                        <a:t>of English web sites of Montenegrin HEIs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pPr>
                      <a:r>
                        <a:rPr lang="en-GB" sz="1400" dirty="0" smtClean="0">
                          <a:solidFill>
                            <a:schemeClr val="tx1"/>
                          </a:solidFill>
                          <a:effectLst/>
                        </a:rPr>
                        <a:t>Redesign finished</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73954871"/>
              </p:ext>
            </p:extLst>
          </p:nvPr>
        </p:nvGraphicFramePr>
        <p:xfrm>
          <a:off x="395536" y="2586609"/>
          <a:ext cx="8208912" cy="1720290"/>
        </p:xfrm>
        <a:graphic>
          <a:graphicData uri="http://schemas.openxmlformats.org/drawingml/2006/table">
            <a:tbl>
              <a:tblPr firstRow="1" firstCol="1" lastRow="1" lastCol="1" bandRow="1" bandCol="1">
                <a:tableStyleId>{5C22544A-7EE6-4342-B048-85BDC9FD1C3A}</a:tableStyleId>
              </a:tblPr>
              <a:tblGrid>
                <a:gridCol w="936104"/>
                <a:gridCol w="2376264"/>
                <a:gridCol w="4896544"/>
              </a:tblGrid>
              <a:tr h="1720290">
                <a:tc>
                  <a:txBody>
                    <a:bodyPr/>
                    <a:lstStyle/>
                    <a:p>
                      <a:pPr>
                        <a:lnSpc>
                          <a:spcPct val="107000"/>
                        </a:lnSpc>
                        <a:spcAft>
                          <a:spcPts val="0"/>
                        </a:spcAft>
                      </a:pPr>
                      <a:r>
                        <a:rPr lang="en-US" sz="1400" dirty="0">
                          <a:solidFill>
                            <a:schemeClr val="tx1"/>
                          </a:solidFill>
                          <a:effectLst/>
                        </a:rPr>
                        <a:t>2.3</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Know-how transfer to teaching staff related to the internationalization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GB" sz="1400" u="sng" dirty="0">
                          <a:solidFill>
                            <a:schemeClr val="tx1"/>
                          </a:solidFill>
                          <a:effectLst/>
                        </a:rPr>
                        <a:t>A2.3.3</a:t>
                      </a:r>
                      <a:r>
                        <a:rPr lang="en-GB" sz="1400" dirty="0">
                          <a:solidFill>
                            <a:schemeClr val="tx1"/>
                          </a:solidFill>
                          <a:effectLst/>
                        </a:rPr>
                        <a:t> – Know-how transfer related to improving English skills of teaching staff for delivering courses in </a:t>
                      </a:r>
                      <a:r>
                        <a:rPr lang="en-GB" sz="1400" dirty="0" smtClean="0">
                          <a:solidFill>
                            <a:schemeClr val="tx1"/>
                          </a:solidFill>
                          <a:effectLst/>
                        </a:rPr>
                        <a:t>English</a:t>
                      </a:r>
                      <a:r>
                        <a:rPr lang="en-GB" sz="1400" baseline="0" dirty="0" smtClean="0">
                          <a:solidFill>
                            <a:schemeClr val="tx1"/>
                          </a:solidFill>
                          <a:effectLst/>
                        </a:rPr>
                        <a:t> – courses organized at three </a:t>
                      </a:r>
                      <a:r>
                        <a:rPr lang="en-GB" sz="1400" baseline="0" dirty="0" err="1" smtClean="0">
                          <a:solidFill>
                            <a:schemeClr val="tx1"/>
                          </a:solidFill>
                          <a:effectLst/>
                        </a:rPr>
                        <a:t>Montenegrein</a:t>
                      </a:r>
                      <a:r>
                        <a:rPr lang="en-GB" sz="1400" baseline="0" dirty="0" smtClean="0">
                          <a:solidFill>
                            <a:schemeClr val="tx1"/>
                          </a:solidFill>
                          <a:effectLst/>
                        </a:rPr>
                        <a:t> HEIs</a:t>
                      </a:r>
                      <a:endParaRPr lang="en-GB" sz="1400" dirty="0">
                        <a:solidFill>
                          <a:schemeClr val="tx1"/>
                        </a:solidFill>
                        <a:effectLst/>
                      </a:endParaRPr>
                    </a:p>
                  </a:txBody>
                  <a:tcPr marL="68580" marR="68580" marT="0" marB="0">
                    <a:solidFill>
                      <a:schemeClr val="tx2">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58968244"/>
              </p:ext>
            </p:extLst>
          </p:nvPr>
        </p:nvGraphicFramePr>
        <p:xfrm>
          <a:off x="395536" y="4133776"/>
          <a:ext cx="8270576" cy="1721803"/>
        </p:xfrm>
        <a:graphic>
          <a:graphicData uri="http://schemas.openxmlformats.org/drawingml/2006/table">
            <a:tbl>
              <a:tblPr firstRow="1" firstCol="1" lastRow="1" lastCol="1" bandRow="1" bandCol="1">
                <a:tableStyleId>{5C22544A-7EE6-4342-B048-85BDC9FD1C3A}</a:tableStyleId>
              </a:tblPr>
              <a:tblGrid>
                <a:gridCol w="872046"/>
                <a:gridCol w="2465204"/>
                <a:gridCol w="4933326"/>
              </a:tblGrid>
              <a:tr h="1619187">
                <a:tc>
                  <a:txBody>
                    <a:bodyPr/>
                    <a:lstStyle/>
                    <a:p>
                      <a:pPr>
                        <a:lnSpc>
                          <a:spcPct val="107000"/>
                        </a:lnSpc>
                        <a:spcAft>
                          <a:spcPts val="0"/>
                        </a:spcAft>
                      </a:pPr>
                      <a:r>
                        <a:rPr lang="en-GB" sz="12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Additional trainings organized by UL</a:t>
                      </a:r>
                      <a:endParaRPr lang="en-GB" sz="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Know-how transfer to teaching staff related to the internationalization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r>
                        <a:rPr lang="en-GB" sz="1400" u="sng" dirty="0" smtClean="0">
                          <a:solidFill>
                            <a:srgbClr val="0000CC"/>
                          </a:solidFill>
                          <a:hlinkClick r:id="rId4"/>
                        </a:rPr>
                        <a:t>Workshop “</a:t>
                      </a:r>
                      <a:r>
                        <a:rPr lang="en-GB" sz="1400" u="sng" dirty="0" err="1" smtClean="0">
                          <a:solidFill>
                            <a:srgbClr val="0000CC"/>
                          </a:solidFill>
                          <a:hlinkClick r:id="rId4"/>
                        </a:rPr>
                        <a:t>Interculturality</a:t>
                      </a:r>
                      <a:r>
                        <a:rPr lang="en-GB" sz="1400" u="sng" dirty="0" smtClean="0">
                          <a:solidFill>
                            <a:srgbClr val="0000CC"/>
                          </a:solidFill>
                          <a:hlinkClick r:id="rId4"/>
                        </a:rPr>
                        <a:t> in Higher Education” 3-4 June </a:t>
                      </a:r>
                      <a:endParaRPr lang="en-GB" sz="1400" u="sng" dirty="0" smtClean="0">
                        <a:solidFill>
                          <a:srgbClr val="0000CC"/>
                        </a:solidFill>
                      </a:endParaRPr>
                    </a:p>
                    <a:p>
                      <a:r>
                        <a:rPr lang="en-GB" sz="1400" dirty="0" smtClean="0">
                          <a:solidFill>
                            <a:srgbClr val="0000CC"/>
                          </a:solidFill>
                        </a:rPr>
                        <a:t> </a:t>
                      </a:r>
                    </a:p>
                    <a:p>
                      <a:r>
                        <a:rPr lang="en-GB" sz="1400" u="sng" dirty="0" smtClean="0">
                          <a:solidFill>
                            <a:srgbClr val="0000CC"/>
                          </a:solidFill>
                        </a:rPr>
                        <a:t>Workshop “Teaching multicultural groups of students in HE settings” 19 and 21 April</a:t>
                      </a:r>
                    </a:p>
                    <a:p>
                      <a:endParaRPr lang="en-GB" sz="1400" dirty="0" smtClean="0">
                        <a:solidFill>
                          <a:srgbClr val="0000CC"/>
                        </a:solidFill>
                      </a:endParaRPr>
                    </a:p>
                    <a:p>
                      <a:r>
                        <a:rPr lang="en-GB" sz="1400" u="sng" dirty="0" smtClean="0">
                          <a:solidFill>
                            <a:srgbClr val="0000CC"/>
                          </a:solidFill>
                          <a:hlinkClick r:id="rId5"/>
                        </a:rPr>
                        <a:t>Online Training on “Design of Courses in English Language</a:t>
                      </a:r>
                      <a:r>
                        <a:rPr lang="en-GB" sz="1400" u="sng" dirty="0" smtClean="0">
                          <a:solidFill>
                            <a:srgbClr val="0000CC"/>
                          </a:solidFill>
                        </a:rPr>
                        <a:t>”</a:t>
                      </a:r>
                      <a:r>
                        <a:rPr lang="en-GB" sz="1400" dirty="0" smtClean="0">
                          <a:solidFill>
                            <a:srgbClr val="0000CC"/>
                          </a:solidFill>
                        </a:rPr>
                        <a:t> 2 and 5 March</a:t>
                      </a:r>
                    </a:p>
                    <a:p>
                      <a:pPr algn="just">
                        <a:lnSpc>
                          <a:spcPct val="107000"/>
                        </a:lnSpc>
                        <a:spcAft>
                          <a:spcPts val="0"/>
                        </a:spcAft>
                      </a:pPr>
                      <a:endParaRPr lang="en-GB" sz="14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November 13</a:t>
            </a:r>
            <a:r>
              <a:rPr lang="en-US" baseline="30000" dirty="0"/>
              <a:t>th</a:t>
            </a:r>
            <a:r>
              <a:rPr lang="en-US" dirty="0"/>
              <a:t>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3</a:t>
            </a:fld>
            <a:endParaRPr lang="en-GB" dirty="0"/>
          </a:p>
        </p:txBody>
      </p:sp>
      <p:sp>
        <p:nvSpPr>
          <p:cNvPr id="5" name="Rectangle 4"/>
          <p:cNvSpPr/>
          <p:nvPr/>
        </p:nvSpPr>
        <p:spPr>
          <a:xfrm>
            <a:off x="785772" y="785510"/>
            <a:ext cx="7818676" cy="711763"/>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ln w="0"/>
                <a:solidFill>
                  <a:schemeClr val="tx1"/>
                </a:solidFill>
                <a:effectLst>
                  <a:outerShdw blurRad="38100" dist="19050" dir="2700000" algn="tl" rotWithShape="0">
                    <a:schemeClr val="dk1">
                      <a:alpha val="40000"/>
                    </a:schemeClr>
                  </a:outerShdw>
                </a:effectLst>
              </a:rPr>
              <a:t>WP 3 - </a:t>
            </a:r>
            <a:r>
              <a:rPr lang="en-GB" b="1" i="1" dirty="0"/>
              <a:t>Development of Tools for Enhanced Internationalization</a:t>
            </a:r>
            <a:r>
              <a:rPr lang="en-GB" dirty="0" smtClean="0">
                <a:ln w="0"/>
                <a:solidFill>
                  <a:schemeClr val="tx1"/>
                </a:solidFill>
                <a:effectLst>
                  <a:outerShdw blurRad="38100" dist="19050" dir="2700000" algn="tl" rotWithShape="0">
                    <a:schemeClr val="dk1">
                      <a:alpha val="40000"/>
                    </a:schemeClr>
                  </a:outerShdw>
                </a:effectLst>
              </a:rPr>
              <a:t> </a:t>
            </a:r>
            <a:endParaRPr lang="en-GB"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704860590"/>
              </p:ext>
            </p:extLst>
          </p:nvPr>
        </p:nvGraphicFramePr>
        <p:xfrm>
          <a:off x="785772" y="1700809"/>
          <a:ext cx="7530644" cy="2404513"/>
        </p:xfrm>
        <a:graphic>
          <a:graphicData uri="http://schemas.openxmlformats.org/drawingml/2006/table">
            <a:tbl>
              <a:tblPr firstRow="1" firstCol="1" lastRow="1" lastCol="1" bandRow="1" bandCol="1">
                <a:tableStyleId>{5C22544A-7EE6-4342-B048-85BDC9FD1C3A}</a:tableStyleId>
              </a:tblPr>
              <a:tblGrid>
                <a:gridCol w="832860"/>
                <a:gridCol w="2055487"/>
                <a:gridCol w="4642297"/>
              </a:tblGrid>
              <a:tr h="1050375">
                <a:tc>
                  <a:txBody>
                    <a:bodyPr/>
                    <a:lstStyle/>
                    <a:p>
                      <a:pPr>
                        <a:lnSpc>
                          <a:spcPct val="107000"/>
                        </a:lnSpc>
                        <a:spcAft>
                          <a:spcPts val="800"/>
                        </a:spcAft>
                        <a:tabLst>
                          <a:tab pos="1430020" algn="l"/>
                        </a:tabLst>
                      </a:pPr>
                      <a:r>
                        <a:rPr lang="en-US" sz="1400" dirty="0">
                          <a:solidFill>
                            <a:schemeClr val="tx1"/>
                          </a:solidFill>
                          <a:effectLst/>
                        </a:rPr>
                        <a:t>3.1</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Development of internationalization strategies and action plans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smtClean="0">
                          <a:solidFill>
                            <a:schemeClr val="tx1"/>
                          </a:solidFill>
                          <a:effectLst/>
                        </a:rPr>
                        <a:t>Internationalization</a:t>
                      </a:r>
                      <a:r>
                        <a:rPr lang="en-GB" sz="1400" baseline="0" dirty="0" smtClean="0">
                          <a:solidFill>
                            <a:schemeClr val="tx1"/>
                          </a:solidFill>
                          <a:effectLst/>
                        </a:rPr>
                        <a:t> Strategies of 3 Montenegrin with Action plans HEIs adopted</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r>
              <a:tr h="1181872">
                <a:tc>
                  <a:txBody>
                    <a:bodyPr/>
                    <a:lstStyle/>
                    <a:p>
                      <a:pPr>
                        <a:lnSpc>
                          <a:spcPct val="107000"/>
                        </a:lnSpc>
                        <a:spcAft>
                          <a:spcPts val="800"/>
                        </a:spcAft>
                        <a:tabLst>
                          <a:tab pos="1430020" algn="l"/>
                        </a:tabLst>
                      </a:pPr>
                      <a:r>
                        <a:rPr lang="en-US" sz="1400" dirty="0">
                          <a:solidFill>
                            <a:schemeClr val="tx1"/>
                          </a:solidFill>
                          <a:effectLst/>
                        </a:rPr>
                        <a:t>3.2</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Development of supporting documentation to internationalization</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c>
                  <a:txBody>
                    <a:bodyPr/>
                    <a:lstStyle/>
                    <a:p>
                      <a:pPr>
                        <a:lnSpc>
                          <a:spcPct val="107000"/>
                        </a:lnSpc>
                        <a:spcAft>
                          <a:spcPts val="800"/>
                        </a:spcAft>
                        <a:tabLst>
                          <a:tab pos="1430020" algn="l"/>
                        </a:tabLst>
                      </a:pPr>
                      <a:r>
                        <a:rPr lang="en-GB" sz="1400" dirty="0" err="1">
                          <a:solidFill>
                            <a:schemeClr val="tx1"/>
                          </a:solidFill>
                          <a:effectLst/>
                        </a:rPr>
                        <a:t>UoM</a:t>
                      </a:r>
                      <a:r>
                        <a:rPr lang="en-GB" sz="1400" dirty="0">
                          <a:solidFill>
                            <a:schemeClr val="tx1"/>
                          </a:solidFill>
                          <a:effectLst/>
                        </a:rPr>
                        <a:t> </a:t>
                      </a:r>
                      <a:r>
                        <a:rPr lang="en-GB" sz="1400" dirty="0" smtClean="0">
                          <a:solidFill>
                            <a:schemeClr val="tx1"/>
                          </a:solidFill>
                          <a:effectLst/>
                        </a:rPr>
                        <a:t>finalized supporting </a:t>
                      </a:r>
                      <a:r>
                        <a:rPr lang="en-GB" sz="1400" dirty="0">
                          <a:solidFill>
                            <a:schemeClr val="tx1"/>
                          </a:solidFill>
                          <a:effectLst/>
                        </a:rPr>
                        <a:t>documents related to projects, bilateral agreements and degree seeking </a:t>
                      </a:r>
                      <a:r>
                        <a:rPr lang="en-GB" sz="1400" dirty="0" smtClean="0">
                          <a:solidFill>
                            <a:schemeClr val="tx1"/>
                          </a:solidFill>
                          <a:effectLst/>
                        </a:rPr>
                        <a:t>students</a:t>
                      </a:r>
                      <a:r>
                        <a:rPr lang="en-GB" sz="1400" baseline="0" dirty="0" smtClean="0">
                          <a:solidFill>
                            <a:schemeClr val="tx1"/>
                          </a:solidFill>
                          <a:effectLst/>
                        </a:rPr>
                        <a:t> and s</a:t>
                      </a:r>
                      <a:r>
                        <a:rPr lang="en-GB" sz="1400" dirty="0" smtClean="0">
                          <a:solidFill>
                            <a:schemeClr val="tx1"/>
                          </a:solidFill>
                          <a:effectLst/>
                        </a:rPr>
                        <a:t>upporting </a:t>
                      </a:r>
                      <a:r>
                        <a:rPr lang="en-GB" sz="1400" dirty="0">
                          <a:solidFill>
                            <a:schemeClr val="tx1"/>
                          </a:solidFill>
                          <a:effectLst/>
                        </a:rPr>
                        <a:t>documents related to mobility.</a:t>
                      </a:r>
                    </a:p>
                    <a:p>
                      <a:pPr>
                        <a:lnSpc>
                          <a:spcPct val="107000"/>
                        </a:lnSpc>
                        <a:spcAft>
                          <a:spcPts val="800"/>
                        </a:spcAft>
                        <a:tabLst>
                          <a:tab pos="1430020" algn="l"/>
                        </a:tabLst>
                      </a:pPr>
                      <a:r>
                        <a:rPr lang="en-GB" sz="1400" dirty="0">
                          <a:solidFill>
                            <a:schemeClr val="tx1"/>
                          </a:solidFill>
                          <a:effectLst/>
                        </a:rPr>
                        <a:t> </a:t>
                      </a:r>
                    </a:p>
                    <a:p>
                      <a:pPr>
                        <a:lnSpc>
                          <a:spcPct val="107000"/>
                        </a:lnSpc>
                        <a:spcAft>
                          <a:spcPts val="800"/>
                        </a:spcAft>
                        <a:tabLst>
                          <a:tab pos="1430020" algn="l"/>
                        </a:tabLst>
                      </a:pPr>
                      <a:r>
                        <a:rPr lang="en-GB" sz="1400" dirty="0">
                          <a:solidFill>
                            <a:schemeClr val="tx1"/>
                          </a:solidFill>
                          <a:effectLst/>
                        </a:rPr>
                        <a:t>UDG and UNIM </a:t>
                      </a:r>
                      <a:r>
                        <a:rPr lang="en-GB" sz="1400" dirty="0" smtClean="0">
                          <a:solidFill>
                            <a:schemeClr val="tx1"/>
                          </a:solidFill>
                          <a:effectLst/>
                        </a:rPr>
                        <a:t>to finalise </a:t>
                      </a:r>
                      <a:r>
                        <a:rPr lang="en-GB" sz="1400" dirty="0">
                          <a:solidFill>
                            <a:schemeClr val="tx1"/>
                          </a:solidFill>
                          <a:effectLst/>
                        </a:rPr>
                        <a:t>their</a:t>
                      </a:r>
                      <a:r>
                        <a:rPr lang="en-US" sz="1400" dirty="0">
                          <a:solidFill>
                            <a:schemeClr val="tx1"/>
                          </a:solidFill>
                          <a:effectLst/>
                        </a:rPr>
                        <a:t> supporting documentation.</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960" marR="60960" marT="9525" marB="0">
                    <a:solidFill>
                      <a:schemeClr val="tx2">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83654861"/>
              </p:ext>
            </p:extLst>
          </p:nvPr>
        </p:nvGraphicFramePr>
        <p:xfrm>
          <a:off x="785772" y="4149080"/>
          <a:ext cx="7530644" cy="1584177"/>
        </p:xfrm>
        <a:graphic>
          <a:graphicData uri="http://schemas.openxmlformats.org/drawingml/2006/table">
            <a:tbl>
              <a:tblPr firstRow="1" firstCol="1" lastRow="1" lastCol="1" bandRow="1" bandCol="1">
                <a:tableStyleId>{5C22544A-7EE6-4342-B048-85BDC9FD1C3A}</a:tableStyleId>
              </a:tblPr>
              <a:tblGrid>
                <a:gridCol w="833900"/>
                <a:gridCol w="2088232"/>
                <a:gridCol w="4608512"/>
              </a:tblGrid>
              <a:tr h="1584177">
                <a:tc>
                  <a:txBody>
                    <a:bodyPr/>
                    <a:lstStyle/>
                    <a:p>
                      <a:pPr>
                        <a:lnSpc>
                          <a:spcPct val="115000"/>
                        </a:lnSpc>
                        <a:spcAft>
                          <a:spcPts val="0"/>
                        </a:spcAft>
                      </a:pPr>
                      <a:r>
                        <a:rPr lang="en-US" sz="1400" dirty="0" smtClean="0">
                          <a:solidFill>
                            <a:schemeClr val="tx1"/>
                          </a:solidFill>
                          <a:effectLst/>
                        </a:rPr>
                        <a:t>3.3</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Design of catalogues for courses offered in English</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15000"/>
                        </a:lnSpc>
                        <a:spcAft>
                          <a:spcPts val="0"/>
                        </a:spcAft>
                      </a:pPr>
                      <a:endParaRPr lang="en-GB" sz="1400" dirty="0">
                        <a:solidFill>
                          <a:schemeClr val="tx1"/>
                        </a:solidFill>
                        <a:effectLst/>
                      </a:endParaRPr>
                    </a:p>
                    <a:p>
                      <a:pPr>
                        <a:lnSpc>
                          <a:spcPct val="115000"/>
                        </a:lnSpc>
                        <a:spcAft>
                          <a:spcPts val="0"/>
                        </a:spcAft>
                      </a:pPr>
                      <a:r>
                        <a:rPr lang="en-GB" sz="1400" dirty="0">
                          <a:solidFill>
                            <a:schemeClr val="tx1"/>
                          </a:solidFill>
                          <a:effectLst/>
                        </a:rPr>
                        <a:t> </a:t>
                      </a:r>
                    </a:p>
                    <a:p>
                      <a:pPr>
                        <a:lnSpc>
                          <a:spcPct val="115000"/>
                        </a:lnSpc>
                        <a:spcAft>
                          <a:spcPts val="0"/>
                        </a:spcAft>
                      </a:pPr>
                      <a:r>
                        <a:rPr lang="en-GB" sz="1400" dirty="0" smtClean="0">
                          <a:solidFill>
                            <a:schemeClr val="tx1"/>
                          </a:solidFill>
                          <a:effectLst/>
                        </a:rPr>
                        <a:t>Catalogues of courses</a:t>
                      </a:r>
                      <a:r>
                        <a:rPr lang="en-GB" sz="1400" baseline="0" dirty="0" smtClean="0">
                          <a:solidFill>
                            <a:schemeClr val="tx1"/>
                          </a:solidFill>
                          <a:effectLst/>
                        </a:rPr>
                        <a:t> prepared for a number of faculties at </a:t>
                      </a:r>
                      <a:r>
                        <a:rPr lang="en-GB" sz="1400" baseline="0" dirty="0" err="1" smtClean="0">
                          <a:solidFill>
                            <a:schemeClr val="tx1"/>
                          </a:solidFill>
                          <a:effectLst/>
                        </a:rPr>
                        <a:t>UoM</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647691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November 13</a:t>
            </a:r>
            <a:r>
              <a:rPr lang="en-US" baseline="30000" dirty="0"/>
              <a:t>th</a:t>
            </a:r>
            <a:r>
              <a:rPr lang="en-US" dirty="0"/>
              <a:t>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4</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46036384"/>
              </p:ext>
            </p:extLst>
          </p:nvPr>
        </p:nvGraphicFramePr>
        <p:xfrm>
          <a:off x="755577" y="1484784"/>
          <a:ext cx="7848870" cy="1872208"/>
        </p:xfrm>
        <a:graphic>
          <a:graphicData uri="http://schemas.openxmlformats.org/drawingml/2006/table">
            <a:tbl>
              <a:tblPr firstRow="1" firstCol="1" lastRow="1" lastCol="1" bandRow="1" bandCol="1">
                <a:tableStyleId>{5C22544A-7EE6-4342-B048-85BDC9FD1C3A}</a:tableStyleId>
              </a:tblPr>
              <a:tblGrid>
                <a:gridCol w="782668"/>
                <a:gridCol w="2131724"/>
                <a:gridCol w="4934478"/>
              </a:tblGrid>
              <a:tr h="1872208">
                <a:tc>
                  <a:txBody>
                    <a:bodyPr/>
                    <a:lstStyle/>
                    <a:p>
                      <a:pPr>
                        <a:lnSpc>
                          <a:spcPct val="107000"/>
                        </a:lnSpc>
                        <a:spcAft>
                          <a:spcPts val="800"/>
                        </a:spcAft>
                        <a:tabLst>
                          <a:tab pos="1430020" algn="l"/>
                        </a:tabLst>
                      </a:pPr>
                      <a:r>
                        <a:rPr lang="en-US" sz="1400" dirty="0">
                          <a:solidFill>
                            <a:schemeClr val="tx1"/>
                          </a:solidFill>
                          <a:effectLst/>
                        </a:rPr>
                        <a:t>3.4</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GB" sz="1400">
                          <a:solidFill>
                            <a:schemeClr val="tx1"/>
                          </a:solidFill>
                          <a:effectLst/>
                        </a:rPr>
                        <a:t>Development of pilot summer school in English with curricula</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14" marR="34914" marT="8057"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Summer school programs designed by </a:t>
                      </a:r>
                      <a:r>
                        <a:rPr lang="en-GB" sz="1400" dirty="0" err="1">
                          <a:solidFill>
                            <a:schemeClr val="tx1"/>
                          </a:solidFill>
                          <a:effectLst/>
                        </a:rPr>
                        <a:t>UoM</a:t>
                      </a:r>
                      <a:r>
                        <a:rPr lang="en-GB" sz="1400" dirty="0">
                          <a:solidFill>
                            <a:schemeClr val="tx1"/>
                          </a:solidFill>
                          <a:effectLst/>
                        </a:rPr>
                        <a:t>, including course content and the learning outcomes, application and recruitment procedures, arrangement of housing for the students and development of a social program</a:t>
                      </a:r>
                      <a:r>
                        <a:rPr lang="en-GB" sz="1400" dirty="0" smtClean="0">
                          <a:solidFill>
                            <a:schemeClr val="tx1"/>
                          </a:solidFill>
                          <a:effectLst/>
                        </a:rPr>
                        <a:t>.</a:t>
                      </a:r>
                    </a:p>
                    <a:p>
                      <a:pPr>
                        <a:lnSpc>
                          <a:spcPct val="107000"/>
                        </a:lnSpc>
                        <a:spcAft>
                          <a:spcPts val="800"/>
                        </a:spcAft>
                        <a:tabLst>
                          <a:tab pos="1430020" algn="l"/>
                        </a:tabLst>
                      </a:pPr>
                      <a:r>
                        <a:rPr lang="en-GB" sz="1400" dirty="0" err="1" smtClean="0">
                          <a:solidFill>
                            <a:schemeClr val="tx1"/>
                          </a:solidFill>
                          <a:effectLst/>
                        </a:rPr>
                        <a:t>UoM</a:t>
                      </a:r>
                      <a:r>
                        <a:rPr lang="en-GB" sz="1400" dirty="0" smtClean="0">
                          <a:solidFill>
                            <a:schemeClr val="tx1"/>
                          </a:solidFill>
                          <a:effectLst/>
                        </a:rPr>
                        <a:t> to form a Commission for consideration</a:t>
                      </a:r>
                      <a:r>
                        <a:rPr lang="en-GB" sz="1400" baseline="0" dirty="0" smtClean="0">
                          <a:solidFill>
                            <a:schemeClr val="tx1"/>
                          </a:solidFill>
                          <a:effectLst/>
                        </a:rPr>
                        <a:t> of the proposals, after which the </a:t>
                      </a:r>
                      <a:r>
                        <a:rPr lang="en-GB" sz="1400" baseline="0" dirty="0" err="1" smtClean="0">
                          <a:solidFill>
                            <a:schemeClr val="tx1"/>
                          </a:solidFill>
                          <a:effectLst/>
                        </a:rPr>
                        <a:t>UoM</a:t>
                      </a:r>
                      <a:r>
                        <a:rPr lang="en-GB" sz="1400" baseline="0" dirty="0" smtClean="0">
                          <a:solidFill>
                            <a:schemeClr val="tx1"/>
                          </a:solidFill>
                          <a:effectLst/>
                        </a:rPr>
                        <a:t> Senate will adopt them and they will be forwarded to AKOKVO for accreditation.</a:t>
                      </a:r>
                      <a:endParaRPr lang="en-GB" sz="1400" dirty="0">
                        <a:solidFill>
                          <a:schemeClr val="tx1"/>
                        </a:solidFill>
                        <a:effectLst/>
                      </a:endParaRPr>
                    </a:p>
                  </a:txBody>
                  <a:tcPr marL="34914" marR="34914" marT="8057" marB="0">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29365286"/>
              </p:ext>
            </p:extLst>
          </p:nvPr>
        </p:nvGraphicFramePr>
        <p:xfrm>
          <a:off x="755576" y="3717032"/>
          <a:ext cx="7848871" cy="1368152"/>
        </p:xfrm>
        <a:graphic>
          <a:graphicData uri="http://schemas.openxmlformats.org/drawingml/2006/table">
            <a:tbl>
              <a:tblPr firstRow="1" firstCol="1" lastRow="1" lastCol="1" bandRow="1" bandCol="1">
                <a:tableStyleId>{5C22544A-7EE6-4342-B048-85BDC9FD1C3A}</a:tableStyleId>
              </a:tblPr>
              <a:tblGrid>
                <a:gridCol w="864096"/>
                <a:gridCol w="2088232"/>
                <a:gridCol w="4896543"/>
              </a:tblGrid>
              <a:tr h="1368152">
                <a:tc>
                  <a:txBody>
                    <a:bodyPr/>
                    <a:lstStyle/>
                    <a:p>
                      <a:pPr>
                        <a:lnSpc>
                          <a:spcPct val="107000"/>
                        </a:lnSpc>
                        <a:spcAft>
                          <a:spcPts val="800"/>
                        </a:spcAft>
                        <a:tabLst>
                          <a:tab pos="1430020" algn="l"/>
                        </a:tabLst>
                      </a:pPr>
                      <a:r>
                        <a:rPr lang="en-US" sz="1400" dirty="0">
                          <a:solidFill>
                            <a:schemeClr val="tx1"/>
                          </a:solidFill>
                          <a:effectLst/>
                        </a:rPr>
                        <a:t>3.6</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c>
                  <a:txBody>
                    <a:bodyPr/>
                    <a:lstStyle/>
                    <a:p>
                      <a:pPr>
                        <a:lnSpc>
                          <a:spcPct val="107000"/>
                        </a:lnSpc>
                        <a:spcAft>
                          <a:spcPts val="800"/>
                        </a:spcAft>
                        <a:tabLst>
                          <a:tab pos="1430020" algn="l"/>
                        </a:tabLst>
                      </a:pPr>
                      <a:r>
                        <a:rPr lang="en-GB" sz="1400" dirty="0">
                          <a:solidFill>
                            <a:schemeClr val="tx1"/>
                          </a:solidFill>
                          <a:effectLst/>
                        </a:rPr>
                        <a:t>Developing criteria for assessing quality of internationalization of Montenegrin HEIs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c>
                  <a:txBody>
                    <a:bodyPr/>
                    <a:lstStyle/>
                    <a:p>
                      <a:pPr algn="just">
                        <a:lnSpc>
                          <a:spcPct val="107000"/>
                        </a:lnSpc>
                        <a:spcAft>
                          <a:spcPts val="800"/>
                        </a:spcAft>
                        <a:tabLst>
                          <a:tab pos="1430020" algn="l"/>
                        </a:tabLst>
                      </a:pPr>
                      <a:r>
                        <a:rPr lang="en-GB" sz="1400" dirty="0" smtClean="0">
                          <a:solidFill>
                            <a:schemeClr val="tx1"/>
                          </a:solidFill>
                          <a:effectLst/>
                        </a:rPr>
                        <a:t>Criteria </a:t>
                      </a:r>
                      <a:r>
                        <a:rPr lang="en-GB" sz="1400" dirty="0">
                          <a:solidFill>
                            <a:schemeClr val="tx1"/>
                          </a:solidFill>
                          <a:effectLst/>
                        </a:rPr>
                        <a:t>for assessing quality of </a:t>
                      </a:r>
                      <a:r>
                        <a:rPr lang="en-GB" sz="1400" dirty="0" smtClean="0">
                          <a:solidFill>
                            <a:schemeClr val="tx1"/>
                          </a:solidFill>
                          <a:effectLst/>
                        </a:rPr>
                        <a:t>internationalization </a:t>
                      </a:r>
                      <a:r>
                        <a:rPr lang="en-GB" sz="1400" dirty="0">
                          <a:solidFill>
                            <a:schemeClr val="tx1"/>
                          </a:solidFill>
                          <a:effectLst/>
                        </a:rPr>
                        <a:t>of Montenegrin HEIs </a:t>
                      </a:r>
                      <a:r>
                        <a:rPr lang="en-GB" sz="1400" dirty="0" smtClean="0">
                          <a:solidFill>
                            <a:schemeClr val="tx1"/>
                          </a:solidFill>
                          <a:effectLst/>
                        </a:rPr>
                        <a:t>have been developed.</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705" marR="33705" marT="5266" marB="0">
                    <a:solidFill>
                      <a:schemeClr val="tx2">
                        <a:lumMod val="20000"/>
                        <a:lumOff val="80000"/>
                      </a:schemeClr>
                    </a:solidFill>
                  </a:tcPr>
                </a:tc>
              </a:tr>
            </a:tbl>
          </a:graphicData>
        </a:graphic>
      </p:graphicFrame>
    </p:spTree>
    <p:extLst>
      <p:ext uri="{BB962C8B-B14F-4D97-AF65-F5344CB8AC3E}">
        <p14:creationId xmlns:p14="http://schemas.microsoft.com/office/powerpoint/2010/main" val="503888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November 13</a:t>
            </a:r>
            <a:r>
              <a:rPr lang="en-US" baseline="30000" dirty="0"/>
              <a:t>th</a:t>
            </a:r>
            <a:r>
              <a:rPr lang="en-US" dirty="0"/>
              <a:t>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5</a:t>
            </a:fld>
            <a:endParaRPr lang="en-GB" dirty="0"/>
          </a:p>
        </p:txBody>
      </p:sp>
      <p:sp>
        <p:nvSpPr>
          <p:cNvPr id="4" name="Rectangle 3"/>
          <p:cNvSpPr/>
          <p:nvPr/>
        </p:nvSpPr>
        <p:spPr>
          <a:xfrm>
            <a:off x="475420" y="476672"/>
            <a:ext cx="8229600"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 4 - </a:t>
            </a:r>
            <a:r>
              <a:rPr lang="en-GB" b="1" i="1" dirty="0"/>
              <a:t>Integration of Internationalization at Montenegrin HEIs</a:t>
            </a:r>
            <a:r>
              <a:rPr lang="en-GB" dirty="0" smtClean="0">
                <a:ln w="0"/>
                <a:solidFill>
                  <a:schemeClr val="tx1"/>
                </a:solidFill>
                <a:effectLst>
                  <a:outerShdw blurRad="38100" dist="19050" dir="2700000" algn="tl" rotWithShape="0">
                    <a:schemeClr val="dk1">
                      <a:alpha val="40000"/>
                    </a:schemeClr>
                  </a:outerShdw>
                </a:effectLst>
              </a:rPr>
              <a:t> </a:t>
            </a:r>
            <a:endParaRPr lang="en-GB"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412196948"/>
              </p:ext>
            </p:extLst>
          </p:nvPr>
        </p:nvGraphicFramePr>
        <p:xfrm>
          <a:off x="457200" y="1412776"/>
          <a:ext cx="8247820" cy="1080120"/>
        </p:xfrm>
        <a:graphic>
          <a:graphicData uri="http://schemas.openxmlformats.org/drawingml/2006/table">
            <a:tbl>
              <a:tblPr firstRow="1" firstCol="1" lastRow="1" lastCol="1" bandRow="1" bandCol="1">
                <a:tableStyleId>{5C22544A-7EE6-4342-B048-85BDC9FD1C3A}</a:tableStyleId>
              </a:tblPr>
              <a:tblGrid>
                <a:gridCol w="538002"/>
                <a:gridCol w="1638562"/>
                <a:gridCol w="5898676"/>
                <a:gridCol w="172580"/>
              </a:tblGrid>
              <a:tr h="1080120">
                <a:tc>
                  <a:txBody>
                    <a:bodyPr/>
                    <a:lstStyle/>
                    <a:p>
                      <a:pPr>
                        <a:lnSpc>
                          <a:spcPct val="115000"/>
                        </a:lnSpc>
                        <a:spcAft>
                          <a:spcPts val="0"/>
                        </a:spcAft>
                      </a:pPr>
                      <a:r>
                        <a:rPr lang="en-US" sz="1400" dirty="0">
                          <a:solidFill>
                            <a:schemeClr val="tx1"/>
                          </a:solidFill>
                          <a:effectLst/>
                        </a:rPr>
                        <a:t>4.1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Adoption and implementation of strategic documents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gn="just">
                        <a:lnSpc>
                          <a:spcPct val="115000"/>
                        </a:lnSpc>
                        <a:spcAft>
                          <a:spcPts val="0"/>
                        </a:spcAft>
                      </a:pPr>
                      <a:r>
                        <a:rPr lang="en-GB" sz="1400" dirty="0">
                          <a:solidFill>
                            <a:schemeClr val="tx1"/>
                          </a:solidFill>
                          <a:effectLst/>
                        </a:rPr>
                        <a:t>Final versions of internationalization </a:t>
                      </a:r>
                      <a:r>
                        <a:rPr lang="en-GB" sz="1400" dirty="0" smtClean="0">
                          <a:solidFill>
                            <a:schemeClr val="tx1"/>
                          </a:solidFill>
                          <a:effectLst/>
                        </a:rPr>
                        <a:t>strategies have been adopted. </a:t>
                      </a:r>
                    </a:p>
                    <a:p>
                      <a:pPr algn="just">
                        <a:lnSpc>
                          <a:spcPct val="115000"/>
                        </a:lnSpc>
                        <a:spcAft>
                          <a:spcPts val="0"/>
                        </a:spcAft>
                      </a:pPr>
                      <a:r>
                        <a:rPr lang="en-GB" sz="1400" dirty="0" smtClean="0">
                          <a:solidFill>
                            <a:schemeClr val="tx1"/>
                          </a:solidFill>
                          <a:effectLst/>
                        </a:rPr>
                        <a:t>Implementation </a:t>
                      </a:r>
                      <a:r>
                        <a:rPr lang="en-GB" sz="1400" dirty="0">
                          <a:solidFill>
                            <a:schemeClr val="tx1"/>
                          </a:solidFill>
                          <a:effectLst/>
                        </a:rPr>
                        <a:t>of internationalization strategies, i.e. their action plans, as well as utilization of the supporting documents for internationalization </a:t>
                      </a:r>
                      <a:r>
                        <a:rPr lang="en-GB" sz="1400" dirty="0" smtClean="0">
                          <a:solidFill>
                            <a:schemeClr val="tx1"/>
                          </a:solidFill>
                          <a:effectLst/>
                        </a:rPr>
                        <a:t>has started.</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c>
                  <a:txBody>
                    <a:bodyPr/>
                    <a:lstStyle/>
                    <a:p>
                      <a:pPr>
                        <a:lnSpc>
                          <a:spcPct val="115000"/>
                        </a:lnSpc>
                        <a:spcAft>
                          <a:spcPts val="0"/>
                        </a:spcAft>
                      </a:pP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402" marR="61402" marT="0" marB="0">
                    <a:solidFill>
                      <a:schemeClr val="tx2">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60230062"/>
              </p:ext>
            </p:extLst>
          </p:nvPr>
        </p:nvGraphicFramePr>
        <p:xfrm>
          <a:off x="457200" y="2492897"/>
          <a:ext cx="8291264" cy="3275456"/>
        </p:xfrm>
        <a:graphic>
          <a:graphicData uri="http://schemas.openxmlformats.org/drawingml/2006/table">
            <a:tbl>
              <a:tblPr firstRow="1" firstCol="1" lastRow="1" lastCol="1" bandRow="1" bandCol="1">
                <a:tableStyleId>{5C22544A-7EE6-4342-B048-85BDC9FD1C3A}</a:tableStyleId>
              </a:tblPr>
              <a:tblGrid>
                <a:gridCol w="514400"/>
                <a:gridCol w="1656184"/>
                <a:gridCol w="6120680"/>
              </a:tblGrid>
              <a:tr h="1113851">
                <a:tc>
                  <a:txBody>
                    <a:bodyPr/>
                    <a:lstStyle/>
                    <a:p>
                      <a:pPr>
                        <a:lnSpc>
                          <a:spcPct val="107000"/>
                        </a:lnSpc>
                        <a:spcAft>
                          <a:spcPts val="800"/>
                        </a:spcAft>
                      </a:pPr>
                      <a:r>
                        <a:rPr lang="en-US" sz="1400" dirty="0">
                          <a:solidFill>
                            <a:schemeClr val="tx1"/>
                          </a:solidFill>
                          <a:effectLst/>
                        </a:rPr>
                        <a:t>4.3</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Adoption and implementation of English courses offered at </a:t>
                      </a:r>
                      <a:r>
                        <a:rPr lang="en-GB" sz="1400" dirty="0" smtClean="0">
                          <a:solidFill>
                            <a:schemeClr val="tx1"/>
                          </a:solidFill>
                          <a:effectLst/>
                        </a:rPr>
                        <a:t>BSc/MSc level</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Catalogues of courses offered in English language at BSc/BA and MSc/MA levels </a:t>
                      </a:r>
                      <a:r>
                        <a:rPr lang="en-GB" sz="1400" dirty="0" smtClean="0">
                          <a:solidFill>
                            <a:schemeClr val="tx1"/>
                          </a:solidFill>
                          <a:effectLst/>
                        </a:rPr>
                        <a:t>are published on the web site</a:t>
                      </a:r>
                      <a:r>
                        <a:rPr lang="en-GB" sz="1400" baseline="0" dirty="0" smtClean="0">
                          <a:solidFill>
                            <a:schemeClr val="tx1"/>
                          </a:solidFill>
                          <a:effectLst/>
                        </a:rPr>
                        <a:t> as offer for incoming students</a:t>
                      </a:r>
                      <a:r>
                        <a:rPr lang="en-GB" sz="1400" dirty="0" smtClean="0">
                          <a:solidFill>
                            <a:schemeClr val="tx1"/>
                          </a:solidFill>
                          <a:effectLst/>
                        </a:rPr>
                        <a:t>.</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r>
              <a:tr h="2126508">
                <a:tc>
                  <a:txBody>
                    <a:bodyPr/>
                    <a:lstStyle/>
                    <a:p>
                      <a:pPr>
                        <a:lnSpc>
                          <a:spcPct val="107000"/>
                        </a:lnSpc>
                        <a:spcAft>
                          <a:spcPts val="800"/>
                        </a:spcAft>
                      </a:pPr>
                      <a:r>
                        <a:rPr lang="en-US" sz="1400">
                          <a:solidFill>
                            <a:schemeClr val="tx1"/>
                          </a:solidFill>
                          <a:effectLst/>
                        </a:rPr>
                        <a:t>4.4</a:t>
                      </a:r>
                      <a:endPar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Adoption and implementation of pilot summer schools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154" marR="33154" marT="7535" marB="0">
                    <a:solidFill>
                      <a:schemeClr val="tx2">
                        <a:lumMod val="20000"/>
                        <a:lumOff val="80000"/>
                      </a:schemeClr>
                    </a:solidFill>
                  </a:tcPr>
                </a:tc>
                <a:tc>
                  <a:txBody>
                    <a:bodyPr/>
                    <a:lstStyle/>
                    <a:p>
                      <a:pPr>
                        <a:lnSpc>
                          <a:spcPct val="107000"/>
                        </a:lnSpc>
                        <a:spcAft>
                          <a:spcPts val="800"/>
                        </a:spcAft>
                      </a:pPr>
                      <a:r>
                        <a:rPr lang="en-GB" sz="1400" dirty="0">
                          <a:solidFill>
                            <a:schemeClr val="tx1"/>
                          </a:solidFill>
                          <a:effectLst/>
                        </a:rPr>
                        <a:t>Summer school curricula with course catalogues, in English, will be presented to </a:t>
                      </a:r>
                      <a:r>
                        <a:rPr lang="en-GB" sz="1400" dirty="0" err="1">
                          <a:solidFill>
                            <a:schemeClr val="tx1"/>
                          </a:solidFill>
                          <a:effectLst/>
                        </a:rPr>
                        <a:t>UoM’s</a:t>
                      </a:r>
                      <a:r>
                        <a:rPr lang="en-GB" sz="1400" dirty="0">
                          <a:solidFill>
                            <a:schemeClr val="tx1"/>
                          </a:solidFill>
                          <a:effectLst/>
                        </a:rPr>
                        <a:t> governing bodies for adoption. After adoption, accreditation process will be performed at National Agency for Quality Assurance of Higher Education. Realisation of summer school will follow accreditation process.</a:t>
                      </a:r>
                    </a:p>
                    <a:p>
                      <a:pPr>
                        <a:lnSpc>
                          <a:spcPct val="107000"/>
                        </a:lnSpc>
                        <a:spcAft>
                          <a:spcPts val="800"/>
                        </a:spcAft>
                      </a:pPr>
                      <a:r>
                        <a:rPr lang="en-GB" sz="1400" dirty="0">
                          <a:solidFill>
                            <a:schemeClr val="tx1"/>
                          </a:solidFill>
                          <a:effectLst/>
                        </a:rPr>
                        <a:t> </a:t>
                      </a:r>
                      <a:r>
                        <a:rPr lang="en-GB" sz="1400" dirty="0" smtClean="0">
                          <a:solidFill>
                            <a:schemeClr val="tx1"/>
                          </a:solidFill>
                          <a:effectLst/>
                        </a:rPr>
                        <a:t>During </a:t>
                      </a:r>
                      <a:r>
                        <a:rPr lang="en-GB" sz="1400" dirty="0">
                          <a:solidFill>
                            <a:schemeClr val="tx1"/>
                          </a:solidFill>
                          <a:effectLst/>
                        </a:rPr>
                        <a:t>summer school a monitoring visit will be organised, by the delegation which will consist of at least one member from each consortium partner</a:t>
                      </a:r>
                      <a:r>
                        <a:rPr lang="en-GB" sz="1400" dirty="0" smtClean="0">
                          <a:solidFill>
                            <a:schemeClr val="tx1"/>
                          </a:solidFill>
                          <a:effectLst/>
                        </a:rPr>
                        <a:t>.</a:t>
                      </a:r>
                      <a:endParaRPr lang="en-GB" sz="1400" dirty="0">
                        <a:solidFill>
                          <a:schemeClr val="tx1"/>
                        </a:solidFill>
                        <a:effectLst/>
                      </a:endParaRPr>
                    </a:p>
                  </a:txBody>
                  <a:tcPr marL="33154" marR="33154" marT="7535" marB="0">
                    <a:solidFill>
                      <a:schemeClr val="tx2">
                        <a:lumMod val="20000"/>
                        <a:lumOff val="80000"/>
                      </a:schemeClr>
                    </a:solidFill>
                  </a:tcPr>
                </a:tc>
              </a:tr>
            </a:tbl>
          </a:graphicData>
        </a:graphic>
      </p:graphicFrame>
    </p:spTree>
    <p:extLst>
      <p:ext uri="{BB962C8B-B14F-4D97-AF65-F5344CB8AC3E}">
        <p14:creationId xmlns:p14="http://schemas.microsoft.com/office/powerpoint/2010/main" val="1190284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November 13</a:t>
            </a:r>
            <a:r>
              <a:rPr lang="en-US" baseline="30000" dirty="0"/>
              <a:t>th</a:t>
            </a:r>
            <a:r>
              <a:rPr lang="en-US" dirty="0"/>
              <a:t>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6</a:t>
            </a:fld>
            <a:endParaRPr lang="en-GB" dirty="0"/>
          </a:p>
        </p:txBody>
      </p:sp>
      <p:sp>
        <p:nvSpPr>
          <p:cNvPr id="12" name="Rectangle 11"/>
          <p:cNvSpPr/>
          <p:nvPr/>
        </p:nvSpPr>
        <p:spPr>
          <a:xfrm>
            <a:off x="534380" y="332656"/>
            <a:ext cx="8075240" cy="1008112"/>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 5 - </a:t>
            </a:r>
            <a:r>
              <a:rPr lang="en-GB" b="1" i="1" dirty="0"/>
              <a:t>Quality Control and Monitoring</a:t>
            </a:r>
            <a:r>
              <a:rPr lang="en-GB" i="1" dirty="0" smtClean="0">
                <a:ln w="0"/>
                <a:solidFill>
                  <a:schemeClr val="tx1"/>
                </a:solidFill>
                <a:effectLst>
                  <a:outerShdw blurRad="38100" dist="19050" dir="2700000" algn="tl" rotWithShape="0">
                    <a:schemeClr val="dk1">
                      <a:alpha val="40000"/>
                    </a:schemeClr>
                  </a:outerShdw>
                </a:effectLst>
              </a:rPr>
              <a:t> </a:t>
            </a:r>
            <a:endParaRPr lang="en-GB" i="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74623776"/>
              </p:ext>
            </p:extLst>
          </p:nvPr>
        </p:nvGraphicFramePr>
        <p:xfrm>
          <a:off x="323529" y="1700809"/>
          <a:ext cx="8286091" cy="4032447"/>
        </p:xfrm>
        <a:graphic>
          <a:graphicData uri="http://schemas.openxmlformats.org/drawingml/2006/table">
            <a:tbl>
              <a:tblPr firstRow="1" firstCol="1" lastRow="1" lastCol="1" bandRow="1" bandCol="1">
                <a:tableStyleId>{5C22544A-7EE6-4342-B048-85BDC9FD1C3A}</a:tableStyleId>
              </a:tblPr>
              <a:tblGrid>
                <a:gridCol w="585990"/>
                <a:gridCol w="1461928"/>
                <a:gridCol w="427614"/>
                <a:gridCol w="488527"/>
                <a:gridCol w="743149"/>
                <a:gridCol w="4578883"/>
              </a:tblGrid>
              <a:tr h="4032447">
                <a:tc>
                  <a:txBody>
                    <a:bodyPr/>
                    <a:lstStyle/>
                    <a:p>
                      <a:pPr>
                        <a:lnSpc>
                          <a:spcPct val="107000"/>
                        </a:lnSpc>
                        <a:spcAft>
                          <a:spcPts val="0"/>
                        </a:spcAft>
                      </a:pPr>
                      <a:r>
                        <a:rPr lang="en-US" sz="1400" dirty="0">
                          <a:solidFill>
                            <a:schemeClr val="tx1"/>
                          </a:solidFill>
                          <a:effectLst/>
                        </a:rPr>
                        <a:t>5.2</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Development and implementation of Internal Quality Control and Monitoring Plan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gn="ctr">
                        <a:lnSpc>
                          <a:spcPct val="107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Nov.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338" marR="65338" marT="0" marB="0">
                    <a:solidFill>
                      <a:schemeClr val="tx2">
                        <a:lumMod val="20000"/>
                        <a:lumOff val="80000"/>
                      </a:schemeClr>
                    </a:solidFill>
                  </a:tcPr>
                </a:tc>
                <a:tc>
                  <a:txBody>
                    <a:bodyPr/>
                    <a:lstStyle/>
                    <a:p>
                      <a:pPr algn="just">
                        <a:lnSpc>
                          <a:spcPct val="107000"/>
                        </a:lnSpc>
                        <a:spcAft>
                          <a:spcPts val="800"/>
                        </a:spcAft>
                      </a:pPr>
                      <a:r>
                        <a:rPr lang="en-GB" sz="1400" dirty="0">
                          <a:solidFill>
                            <a:schemeClr val="tx1"/>
                          </a:solidFill>
                          <a:effectLst/>
                        </a:rPr>
                        <a:t>QAB will continue to monitor and assess the quality of project activities and deliverables throughout the project period.</a:t>
                      </a:r>
                    </a:p>
                    <a:p>
                      <a:pPr algn="just">
                        <a:lnSpc>
                          <a:spcPct val="107000"/>
                        </a:lnSpc>
                        <a:spcAft>
                          <a:spcPts val="800"/>
                        </a:spcAft>
                      </a:pPr>
                      <a:r>
                        <a:rPr lang="en-GB" sz="1400" dirty="0">
                          <a:solidFill>
                            <a:schemeClr val="tx1"/>
                          </a:solidFill>
                          <a:effectLst/>
                        </a:rPr>
                        <a:t> </a:t>
                      </a:r>
                      <a:r>
                        <a:rPr lang="en-GB" sz="1400" dirty="0" smtClean="0">
                          <a:solidFill>
                            <a:schemeClr val="tx1"/>
                          </a:solidFill>
                          <a:effectLst/>
                        </a:rPr>
                        <a:t>The </a:t>
                      </a:r>
                      <a:r>
                        <a:rPr lang="en-GB" sz="1400" dirty="0">
                          <a:solidFill>
                            <a:schemeClr val="tx1"/>
                          </a:solidFill>
                          <a:effectLst/>
                        </a:rPr>
                        <a:t>WP leader will prepare two annual QA reports</a:t>
                      </a:r>
                      <a:r>
                        <a:rPr lang="en-GB" sz="1400" dirty="0" smtClean="0">
                          <a:solidFill>
                            <a:schemeClr val="tx1"/>
                          </a:solidFill>
                          <a:effectLst/>
                        </a:rPr>
                        <a:t>. </a:t>
                      </a:r>
                      <a:r>
                        <a:rPr lang="en-GB" sz="1400" dirty="0">
                          <a:solidFill>
                            <a:schemeClr val="tx1"/>
                          </a:solidFill>
                          <a:effectLst/>
                        </a:rPr>
                        <a:t>The second annual report will be prepared at the last month of the project, covering the period from the end of the first year until the end of the project.</a:t>
                      </a:r>
                    </a:p>
                    <a:p>
                      <a:pPr algn="just">
                        <a:lnSpc>
                          <a:spcPct val="107000"/>
                        </a:lnSpc>
                        <a:spcAft>
                          <a:spcPts val="800"/>
                        </a:spcAft>
                      </a:pPr>
                      <a:r>
                        <a:rPr lang="en-GB" sz="1400" dirty="0">
                          <a:solidFill>
                            <a:schemeClr val="tx1"/>
                          </a:solidFill>
                          <a:effectLst/>
                        </a:rPr>
                        <a:t> </a:t>
                      </a:r>
                      <a:r>
                        <a:rPr lang="en-GB" sz="1400" dirty="0" smtClean="0">
                          <a:solidFill>
                            <a:schemeClr val="tx1"/>
                          </a:solidFill>
                          <a:effectLst/>
                        </a:rPr>
                        <a:t>Satisfaction </a:t>
                      </a:r>
                      <a:r>
                        <a:rPr lang="en-GB" sz="1400" dirty="0">
                          <a:solidFill>
                            <a:schemeClr val="tx1"/>
                          </a:solidFill>
                          <a:effectLst/>
                        </a:rPr>
                        <a:t>surveys will be used regularly until the end of the project, elaborated by the WP leader. The data from surveys will be presented in the annual QA reports</a:t>
                      </a:r>
                      <a:r>
                        <a:rPr lang="en-GB" sz="1400" dirty="0" smtClean="0">
                          <a:solidFill>
                            <a:schemeClr val="tx1"/>
                          </a:solidFill>
                          <a:effectLst/>
                        </a:rPr>
                        <a:t>.</a:t>
                      </a:r>
                    </a:p>
                    <a:p>
                      <a:pPr algn="just">
                        <a:lnSpc>
                          <a:spcPct val="107000"/>
                        </a:lnSpc>
                        <a:spcAft>
                          <a:spcPts val="800"/>
                        </a:spcAft>
                      </a:pPr>
                      <a:endParaRPr lang="en-GB" sz="1400" dirty="0" smtClean="0">
                        <a:solidFill>
                          <a:schemeClr val="tx1"/>
                        </a:solidFill>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en-GB" sz="1400" b="1" kern="1200" dirty="0" smtClean="0">
                          <a:solidFill>
                            <a:schemeClr val="tx1"/>
                          </a:solidFill>
                          <a:effectLst/>
                          <a:latin typeface="+mn-lt"/>
                          <a:ea typeface="+mn-ea"/>
                          <a:cs typeface="+mn-cs"/>
                        </a:rPr>
                        <a:t>The National Erasmus+ Office in Montenegro conducted a monitoring visit of the Erasmus+ project </a:t>
                      </a:r>
                      <a:r>
                        <a:rPr lang="en-GB" sz="1400" b="1" i="1" kern="1200" dirty="0" smtClean="0">
                          <a:solidFill>
                            <a:schemeClr val="tx1"/>
                          </a:solidFill>
                          <a:effectLst/>
                          <a:latin typeface="+mn-lt"/>
                          <a:ea typeface="+mn-ea"/>
                          <a:cs typeface="+mn-cs"/>
                        </a:rPr>
                        <a:t>Fostering Internationalization at Montenegrin HEIs through Efficient Strategic Planning – IESP </a:t>
                      </a:r>
                      <a:r>
                        <a:rPr lang="en-GB" sz="1400" b="1" kern="1200" dirty="0" smtClean="0">
                          <a:solidFill>
                            <a:schemeClr val="tx1"/>
                          </a:solidFill>
                          <a:effectLst/>
                          <a:latin typeface="+mn-lt"/>
                          <a:ea typeface="+mn-ea"/>
                          <a:cs typeface="+mn-cs"/>
                        </a:rPr>
                        <a:t>on 14th April 2021</a:t>
                      </a:r>
                      <a:endParaRPr lang="en-GB" sz="1400" dirty="0">
                        <a:solidFill>
                          <a:schemeClr val="tx1"/>
                        </a:solidFill>
                        <a:effectLst/>
                        <a:latin typeface="+mn-lt"/>
                        <a:ea typeface="Calibri" panose="020F0502020204030204" pitchFamily="34" charset="0"/>
                        <a:cs typeface="Times New Roman" panose="02020603050405020304" pitchFamily="18" charset="0"/>
                      </a:endParaRPr>
                    </a:p>
                  </a:txBody>
                  <a:tcPr marL="65338" marR="65338"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920023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November 13</a:t>
            </a:r>
            <a:r>
              <a:rPr lang="en-US" baseline="30000" dirty="0"/>
              <a:t>th</a:t>
            </a:r>
            <a:r>
              <a:rPr lang="en-US" dirty="0"/>
              <a:t>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7</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63869452"/>
              </p:ext>
            </p:extLst>
          </p:nvPr>
        </p:nvGraphicFramePr>
        <p:xfrm>
          <a:off x="457200" y="476672"/>
          <a:ext cx="8229600" cy="5289001"/>
        </p:xfrm>
        <a:graphic>
          <a:graphicData uri="http://schemas.openxmlformats.org/drawingml/2006/table">
            <a:tbl>
              <a:tblPr firstRow="1" firstCol="1" lastRow="1" lastCol="1" bandRow="1" bandCol="1">
                <a:tableStyleId>{5C22544A-7EE6-4342-B048-85BDC9FD1C3A}</a:tableStyleId>
              </a:tblPr>
              <a:tblGrid>
                <a:gridCol w="588182"/>
                <a:gridCol w="1468601"/>
                <a:gridCol w="520837"/>
                <a:gridCol w="494270"/>
                <a:gridCol w="750673"/>
                <a:gridCol w="4407037"/>
              </a:tblGrid>
              <a:tr h="3777783">
                <a:tc>
                  <a:txBody>
                    <a:bodyPr/>
                    <a:lstStyle/>
                    <a:p>
                      <a:pPr>
                        <a:lnSpc>
                          <a:spcPct val="107000"/>
                        </a:lnSpc>
                        <a:spcAft>
                          <a:spcPts val="0"/>
                        </a:spcAft>
                      </a:pPr>
                      <a:r>
                        <a:rPr lang="en-US" sz="1400" dirty="0">
                          <a:solidFill>
                            <a:schemeClr val="tx1"/>
                          </a:solidFill>
                          <a:effectLst/>
                        </a:rPr>
                        <a:t>5.3</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External Quality Control and Evaluation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Nov. 2020</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Dec.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All partners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gn="just">
                        <a:lnSpc>
                          <a:spcPct val="107000"/>
                        </a:lnSpc>
                        <a:spcAft>
                          <a:spcPts val="0"/>
                        </a:spcAft>
                      </a:pPr>
                      <a:r>
                        <a:rPr lang="en-GB" sz="1400" dirty="0">
                          <a:solidFill>
                            <a:schemeClr val="tx1"/>
                          </a:solidFill>
                          <a:effectLst/>
                        </a:rPr>
                        <a:t>External quality control and evaluation of the project </a:t>
                      </a:r>
                      <a:r>
                        <a:rPr lang="en-GB" sz="1400" dirty="0" smtClean="0">
                          <a:solidFill>
                            <a:schemeClr val="tx1"/>
                          </a:solidFill>
                          <a:effectLst/>
                        </a:rPr>
                        <a:t>planned </a:t>
                      </a:r>
                      <a:r>
                        <a:rPr lang="en-GB" sz="1400" dirty="0">
                          <a:solidFill>
                            <a:schemeClr val="tx1"/>
                          </a:solidFill>
                          <a:effectLst/>
                        </a:rPr>
                        <a:t>two times during the project lifetime, by experts engaged through an open call.</a:t>
                      </a:r>
                    </a:p>
                    <a:p>
                      <a:pPr algn="just">
                        <a:lnSpc>
                          <a:spcPct val="107000"/>
                        </a:lnSpc>
                        <a:spcAft>
                          <a:spcPts val="0"/>
                        </a:spcAft>
                      </a:pPr>
                      <a:r>
                        <a:rPr lang="en-GB" sz="1400" dirty="0">
                          <a:solidFill>
                            <a:schemeClr val="tx1"/>
                          </a:solidFill>
                          <a:effectLst/>
                        </a:rPr>
                        <a:t> </a:t>
                      </a:r>
                    </a:p>
                    <a:p>
                      <a:pPr algn="just">
                        <a:lnSpc>
                          <a:spcPct val="107000"/>
                        </a:lnSpc>
                        <a:spcAft>
                          <a:spcPts val="0"/>
                        </a:spcAft>
                      </a:pPr>
                      <a:r>
                        <a:rPr lang="en-GB" sz="1400" dirty="0" smtClean="0">
                          <a:solidFill>
                            <a:schemeClr val="tx1"/>
                          </a:solidFill>
                          <a:effectLst/>
                        </a:rPr>
                        <a:t>The </a:t>
                      </a:r>
                      <a:r>
                        <a:rPr lang="en-GB" sz="1400" dirty="0">
                          <a:solidFill>
                            <a:schemeClr val="tx1"/>
                          </a:solidFill>
                          <a:effectLst/>
                        </a:rPr>
                        <a:t>first </a:t>
                      </a:r>
                      <a:r>
                        <a:rPr lang="en-GB" sz="1400" dirty="0" smtClean="0">
                          <a:solidFill>
                            <a:schemeClr val="tx1"/>
                          </a:solidFill>
                          <a:effectLst/>
                        </a:rPr>
                        <a:t>evaluation took </a:t>
                      </a:r>
                      <a:r>
                        <a:rPr lang="en-GB" sz="1400" dirty="0">
                          <a:solidFill>
                            <a:schemeClr val="tx1"/>
                          </a:solidFill>
                          <a:effectLst/>
                        </a:rPr>
                        <a:t>place in January 2021, performing quality assessment of the first year of the </a:t>
                      </a:r>
                      <a:r>
                        <a:rPr lang="en-GB" sz="1400" dirty="0" smtClean="0">
                          <a:solidFill>
                            <a:schemeClr val="tx1"/>
                          </a:solidFill>
                          <a:effectLst/>
                        </a:rPr>
                        <a:t>project.</a:t>
                      </a:r>
                      <a:endParaRPr lang="en-GB" sz="1400" dirty="0">
                        <a:solidFill>
                          <a:schemeClr val="tx1"/>
                        </a:solidFill>
                        <a:effectLst/>
                      </a:endParaRPr>
                    </a:p>
                    <a:p>
                      <a:pPr algn="just">
                        <a:lnSpc>
                          <a:spcPct val="107000"/>
                        </a:lnSpc>
                        <a:spcAft>
                          <a:spcPts val="0"/>
                        </a:spcAft>
                      </a:pPr>
                      <a:r>
                        <a:rPr lang="en-GB" sz="1400" dirty="0">
                          <a:solidFill>
                            <a:schemeClr val="tx1"/>
                          </a:solidFill>
                          <a:effectLst/>
                        </a:rPr>
                        <a:t> </a:t>
                      </a:r>
                    </a:p>
                    <a:p>
                      <a:pPr algn="just">
                        <a:lnSpc>
                          <a:spcPct val="107000"/>
                        </a:lnSpc>
                        <a:spcAft>
                          <a:spcPts val="0"/>
                        </a:spcAft>
                      </a:pPr>
                      <a:r>
                        <a:rPr lang="en-GB" sz="1400" dirty="0">
                          <a:solidFill>
                            <a:schemeClr val="tx1"/>
                          </a:solidFill>
                          <a:effectLst/>
                        </a:rPr>
                        <a:t>The evaluator </a:t>
                      </a:r>
                      <a:r>
                        <a:rPr lang="en-GB" sz="1400" dirty="0" smtClean="0">
                          <a:solidFill>
                            <a:schemeClr val="tx1"/>
                          </a:solidFill>
                          <a:effectLst/>
                        </a:rPr>
                        <a:t>prepared first </a:t>
                      </a:r>
                      <a:r>
                        <a:rPr lang="en-GB" sz="1400" dirty="0">
                          <a:solidFill>
                            <a:schemeClr val="tx1"/>
                          </a:solidFill>
                          <a:effectLst/>
                        </a:rPr>
                        <a:t>evaluation </a:t>
                      </a:r>
                      <a:r>
                        <a:rPr lang="en-GB" sz="1400" dirty="0" smtClean="0">
                          <a:solidFill>
                            <a:schemeClr val="tx1"/>
                          </a:solidFill>
                          <a:effectLst/>
                        </a:rPr>
                        <a:t>report, available on the project web site with inputs </a:t>
                      </a:r>
                      <a:r>
                        <a:rPr lang="en-GB" sz="1400" dirty="0">
                          <a:solidFill>
                            <a:schemeClr val="tx1"/>
                          </a:solidFill>
                          <a:effectLst/>
                        </a:rPr>
                        <a:t>for improving overall quality of the implementation, and for final report to be submitted to EACEA, and can also serve as background material for project exploitation plan.</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r>
              <a:tr h="1511218">
                <a:tc>
                  <a:txBody>
                    <a:bodyPr/>
                    <a:lstStyle/>
                    <a:p>
                      <a:pPr>
                        <a:lnSpc>
                          <a:spcPct val="107000"/>
                        </a:lnSpc>
                        <a:spcAft>
                          <a:spcPts val="0"/>
                        </a:spcAft>
                      </a:pPr>
                      <a:r>
                        <a:rPr lang="en-US" sz="1400">
                          <a:solidFill>
                            <a:schemeClr val="tx1"/>
                          </a:solidFill>
                          <a:effectLst/>
                        </a:rPr>
                        <a:t>5.4</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GB" sz="1400">
                          <a:solidFill>
                            <a:schemeClr val="tx1"/>
                          </a:solidFill>
                          <a:effectLst/>
                        </a:rPr>
                        <a:t>Impact Analysis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March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Oct.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All partners</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726" marR="66726" marT="0" marB="0">
                    <a:solidFill>
                      <a:schemeClr val="tx2">
                        <a:lumMod val="20000"/>
                        <a:lumOff val="80000"/>
                      </a:schemeClr>
                    </a:solidFill>
                  </a:tcPr>
                </a:tc>
                <a:tc>
                  <a:txBody>
                    <a:bodyPr/>
                    <a:lstStyle/>
                    <a:p>
                      <a:pPr algn="just">
                        <a:lnSpc>
                          <a:spcPct val="107000"/>
                        </a:lnSpc>
                        <a:spcAft>
                          <a:spcPts val="800"/>
                        </a:spcAft>
                      </a:pPr>
                      <a:r>
                        <a:rPr lang="en-GB" sz="1400" dirty="0">
                          <a:solidFill>
                            <a:schemeClr val="tx1"/>
                          </a:solidFill>
                          <a:effectLst/>
                        </a:rPr>
                        <a:t>Detailed impact analysis will be conducted towards the end of the </a:t>
                      </a:r>
                      <a:r>
                        <a:rPr lang="en-GB" sz="1400" dirty="0" smtClean="0">
                          <a:solidFill>
                            <a:schemeClr val="tx1"/>
                          </a:solidFill>
                          <a:effectLst/>
                        </a:rPr>
                        <a:t>project.</a:t>
                      </a:r>
                      <a:endParaRPr lang="en-GB" sz="1400" dirty="0">
                        <a:solidFill>
                          <a:schemeClr val="tx1"/>
                        </a:solidFill>
                        <a:effectLst/>
                      </a:endParaRPr>
                    </a:p>
                    <a:p>
                      <a:pPr algn="just">
                        <a:lnSpc>
                          <a:spcPct val="107000"/>
                        </a:lnSpc>
                        <a:spcAft>
                          <a:spcPts val="800"/>
                        </a:spcAft>
                      </a:pPr>
                      <a:r>
                        <a:rPr lang="en-GB" sz="1400" dirty="0">
                          <a:solidFill>
                            <a:schemeClr val="tx1"/>
                          </a:solidFill>
                          <a:effectLst/>
                        </a:rPr>
                        <a:t> </a:t>
                      </a:r>
                      <a:r>
                        <a:rPr lang="en-GB" sz="1400" dirty="0" smtClean="0">
                          <a:solidFill>
                            <a:schemeClr val="tx1"/>
                          </a:solidFill>
                          <a:effectLst/>
                        </a:rPr>
                        <a:t>The </a:t>
                      </a:r>
                      <a:r>
                        <a:rPr lang="en-GB" sz="1400" dirty="0">
                          <a:solidFill>
                            <a:schemeClr val="tx1"/>
                          </a:solidFill>
                          <a:effectLst/>
                        </a:rPr>
                        <a:t>analysis will be used for the development of the Exploitation Roadmap and project final report.</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26" marR="66726"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37032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a:t>PMB online meeting</a:t>
            </a:r>
          </a:p>
          <a:p>
            <a:pPr>
              <a:defRPr/>
            </a:pPr>
            <a:r>
              <a:rPr lang="en-US" dirty="0"/>
              <a:t>November 13</a:t>
            </a:r>
            <a:r>
              <a:rPr lang="en-US" baseline="30000" dirty="0"/>
              <a:t>th</a:t>
            </a:r>
            <a:r>
              <a:rPr lang="en-US" dirty="0"/>
              <a:t>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8</a:t>
            </a:fld>
            <a:endParaRPr lang="en-GB" dirty="0"/>
          </a:p>
        </p:txBody>
      </p:sp>
      <p:sp>
        <p:nvSpPr>
          <p:cNvPr id="4" name="Rectangle 3"/>
          <p:cNvSpPr/>
          <p:nvPr/>
        </p:nvSpPr>
        <p:spPr>
          <a:xfrm>
            <a:off x="395536" y="260648"/>
            <a:ext cx="8291264"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ln w="0"/>
                <a:solidFill>
                  <a:schemeClr val="tx1"/>
                </a:solidFill>
                <a:effectLst>
                  <a:outerShdw blurRad="38100" dist="19050" dir="2700000" algn="tl" rotWithShape="0">
                    <a:schemeClr val="dk1">
                      <a:alpha val="40000"/>
                    </a:schemeClr>
                  </a:outerShdw>
                </a:effectLst>
              </a:rPr>
              <a:t>WP6 - </a:t>
            </a:r>
            <a:r>
              <a:rPr lang="en-GB" b="1" i="1" dirty="0"/>
              <a:t>Dissemination and Exploitation of Project Results</a:t>
            </a:r>
            <a:endParaRPr lang="en-GB" i="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84293740"/>
              </p:ext>
            </p:extLst>
          </p:nvPr>
        </p:nvGraphicFramePr>
        <p:xfrm>
          <a:off x="395536" y="1800906"/>
          <a:ext cx="8291264" cy="3166806"/>
        </p:xfrm>
        <a:graphic>
          <a:graphicData uri="http://schemas.openxmlformats.org/drawingml/2006/table">
            <a:tbl>
              <a:tblPr firstRow="1" firstCol="1" lastRow="1" lastCol="1" bandRow="1" bandCol="1">
                <a:tableStyleId>{5C22544A-7EE6-4342-B048-85BDC9FD1C3A}</a:tableStyleId>
              </a:tblPr>
              <a:tblGrid>
                <a:gridCol w="688019"/>
                <a:gridCol w="1715039"/>
                <a:gridCol w="517087"/>
                <a:gridCol w="573587"/>
                <a:gridCol w="871823"/>
                <a:gridCol w="3925709"/>
              </a:tblGrid>
              <a:tr h="1340545">
                <a:tc>
                  <a:txBody>
                    <a:bodyPr/>
                    <a:lstStyle/>
                    <a:p>
                      <a:pPr>
                        <a:lnSpc>
                          <a:spcPct val="107000"/>
                        </a:lnSpc>
                        <a:spcAft>
                          <a:spcPts val="0"/>
                        </a:spcAft>
                      </a:pPr>
                      <a:r>
                        <a:rPr lang="en-US" sz="1400" dirty="0">
                          <a:solidFill>
                            <a:schemeClr val="tx1"/>
                          </a:solidFill>
                          <a:effectLst/>
                        </a:rPr>
                        <a:t>6.1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Development and implementation of dissemination and exploitation plans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All partners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US" sz="1400" dirty="0">
                          <a:solidFill>
                            <a:schemeClr val="tx1"/>
                          </a:solidFill>
                          <a:effectLst/>
                        </a:rPr>
                        <a:t>Dissemination activities will </a:t>
                      </a:r>
                      <a:r>
                        <a:rPr lang="en-US" sz="1400" dirty="0" smtClean="0">
                          <a:solidFill>
                            <a:schemeClr val="tx1"/>
                          </a:solidFill>
                          <a:effectLst/>
                        </a:rPr>
                        <a:t>continued during</a:t>
                      </a:r>
                      <a:r>
                        <a:rPr lang="en-US" sz="1400" baseline="0" dirty="0" smtClean="0">
                          <a:solidFill>
                            <a:schemeClr val="tx1"/>
                          </a:solidFill>
                          <a:effectLst/>
                        </a:rPr>
                        <a:t> second project year</a:t>
                      </a:r>
                      <a:r>
                        <a:rPr lang="en-US" sz="1400" dirty="0" smtClean="0">
                          <a:solidFill>
                            <a:schemeClr val="tx1"/>
                          </a:solidFill>
                          <a:effectLst/>
                        </a:rPr>
                        <a:t>.</a:t>
                      </a:r>
                      <a:endParaRPr lang="en-GB" sz="1400" dirty="0">
                        <a:solidFill>
                          <a:schemeClr val="tx1"/>
                        </a:solidFill>
                        <a:effectLst/>
                      </a:endParaRPr>
                    </a:p>
                    <a:p>
                      <a:pPr algn="just">
                        <a:lnSpc>
                          <a:spcPct val="107000"/>
                        </a:lnSpc>
                        <a:spcAft>
                          <a:spcPts val="0"/>
                        </a:spcAft>
                      </a:pPr>
                      <a:r>
                        <a:rPr lang="en-GB" sz="1400" dirty="0" smtClean="0">
                          <a:solidFill>
                            <a:schemeClr val="tx1"/>
                          </a:solidFill>
                          <a:effectLst/>
                        </a:rPr>
                        <a:t>Dissemination </a:t>
                      </a:r>
                      <a:r>
                        <a:rPr lang="en-GB" sz="1400" dirty="0">
                          <a:solidFill>
                            <a:schemeClr val="tx1"/>
                          </a:solidFill>
                          <a:effectLst/>
                        </a:rPr>
                        <a:t>and exploitation plan </a:t>
                      </a:r>
                      <a:r>
                        <a:rPr lang="en-GB" sz="1400" dirty="0" smtClean="0">
                          <a:solidFill>
                            <a:schemeClr val="tx1"/>
                          </a:solidFill>
                          <a:effectLst/>
                        </a:rPr>
                        <a:t>to </a:t>
                      </a:r>
                      <a:r>
                        <a:rPr lang="en-GB" sz="1400" dirty="0">
                          <a:solidFill>
                            <a:schemeClr val="tx1"/>
                          </a:solidFill>
                          <a:effectLst/>
                        </a:rPr>
                        <a:t>be </a:t>
                      </a:r>
                      <a:r>
                        <a:rPr lang="en-GB" sz="1400" dirty="0" smtClean="0">
                          <a:solidFill>
                            <a:schemeClr val="tx1"/>
                          </a:solidFill>
                          <a:effectLst/>
                        </a:rPr>
                        <a:t>updated </a:t>
                      </a:r>
                      <a:r>
                        <a:rPr lang="en-GB" sz="1400" dirty="0">
                          <a:solidFill>
                            <a:schemeClr val="tx1"/>
                          </a:solidFill>
                          <a:effectLst/>
                        </a:rPr>
                        <a:t>due to the specific situation with COVID-19 pandemic and related restriction measures.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r h="657170">
                <a:tc>
                  <a:txBody>
                    <a:bodyPr/>
                    <a:lstStyle/>
                    <a:p>
                      <a:pPr>
                        <a:lnSpc>
                          <a:spcPct val="107000"/>
                        </a:lnSpc>
                        <a:spcAft>
                          <a:spcPts val="0"/>
                        </a:spcAft>
                      </a:pPr>
                      <a:r>
                        <a:rPr lang="en-US" sz="1400" dirty="0">
                          <a:solidFill>
                            <a:schemeClr val="tx1"/>
                          </a:solidFill>
                          <a:effectLst/>
                        </a:rPr>
                        <a:t>6.2</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b="1" dirty="0">
                          <a:solidFill>
                            <a:schemeClr val="tx1"/>
                          </a:solidFill>
                          <a:effectLst/>
                        </a:rPr>
                        <a:t>Website of the project and social media accounts</a:t>
                      </a:r>
                      <a:endParaRPr lang="en-GB"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US" sz="1400">
                          <a:solidFill>
                            <a:schemeClr val="tx1"/>
                          </a:solidFill>
                          <a:effectLst/>
                        </a:rPr>
                        <a:t>–</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Nov. 2021</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a:solidFill>
                            <a:schemeClr val="tx1"/>
                          </a:solidFill>
                          <a:effectLst/>
                        </a:rPr>
                        <a:t>web network</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GB" sz="1400" dirty="0">
                          <a:solidFill>
                            <a:schemeClr val="tx1"/>
                          </a:solidFill>
                          <a:effectLst/>
                        </a:rPr>
                        <a:t>Website of the project and social media accounts </a:t>
                      </a:r>
                      <a:r>
                        <a:rPr lang="en-GB" sz="1400" dirty="0" smtClean="0">
                          <a:solidFill>
                            <a:schemeClr val="tx1"/>
                          </a:solidFill>
                          <a:effectLst/>
                        </a:rPr>
                        <a:t>updated regularly.</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r h="1098629">
                <a:tc>
                  <a:txBody>
                    <a:bodyPr/>
                    <a:lstStyle/>
                    <a:p>
                      <a:pPr>
                        <a:lnSpc>
                          <a:spcPct val="107000"/>
                        </a:lnSpc>
                        <a:spcAft>
                          <a:spcPts val="0"/>
                        </a:spcAft>
                      </a:pPr>
                      <a:r>
                        <a:rPr lang="en-US" sz="1400">
                          <a:solidFill>
                            <a:schemeClr val="tx1"/>
                          </a:solidFill>
                          <a:effectLst/>
                        </a:rPr>
                        <a:t>6.3</a:t>
                      </a:r>
                      <a:endParaRPr lang="en-GB"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GB" sz="1400" dirty="0">
                          <a:solidFill>
                            <a:schemeClr val="tx1"/>
                          </a:solidFill>
                          <a:effectLst/>
                        </a:rPr>
                        <a:t>Dissemination products and materials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en-US" sz="1400" dirty="0">
                          <a:solidFill>
                            <a:schemeClr val="tx1"/>
                          </a:solidFill>
                          <a:effectLst/>
                        </a:rPr>
                        <a:t>–</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Nov. 2021</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nSpc>
                          <a:spcPct val="107000"/>
                        </a:lnSpc>
                        <a:spcAft>
                          <a:spcPts val="0"/>
                        </a:spcAft>
                      </a:pPr>
                      <a:r>
                        <a:rPr lang="en-US" sz="1400" dirty="0">
                          <a:solidFill>
                            <a:schemeClr val="tx1"/>
                          </a:solidFill>
                          <a:effectLst/>
                        </a:rPr>
                        <a:t> </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just">
                        <a:lnSpc>
                          <a:spcPct val="107000"/>
                        </a:lnSpc>
                        <a:spcAft>
                          <a:spcPts val="0"/>
                        </a:spcAft>
                      </a:pPr>
                      <a:r>
                        <a:rPr lang="en-US" sz="1400" dirty="0" smtClean="0">
                          <a:solidFill>
                            <a:schemeClr val="tx1"/>
                          </a:solidFill>
                          <a:effectLst/>
                        </a:rPr>
                        <a:t>Second edition </a:t>
                      </a:r>
                      <a:r>
                        <a:rPr lang="en-US" sz="1400" dirty="0">
                          <a:solidFill>
                            <a:schemeClr val="tx1"/>
                          </a:solidFill>
                          <a:effectLst/>
                        </a:rPr>
                        <a:t>of the Newsletter </a:t>
                      </a:r>
                      <a:r>
                        <a:rPr lang="en-US" sz="1400" dirty="0" smtClean="0">
                          <a:solidFill>
                            <a:schemeClr val="tx1"/>
                          </a:solidFill>
                          <a:effectLst/>
                        </a:rPr>
                        <a:t>published on the project</a:t>
                      </a:r>
                      <a:r>
                        <a:rPr lang="en-US" sz="1400" baseline="0" dirty="0" smtClean="0">
                          <a:solidFill>
                            <a:schemeClr val="tx1"/>
                          </a:solidFill>
                          <a:effectLst/>
                        </a:rPr>
                        <a:t> web site</a:t>
                      </a:r>
                      <a:r>
                        <a:rPr lang="en-US" sz="1400" dirty="0" smtClean="0">
                          <a:solidFill>
                            <a:schemeClr val="tx1"/>
                          </a:solidFill>
                          <a:effectLst/>
                        </a:rPr>
                        <a:t>.</a:t>
                      </a:r>
                      <a:endParaRPr lang="en-GB" sz="1400" dirty="0">
                        <a:solidFill>
                          <a:schemeClr val="tx1"/>
                        </a:solidFill>
                        <a:effectLst/>
                      </a:endParaRPr>
                    </a:p>
                    <a:p>
                      <a:pPr algn="just">
                        <a:lnSpc>
                          <a:spcPct val="107000"/>
                        </a:lnSpc>
                        <a:spcAft>
                          <a:spcPts val="0"/>
                        </a:spcAft>
                      </a:pPr>
                      <a:r>
                        <a:rPr lang="en-US" sz="1400" dirty="0">
                          <a:solidFill>
                            <a:schemeClr val="tx1"/>
                          </a:solidFill>
                          <a:effectLst/>
                        </a:rPr>
                        <a:t> </a:t>
                      </a:r>
                      <a:r>
                        <a:rPr lang="en-US" sz="1400" dirty="0" smtClean="0">
                          <a:solidFill>
                            <a:schemeClr val="tx1"/>
                          </a:solidFill>
                          <a:effectLst/>
                        </a:rPr>
                        <a:t>First </a:t>
                      </a:r>
                      <a:r>
                        <a:rPr lang="en-US" sz="1400" dirty="0">
                          <a:solidFill>
                            <a:schemeClr val="tx1"/>
                          </a:solidFill>
                          <a:effectLst/>
                        </a:rPr>
                        <a:t>procurement of promotional material </a:t>
                      </a:r>
                      <a:r>
                        <a:rPr lang="en-US" sz="1400" dirty="0" smtClean="0">
                          <a:solidFill>
                            <a:schemeClr val="tx1"/>
                          </a:solidFill>
                          <a:effectLst/>
                        </a:rPr>
                        <a:t>completed by the </a:t>
                      </a:r>
                      <a:r>
                        <a:rPr lang="en-US" sz="1400" dirty="0">
                          <a:solidFill>
                            <a:schemeClr val="tx1"/>
                          </a:solidFill>
                          <a:effectLst/>
                        </a:rPr>
                        <a:t>end of December 2020.</a:t>
                      </a:r>
                      <a:endParaRPr lang="en-GB" sz="1400" dirty="0">
                        <a:solidFill>
                          <a:schemeClr val="tx1"/>
                        </a:solidFill>
                        <a:effectLst/>
                      </a:endParaRPr>
                    </a:p>
                    <a:p>
                      <a:pPr algn="just">
                        <a:lnSpc>
                          <a:spcPct val="107000"/>
                        </a:lnSpc>
                        <a:spcAft>
                          <a:spcPts val="0"/>
                        </a:spcAft>
                      </a:pP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1526960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dirty="0"/>
              <a:t>PMB online meeting</a:t>
            </a:r>
          </a:p>
          <a:p>
            <a:pPr>
              <a:defRPr/>
            </a:pPr>
            <a:r>
              <a:rPr lang="en-GB" dirty="0"/>
              <a:t>November 13th 2020</a:t>
            </a:r>
          </a:p>
        </p:txBody>
      </p:sp>
      <p:sp>
        <p:nvSpPr>
          <p:cNvPr id="3" name="Slide Number Placeholder 2"/>
          <p:cNvSpPr>
            <a:spLocks noGrp="1"/>
          </p:cNvSpPr>
          <p:nvPr>
            <p:ph type="sldNum" sz="quarter" idx="12"/>
          </p:nvPr>
        </p:nvSpPr>
        <p:spPr/>
        <p:txBody>
          <a:bodyPr/>
          <a:lstStyle/>
          <a:p>
            <a:pPr>
              <a:defRPr/>
            </a:pPr>
            <a:fld id="{046B33AD-A28C-49EE-A6FE-8A30B8A2E930}" type="slidenum">
              <a:rPr lang="en-GB" smtClean="0"/>
              <a:pPr>
                <a:defRPr/>
              </a:pPr>
              <a:t>9</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3823812"/>
              </p:ext>
            </p:extLst>
          </p:nvPr>
        </p:nvGraphicFramePr>
        <p:xfrm>
          <a:off x="188258" y="797730"/>
          <a:ext cx="7768118" cy="4935526"/>
        </p:xfrm>
        <a:graphic>
          <a:graphicData uri="http://schemas.openxmlformats.org/drawingml/2006/table">
            <a:tbl>
              <a:tblPr firstRow="1" firstCol="1" lastRow="1" lastCol="1" bandRow="1" bandCol="1">
                <a:tableStyleId>{5C22544A-7EE6-4342-B048-85BDC9FD1C3A}</a:tableStyleId>
              </a:tblPr>
              <a:tblGrid>
                <a:gridCol w="670638"/>
                <a:gridCol w="1671718"/>
                <a:gridCol w="5425762"/>
              </a:tblGrid>
              <a:tr h="4935526">
                <a:tc>
                  <a:txBody>
                    <a:bodyPr/>
                    <a:lstStyle/>
                    <a:p>
                      <a:pPr>
                        <a:lnSpc>
                          <a:spcPct val="115000"/>
                        </a:lnSpc>
                        <a:spcAft>
                          <a:spcPts val="0"/>
                        </a:spcAft>
                      </a:pPr>
                      <a:r>
                        <a:rPr lang="en-US" sz="1400" dirty="0">
                          <a:solidFill>
                            <a:schemeClr val="tx1"/>
                          </a:solidFill>
                          <a:effectLst/>
                        </a:rPr>
                        <a:t>6.4</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pPr>
                        <a:lnSpc>
                          <a:spcPct val="115000"/>
                        </a:lnSpc>
                        <a:spcAft>
                          <a:spcPts val="0"/>
                        </a:spcAft>
                      </a:pPr>
                      <a:r>
                        <a:rPr lang="en-GB" sz="1400" dirty="0">
                          <a:solidFill>
                            <a:schemeClr val="tx1"/>
                          </a:solidFill>
                          <a:effectLst/>
                        </a:rPr>
                        <a:t>Dissemination and exploitation events</a:t>
                      </a:r>
                      <a:endParaRPr lang="en-GB"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c>
                  <a:txBody>
                    <a:bodyPr/>
                    <a:lstStyle/>
                    <a:p>
                      <a:r>
                        <a:rPr lang="en-GB" sz="1400" b="1" kern="1200" dirty="0" smtClean="0">
                          <a:solidFill>
                            <a:schemeClr val="tx1"/>
                          </a:solidFill>
                          <a:effectLst/>
                          <a:latin typeface="+mn-lt"/>
                          <a:ea typeface="+mn-ea"/>
                          <a:cs typeface="+mn-cs"/>
                        </a:rPr>
                        <a:t>IESP project promoted:</a:t>
                      </a:r>
                    </a:p>
                    <a:p>
                      <a:endParaRPr lang="en-GB" sz="1400" b="1" kern="1200" dirty="0" smtClean="0">
                        <a:solidFill>
                          <a:schemeClr val="tx1"/>
                        </a:solidFill>
                        <a:effectLst/>
                        <a:latin typeface="+mn-lt"/>
                        <a:ea typeface="+mn-ea"/>
                        <a:cs typeface="+mn-cs"/>
                      </a:endParaRPr>
                    </a:p>
                    <a:p>
                      <a:r>
                        <a:rPr lang="en-GB" sz="1400" b="1" kern="1200" dirty="0" smtClean="0">
                          <a:solidFill>
                            <a:schemeClr val="tx1"/>
                          </a:solidFill>
                          <a:effectLst/>
                          <a:latin typeface="+mn-lt"/>
                          <a:ea typeface="+mn-ea"/>
                          <a:cs typeface="+mn-cs"/>
                        </a:rPr>
                        <a:t>Erasmus+ project IESP was presented during the event titled „Tell me about your story – what’s on after mobility period? – overcoming the credit recognition challenges after Erasmus+ mobility period“, organized on 25 May at the University of Montenegro within “Europe Month – Erasmus+ Month”</a:t>
                      </a:r>
                    </a:p>
                    <a:p>
                      <a:endParaRPr lang="en-GB" sz="1400" b="1" kern="1200" dirty="0" smtClean="0">
                        <a:solidFill>
                          <a:schemeClr val="tx1"/>
                        </a:solidFill>
                        <a:effectLst/>
                        <a:latin typeface="+mn-lt"/>
                        <a:ea typeface="+mn-ea"/>
                        <a:cs typeface="+mn-cs"/>
                      </a:endParaRPr>
                    </a:p>
                    <a:p>
                      <a:r>
                        <a:rPr lang="en-GB" sz="1400" b="1" kern="1200" dirty="0" smtClean="0">
                          <a:solidFill>
                            <a:schemeClr val="tx1"/>
                          </a:solidFill>
                          <a:effectLst/>
                          <a:latin typeface="+mn-lt"/>
                          <a:ea typeface="+mn-ea"/>
                          <a:cs typeface="+mn-cs"/>
                        </a:rPr>
                        <a:t>At the information day </a:t>
                      </a:r>
                      <a:r>
                        <a:rPr lang="en-GB" sz="1400" b="1" i="1" kern="1200" dirty="0" smtClean="0">
                          <a:solidFill>
                            <a:schemeClr val="tx1"/>
                          </a:solidFill>
                          <a:effectLst/>
                          <a:latin typeface="+mn-lt"/>
                          <a:ea typeface="+mn-ea"/>
                          <a:cs typeface="+mn-cs"/>
                        </a:rPr>
                        <a:t>Support for students with disabilities through Erasmus+ projects</a:t>
                      </a:r>
                      <a:r>
                        <a:rPr lang="en-GB" sz="1400" b="1" kern="1200" dirty="0" smtClean="0">
                          <a:solidFill>
                            <a:schemeClr val="tx1"/>
                          </a:solidFill>
                          <a:effectLst/>
                          <a:latin typeface="+mn-lt"/>
                          <a:ea typeface="+mn-ea"/>
                          <a:cs typeface="+mn-cs"/>
                        </a:rPr>
                        <a:t> on Friday, 4th June 2021</a:t>
                      </a:r>
                    </a:p>
                    <a:p>
                      <a:endParaRPr lang="en-GB" sz="1400" b="1" kern="1200" dirty="0" smtClean="0">
                        <a:solidFill>
                          <a:schemeClr val="tx1"/>
                        </a:solidFill>
                        <a:effectLst/>
                        <a:latin typeface="+mn-lt"/>
                        <a:ea typeface="+mn-ea"/>
                        <a:cs typeface="+mn-cs"/>
                      </a:endParaRPr>
                    </a:p>
                    <a:p>
                      <a:r>
                        <a:rPr lang="en-GB" sz="1400" b="1" kern="1200" dirty="0" smtClean="0">
                          <a:solidFill>
                            <a:schemeClr val="tx1"/>
                          </a:solidFill>
                          <a:effectLst/>
                          <a:latin typeface="+mn-lt"/>
                          <a:ea typeface="+mn-ea"/>
                          <a:cs typeface="+mn-cs"/>
                        </a:rPr>
                        <a:t>At the event “Inclusion and Diversity</a:t>
                      </a:r>
                      <a:r>
                        <a:rPr lang="en-GB" sz="1400" b="1" kern="1200" baseline="0" dirty="0" smtClean="0">
                          <a:solidFill>
                            <a:schemeClr val="tx1"/>
                          </a:solidFill>
                          <a:effectLst/>
                          <a:latin typeface="+mn-lt"/>
                          <a:ea typeface="+mn-ea"/>
                          <a:cs typeface="+mn-cs"/>
                        </a:rPr>
                        <a:t> in Erasmus+ projects at Montenegrin universities” on 15 October 2021 </a:t>
                      </a:r>
                      <a:endParaRPr lang="en-GB" sz="1400" b="1" kern="1200" dirty="0" smtClean="0">
                        <a:solidFill>
                          <a:schemeClr val="tx1"/>
                        </a:solidFill>
                        <a:effectLst/>
                        <a:latin typeface="+mn-lt"/>
                        <a:ea typeface="+mn-ea"/>
                        <a:cs typeface="+mn-cs"/>
                      </a:endParaRPr>
                    </a:p>
                    <a:p>
                      <a:r>
                        <a:rPr lang="en-GB" sz="1400" b="1" kern="1200" dirty="0" smtClean="0">
                          <a:solidFill>
                            <a:schemeClr val="tx1"/>
                          </a:solidFill>
                          <a:effectLst/>
                          <a:latin typeface="+mn-lt"/>
                          <a:ea typeface="+mn-ea"/>
                          <a:cs typeface="+mn-cs"/>
                        </a:rPr>
                        <a:t> </a:t>
                      </a:r>
                    </a:p>
                    <a:p>
                      <a:r>
                        <a:rPr lang="en-GB" sz="1400" b="1" kern="1200" dirty="0" smtClean="0">
                          <a:solidFill>
                            <a:schemeClr val="tx1"/>
                          </a:solidFill>
                          <a:effectLst/>
                          <a:latin typeface="+mn-lt"/>
                          <a:ea typeface="+mn-ea"/>
                          <a:cs typeface="+mn-cs"/>
                        </a:rPr>
                        <a:t>IESP project promoted in the city of Podgorica</a:t>
                      </a:r>
                    </a:p>
                    <a:p>
                      <a:r>
                        <a:rPr lang="en-GB" sz="1400" b="1" kern="1200" dirty="0" smtClean="0">
                          <a:solidFill>
                            <a:schemeClr val="tx1"/>
                          </a:solidFill>
                          <a:effectLst/>
                          <a:latin typeface="+mn-lt"/>
                          <a:ea typeface="+mn-ea"/>
                          <a:cs typeface="+mn-cs"/>
                        </a:rPr>
                        <a:t>Within the fifth edition of the Erasmus+ days celebration organized in October 2021, the IESP project was promoted on two advertising boards placed in the city of Podgorica</a:t>
                      </a:r>
                    </a:p>
                    <a:p>
                      <a:pPr>
                        <a:lnSpc>
                          <a:spcPct val="115000"/>
                        </a:lnSpc>
                        <a:spcAft>
                          <a:spcPts val="0"/>
                        </a:spcAft>
                      </a:pPr>
                      <a:endParaRPr lang="en-GB" sz="1400" dirty="0" smtClean="0">
                        <a:solidFill>
                          <a:schemeClr val="tx1"/>
                        </a:solidFill>
                        <a:effectLst/>
                        <a:latin typeface="+mn-lt"/>
                        <a:ea typeface="Times New Roman" panose="02020603050405020304" pitchFamily="18" charset="0"/>
                        <a:cs typeface="Times New Roman" panose="02020603050405020304" pitchFamily="18" charset="0"/>
                      </a:endParaRPr>
                    </a:p>
                    <a:p>
                      <a:pPr>
                        <a:lnSpc>
                          <a:spcPct val="115000"/>
                        </a:lnSpc>
                        <a:spcAft>
                          <a:spcPts val="0"/>
                        </a:spcAft>
                      </a:pPr>
                      <a:r>
                        <a:rPr lang="en-GB" sz="1400" dirty="0" smtClean="0">
                          <a:solidFill>
                            <a:schemeClr val="tx1"/>
                          </a:solidFill>
                          <a:effectLst/>
                          <a:latin typeface="+mn-lt"/>
                          <a:ea typeface="Times New Roman" panose="02020603050405020304" pitchFamily="18" charset="0"/>
                          <a:cs typeface="Times New Roman" panose="02020603050405020304" pitchFamily="18" charset="0"/>
                        </a:rPr>
                        <a:t>Internationalization</a:t>
                      </a:r>
                      <a:r>
                        <a:rPr lang="en-GB" sz="1400" baseline="0" dirty="0" smtClean="0">
                          <a:solidFill>
                            <a:schemeClr val="tx1"/>
                          </a:solidFill>
                          <a:effectLst/>
                          <a:latin typeface="+mn-lt"/>
                          <a:ea typeface="Times New Roman" panose="02020603050405020304" pitchFamily="18" charset="0"/>
                          <a:cs typeface="Times New Roman" panose="02020603050405020304" pitchFamily="18" charset="0"/>
                        </a:rPr>
                        <a:t> Strategy of </a:t>
                      </a:r>
                      <a:r>
                        <a:rPr lang="en-GB" sz="1400" baseline="0" dirty="0" err="1" smtClean="0">
                          <a:solidFill>
                            <a:schemeClr val="tx1"/>
                          </a:solidFill>
                          <a:effectLst/>
                          <a:latin typeface="+mn-lt"/>
                          <a:ea typeface="Times New Roman" panose="02020603050405020304" pitchFamily="18" charset="0"/>
                          <a:cs typeface="Times New Roman" panose="02020603050405020304" pitchFamily="18" charset="0"/>
                        </a:rPr>
                        <a:t>UoM</a:t>
                      </a:r>
                      <a:r>
                        <a:rPr lang="en-GB" sz="1400" baseline="0" dirty="0" smtClean="0">
                          <a:solidFill>
                            <a:schemeClr val="tx1"/>
                          </a:solidFill>
                          <a:effectLst/>
                          <a:latin typeface="+mn-lt"/>
                          <a:ea typeface="Times New Roman" panose="02020603050405020304" pitchFamily="18" charset="0"/>
                          <a:cs typeface="Times New Roman" panose="02020603050405020304" pitchFamily="18" charset="0"/>
                        </a:rPr>
                        <a:t> presented at the </a:t>
                      </a:r>
                      <a:r>
                        <a:rPr lang="en-GB" sz="1400" b="1" kern="1200" dirty="0" smtClean="0">
                          <a:solidFill>
                            <a:schemeClr val="tx1"/>
                          </a:solidFill>
                          <a:effectLst/>
                          <a:latin typeface="+mn-lt"/>
                          <a:ea typeface="+mn-ea"/>
                          <a:cs typeface="+mn-cs"/>
                        </a:rPr>
                        <a:t>EUTOPIA Western Balkans workshop day 2: Internationalisation</a:t>
                      </a:r>
                      <a:endParaRPr lang="en-GB" sz="1400" dirty="0">
                        <a:solidFill>
                          <a:schemeClr val="tx1"/>
                        </a:solidFill>
                        <a:effectLst/>
                        <a:latin typeface="+mn-lt"/>
                        <a:ea typeface="Times New Roman" panose="02020603050405020304" pitchFamily="18" charset="0"/>
                        <a:cs typeface="Times New Roman" panose="02020603050405020304" pitchFamily="18" charset="0"/>
                      </a:endParaRPr>
                    </a:p>
                  </a:txBody>
                  <a:tcPr marL="52709" marR="52709"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3971397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D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MARDS Template.potx</Template>
  <TotalTime>4159</TotalTime>
  <Words>1025</Words>
  <Application>Microsoft Office PowerPoint</Application>
  <PresentationFormat>On-screen Show (4:3)</PresentationFormat>
  <Paragraphs>176</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Times New Roman</vt:lpstr>
      <vt:lpstr>MARDS Template</vt:lpstr>
      <vt:lpstr>  IESP PMB meeting Project activities completed in II project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IESP</dc:title>
  <dc:subject/>
  <dc:creator>Name Surname</dc:creator>
  <cp:keywords/>
  <dc:description/>
  <cp:lastModifiedBy>Ana</cp:lastModifiedBy>
  <cp:revision>117</cp:revision>
  <cp:lastPrinted>2021-11-11T13:37:13Z</cp:lastPrinted>
  <dcterms:created xsi:type="dcterms:W3CDTF">2019-02-18T18:02:56Z</dcterms:created>
  <dcterms:modified xsi:type="dcterms:W3CDTF">2021-11-11T14:51:01Z</dcterms:modified>
  <cp:category/>
</cp:coreProperties>
</file>