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2"/>
    <p:sldId id="265" r:id="rId3"/>
    <p:sldId id="261" r:id="rId4"/>
    <p:sldId id="258" r:id="rId5"/>
    <p:sldId id="259" r:id="rId6"/>
    <p:sldId id="269" r:id="rId7"/>
    <p:sldId id="264" r:id="rId8"/>
    <p:sldId id="262" r:id="rId9"/>
    <p:sldId id="260" r:id="rId10"/>
    <p:sldId id="266" r:id="rId11"/>
    <p:sldId id="270" r:id="rId12"/>
    <p:sldId id="268" r:id="rId13"/>
    <p:sldId id="271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3429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10287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7145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2057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24003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2743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1528" y="-11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0140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534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ínea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Texto del título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b="1" i="0" spc="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“</a:t>
            </a:r>
          </a:p>
        </p:txBody>
      </p:sp>
      <p:sp>
        <p:nvSpPr>
          <p:cNvPr id="102" name="Escribir una cita aquí"/>
          <p:cNvSpPr txBox="1"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Escribir una cita aquí</a:t>
            </a:r>
          </a:p>
        </p:txBody>
      </p:sp>
      <p:sp>
        <p:nvSpPr>
          <p:cNvPr id="103" name="-Juan López"/>
          <p:cNvSpPr txBox="1"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 i="1">
                <a:solidFill>
                  <a:srgbClr val="6B6D6D"/>
                </a:solidFill>
              </a:defRPr>
            </a:lvl1pPr>
          </a:lstStyle>
          <a:p>
            <a:r>
              <a:t>-Juan López</a:t>
            </a:r>
          </a:p>
        </p:txBody>
      </p:sp>
      <p:sp>
        <p:nvSpPr>
          <p:cNvPr id="10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118295074_2675x2907.jpeg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18295074_2675x2907.jpeg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Rectángulo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" name="Línea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exto del título"/>
          <p:cNvSpPr txBox="1"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5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 del título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182429520_1646x1646.jpeg"/>
          <p:cNvSpPr>
            <a:spLocks noGrp="1"/>
          </p:cNvSpPr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Línea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Texto del título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4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ínea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ínea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3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118295074_2675x2907.jpeg"/>
          <p:cNvSpPr>
            <a:spLocks noGrp="1"/>
          </p:cNvSpPr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Línea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Texto del título"/>
          <p:cNvSpPr txBox="1"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4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118295074_2675x2907.jpeg"/>
          <p:cNvSpPr>
            <a:spLocks noGrp="1"/>
          </p:cNvSpPr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182741592_1098x949.jpeg"/>
          <p:cNvSpPr>
            <a:spLocks noGrp="1"/>
          </p:cNvSpPr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182429520_1646x1646.jpeg"/>
          <p:cNvSpPr>
            <a:spLocks noGrp="1"/>
          </p:cNvSpPr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i="1" spc="28"/>
            </a:lvl1pPr>
            <a:lvl2pPr marL="0" indent="0">
              <a:spcBef>
                <a:spcPts val="1400"/>
              </a:spcBef>
              <a:buSzTx/>
              <a:buFontTx/>
              <a:buNone/>
              <a:defRPr sz="2800" i="1" spc="28"/>
            </a:lvl2pPr>
            <a:lvl3pPr marL="0" indent="0">
              <a:spcBef>
                <a:spcPts val="1400"/>
              </a:spcBef>
              <a:buSzTx/>
              <a:buFontTx/>
              <a:buNone/>
              <a:defRPr sz="2800" i="1" spc="28"/>
            </a:lvl3pPr>
            <a:lvl4pPr marL="0" indent="0">
              <a:spcBef>
                <a:spcPts val="1400"/>
              </a:spcBef>
              <a:buSzTx/>
              <a:buFontTx/>
              <a:buNone/>
              <a:defRPr sz="2800" i="1" spc="28"/>
            </a:lvl4pPr>
            <a:lvl5pPr marL="0" indent="0">
              <a:spcBef>
                <a:spcPts val="1400"/>
              </a:spcBef>
              <a:buSzTx/>
              <a:buFontTx/>
              <a:buNone/>
              <a:defRPr sz="2800" i="1" spc="28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i="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3429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10287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7145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2057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24003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2743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eg"/><Relationship Id="rId3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lm.uca.es/services/spanish-teacher-training/masters-degree-in-professional-teaching-of-spanish-as-a-foreign-language-masterucaele/?lang=en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sv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n" descr="Imagen"/>
          <p:cNvPicPr>
            <a:picLocks noGrp="1" noChangeAspect="1"/>
          </p:cNvPicPr>
          <p:nvPr>
            <p:ph type="pic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3" name="Rectángulo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 dirty="0"/>
          </a:p>
        </p:txBody>
      </p:sp>
      <p:sp>
        <p:nvSpPr>
          <p:cNvPr id="134" name="Línea"/>
          <p:cNvSpPr>
            <a:spLocks noGrp="1"/>
          </p:cNvSpPr>
          <p:nvPr>
            <p:ph type="body" idx="15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35" name="Título"/>
          <p:cNvSpPr txBox="1">
            <a:spLocks noGrp="1"/>
          </p:cNvSpPr>
          <p:nvPr>
            <p:ph type="title"/>
          </p:nvPr>
        </p:nvSpPr>
        <p:spPr>
          <a:xfrm>
            <a:off x="721625" y="5422900"/>
            <a:ext cx="11861800" cy="18414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5000" dirty="0"/>
              <a:t>THE IMPORTANCE OF MODERN LANGUAGES IN THE INTERNATIONALISATION</a:t>
            </a:r>
            <a:endParaRPr sz="5000" dirty="0"/>
          </a:p>
        </p:txBody>
      </p:sp>
      <p:sp>
        <p:nvSpPr>
          <p:cNvPr id="136" name="Cuerpo"/>
          <p:cNvSpPr txBox="1">
            <a:spLocks noGrp="1"/>
          </p:cNvSpPr>
          <p:nvPr>
            <p:ph type="body" sz="quarter" idx="1"/>
          </p:nvPr>
        </p:nvSpPr>
        <p:spPr>
          <a:xfrm>
            <a:off x="571500" y="7835900"/>
            <a:ext cx="118618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dirty="0" err="1"/>
              <a:t>The</a:t>
            </a:r>
            <a:r>
              <a:rPr lang="es-ES" dirty="0"/>
              <a:t> Center of Modern </a:t>
            </a:r>
            <a:r>
              <a:rPr lang="es-ES" dirty="0" err="1"/>
              <a:t>Languages</a:t>
            </a:r>
            <a:r>
              <a:rPr lang="es-ES" dirty="0"/>
              <a:t> in UCA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FBBE0BC-72C8-4011-8025-D6B5D179BF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11"/>
            <a:ext cx="4039737" cy="1475807"/>
          </a:xfrm>
          <a:prstGeom prst="rect">
            <a:avLst/>
          </a:prstGeom>
        </p:spPr>
      </p:pic>
      <p:pic>
        <p:nvPicPr>
          <p:cNvPr id="12" name="Imagen 11" descr="Imagen que contiene reloj&#10;&#10;Descripción generada automáticamente">
            <a:extLst>
              <a:ext uri="{FF2B5EF4-FFF2-40B4-BE49-F238E27FC236}">
                <a16:creationId xmlns:a16="http://schemas.microsoft.com/office/drawing/2014/main" xmlns="" id="{AAC4DEEA-A010-451C-B267-C3CDD5938D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7497" y="29711"/>
            <a:ext cx="3177303" cy="15807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n" descr="Imagen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A66F04E-D99E-4D5B-A9FC-B53B7BFC8E05}"/>
              </a:ext>
            </a:extLst>
          </p:cNvPr>
          <p:cNvSpPr txBox="1"/>
          <p:nvPr/>
        </p:nvSpPr>
        <p:spPr>
          <a:xfrm>
            <a:off x="1760444" y="1221953"/>
            <a:ext cx="9483911" cy="73096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4400" i="0" cap="all" spc="0" dirty="0">
                <a:solidFill>
                  <a:srgbClr val="747676"/>
                </a:solidFill>
                <a:latin typeface="DIN Condensed"/>
                <a:sym typeface="DIN Condensed"/>
              </a:rPr>
              <a:t>	</a:t>
            </a:r>
            <a:r>
              <a:rPr lang="es-ES" sz="4400" i="0" cap="all" spc="0" dirty="0" err="1">
                <a:solidFill>
                  <a:srgbClr val="747676"/>
                </a:solidFill>
                <a:latin typeface="DIN Condensed"/>
                <a:sym typeface="DIN Condensed"/>
              </a:rPr>
              <a:t>official</a:t>
            </a:r>
            <a:r>
              <a:rPr lang="es-ES" sz="4400" i="0" cap="all" spc="0" dirty="0">
                <a:solidFill>
                  <a:srgbClr val="747676"/>
                </a:solidFill>
                <a:latin typeface="DIN Condensed"/>
                <a:sym typeface="DIN Condensed"/>
              </a:rPr>
              <a:t> </a:t>
            </a:r>
            <a:r>
              <a:rPr lang="es-ES" sz="4400" i="0" cap="all" spc="0" dirty="0" err="1">
                <a:solidFill>
                  <a:srgbClr val="747676"/>
                </a:solidFill>
                <a:latin typeface="DIN Condensed"/>
                <a:sym typeface="DIN Condensed"/>
              </a:rPr>
              <a:t>lANGUAGE</a:t>
            </a:r>
            <a:r>
              <a:rPr lang="es-ES" sz="4400" i="0" cap="all" spc="0" dirty="0">
                <a:solidFill>
                  <a:srgbClr val="747676"/>
                </a:solidFill>
                <a:latin typeface="DIN Condensed"/>
                <a:sym typeface="DIN Condensed"/>
              </a:rPr>
              <a:t> </a:t>
            </a:r>
            <a:r>
              <a:rPr lang="es-ES" sz="4400" i="0" cap="all" spc="0" dirty="0" err="1">
                <a:solidFill>
                  <a:srgbClr val="747676"/>
                </a:solidFill>
                <a:latin typeface="DIN Condensed"/>
                <a:sym typeface="DIN Condensed"/>
              </a:rPr>
              <a:t>certification</a:t>
            </a:r>
            <a:r>
              <a:rPr lang="es-ES" sz="4400" i="0" cap="all" spc="0" dirty="0">
                <a:solidFill>
                  <a:srgbClr val="747676"/>
                </a:solidFill>
                <a:latin typeface="DIN Condensed"/>
                <a:sym typeface="DIN Condensed"/>
              </a:rPr>
              <a:t>:</a:t>
            </a:r>
          </a:p>
          <a:p>
            <a:endParaRPr lang="es-ES" sz="4400" i="0" cap="all" spc="0" dirty="0">
              <a:solidFill>
                <a:srgbClr val="747676"/>
              </a:solidFill>
              <a:latin typeface="DIN Condensed"/>
              <a:sym typeface="DIN Condense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ES" sz="2800" b="0" i="0" u="none" strike="noStrike" cap="none" spc="28" normalizeH="0" baseline="0" dirty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"/>
                <a:ea typeface="Iowan Old Style"/>
                <a:cs typeface="Iowan Old Style"/>
                <a:sym typeface="Iowan Old Style"/>
              </a:rPr>
              <a:t>ACLES </a:t>
            </a:r>
            <a:r>
              <a:rPr lang="es-ES" i="0" dirty="0" err="1"/>
              <a:t>c</a:t>
            </a:r>
            <a:r>
              <a:rPr kumimoji="0" lang="es-ES" sz="2800" b="0" i="0" u="none" strike="noStrike" cap="none" spc="28" normalizeH="0" baseline="0" dirty="0" err="1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"/>
                <a:ea typeface="Iowan Old Style"/>
                <a:cs typeface="Iowan Old Style"/>
                <a:sym typeface="Iowan Old Style"/>
              </a:rPr>
              <a:t>ertification</a:t>
            </a:r>
            <a:r>
              <a:rPr kumimoji="0" lang="es-ES" sz="2800" b="0" i="0" u="none" strike="noStrike" cap="none" spc="28" normalizeH="0" baseline="0" dirty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"/>
                <a:ea typeface="Iowan Old Style"/>
                <a:cs typeface="Iowan Old Style"/>
                <a:sym typeface="Iowan Old Style"/>
              </a:rPr>
              <a:t> </a:t>
            </a:r>
            <a:r>
              <a:rPr kumimoji="0" lang="es-ES" sz="2800" b="0" i="0" u="none" strike="noStrike" cap="none" spc="28" normalizeH="0" baseline="0" dirty="0" err="1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"/>
                <a:ea typeface="Iowan Old Style"/>
                <a:cs typeface="Iowan Old Style"/>
                <a:sym typeface="Iowan Old Style"/>
              </a:rPr>
              <a:t>tests</a:t>
            </a:r>
            <a:endParaRPr kumimoji="0" lang="es-ES" sz="2800" b="0" i="0" u="none" strike="noStrike" cap="none" spc="28" normalizeH="0" baseline="0" dirty="0">
              <a:ln>
                <a:noFill/>
              </a:ln>
              <a:solidFill>
                <a:srgbClr val="5C5C5C"/>
              </a:solidFill>
              <a:effectLst/>
              <a:uFillTx/>
              <a:latin typeface="Iowan Old Style"/>
              <a:ea typeface="Iowan Old Style"/>
              <a:cs typeface="Iowan Old Style"/>
              <a:sym typeface="Iowan Old Style"/>
            </a:endParaRPr>
          </a:p>
          <a:p>
            <a:endParaRPr kumimoji="0" lang="es-ES" sz="2800" b="0" i="0" u="none" strike="noStrike" cap="none" spc="28" normalizeH="0" baseline="0" dirty="0">
              <a:ln>
                <a:noFill/>
              </a:ln>
              <a:solidFill>
                <a:srgbClr val="5C5C5C"/>
              </a:solidFill>
              <a:effectLst/>
              <a:uFillTx/>
              <a:latin typeface="Iowan Old Style"/>
              <a:ea typeface="Iowan Old Style"/>
              <a:cs typeface="Iowan Old Style"/>
              <a:sym typeface="Iowan Old Styl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ES" sz="2800" b="0" i="0" u="none" strike="noStrike" cap="none" spc="28" normalizeH="0" baseline="0" dirty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"/>
                <a:ea typeface="Iowan Old Style"/>
                <a:cs typeface="Iowan Old Style"/>
                <a:sym typeface="Iowan Old Style"/>
              </a:rPr>
              <a:t>APTIS </a:t>
            </a:r>
            <a:r>
              <a:rPr kumimoji="0" lang="es-ES" sz="2800" b="0" i="0" u="none" strike="noStrike" cap="none" spc="28" normalizeH="0" baseline="0" dirty="0" err="1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"/>
                <a:ea typeface="Iowan Old Style"/>
                <a:cs typeface="Iowan Old Style"/>
                <a:sym typeface="Iowan Old Style"/>
              </a:rPr>
              <a:t>language</a:t>
            </a:r>
            <a:r>
              <a:rPr kumimoji="0" lang="es-ES" sz="2800" b="0" i="0" u="none" strike="noStrike" cap="none" spc="28" normalizeH="0" baseline="0" dirty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"/>
                <a:ea typeface="Iowan Old Style"/>
                <a:cs typeface="Iowan Old Style"/>
                <a:sym typeface="Iowan Old Style"/>
              </a:rPr>
              <a:t> </a:t>
            </a:r>
            <a:r>
              <a:rPr kumimoji="0" lang="es-ES" sz="2800" b="0" i="0" u="none" strike="noStrike" cap="none" spc="28" normalizeH="0" baseline="0" dirty="0" err="1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"/>
                <a:ea typeface="Iowan Old Style"/>
                <a:cs typeface="Iowan Old Style"/>
                <a:sym typeface="Iowan Old Style"/>
              </a:rPr>
              <a:t>tests</a:t>
            </a:r>
            <a:endParaRPr kumimoji="0" lang="es-ES" sz="2800" b="0" i="0" u="none" strike="noStrike" cap="none" spc="28" normalizeH="0" baseline="0" dirty="0">
              <a:ln>
                <a:noFill/>
              </a:ln>
              <a:solidFill>
                <a:srgbClr val="5C5C5C"/>
              </a:solidFill>
              <a:effectLst/>
              <a:uFillTx/>
              <a:latin typeface="Iowan Old Style"/>
              <a:ea typeface="Iowan Old Style"/>
              <a:cs typeface="Iowan Old Style"/>
              <a:sym typeface="Iowan Old Style"/>
            </a:endParaRPr>
          </a:p>
          <a:p>
            <a:endParaRPr kumimoji="0" lang="es-ES" sz="2800" b="0" i="0" u="none" strike="noStrike" cap="none" spc="28" normalizeH="0" baseline="0" dirty="0">
              <a:ln>
                <a:noFill/>
              </a:ln>
              <a:solidFill>
                <a:srgbClr val="5C5C5C"/>
              </a:solidFill>
              <a:effectLst/>
              <a:uFillTx/>
              <a:latin typeface="Iowan Old Style"/>
              <a:ea typeface="Iowan Old Style"/>
              <a:cs typeface="Iowan Old Style"/>
              <a:sym typeface="Iowan Old Styl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i="0" dirty="0"/>
              <a:t>DELF/DALF </a:t>
            </a:r>
            <a:r>
              <a:rPr lang="es-ES" i="0" dirty="0" err="1"/>
              <a:t>accreditation</a:t>
            </a:r>
            <a:r>
              <a:rPr lang="es-ES" i="0" dirty="0"/>
              <a:t> </a:t>
            </a:r>
            <a:r>
              <a:rPr lang="es-ES" i="0" dirty="0" err="1"/>
              <a:t>tests</a:t>
            </a:r>
            <a:endParaRPr lang="es-ES" i="0" dirty="0"/>
          </a:p>
          <a:p>
            <a:endParaRPr lang="es-ES" i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ES" sz="2800" b="0" i="0" u="none" strike="noStrike" cap="none" spc="28" normalizeH="0" baseline="0" dirty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"/>
                <a:ea typeface="Iowan Old Style"/>
                <a:cs typeface="Iowan Old Style"/>
                <a:sym typeface="Iowan Old Style"/>
              </a:rPr>
              <a:t>Instituto Cervantes </a:t>
            </a:r>
            <a:r>
              <a:rPr kumimoji="0" lang="es-ES" sz="2800" b="0" i="0" u="none" strike="noStrike" cap="none" spc="28" normalizeH="0" baseline="0" dirty="0" err="1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"/>
                <a:ea typeface="Iowan Old Style"/>
                <a:cs typeface="Iowan Old Style"/>
                <a:sym typeface="Iowan Old Style"/>
              </a:rPr>
              <a:t>exam</a:t>
            </a:r>
            <a:r>
              <a:rPr lang="es-ES" i="0" dirty="0" err="1"/>
              <a:t>s</a:t>
            </a:r>
            <a:r>
              <a:rPr lang="es-ES" i="0" dirty="0"/>
              <a:t> (DELE, SIELE &amp; CCSE)</a:t>
            </a:r>
            <a:endParaRPr kumimoji="0" lang="es-ES" sz="2800" b="0" i="0" u="none" strike="noStrike" cap="none" spc="28" normalizeH="0" baseline="0" dirty="0">
              <a:ln>
                <a:noFill/>
              </a:ln>
              <a:solidFill>
                <a:srgbClr val="5C5C5C"/>
              </a:solidFill>
              <a:effectLst/>
              <a:uFillTx/>
              <a:latin typeface="Iowan Old Style"/>
              <a:ea typeface="Iowan Old Style"/>
              <a:cs typeface="Iowan Old Style"/>
              <a:sym typeface="Iowan Old Styl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0" lang="es-ES" sz="2800" b="0" i="0" u="none" strike="noStrike" cap="none" spc="28" normalizeH="0" baseline="0" dirty="0">
              <a:ln>
                <a:noFill/>
              </a:ln>
              <a:solidFill>
                <a:srgbClr val="5C5C5C"/>
              </a:solidFill>
              <a:effectLst/>
              <a:uFillTx/>
              <a:latin typeface="Iowan Old Style"/>
              <a:ea typeface="Iowan Old Style"/>
              <a:cs typeface="Iowan Old Style"/>
              <a:sym typeface="Iowan Old Styl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0" i="1" u="none" strike="noStrike" cap="none" spc="28" normalizeH="0" baseline="0" dirty="0">
              <a:ln>
                <a:noFill/>
              </a:ln>
              <a:solidFill>
                <a:srgbClr val="5C5C5C"/>
              </a:solidFill>
              <a:effectLst/>
              <a:uFillTx/>
              <a:latin typeface="Iowan Old Style"/>
              <a:ea typeface="Iowan Old Style"/>
              <a:cs typeface="Iowan Old Style"/>
              <a:sym typeface="Iowan Old Style"/>
            </a:endParaRPr>
          </a:p>
        </p:txBody>
      </p:sp>
      <p:pic>
        <p:nvPicPr>
          <p:cNvPr id="4" name="Imagen 3" descr="Imagen que contiene firmar, foto, mujer, frente&#10;&#10;Descripción generada automáticamente">
            <a:extLst>
              <a:ext uri="{FF2B5EF4-FFF2-40B4-BE49-F238E27FC236}">
                <a16:creationId xmlns:a16="http://schemas.microsoft.com/office/drawing/2014/main" xmlns="" id="{82AA911D-529A-4BC6-802D-20819A16F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655" y="3581969"/>
            <a:ext cx="2381250" cy="1143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ínea"/>
          <p:cNvSpPr>
            <a:spLocks noGrp="1"/>
          </p:cNvSpPr>
          <p:nvPr>
            <p:ph type="body" idx="13"/>
          </p:nvPr>
        </p:nvSpPr>
        <p:spPr>
          <a:xfrm>
            <a:off x="543540" y="3080123"/>
            <a:ext cx="11875780" cy="3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9" name="PRUEBA CSLM"/>
          <p:cNvSpPr txBox="1">
            <a:spLocks noGrp="1"/>
          </p:cNvSpPr>
          <p:nvPr>
            <p:ph type="ctrTitle"/>
          </p:nvPr>
        </p:nvSpPr>
        <p:spPr>
          <a:xfrm>
            <a:off x="571500" y="571501"/>
            <a:ext cx="11861800" cy="20079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7500" dirty="0"/>
              <a:t>TRANSLATION SERVICE</a:t>
            </a:r>
            <a:endParaRPr sz="7500" dirty="0"/>
          </a:p>
        </p:txBody>
      </p:sp>
      <p:sp>
        <p:nvSpPr>
          <p:cNvPr id="130" name="Cuerpo"/>
          <p:cNvSpPr txBox="1">
            <a:spLocks noGrp="1"/>
          </p:cNvSpPr>
          <p:nvPr>
            <p:ph type="subTitle" sz="half" idx="1"/>
          </p:nvPr>
        </p:nvSpPr>
        <p:spPr>
          <a:xfrm>
            <a:off x="557520" y="3580824"/>
            <a:ext cx="11861800" cy="46235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 sz="2000" dirty="0"/>
          </a:p>
          <a:p>
            <a:pPr>
              <a:lnSpc>
                <a:spcPct val="150000"/>
              </a:lnSpc>
            </a:pPr>
            <a:r>
              <a:rPr lang="en-US" sz="2500" dirty="0"/>
              <a:t>Created in 2007 in response to the growing internal demand of the different Departments, Units and Faculties of the University for a high quality and professional language service. </a:t>
            </a:r>
          </a:p>
          <a:p>
            <a:pPr>
              <a:lnSpc>
                <a:spcPct val="150000"/>
              </a:lnSpc>
            </a:pP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/>
              <a:t>It contributes to the internationalization of the University of Cadiz. </a:t>
            </a:r>
          </a:p>
          <a:p>
            <a:pPr>
              <a:lnSpc>
                <a:spcPct val="150000"/>
              </a:lnSpc>
            </a:pP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/>
              <a:t>With the support of a human team of highly qualified and experienced translators in various fields of specialization.</a:t>
            </a:r>
            <a:endParaRPr sz="25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FF3E91A-FE74-4CA1-9C5A-096BD29F1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70" y="8175828"/>
            <a:ext cx="23812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05723"/>
      </p:ext>
    </p:extLst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ínea"/>
          <p:cNvSpPr>
            <a:spLocks noGrp="1"/>
          </p:cNvSpPr>
          <p:nvPr>
            <p:ph type="body" idx="13"/>
          </p:nvPr>
        </p:nvSpPr>
        <p:spPr>
          <a:xfrm>
            <a:off x="571500" y="4140736"/>
            <a:ext cx="11875780" cy="3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9" name="PRUEBA CSLM"/>
          <p:cNvSpPr txBox="1">
            <a:spLocks noGrp="1"/>
          </p:cNvSpPr>
          <p:nvPr>
            <p:ph type="ctrTitle"/>
          </p:nvPr>
        </p:nvSpPr>
        <p:spPr>
          <a:xfrm>
            <a:off x="585480" y="797860"/>
            <a:ext cx="11861800" cy="29023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7500" dirty="0" err="1"/>
              <a:t>What</a:t>
            </a:r>
            <a:r>
              <a:rPr lang="es-ES" sz="7500" dirty="0"/>
              <a:t> </a:t>
            </a:r>
            <a:r>
              <a:rPr lang="es-ES" sz="7500" dirty="0" err="1"/>
              <a:t>makes</a:t>
            </a:r>
            <a:r>
              <a:rPr lang="es-ES" sz="7500" dirty="0"/>
              <a:t> </a:t>
            </a:r>
            <a:r>
              <a:rPr lang="es-ES" sz="7500" dirty="0" err="1"/>
              <a:t>the</a:t>
            </a:r>
            <a:r>
              <a:rPr lang="es-ES" sz="7500" dirty="0"/>
              <a:t> </a:t>
            </a:r>
            <a:r>
              <a:rPr lang="es-ES" sz="7500" dirty="0" err="1"/>
              <a:t>difference</a:t>
            </a:r>
            <a:r>
              <a:rPr lang="es-ES" sz="7500" dirty="0"/>
              <a:t>?</a:t>
            </a:r>
            <a:endParaRPr sz="7500" dirty="0"/>
          </a:p>
        </p:txBody>
      </p:sp>
      <p:sp>
        <p:nvSpPr>
          <p:cNvPr id="130" name="Cuerpo"/>
          <p:cNvSpPr txBox="1">
            <a:spLocks noGrp="1"/>
          </p:cNvSpPr>
          <p:nvPr>
            <p:ph type="subTitle" sz="half" idx="1"/>
          </p:nvPr>
        </p:nvSpPr>
        <p:spPr>
          <a:xfrm>
            <a:off x="571500" y="4876799"/>
            <a:ext cx="11861800" cy="4078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i="0" dirty="0"/>
              <a:t>A </a:t>
            </a:r>
            <a:r>
              <a:rPr lang="en-US" sz="2000" i="0" dirty="0"/>
              <a:t>team of professionals committed to satisfying all the needs and interests of the students.</a:t>
            </a:r>
          </a:p>
          <a:p>
            <a:pPr algn="just"/>
            <a:endParaRPr lang="en-US" sz="2000" i="0" dirty="0"/>
          </a:p>
          <a:p>
            <a:pPr marL="342900" indent="-342900" algn="just">
              <a:buFontTx/>
              <a:buChar char="-"/>
            </a:pPr>
            <a:endParaRPr lang="en-US" sz="2000" i="0" dirty="0"/>
          </a:p>
          <a:p>
            <a:pPr marL="342900" indent="-342900" algn="just">
              <a:buFontTx/>
              <a:buChar char="-"/>
            </a:pPr>
            <a:r>
              <a:rPr lang="en-US" sz="2000" i="0" dirty="0"/>
              <a:t>A work in the classroom based on the communicative methodology and focused on helping students succeed in developing all language skill areas.</a:t>
            </a:r>
          </a:p>
          <a:p>
            <a:pPr algn="just"/>
            <a:endParaRPr lang="en-US" sz="2000" i="0" dirty="0"/>
          </a:p>
          <a:p>
            <a:pPr marL="342900" indent="-342900" algn="just">
              <a:buFontTx/>
              <a:buChar char="-"/>
            </a:pPr>
            <a:endParaRPr lang="en-US" sz="2000" i="0" dirty="0"/>
          </a:p>
          <a:p>
            <a:pPr marL="342900" indent="-342900" algn="just">
              <a:buFontTx/>
              <a:buChar char="-"/>
            </a:pPr>
            <a:r>
              <a:rPr lang="en-US" sz="2000" i="0" dirty="0"/>
              <a:t>A wide range of subjects offered and an official certification from UCA so that students can transfer their ECTS credits.</a:t>
            </a:r>
          </a:p>
          <a:p>
            <a:pPr algn="just"/>
            <a:endParaRPr lang="en-US" sz="2000" i="0" dirty="0"/>
          </a:p>
          <a:p>
            <a:pPr marL="342900" indent="-342900" algn="just">
              <a:buFontTx/>
              <a:buChar char="-"/>
            </a:pPr>
            <a:endParaRPr lang="en-US" sz="2000" i="0" dirty="0"/>
          </a:p>
          <a:p>
            <a:pPr marL="342900" indent="-342900" algn="just">
              <a:buFontTx/>
              <a:buChar char="-"/>
            </a:pPr>
            <a:r>
              <a:rPr lang="es-ES" sz="2000" i="0" dirty="0" err="1"/>
              <a:t>An</a:t>
            </a:r>
            <a:r>
              <a:rPr lang="es-ES" sz="2000" i="0" dirty="0"/>
              <a:t> </a:t>
            </a:r>
            <a:r>
              <a:rPr lang="es-ES" sz="2000" i="0" dirty="0" err="1"/>
              <a:t>academic</a:t>
            </a:r>
            <a:r>
              <a:rPr lang="es-ES" sz="2000" i="0" dirty="0"/>
              <a:t> </a:t>
            </a:r>
            <a:r>
              <a:rPr lang="es-ES" sz="2000" i="0" dirty="0" err="1"/>
              <a:t>programme</a:t>
            </a:r>
            <a:r>
              <a:rPr lang="es-ES" sz="2000" i="0" dirty="0"/>
              <a:t> </a:t>
            </a:r>
            <a:r>
              <a:rPr lang="es-ES" sz="2000" i="0" dirty="0" err="1"/>
              <a:t>tailored</a:t>
            </a:r>
            <a:r>
              <a:rPr lang="es-ES" sz="2000" i="0" dirty="0"/>
              <a:t> </a:t>
            </a:r>
            <a:r>
              <a:rPr lang="es-ES" sz="2000" i="0" dirty="0" err="1"/>
              <a:t>to</a:t>
            </a:r>
            <a:r>
              <a:rPr lang="es-ES" sz="2000" i="0" dirty="0"/>
              <a:t> </a:t>
            </a:r>
            <a:r>
              <a:rPr lang="es-ES" sz="2000" i="0" dirty="0" err="1"/>
              <a:t>fully</a:t>
            </a:r>
            <a:r>
              <a:rPr lang="es-ES" sz="2000" i="0" dirty="0"/>
              <a:t> </a:t>
            </a:r>
            <a:r>
              <a:rPr lang="es-ES" sz="2000" i="0" dirty="0" err="1"/>
              <a:t>meet</a:t>
            </a:r>
            <a:r>
              <a:rPr lang="es-ES" sz="2000" i="0" dirty="0"/>
              <a:t> </a:t>
            </a:r>
            <a:r>
              <a:rPr lang="es-ES" sz="2000" i="0" dirty="0" err="1"/>
              <a:t>the</a:t>
            </a:r>
            <a:r>
              <a:rPr lang="es-ES" sz="2000" i="0" dirty="0"/>
              <a:t> </a:t>
            </a:r>
            <a:r>
              <a:rPr lang="es-ES" sz="2000" i="0" dirty="0" err="1"/>
              <a:t>needs</a:t>
            </a:r>
            <a:r>
              <a:rPr lang="es-ES" sz="2000" i="0" dirty="0"/>
              <a:t> of </a:t>
            </a:r>
            <a:r>
              <a:rPr lang="es-ES" sz="2000" i="0" dirty="0" err="1"/>
              <a:t>visiting</a:t>
            </a:r>
            <a:r>
              <a:rPr lang="es-ES" sz="2000" i="0" dirty="0"/>
              <a:t> </a:t>
            </a:r>
            <a:r>
              <a:rPr lang="es-ES" sz="2000" i="0" dirty="0" err="1"/>
              <a:t>institutions</a:t>
            </a:r>
            <a:r>
              <a:rPr lang="es-ES" sz="2000" i="0" dirty="0"/>
              <a:t>.</a:t>
            </a:r>
          </a:p>
          <a:p>
            <a:pPr marL="342900" indent="-342900" algn="just">
              <a:buFontTx/>
              <a:buChar char="-"/>
            </a:pPr>
            <a:endParaRPr lang="es-ES" sz="2000" i="0" dirty="0"/>
          </a:p>
          <a:p>
            <a:pPr algn="just"/>
            <a:endParaRPr lang="es-ES" sz="2000" i="0" dirty="0"/>
          </a:p>
          <a:p>
            <a:pPr marL="342900" indent="-342900" algn="just">
              <a:buFontTx/>
              <a:buChar char="-"/>
            </a:pPr>
            <a:r>
              <a:rPr lang="es-ES" sz="2000" i="0" dirty="0"/>
              <a:t>A </a:t>
            </a:r>
            <a:r>
              <a:rPr lang="es-ES" sz="2000" i="0" dirty="0" err="1"/>
              <a:t>listening</a:t>
            </a:r>
            <a:r>
              <a:rPr lang="es-ES" sz="2000" i="0" dirty="0"/>
              <a:t> </a:t>
            </a:r>
            <a:r>
              <a:rPr lang="es-ES" sz="2000" i="0" dirty="0" err="1"/>
              <a:t>to</a:t>
            </a:r>
            <a:r>
              <a:rPr lang="es-ES" sz="2000" i="0" dirty="0"/>
              <a:t> </a:t>
            </a:r>
            <a:r>
              <a:rPr lang="es-ES" sz="2000" i="0" dirty="0" err="1"/>
              <a:t>the</a:t>
            </a:r>
            <a:r>
              <a:rPr lang="es-ES" sz="2000" i="0" dirty="0"/>
              <a:t> </a:t>
            </a:r>
            <a:r>
              <a:rPr lang="es-ES" sz="2000" i="0" dirty="0" err="1"/>
              <a:t>students</a:t>
            </a:r>
            <a:r>
              <a:rPr lang="es-ES" sz="2000" i="0" dirty="0"/>
              <a:t> and </a:t>
            </a:r>
            <a:r>
              <a:rPr lang="es-ES" sz="2000" i="0" dirty="0" err="1"/>
              <a:t>their</a:t>
            </a:r>
            <a:r>
              <a:rPr lang="es-ES" sz="2000" i="0" dirty="0"/>
              <a:t> </a:t>
            </a:r>
            <a:r>
              <a:rPr lang="es-ES" sz="2000" i="0" dirty="0" err="1"/>
              <a:t>coordinators</a:t>
            </a:r>
            <a:r>
              <a:rPr lang="es-ES" sz="2000" i="0" dirty="0"/>
              <a:t>.</a:t>
            </a:r>
          </a:p>
          <a:p>
            <a:pPr marL="342900" indent="-342900" algn="just">
              <a:buFontTx/>
              <a:buChar char="-"/>
            </a:pPr>
            <a:endParaRPr lang="es-ES" sz="2000" i="0" dirty="0"/>
          </a:p>
          <a:p>
            <a:pPr marL="342900" indent="-342900" algn="just">
              <a:buFontTx/>
              <a:buChar char="-"/>
            </a:pPr>
            <a:endParaRPr lang="es-ES" sz="2000" i="0" dirty="0"/>
          </a:p>
          <a:p>
            <a:pPr marL="342900" indent="-342900" algn="just">
              <a:buFontTx/>
              <a:buChar char="-"/>
            </a:pPr>
            <a:r>
              <a:rPr lang="es-ES" sz="2000" i="0" dirty="0"/>
              <a:t>A </a:t>
            </a:r>
            <a:r>
              <a:rPr lang="es-ES" sz="2000" i="0" dirty="0" err="1"/>
              <a:t>team</a:t>
            </a:r>
            <a:r>
              <a:rPr lang="es-ES" sz="2000" i="0" dirty="0"/>
              <a:t> of </a:t>
            </a:r>
            <a:r>
              <a:rPr lang="es-ES" sz="2000" i="0" dirty="0" err="1"/>
              <a:t>professional</a:t>
            </a:r>
            <a:r>
              <a:rPr lang="es-ES" sz="2000" i="0" dirty="0"/>
              <a:t> and </a:t>
            </a:r>
            <a:r>
              <a:rPr lang="es-ES" sz="2000" i="0" dirty="0" err="1"/>
              <a:t>specialised</a:t>
            </a:r>
            <a:r>
              <a:rPr lang="es-ES" sz="2000" i="0" dirty="0"/>
              <a:t> </a:t>
            </a:r>
            <a:r>
              <a:rPr lang="es-ES" sz="2000" i="0" dirty="0" err="1"/>
              <a:t>native</a:t>
            </a:r>
            <a:r>
              <a:rPr lang="es-ES" sz="2000" i="0" dirty="0"/>
              <a:t> </a:t>
            </a:r>
            <a:r>
              <a:rPr lang="es-ES" sz="2000" i="0" dirty="0" err="1"/>
              <a:t>language</a:t>
            </a:r>
            <a:r>
              <a:rPr lang="es-ES" sz="2000" i="0" dirty="0"/>
              <a:t> </a:t>
            </a:r>
            <a:r>
              <a:rPr lang="es-ES" sz="2000" i="0" dirty="0" err="1"/>
              <a:t>teachers</a:t>
            </a:r>
            <a:r>
              <a:rPr lang="es-ES" sz="2000" i="0" dirty="0"/>
              <a:t>. </a:t>
            </a:r>
          </a:p>
          <a:p>
            <a:pPr marL="342900" indent="-342900" algn="just">
              <a:buFontTx/>
              <a:buChar char="-"/>
            </a:pPr>
            <a:endParaRPr lang="es-ES" sz="2000" i="0" dirty="0"/>
          </a:p>
          <a:p>
            <a:pPr marL="342900" indent="-342900" algn="just">
              <a:buFontTx/>
              <a:buChar char="-"/>
            </a:pPr>
            <a:endParaRPr lang="es-ES" sz="2000" i="0" dirty="0"/>
          </a:p>
        </p:txBody>
      </p:sp>
    </p:spTree>
    <p:extLst>
      <p:ext uri="{BB962C8B-B14F-4D97-AF65-F5344CB8AC3E}">
        <p14:creationId xmlns:p14="http://schemas.microsoft.com/office/powerpoint/2010/main" val="258339332"/>
      </p:ext>
    </p:extLst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n" descr="Imagen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A66F04E-D99E-4D5B-A9FC-B53B7BFC8E05}"/>
              </a:ext>
            </a:extLst>
          </p:cNvPr>
          <p:cNvSpPr txBox="1"/>
          <p:nvPr/>
        </p:nvSpPr>
        <p:spPr>
          <a:xfrm>
            <a:off x="470647" y="2051753"/>
            <a:ext cx="12088906" cy="57964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s-ES" sz="4400" i="0" cap="all" spc="0" dirty="0">
                <a:solidFill>
                  <a:srgbClr val="747676"/>
                </a:solidFill>
                <a:latin typeface="DIN Condensed"/>
                <a:sym typeface="DIN Condensed"/>
              </a:rPr>
              <a:t>	</a:t>
            </a:r>
            <a:r>
              <a:rPr lang="es-ES" sz="4400" i="0" cap="all" spc="0" dirty="0" err="1">
                <a:solidFill>
                  <a:srgbClr val="747676"/>
                </a:solidFill>
                <a:latin typeface="DIN Condensed"/>
                <a:sym typeface="DIN Condensed"/>
              </a:rPr>
              <a:t>the</a:t>
            </a:r>
            <a:r>
              <a:rPr lang="es-ES" sz="4400" i="0" cap="all" spc="0" dirty="0">
                <a:solidFill>
                  <a:srgbClr val="747676"/>
                </a:solidFill>
                <a:latin typeface="DIN Condensed"/>
                <a:sym typeface="DIN Condensed"/>
              </a:rPr>
              <a:t> </a:t>
            </a:r>
            <a:r>
              <a:rPr lang="es-ES" sz="4400" i="0" cap="all" spc="0" dirty="0" err="1">
                <a:solidFill>
                  <a:srgbClr val="747676"/>
                </a:solidFill>
                <a:latin typeface="DIN Condensed"/>
                <a:sym typeface="DIN Condensed"/>
              </a:rPr>
              <a:t>lANGUAGE</a:t>
            </a:r>
            <a:r>
              <a:rPr lang="es-ES" sz="4400" i="0" cap="all" spc="0" dirty="0">
                <a:solidFill>
                  <a:srgbClr val="747676"/>
                </a:solidFill>
                <a:latin typeface="DIN Condensed"/>
                <a:sym typeface="DIN Condensed"/>
              </a:rPr>
              <a:t> centre in figures (2019):</a:t>
            </a:r>
          </a:p>
          <a:p>
            <a:endParaRPr lang="es-ES" sz="2500" i="0" cap="all" spc="0" dirty="0">
              <a:solidFill>
                <a:srgbClr val="747676"/>
              </a:solidFill>
              <a:latin typeface="DIN Condensed"/>
              <a:sym typeface="DIN Condensed"/>
            </a:endParaRPr>
          </a:p>
          <a:p>
            <a:r>
              <a:rPr lang="es-ES" i="0" dirty="0"/>
              <a:t>	ENROLMENTS:					INTERNATIONAL PROGRAMMES:</a:t>
            </a:r>
          </a:p>
          <a:p>
            <a:endParaRPr lang="es-ES" i="0" dirty="0"/>
          </a:p>
          <a:p>
            <a:endParaRPr lang="es-ES" i="0" dirty="0"/>
          </a:p>
          <a:p>
            <a:endParaRPr lang="es-ES" i="0" dirty="0"/>
          </a:p>
          <a:p>
            <a:endParaRPr lang="es-ES" i="0" dirty="0"/>
          </a:p>
          <a:p>
            <a:endParaRPr lang="es-ES" i="0" dirty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0" i="1" u="none" strike="noStrike" cap="none" spc="28" normalizeH="0" baseline="0" dirty="0">
              <a:ln>
                <a:noFill/>
              </a:ln>
              <a:solidFill>
                <a:srgbClr val="5C5C5C"/>
              </a:solidFill>
              <a:effectLst/>
              <a:uFillTx/>
              <a:latin typeface="Iowan Old Style"/>
              <a:ea typeface="Iowan Old Style"/>
              <a:cs typeface="Iowan Old Style"/>
              <a:sym typeface="Iowan Old Style"/>
            </a:endParaRP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xmlns="" id="{A020FD15-B3BA-4262-B765-31B7DEFFC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06248"/>
              </p:ext>
            </p:extLst>
          </p:nvPr>
        </p:nvGraphicFramePr>
        <p:xfrm>
          <a:off x="658900" y="4545309"/>
          <a:ext cx="36845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2250">
                  <a:extLst>
                    <a:ext uri="{9D8B030D-6E8A-4147-A177-3AD203B41FA5}">
                      <a16:colId xmlns:a16="http://schemas.microsoft.com/office/drawing/2014/main" xmlns="" val="1923930618"/>
                    </a:ext>
                  </a:extLst>
                </a:gridCol>
                <a:gridCol w="1842250">
                  <a:extLst>
                    <a:ext uri="{9D8B030D-6E8A-4147-A177-3AD203B41FA5}">
                      <a16:colId xmlns:a16="http://schemas.microsoft.com/office/drawing/2014/main" xmlns="" val="2776193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Official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Certification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1.882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6963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Foreign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languages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1.469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115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Spanish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1.602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6540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TOTAL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4.953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407185"/>
                  </a:ext>
                </a:extLst>
              </a:tr>
            </a:tbl>
          </a:graphicData>
        </a:graphic>
      </p:graphicFrame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xmlns="" id="{2D72B59B-C1D8-4E14-A58E-F0B71500D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751552"/>
              </p:ext>
            </p:extLst>
          </p:nvPr>
        </p:nvGraphicFramePr>
        <p:xfrm>
          <a:off x="5508561" y="4730729"/>
          <a:ext cx="630568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1894">
                  <a:extLst>
                    <a:ext uri="{9D8B030D-6E8A-4147-A177-3AD203B41FA5}">
                      <a16:colId xmlns:a16="http://schemas.microsoft.com/office/drawing/2014/main" xmlns="" val="2563430432"/>
                    </a:ext>
                  </a:extLst>
                </a:gridCol>
                <a:gridCol w="2101894">
                  <a:extLst>
                    <a:ext uri="{9D8B030D-6E8A-4147-A177-3AD203B41FA5}">
                      <a16:colId xmlns:a16="http://schemas.microsoft.com/office/drawing/2014/main" xmlns="" val="3989678704"/>
                    </a:ext>
                  </a:extLst>
                </a:gridCol>
                <a:gridCol w="2101894">
                  <a:extLst>
                    <a:ext uri="{9D8B030D-6E8A-4147-A177-3AD203B41FA5}">
                      <a16:colId xmlns:a16="http://schemas.microsoft.com/office/drawing/2014/main" xmlns="" val="3147548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No. PROGRAMMES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COUNTRY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No. STUDENTS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501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29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4993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RUSSIA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4936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NORWAY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2795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6617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 35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482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58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944964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sz="5000" dirty="0">
              <a:latin typeface="+mj-lt"/>
            </a:endParaRPr>
          </a:p>
          <a:p>
            <a:pPr marL="0" indent="0">
              <a:buNone/>
            </a:pPr>
            <a:r>
              <a:rPr lang="es-ES" sz="5000" dirty="0" err="1">
                <a:latin typeface="+mj-lt"/>
              </a:rPr>
              <a:t>Thank</a:t>
            </a:r>
            <a:r>
              <a:rPr lang="es-ES" sz="5000" dirty="0">
                <a:latin typeface="+mj-lt"/>
              </a:rPr>
              <a:t> </a:t>
            </a:r>
            <a:r>
              <a:rPr lang="es-ES" sz="5000" dirty="0" err="1">
                <a:latin typeface="+mj-lt"/>
              </a:rPr>
              <a:t>you</a:t>
            </a:r>
            <a:r>
              <a:rPr lang="es-ES" sz="5000" dirty="0">
                <a:latin typeface="+mj-lt"/>
              </a:rPr>
              <a:t> </a:t>
            </a:r>
            <a:r>
              <a:rPr lang="es-ES" sz="5000" dirty="0" err="1">
                <a:latin typeface="+mj-lt"/>
              </a:rPr>
              <a:t>for</a:t>
            </a:r>
            <a:r>
              <a:rPr lang="es-ES" sz="5000" dirty="0">
                <a:latin typeface="+mj-lt"/>
              </a:rPr>
              <a:t> </a:t>
            </a:r>
            <a:r>
              <a:rPr lang="es-ES" sz="5000" dirty="0" err="1">
                <a:latin typeface="+mj-lt"/>
              </a:rPr>
              <a:t>your</a:t>
            </a:r>
            <a:r>
              <a:rPr lang="es-ES" sz="5000" dirty="0">
                <a:latin typeface="+mj-lt"/>
              </a:rPr>
              <a:t> </a:t>
            </a:r>
            <a:r>
              <a:rPr lang="es-ES" sz="5000" dirty="0" err="1">
                <a:latin typeface="+mj-lt"/>
              </a:rPr>
              <a:t>attention</a:t>
            </a:r>
            <a:r>
              <a:rPr lang="es-ES" sz="5000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 algn="r">
              <a:buNone/>
            </a:pPr>
            <a:r>
              <a:rPr lang="es-ES" dirty="0"/>
              <a:t>Annabel García</a:t>
            </a:r>
          </a:p>
          <a:p>
            <a:pPr marL="0" indent="0" algn="r">
              <a:buNone/>
            </a:pPr>
            <a:r>
              <a:rPr lang="es-ES" dirty="0"/>
              <a:t>lenguas.modernas@uca.es</a:t>
            </a:r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1800" dirty="0"/>
          </a:p>
          <a:p>
            <a:pPr marL="0" indent="0" algn="just">
              <a:buNone/>
            </a:pPr>
            <a:r>
              <a:rPr lang="es-ES" sz="1900" dirty="0" err="1"/>
              <a:t>This</a:t>
            </a:r>
            <a:r>
              <a:rPr lang="es-ES" sz="1900" dirty="0"/>
              <a:t> </a:t>
            </a:r>
            <a:r>
              <a:rPr lang="es-ES" sz="1900" dirty="0" err="1"/>
              <a:t>project</a:t>
            </a:r>
            <a:r>
              <a:rPr lang="es-ES" sz="1900" dirty="0"/>
              <a:t> has </a:t>
            </a:r>
            <a:r>
              <a:rPr lang="es-ES" sz="1900" dirty="0" err="1"/>
              <a:t>been</a:t>
            </a:r>
            <a:r>
              <a:rPr lang="es-ES" sz="1900" dirty="0"/>
              <a:t> </a:t>
            </a:r>
            <a:r>
              <a:rPr lang="es-ES" sz="1900" dirty="0" err="1"/>
              <a:t>funded</a:t>
            </a:r>
            <a:r>
              <a:rPr lang="es-ES" sz="1900" dirty="0"/>
              <a:t> </a:t>
            </a:r>
            <a:r>
              <a:rPr lang="es-ES" sz="1900" dirty="0" err="1"/>
              <a:t>with</a:t>
            </a:r>
            <a:r>
              <a:rPr lang="es-ES" sz="1900" dirty="0"/>
              <a:t> </a:t>
            </a:r>
            <a:r>
              <a:rPr lang="es-ES" sz="1900" dirty="0" err="1"/>
              <a:t>support</a:t>
            </a:r>
            <a:r>
              <a:rPr lang="es-ES" sz="1900" dirty="0"/>
              <a:t> </a:t>
            </a:r>
            <a:r>
              <a:rPr lang="es-ES" sz="1900" dirty="0" err="1"/>
              <a:t>from</a:t>
            </a:r>
            <a:r>
              <a:rPr lang="es-ES" sz="1900" dirty="0"/>
              <a:t> </a:t>
            </a:r>
            <a:r>
              <a:rPr lang="es-ES" sz="1900" dirty="0" err="1"/>
              <a:t>the</a:t>
            </a:r>
            <a:r>
              <a:rPr lang="es-ES" sz="1900" dirty="0"/>
              <a:t> </a:t>
            </a:r>
            <a:r>
              <a:rPr lang="es-ES" sz="1900" dirty="0" err="1"/>
              <a:t>European</a:t>
            </a:r>
            <a:r>
              <a:rPr lang="es-ES" sz="1900" dirty="0"/>
              <a:t> </a:t>
            </a:r>
            <a:r>
              <a:rPr lang="es-ES" sz="1900" dirty="0" err="1"/>
              <a:t>Commission</a:t>
            </a:r>
            <a:r>
              <a:rPr lang="es-ES" sz="1900" dirty="0"/>
              <a:t>. </a:t>
            </a:r>
            <a:r>
              <a:rPr lang="es-ES" sz="1900" dirty="0" err="1"/>
              <a:t>This</a:t>
            </a:r>
            <a:r>
              <a:rPr lang="es-ES" sz="1900" dirty="0"/>
              <a:t> </a:t>
            </a:r>
            <a:r>
              <a:rPr lang="es-ES" sz="1900" dirty="0" err="1"/>
              <a:t>document</a:t>
            </a:r>
            <a:r>
              <a:rPr lang="es-ES" sz="1900" dirty="0"/>
              <a:t> </a:t>
            </a:r>
            <a:r>
              <a:rPr lang="es-ES" sz="1900" dirty="0" err="1"/>
              <a:t>reflects</a:t>
            </a:r>
            <a:r>
              <a:rPr lang="es-ES" sz="1900" dirty="0"/>
              <a:t> </a:t>
            </a:r>
            <a:r>
              <a:rPr lang="es-ES" sz="1900" dirty="0" err="1"/>
              <a:t>the</a:t>
            </a:r>
            <a:r>
              <a:rPr lang="es-ES" sz="1900" dirty="0"/>
              <a:t> </a:t>
            </a:r>
            <a:r>
              <a:rPr lang="es-ES" sz="1900" dirty="0" err="1"/>
              <a:t>views</a:t>
            </a:r>
            <a:r>
              <a:rPr lang="es-ES" sz="1900" dirty="0"/>
              <a:t> </a:t>
            </a:r>
            <a:r>
              <a:rPr lang="es-ES" sz="1900" dirty="0" err="1"/>
              <a:t>only</a:t>
            </a:r>
            <a:r>
              <a:rPr lang="es-ES" sz="1900" dirty="0"/>
              <a:t> of </a:t>
            </a:r>
            <a:r>
              <a:rPr lang="es-ES" sz="1900" dirty="0" err="1"/>
              <a:t>the</a:t>
            </a:r>
            <a:r>
              <a:rPr lang="es-ES" sz="1900" dirty="0"/>
              <a:t> </a:t>
            </a:r>
            <a:r>
              <a:rPr lang="es-ES" sz="1900" dirty="0" err="1"/>
              <a:t>authors</a:t>
            </a:r>
            <a:r>
              <a:rPr lang="es-ES" sz="1900" dirty="0"/>
              <a:t>, and </a:t>
            </a:r>
            <a:r>
              <a:rPr lang="es-ES" sz="1900" dirty="0" err="1"/>
              <a:t>the</a:t>
            </a:r>
            <a:r>
              <a:rPr lang="es-ES" sz="1900" dirty="0"/>
              <a:t> </a:t>
            </a:r>
            <a:r>
              <a:rPr lang="es-ES" sz="1900" dirty="0" err="1"/>
              <a:t>Commission</a:t>
            </a:r>
            <a:r>
              <a:rPr lang="es-ES" sz="1900" dirty="0"/>
              <a:t> </a:t>
            </a:r>
            <a:r>
              <a:rPr lang="es-ES" sz="1900" dirty="0" err="1"/>
              <a:t>cannot</a:t>
            </a:r>
            <a:r>
              <a:rPr lang="es-ES" sz="1900" dirty="0"/>
              <a:t> be </a:t>
            </a:r>
            <a:r>
              <a:rPr lang="es-ES" sz="1900" dirty="0" err="1"/>
              <a:t>held</a:t>
            </a:r>
            <a:r>
              <a:rPr lang="es-ES" sz="1900" dirty="0"/>
              <a:t> </a:t>
            </a:r>
            <a:r>
              <a:rPr lang="es-ES" sz="1900" dirty="0" err="1"/>
              <a:t>responsible</a:t>
            </a:r>
            <a:r>
              <a:rPr lang="es-ES" sz="1900" dirty="0"/>
              <a:t> </a:t>
            </a:r>
            <a:r>
              <a:rPr lang="es-ES" sz="1900" dirty="0" err="1"/>
              <a:t>for</a:t>
            </a:r>
            <a:r>
              <a:rPr lang="es-ES" sz="1900" dirty="0"/>
              <a:t> </a:t>
            </a:r>
            <a:r>
              <a:rPr lang="es-ES" sz="1900" dirty="0" err="1"/>
              <a:t>any</a:t>
            </a:r>
            <a:r>
              <a:rPr lang="es-ES" sz="1900" dirty="0"/>
              <a:t> use </a:t>
            </a:r>
            <a:r>
              <a:rPr lang="es-ES" sz="1900" dirty="0" err="1"/>
              <a:t>that</a:t>
            </a:r>
            <a:r>
              <a:rPr lang="es-ES" sz="1900" dirty="0"/>
              <a:t> </a:t>
            </a:r>
            <a:r>
              <a:rPr lang="es-ES" sz="1900" dirty="0" err="1"/>
              <a:t>may</a:t>
            </a:r>
            <a:r>
              <a:rPr lang="es-ES" sz="1900" dirty="0"/>
              <a:t> be </a:t>
            </a:r>
            <a:r>
              <a:rPr lang="es-ES" sz="1900" dirty="0" err="1"/>
              <a:t>made</a:t>
            </a:r>
            <a:r>
              <a:rPr lang="es-ES" sz="1900" dirty="0"/>
              <a:t> of </a:t>
            </a:r>
            <a:r>
              <a:rPr lang="es-ES" sz="1900" dirty="0" err="1"/>
              <a:t>the</a:t>
            </a:r>
            <a:r>
              <a:rPr lang="es-ES" sz="1900" dirty="0"/>
              <a:t> </a:t>
            </a:r>
            <a:r>
              <a:rPr lang="es-ES" sz="1900" dirty="0" err="1"/>
              <a:t>information</a:t>
            </a:r>
            <a:r>
              <a:rPr lang="es-ES" sz="1900" dirty="0"/>
              <a:t> </a:t>
            </a:r>
            <a:r>
              <a:rPr lang="es-ES" sz="1900" dirty="0" err="1"/>
              <a:t>contained</a:t>
            </a:r>
            <a:r>
              <a:rPr lang="es-ES" sz="1900" dirty="0"/>
              <a:t> </a:t>
            </a:r>
            <a:r>
              <a:rPr lang="es-ES" sz="1900" dirty="0" err="1"/>
              <a:t>therein</a:t>
            </a:r>
            <a:r>
              <a:rPr lang="es-ES" sz="1900" dirty="0"/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C681A22-08E5-4BB1-BB7F-1090F482C2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97" y="723900"/>
            <a:ext cx="5057833" cy="173863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Escribir una cita aquí"/>
          <p:cNvSpPr txBox="1">
            <a:spLocks noGrp="1"/>
          </p:cNvSpPr>
          <p:nvPr>
            <p:ph type="body" idx="13"/>
          </p:nvPr>
        </p:nvSpPr>
        <p:spPr>
          <a:xfrm>
            <a:off x="1943100" y="3386441"/>
            <a:ext cx="10490200" cy="37959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It is a unit of the University of Cadiz, responsible for language training and language certification, which offers its services to both the university community and its social environment.</a:t>
            </a:r>
            <a:endParaRPr dirty="0"/>
          </a:p>
        </p:txBody>
      </p:sp>
      <p:sp>
        <p:nvSpPr>
          <p:cNvPr id="165" name="-Juan López"/>
          <p:cNvSpPr txBox="1">
            <a:spLocks noGrp="1"/>
          </p:cNvSpPr>
          <p:nvPr>
            <p:ph type="body" idx="14"/>
          </p:nvPr>
        </p:nvSpPr>
        <p:spPr>
          <a:xfrm>
            <a:off x="1943100" y="7772400"/>
            <a:ext cx="10490200" cy="652871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CSLM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Línea"/>
          <p:cNvSpPr>
            <a:spLocks noGrp="1"/>
          </p:cNvSpPr>
          <p:nvPr>
            <p:ph type="body" idx="13"/>
          </p:nvPr>
        </p:nvSpPr>
        <p:spPr>
          <a:xfrm>
            <a:off x="571500" y="2205318"/>
            <a:ext cx="11861800" cy="0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49" name="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43305">
              <a:spcBef>
                <a:spcPts val="2100"/>
              </a:spcBef>
              <a:defRPr sz="4836"/>
            </a:pP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lines</a:t>
            </a:r>
            <a:r>
              <a:rPr lang="es-ES" dirty="0"/>
              <a:t> of </a:t>
            </a:r>
            <a:r>
              <a:rPr lang="es-ES" dirty="0" err="1"/>
              <a:t>action</a:t>
            </a:r>
            <a:r>
              <a:rPr lang="es-ES" dirty="0"/>
              <a:t>:</a:t>
            </a:r>
            <a:endParaRPr dirty="0"/>
          </a:p>
        </p:txBody>
      </p:sp>
      <p:sp>
        <p:nvSpPr>
          <p:cNvPr id="150" name="Cuerpo"/>
          <p:cNvSpPr txBox="1">
            <a:spLocks noGrp="1"/>
          </p:cNvSpPr>
          <p:nvPr>
            <p:ph type="body" idx="1"/>
          </p:nvPr>
        </p:nvSpPr>
        <p:spPr>
          <a:xfrm>
            <a:off x="571500" y="2205318"/>
            <a:ext cx="11861800" cy="682438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Teaching Spanish as a Foreign Language (ELE).</a:t>
            </a:r>
          </a:p>
          <a:p>
            <a:pPr>
              <a:lnSpc>
                <a:spcPct val="150000"/>
              </a:lnSpc>
            </a:pPr>
            <a:r>
              <a:rPr lang="en-US" dirty="0"/>
              <a:t>International </a:t>
            </a:r>
            <a:r>
              <a:rPr lang="en-US" dirty="0" err="1"/>
              <a:t>programmes</a:t>
            </a:r>
            <a:r>
              <a:rPr lang="en-US" dirty="0"/>
              <a:t> and custom-made courses.</a:t>
            </a:r>
          </a:p>
          <a:p>
            <a:pPr>
              <a:lnSpc>
                <a:spcPct val="150000"/>
              </a:lnSpc>
            </a:pPr>
            <a:r>
              <a:rPr lang="en-US" dirty="0"/>
              <a:t>Foreign language courses and Spanish Sign Language (LSE).</a:t>
            </a:r>
          </a:p>
          <a:p>
            <a:pPr>
              <a:lnSpc>
                <a:spcPct val="150000"/>
              </a:lnSpc>
            </a:pPr>
            <a:r>
              <a:rPr lang="en-US" dirty="0"/>
              <a:t>Practical training courses for teachers of Spanish. Master’s Degree.</a:t>
            </a:r>
          </a:p>
          <a:p>
            <a:pPr>
              <a:lnSpc>
                <a:spcPct val="150000"/>
              </a:lnSpc>
            </a:pPr>
            <a:r>
              <a:rPr lang="en-US" dirty="0"/>
              <a:t>Language certification.</a:t>
            </a:r>
          </a:p>
          <a:p>
            <a:pPr>
              <a:lnSpc>
                <a:spcPct val="150000"/>
              </a:lnSpc>
            </a:pPr>
            <a:r>
              <a:rPr lang="en-US" dirty="0"/>
              <a:t>Translation service.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ítulo"/>
          <p:cNvSpPr txBox="1">
            <a:spLocks noGrp="1"/>
          </p:cNvSpPr>
          <p:nvPr>
            <p:ph type="title"/>
          </p:nvPr>
        </p:nvSpPr>
        <p:spPr>
          <a:xfrm>
            <a:off x="571500" y="1768288"/>
            <a:ext cx="11861800" cy="51816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SPANISH AS A FOREIGN LANGUAGE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n" descr="Imagen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1" name="Línea"/>
          <p:cNvSpPr>
            <a:spLocks noGrp="1"/>
          </p:cNvSpPr>
          <p:nvPr>
            <p:ph type="body" idx="14"/>
          </p:nvPr>
        </p:nvSpPr>
        <p:spPr>
          <a:xfrm flipV="1">
            <a:off x="571500" y="6246497"/>
            <a:ext cx="6451600" cy="3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2" name="Título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6451600" cy="76598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s-ES" sz="4000" dirty="0"/>
              <a:t>GENERAL SPANISH COURSES </a:t>
            </a:r>
            <a:endParaRPr sz="4000" dirty="0"/>
          </a:p>
        </p:txBody>
      </p:sp>
      <p:sp>
        <p:nvSpPr>
          <p:cNvPr id="143" name="Cuerpo"/>
          <p:cNvSpPr txBox="1">
            <a:spLocks noGrp="1"/>
          </p:cNvSpPr>
          <p:nvPr>
            <p:ph type="body" sz="quarter" idx="1"/>
          </p:nvPr>
        </p:nvSpPr>
        <p:spPr>
          <a:xfrm>
            <a:off x="571500" y="1465240"/>
            <a:ext cx="6451600" cy="4594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r>
              <a:rPr lang="es-ES" sz="2500" dirty="0" err="1"/>
              <a:t>Adapted</a:t>
            </a:r>
            <a:r>
              <a:rPr lang="es-ES" sz="2500" dirty="0"/>
              <a:t> </a:t>
            </a:r>
            <a:r>
              <a:rPr lang="es-ES" sz="2500" dirty="0" err="1"/>
              <a:t>to</a:t>
            </a:r>
            <a:r>
              <a:rPr lang="es-ES" sz="2500" dirty="0"/>
              <a:t> </a:t>
            </a:r>
            <a:r>
              <a:rPr lang="es-ES" sz="2500" dirty="0" err="1"/>
              <a:t>the</a:t>
            </a:r>
            <a:r>
              <a:rPr lang="es-ES" sz="2500" dirty="0"/>
              <a:t> CEFRL</a:t>
            </a:r>
          </a:p>
          <a:p>
            <a:pPr algn="just"/>
            <a:endParaRPr lang="es-ES" sz="2500" dirty="0"/>
          </a:p>
          <a:p>
            <a:pPr marL="342900" indent="-342900" algn="just">
              <a:buFontTx/>
              <a:buChar char="-"/>
            </a:pPr>
            <a:r>
              <a:rPr lang="es-ES" sz="2500" dirty="0"/>
              <a:t>90 </a:t>
            </a:r>
            <a:r>
              <a:rPr lang="es-ES" sz="2500" dirty="0" err="1"/>
              <a:t>or</a:t>
            </a:r>
            <a:r>
              <a:rPr lang="es-ES" sz="2500" dirty="0"/>
              <a:t> 180 total </a:t>
            </a:r>
            <a:r>
              <a:rPr lang="es-ES" sz="2500" dirty="0" err="1"/>
              <a:t>teaching</a:t>
            </a:r>
            <a:r>
              <a:rPr lang="es-ES" sz="2500" dirty="0"/>
              <a:t> </a:t>
            </a:r>
            <a:r>
              <a:rPr lang="es-ES" sz="2500" dirty="0" err="1"/>
              <a:t>hours</a:t>
            </a:r>
            <a:endParaRPr lang="es-ES" sz="2500" dirty="0"/>
          </a:p>
          <a:p>
            <a:pPr algn="just"/>
            <a:endParaRPr lang="es-ES" sz="2500" dirty="0"/>
          </a:p>
          <a:p>
            <a:pPr marL="342900" indent="-342900" algn="just">
              <a:buFontTx/>
              <a:buChar char="-"/>
            </a:pPr>
            <a:r>
              <a:rPr lang="es-ES" sz="2500" dirty="0" err="1"/>
              <a:t>Created</a:t>
            </a:r>
            <a:r>
              <a:rPr lang="es-ES" sz="2500" dirty="0"/>
              <a:t> </a:t>
            </a:r>
            <a:r>
              <a:rPr lang="es-ES" sz="2500" dirty="0" err="1"/>
              <a:t>to</a:t>
            </a:r>
            <a:r>
              <a:rPr lang="es-ES" sz="2500" dirty="0"/>
              <a:t> be </a:t>
            </a:r>
            <a:r>
              <a:rPr lang="es-ES" sz="2500" dirty="0" err="1"/>
              <a:t>combined</a:t>
            </a:r>
            <a:r>
              <a:rPr lang="es-ES" sz="2500" dirty="0"/>
              <a:t> </a:t>
            </a:r>
            <a:r>
              <a:rPr lang="es-ES" sz="2500" dirty="0" err="1"/>
              <a:t>with</a:t>
            </a:r>
            <a:r>
              <a:rPr lang="es-ES" sz="2500" dirty="0"/>
              <a:t> </a:t>
            </a:r>
            <a:r>
              <a:rPr lang="es-ES" sz="2500" dirty="0" err="1"/>
              <a:t>other</a:t>
            </a:r>
            <a:r>
              <a:rPr lang="es-ES" sz="2500" dirty="0"/>
              <a:t> </a:t>
            </a:r>
            <a:r>
              <a:rPr lang="es-ES" sz="2500" dirty="0" err="1"/>
              <a:t>university</a:t>
            </a:r>
            <a:r>
              <a:rPr lang="es-ES" sz="2500" dirty="0"/>
              <a:t> </a:t>
            </a:r>
            <a:r>
              <a:rPr lang="es-ES" sz="2500" dirty="0" err="1"/>
              <a:t>subjects</a:t>
            </a:r>
            <a:endParaRPr lang="es-ES" sz="2500" dirty="0"/>
          </a:p>
          <a:p>
            <a:pPr algn="just"/>
            <a:endParaRPr lang="es-ES" sz="2500" dirty="0"/>
          </a:p>
          <a:p>
            <a:pPr marL="342900" indent="-342900" algn="just">
              <a:buFontTx/>
              <a:buChar char="-"/>
            </a:pPr>
            <a:r>
              <a:rPr lang="es-ES" sz="2500" dirty="0"/>
              <a:t>Popular </a:t>
            </a:r>
            <a:r>
              <a:rPr lang="es-ES" sz="2500" dirty="0" err="1"/>
              <a:t>with</a:t>
            </a:r>
            <a:r>
              <a:rPr lang="es-ES" sz="2500" dirty="0"/>
              <a:t> </a:t>
            </a:r>
            <a:r>
              <a:rPr lang="es-ES" sz="2500" dirty="0" err="1"/>
              <a:t>the</a:t>
            </a:r>
            <a:r>
              <a:rPr lang="es-ES" sz="2500" dirty="0"/>
              <a:t> Erasmus </a:t>
            </a:r>
            <a:r>
              <a:rPr lang="es-ES" sz="2500" dirty="0" err="1"/>
              <a:t>students</a:t>
            </a:r>
            <a:endParaRPr lang="es-ES" sz="2500" dirty="0"/>
          </a:p>
          <a:p>
            <a:pPr algn="just"/>
            <a:endParaRPr lang="es-ES" sz="2500" dirty="0"/>
          </a:p>
          <a:p>
            <a:pPr marL="342900" indent="-342900" algn="just">
              <a:buFontTx/>
              <a:buChar char="-"/>
            </a:pPr>
            <a:r>
              <a:rPr lang="es-ES" sz="2500" dirty="0"/>
              <a:t>ECTS </a:t>
            </a:r>
            <a:r>
              <a:rPr lang="es-ES" sz="2500" dirty="0" err="1"/>
              <a:t>credits</a:t>
            </a:r>
            <a:r>
              <a:rPr lang="es-ES" sz="2500" dirty="0"/>
              <a:t> </a:t>
            </a:r>
            <a:r>
              <a:rPr lang="es-ES" sz="2500" dirty="0" err="1"/>
              <a:t>recognised</a:t>
            </a:r>
            <a:endParaRPr lang="es-ES" sz="2500" dirty="0"/>
          </a:p>
          <a:p>
            <a:pPr algn="just"/>
            <a:endParaRPr lang="es-ES" sz="2500" dirty="0"/>
          </a:p>
          <a:p>
            <a:pPr marL="342900" indent="-342900" algn="just">
              <a:buFontTx/>
              <a:buChar char="-"/>
            </a:pPr>
            <a:r>
              <a:rPr lang="es-ES" sz="2500" dirty="0" err="1"/>
              <a:t>Reduced</a:t>
            </a:r>
            <a:r>
              <a:rPr lang="es-ES" sz="2500" dirty="0"/>
              <a:t> </a:t>
            </a:r>
            <a:r>
              <a:rPr lang="es-ES" sz="2500" dirty="0" err="1"/>
              <a:t>fees</a:t>
            </a:r>
            <a:r>
              <a:rPr lang="es-ES" sz="2500" dirty="0"/>
              <a:t> </a:t>
            </a:r>
            <a:r>
              <a:rPr lang="es-ES" sz="2500" dirty="0" err="1"/>
              <a:t>applied</a:t>
            </a:r>
            <a:endParaRPr lang="es-ES" sz="2500" dirty="0"/>
          </a:p>
          <a:p>
            <a:pPr algn="just"/>
            <a:endParaRPr lang="es-ES" sz="2500" dirty="0"/>
          </a:p>
          <a:p>
            <a:pPr marL="342900" indent="-342900" algn="just">
              <a:buFontTx/>
              <a:buChar char="-"/>
            </a:pPr>
            <a:endParaRPr sz="25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6021B6C-558D-47D0-BA5E-C816F732C7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791" y="6565071"/>
            <a:ext cx="5047018" cy="293856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Línea"/>
          <p:cNvSpPr>
            <a:spLocks noGrp="1"/>
          </p:cNvSpPr>
          <p:nvPr>
            <p:ph type="body" idx="14"/>
          </p:nvPr>
        </p:nvSpPr>
        <p:spPr>
          <a:xfrm flipV="1">
            <a:off x="571500" y="6778003"/>
            <a:ext cx="6451600" cy="3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2" name="Título"/>
          <p:cNvSpPr txBox="1">
            <a:spLocks noGrp="1"/>
          </p:cNvSpPr>
          <p:nvPr>
            <p:ph type="title"/>
          </p:nvPr>
        </p:nvSpPr>
        <p:spPr>
          <a:xfrm>
            <a:off x="571500" y="571501"/>
            <a:ext cx="6451600" cy="8128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s-ES" sz="3800" dirty="0"/>
              <a:t>International </a:t>
            </a:r>
            <a:r>
              <a:rPr lang="es-ES" sz="3800" dirty="0" err="1"/>
              <a:t>programmes</a:t>
            </a:r>
            <a:r>
              <a:rPr lang="es-ES" sz="3800" dirty="0"/>
              <a:t> </a:t>
            </a:r>
            <a:endParaRPr sz="3800" dirty="0"/>
          </a:p>
        </p:txBody>
      </p:sp>
      <p:sp>
        <p:nvSpPr>
          <p:cNvPr id="143" name="Cuerpo"/>
          <p:cNvSpPr txBox="1">
            <a:spLocks noGrp="1"/>
          </p:cNvSpPr>
          <p:nvPr>
            <p:ph type="body" sz="quarter" idx="1"/>
          </p:nvPr>
        </p:nvSpPr>
        <p:spPr>
          <a:xfrm>
            <a:off x="571500" y="1856981"/>
            <a:ext cx="6451600" cy="504891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just">
              <a:buFontTx/>
              <a:buChar char="-"/>
            </a:pPr>
            <a:r>
              <a:rPr lang="es-ES" sz="2500" dirty="0" err="1"/>
              <a:t>Tailor-made</a:t>
            </a:r>
            <a:r>
              <a:rPr lang="es-ES" sz="2500" dirty="0"/>
              <a:t> </a:t>
            </a:r>
            <a:r>
              <a:rPr lang="es-ES" sz="2500" dirty="0" err="1"/>
              <a:t>academic</a:t>
            </a:r>
            <a:r>
              <a:rPr lang="es-ES" sz="2500" dirty="0"/>
              <a:t> </a:t>
            </a:r>
            <a:r>
              <a:rPr lang="es-ES" sz="2500" dirty="0" err="1"/>
              <a:t>programme</a:t>
            </a:r>
            <a:endParaRPr lang="es-ES" sz="2500" dirty="0"/>
          </a:p>
          <a:p>
            <a:pPr marL="342900" indent="-342900" algn="just">
              <a:buFontTx/>
              <a:buChar char="-"/>
            </a:pPr>
            <a:endParaRPr lang="es-ES" sz="2500" dirty="0"/>
          </a:p>
          <a:p>
            <a:pPr marL="342900" indent="-342900" algn="just">
              <a:buFontTx/>
              <a:buChar char="-"/>
            </a:pPr>
            <a:r>
              <a:rPr lang="es-ES" sz="2500" dirty="0"/>
              <a:t>Wide catalogue of </a:t>
            </a:r>
            <a:r>
              <a:rPr lang="es-ES" sz="2500" dirty="0" err="1"/>
              <a:t>subjects</a:t>
            </a:r>
            <a:endParaRPr lang="es-ES" sz="2500" dirty="0"/>
          </a:p>
          <a:p>
            <a:pPr marL="342900" indent="-342900" algn="just">
              <a:buFontTx/>
              <a:buChar char="-"/>
            </a:pPr>
            <a:endParaRPr lang="es-ES" sz="2500" dirty="0"/>
          </a:p>
          <a:p>
            <a:pPr marL="342900" indent="-342900" algn="just">
              <a:buFontTx/>
              <a:buChar char="-"/>
            </a:pPr>
            <a:r>
              <a:rPr lang="es-ES" sz="2500" dirty="0"/>
              <a:t>Extra curricular </a:t>
            </a:r>
            <a:r>
              <a:rPr lang="es-ES" sz="2500" dirty="0" err="1"/>
              <a:t>programme</a:t>
            </a:r>
            <a:endParaRPr lang="es-ES" sz="2500" dirty="0"/>
          </a:p>
          <a:p>
            <a:pPr marL="342900" indent="-342900" algn="just">
              <a:buFontTx/>
              <a:buChar char="-"/>
            </a:pPr>
            <a:endParaRPr lang="es-ES" sz="2500" dirty="0"/>
          </a:p>
          <a:p>
            <a:pPr marL="342900" indent="-342900" algn="just">
              <a:buFontTx/>
              <a:buChar char="-"/>
            </a:pPr>
            <a:r>
              <a:rPr lang="es-ES" sz="2500" dirty="0" err="1"/>
              <a:t>Immersion</a:t>
            </a:r>
            <a:r>
              <a:rPr lang="es-ES" sz="2500" dirty="0"/>
              <a:t> </a:t>
            </a:r>
            <a:r>
              <a:rPr lang="es-ES" sz="2500" dirty="0" err="1"/>
              <a:t>with</a:t>
            </a:r>
            <a:r>
              <a:rPr lang="es-ES" sz="2500" dirty="0"/>
              <a:t> </a:t>
            </a:r>
            <a:r>
              <a:rPr lang="es-ES" sz="2500" dirty="0" err="1"/>
              <a:t>Spanish</a:t>
            </a:r>
            <a:r>
              <a:rPr lang="es-ES" sz="2500" dirty="0"/>
              <a:t> </a:t>
            </a:r>
            <a:r>
              <a:rPr lang="es-ES" sz="2500" dirty="0" err="1"/>
              <a:t>families</a:t>
            </a:r>
            <a:endParaRPr lang="es-ES" sz="2500" dirty="0"/>
          </a:p>
          <a:p>
            <a:pPr marL="342900" indent="-342900" algn="just">
              <a:buFontTx/>
              <a:buChar char="-"/>
            </a:pPr>
            <a:endParaRPr lang="es-ES" sz="2500" dirty="0"/>
          </a:p>
          <a:p>
            <a:pPr marL="342900" indent="-342900" algn="just">
              <a:buFontTx/>
              <a:buChar char="-"/>
            </a:pPr>
            <a:r>
              <a:rPr lang="es-ES" sz="2500" dirty="0" err="1"/>
              <a:t>Volunteering</a:t>
            </a:r>
            <a:r>
              <a:rPr lang="es-ES" sz="2500" dirty="0"/>
              <a:t> </a:t>
            </a:r>
            <a:r>
              <a:rPr lang="es-ES" sz="2500" dirty="0" err="1"/>
              <a:t>service</a:t>
            </a:r>
            <a:endParaRPr lang="es-ES" sz="2500" dirty="0"/>
          </a:p>
          <a:p>
            <a:pPr marL="342900" indent="-342900" algn="just">
              <a:buFontTx/>
              <a:buChar char="-"/>
            </a:pPr>
            <a:endParaRPr lang="es-ES" sz="2500" dirty="0"/>
          </a:p>
          <a:p>
            <a:pPr marL="342900" indent="-342900" algn="just">
              <a:buFontTx/>
              <a:buChar char="-"/>
            </a:pPr>
            <a:r>
              <a:rPr lang="es-ES" sz="2500" dirty="0" err="1"/>
              <a:t>Intership</a:t>
            </a:r>
            <a:r>
              <a:rPr lang="es-ES" sz="2500" dirty="0"/>
              <a:t>, </a:t>
            </a:r>
            <a:r>
              <a:rPr lang="es-ES" sz="2500" dirty="0" err="1"/>
              <a:t>partnership</a:t>
            </a:r>
            <a:endParaRPr lang="es-ES" sz="2500" dirty="0"/>
          </a:p>
          <a:p>
            <a:pPr marL="342900" indent="-342900" algn="just">
              <a:buFontTx/>
              <a:buChar char="-"/>
            </a:pPr>
            <a:endParaRPr lang="es-ES" sz="2500" dirty="0"/>
          </a:p>
          <a:p>
            <a:pPr marL="342900" indent="-342900" algn="just">
              <a:buFontTx/>
              <a:buChar char="-"/>
            </a:pPr>
            <a:r>
              <a:rPr lang="es-ES" sz="2500" dirty="0" err="1"/>
              <a:t>Exchanges</a:t>
            </a:r>
            <a:r>
              <a:rPr lang="es-ES" sz="2500" dirty="0"/>
              <a:t> </a:t>
            </a:r>
            <a:r>
              <a:rPr lang="es-ES" sz="2500" dirty="0" err="1"/>
              <a:t>with</a:t>
            </a:r>
            <a:r>
              <a:rPr lang="es-ES" sz="2500" dirty="0"/>
              <a:t> </a:t>
            </a:r>
            <a:r>
              <a:rPr lang="es-ES" sz="2500" dirty="0" err="1"/>
              <a:t>Spanish</a:t>
            </a:r>
            <a:r>
              <a:rPr lang="es-ES" sz="2500" dirty="0"/>
              <a:t> </a:t>
            </a:r>
            <a:r>
              <a:rPr lang="es-ES" sz="2500" dirty="0" err="1"/>
              <a:t>students</a:t>
            </a:r>
            <a:endParaRPr lang="es-ES" sz="2500" dirty="0"/>
          </a:p>
          <a:p>
            <a:pPr algn="just"/>
            <a:endParaRPr lang="es-ES" sz="2500" dirty="0"/>
          </a:p>
          <a:p>
            <a:pPr marL="342900" indent="-342900" algn="just">
              <a:buFontTx/>
              <a:buChar char="-"/>
            </a:pPr>
            <a:r>
              <a:rPr lang="es-ES" sz="2500" dirty="0"/>
              <a:t>ECTS </a:t>
            </a:r>
            <a:r>
              <a:rPr lang="es-ES" sz="2500" dirty="0" err="1"/>
              <a:t>credits</a:t>
            </a:r>
            <a:r>
              <a:rPr lang="es-ES" sz="2500" dirty="0"/>
              <a:t> </a:t>
            </a:r>
            <a:r>
              <a:rPr lang="es-ES" sz="2500" dirty="0" err="1"/>
              <a:t>recognised</a:t>
            </a:r>
            <a:endParaRPr lang="es-ES" sz="2500" dirty="0"/>
          </a:p>
          <a:p>
            <a:pPr algn="just"/>
            <a:endParaRPr lang="es-ES" sz="2500" dirty="0"/>
          </a:p>
          <a:p>
            <a:pPr marL="342900" indent="-342900" algn="just">
              <a:buFontTx/>
              <a:buChar char="-"/>
            </a:pPr>
            <a:endParaRPr sz="2500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328691D-4F23-4BB3-A829-C9A3AFB5B52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pic>
        <p:nvPicPr>
          <p:cNvPr id="8" name="Imagen" descr="Imagen">
            <a:extLst>
              <a:ext uri="{FF2B5EF4-FFF2-40B4-BE49-F238E27FC236}">
                <a16:creationId xmlns:a16="http://schemas.microsoft.com/office/drawing/2014/main" xmlns="" id="{C1C7E9D8-09C3-40AF-AF19-10B4BF2C51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31100" y="0"/>
            <a:ext cx="5473700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75C3116-37DD-4DE7-9904-175A06417A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241" y="7015960"/>
            <a:ext cx="4106460" cy="27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70149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erpo"/>
          <p:cNvSpPr txBox="1">
            <a:spLocks noGrp="1"/>
          </p:cNvSpPr>
          <p:nvPr>
            <p:ph type="body" sz="quarter" idx="1"/>
          </p:nvPr>
        </p:nvSpPr>
        <p:spPr>
          <a:xfrm>
            <a:off x="571500" y="8431306"/>
            <a:ext cx="11861800" cy="750794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International Summer </a:t>
            </a:r>
            <a:r>
              <a:rPr lang="es-ES" dirty="0" err="1"/>
              <a:t>Programmes</a:t>
            </a:r>
            <a:endParaRPr dirty="0"/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xmlns="" id="{130B4217-688D-434E-B1F5-4853F5A7367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xmlns="" id="{3972FAE9-9020-4E0A-A6E7-32177D83B59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xmlns="" id="{4FF47CC6-54AD-4508-BC3C-19BDD320A66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Línea"/>
          <p:cNvSpPr>
            <a:spLocks noGrp="1"/>
          </p:cNvSpPr>
          <p:nvPr>
            <p:ph type="body" idx="14"/>
          </p:nvPr>
        </p:nvSpPr>
        <p:spPr>
          <a:xfrm>
            <a:off x="7023100" y="2045447"/>
            <a:ext cx="5397500" cy="0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4" name="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43305">
              <a:spcBef>
                <a:spcPts val="2100"/>
              </a:spcBef>
              <a:defRPr sz="4836"/>
            </a:pPr>
            <a:r>
              <a:rPr lang="es-ES" dirty="0"/>
              <a:t>FOREING LANGUAGES </a:t>
            </a:r>
            <a:endParaRPr dirty="0"/>
          </a:p>
        </p:txBody>
      </p:sp>
      <p:sp>
        <p:nvSpPr>
          <p:cNvPr id="155" name="Cuerpo"/>
          <p:cNvSpPr txBox="1">
            <a:spLocks noGrp="1"/>
          </p:cNvSpPr>
          <p:nvPr>
            <p:ph type="body" sz="half" idx="1"/>
          </p:nvPr>
        </p:nvSpPr>
        <p:spPr>
          <a:xfrm>
            <a:off x="7023100" y="2527300"/>
            <a:ext cx="5397500" cy="72263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English</a:t>
            </a:r>
          </a:p>
          <a:p>
            <a:r>
              <a:rPr lang="es-ES" dirty="0"/>
              <a:t>French</a:t>
            </a:r>
          </a:p>
          <a:p>
            <a:r>
              <a:rPr lang="es-ES" dirty="0"/>
              <a:t>German</a:t>
            </a:r>
          </a:p>
          <a:p>
            <a:r>
              <a:rPr lang="es-ES" dirty="0" err="1"/>
              <a:t>Italian</a:t>
            </a:r>
            <a:endParaRPr lang="es-ES" dirty="0"/>
          </a:p>
          <a:p>
            <a:r>
              <a:rPr lang="es-ES" dirty="0" err="1"/>
              <a:t>Moroccan</a:t>
            </a:r>
            <a:r>
              <a:rPr lang="es-ES" dirty="0"/>
              <a:t> </a:t>
            </a:r>
            <a:r>
              <a:rPr lang="es-ES" dirty="0" err="1"/>
              <a:t>arabic</a:t>
            </a:r>
            <a:endParaRPr lang="es-ES" dirty="0"/>
          </a:p>
          <a:p>
            <a:r>
              <a:rPr lang="es-ES" dirty="0" err="1"/>
              <a:t>Portuguese</a:t>
            </a:r>
            <a:endParaRPr lang="es-ES" dirty="0"/>
          </a:p>
          <a:p>
            <a:r>
              <a:rPr lang="es-ES" dirty="0" err="1"/>
              <a:t>Russian</a:t>
            </a:r>
            <a:r>
              <a:rPr lang="es-ES" dirty="0"/>
              <a:t>. In </a:t>
            </a:r>
            <a:r>
              <a:rPr lang="es-ES" dirty="0" err="1"/>
              <a:t>collaboration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Pushkin Institute.</a:t>
            </a:r>
          </a:p>
          <a:p>
            <a:r>
              <a:rPr lang="es-ES" dirty="0" err="1"/>
              <a:t>Spanish</a:t>
            </a:r>
            <a:r>
              <a:rPr lang="es-ES" dirty="0"/>
              <a:t> </a:t>
            </a:r>
            <a:r>
              <a:rPr lang="es-ES" dirty="0" err="1"/>
              <a:t>Sign</a:t>
            </a:r>
            <a:r>
              <a:rPr lang="es-ES" dirty="0"/>
              <a:t> </a:t>
            </a:r>
            <a:r>
              <a:rPr lang="es-ES" dirty="0" err="1"/>
              <a:t>Language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65168E2-86CB-4A69-8705-B307721C44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1764"/>
            <a:ext cx="5571564" cy="38710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4809C40-6B0C-43AA-B12A-58CCBB6110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8" y="5290765"/>
            <a:ext cx="5571565" cy="387107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F969E6D-B7AA-4A75-A5FE-5FECFAA904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1100" y="10"/>
            <a:ext cx="5473700" cy="9753590"/>
          </a:xfrm>
          <a:prstGeom prst="rect">
            <a:avLst/>
          </a:prstGeom>
          <a:noFill/>
        </p:spPr>
      </p:pic>
      <p:sp>
        <p:nvSpPr>
          <p:cNvPr id="146" name="Título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6451600" cy="2221576"/>
          </a:xfrm>
        </p:spPr>
        <p:txBody>
          <a:bodyPr lIns="50800" tIns="50800" rIns="50800" bIns="50800" anchor="b">
            <a:normAutofit/>
          </a:bodyPr>
          <a:lstStyle/>
          <a:p>
            <a:pPr>
              <a:defRPr sz="4836"/>
            </a:pPr>
            <a:r>
              <a:rPr lang="en-US" sz="4836" b="0" i="0" u="none" strike="noStrike" cap="all" spc="0" baseline="0" dirty="0">
                <a:ln>
                  <a:noFill/>
                </a:ln>
                <a:uFillTx/>
                <a:latin typeface="+mn-lt"/>
                <a:ea typeface="+mn-ea"/>
                <a:cs typeface="+mn-cs"/>
                <a:sym typeface="DIN Condensed"/>
              </a:rPr>
              <a:t>Practical training courses for teachers of Spanish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xmlns="" id="{E2B5CA4C-5D19-430E-8327-09B184EB37D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71500" y="3790604"/>
            <a:ext cx="6451600" cy="5239096"/>
          </a:xfrm>
        </p:spPr>
        <p:txBody>
          <a:bodyPr>
            <a:normAutofit/>
          </a:bodyPr>
          <a:lstStyle/>
          <a:p>
            <a:pPr lvl="0" algn="just" hangingPunct="0">
              <a:lnSpc>
                <a:spcPct val="100000"/>
              </a:lnSpc>
              <a:spcBef>
                <a:spcPts val="1400"/>
              </a:spcBef>
            </a:pPr>
            <a:endParaRPr lang="en-US" sz="2700" i="0" spc="28" dirty="0">
              <a:solidFill>
                <a:srgbClr val="5C5C5C"/>
              </a:solidFill>
            </a:endParaRPr>
          </a:p>
          <a:p>
            <a:pPr lvl="0" algn="just" hangingPunct="0">
              <a:lnSpc>
                <a:spcPct val="100000"/>
              </a:lnSpc>
              <a:spcBef>
                <a:spcPts val="1400"/>
              </a:spcBef>
            </a:pPr>
            <a:r>
              <a:rPr lang="en-US" sz="2300" i="0" spc="28" dirty="0">
                <a:solidFill>
                  <a:srgbClr val="5C5C5C"/>
                </a:solidFill>
              </a:rPr>
              <a:t>The methodology of language teaching is one of the disciplines of applied linguistics that is advancing faster, and knowing its latest developments is essential to become a specialist in the teaching of Spanish as a foreign language.</a:t>
            </a:r>
          </a:p>
          <a:p>
            <a:pPr lvl="0" algn="just" hangingPunct="0">
              <a:lnSpc>
                <a:spcPct val="100000"/>
              </a:lnSpc>
              <a:spcBef>
                <a:spcPts val="1400"/>
              </a:spcBef>
            </a:pPr>
            <a:endParaRPr lang="en-US" sz="2700" i="0" spc="28" dirty="0">
              <a:solidFill>
                <a:srgbClr val="5C5C5C"/>
              </a:solidFill>
            </a:endParaRPr>
          </a:p>
          <a:p>
            <a:pPr lvl="0" algn="just" hangingPunct="0">
              <a:lnSpc>
                <a:spcPct val="100000"/>
              </a:lnSpc>
              <a:spcBef>
                <a:spcPts val="1400"/>
              </a:spcBef>
            </a:pPr>
            <a:r>
              <a:rPr lang="en-US" sz="2300" i="0" spc="28" dirty="0">
                <a:solidFill>
                  <a:srgbClr val="5C5C5C"/>
                </a:solidFill>
              </a:rPr>
              <a:t>The CSLM offers practical courses several times along the year and a </a:t>
            </a:r>
            <a:r>
              <a:rPr lang="en-US" sz="2300" b="1" i="0" spc="28" dirty="0">
                <a:solidFill>
                  <a:srgbClr val="5C5C5C"/>
                </a:solidFill>
              </a:rPr>
              <a:t>Master’s Degree in Professional Teaching of Spanish as a Foreign Language. </a:t>
            </a:r>
            <a:endParaRPr lang="en-US" sz="2300" b="1" spc="28" dirty="0">
              <a:solidFill>
                <a:srgbClr val="5C5C5C"/>
              </a:solidFill>
            </a:endParaRPr>
          </a:p>
          <a:p>
            <a:endParaRPr lang="en-US" dirty="0"/>
          </a:p>
        </p:txBody>
      </p:sp>
      <p:sp>
        <p:nvSpPr>
          <p:cNvPr id="6" name="Línea">
            <a:extLst>
              <a:ext uri="{FF2B5EF4-FFF2-40B4-BE49-F238E27FC236}">
                <a16:creationId xmlns:a16="http://schemas.microsoft.com/office/drawing/2014/main" xmlns="" id="{6894E3DD-028F-4F49-A594-A6342BD80AE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 flipV="1">
            <a:off x="825500" y="3274707"/>
            <a:ext cx="6451600" cy="3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12" name="Gráfico 11" descr="Flecha con curva ligera">
            <a:hlinkClick r:id="rId3"/>
            <a:extLst>
              <a:ext uri="{FF2B5EF4-FFF2-40B4-BE49-F238E27FC236}">
                <a16:creationId xmlns:a16="http://schemas.microsoft.com/office/drawing/2014/main" xmlns="" id="{643D308C-75AB-4378-9B2C-47A4766DA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78167" y="7913427"/>
            <a:ext cx="621803" cy="45265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508</Words>
  <Application>Microsoft Macintosh PowerPoint</Application>
  <PresentationFormat>Personalizado</PresentationFormat>
  <Paragraphs>136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New_Template9</vt:lpstr>
      <vt:lpstr>THE IMPORTANCE OF MODERN LANGUAGES IN THE INTERNATIONALISATION</vt:lpstr>
      <vt:lpstr>Presentación de PowerPoint</vt:lpstr>
      <vt:lpstr>Our main lines of action:</vt:lpstr>
      <vt:lpstr>SPANISH AS A FOREIGN LANGUAGE</vt:lpstr>
      <vt:lpstr>GENERAL SPANISH COURSES </vt:lpstr>
      <vt:lpstr>International programmes </vt:lpstr>
      <vt:lpstr>Presentación de PowerPoint</vt:lpstr>
      <vt:lpstr>FOREING LANGUAGES </vt:lpstr>
      <vt:lpstr>Practical training courses for teachers of Spanish</vt:lpstr>
      <vt:lpstr>Presentación de PowerPoint</vt:lpstr>
      <vt:lpstr>TRANSLATION SERVICE</vt:lpstr>
      <vt:lpstr>What makes the difference?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superior de lenguas modernas (cslm)</dc:title>
  <dc:creator>Annabel Garcia Garcia</dc:creator>
  <cp:lastModifiedBy>Apple hh</cp:lastModifiedBy>
  <cp:revision>20</cp:revision>
  <dcterms:created xsi:type="dcterms:W3CDTF">2020-07-23T11:22:35Z</dcterms:created>
  <dcterms:modified xsi:type="dcterms:W3CDTF">2020-07-24T07:03:37Z</dcterms:modified>
</cp:coreProperties>
</file>