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8" r:id="rId12"/>
    <p:sldId id="270" r:id="rId13"/>
    <p:sldId id="27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1258" y="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4FD0DB1-FBD0-42A9-9908-BBC5242CE8DD}" type="datetimeFigureOut">
              <a:rPr lang="en-US" smtClean="0"/>
              <a:pPr/>
              <a:t>10/25/2022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0B1B4C6-6175-4232-861C-32FDD80025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B1B4C6-6175-4232-861C-32FDD80025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B1B4C6-6175-4232-861C-32FDD80025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B1B4C6-6175-4232-861C-32FDD80025C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0B1B4C6-6175-4232-861C-32FDD80025C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B1B4C6-6175-4232-861C-32FDD80025C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0B1B4C6-6175-4232-861C-32FDD80025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0B1B4C6-6175-4232-861C-32FDD80025C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FD0DB1-FBD0-42A9-9908-BBC5242CE8DD}" type="datetimeFigureOut">
              <a:rPr lang="en-US" smtClean="0"/>
              <a:pPr/>
              <a:t>10/25/2022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0B1B4C6-6175-4232-861C-32FDD80025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4FD0DB1-FBD0-42A9-9908-BBC5242CE8DD}" type="datetimeFigureOut">
              <a:rPr lang="en-US" smtClean="0"/>
              <a:pPr/>
              <a:t>10/25/2022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0B1B4C6-6175-4232-861C-32FDD80025C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4FD0DB1-FBD0-42A9-9908-BBC5242CE8DD}" type="datetimeFigureOut">
              <a:rPr lang="en-US" smtClean="0"/>
              <a:pPr/>
              <a:t>10/25/2022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0B1B4C6-6175-4232-861C-32FDD80025C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FD0DB1-FBD0-42A9-9908-BBC5242CE8DD}" type="datetimeFigureOut">
              <a:rPr lang="en-US" smtClean="0"/>
              <a:pPr/>
              <a:t>10/25/2022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0B1B4C6-6175-4232-861C-32FDD80025C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accent4"/>
                </a:solidFill>
                <a:effectLst/>
                <a:latin typeface="Times New Roman" pitchFamily="18" charset="0"/>
                <a:cs typeface="Times New Roman" pitchFamily="18" charset="0"/>
              </a:rPr>
              <a:t>Dividing the world of discourse</a:t>
            </a:r>
            <a:r>
              <a:rPr lang="en-US" dirty="0" smtClean="0">
                <a:solidFill>
                  <a:schemeClr val="accent4"/>
                </a:solidFill>
              </a:rPr>
              <a:t> </a:t>
            </a:r>
            <a:endParaRPr lang="en-US" dirty="0">
              <a:solidFill>
                <a:schemeClr val="accent4"/>
              </a:solidFill>
            </a:endParaRPr>
          </a:p>
        </p:txBody>
      </p:sp>
      <p:sp>
        <p:nvSpPr>
          <p:cNvPr id="3" name="Subtitle 2"/>
          <p:cNvSpPr>
            <a:spLocks noGrp="1"/>
          </p:cNvSpPr>
          <p:nvPr>
            <p:ph type="subTitle" idx="1"/>
          </p:nvPr>
        </p:nvSpPr>
        <p:spPr/>
        <p:txBody>
          <a:bodyPr/>
          <a:lstStyle/>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the syntax of spoken language is typically much less structured than that of written language </a:t>
            </a:r>
          </a:p>
          <a:p>
            <a:r>
              <a:rPr lang="en-US" dirty="0" smtClean="0">
                <a:latin typeface="Times New Roman" pitchFamily="18" charset="0"/>
                <a:cs typeface="Times New Roman" pitchFamily="18" charset="0"/>
              </a:rPr>
              <a:t> spoken language contains many incomplete sentences, often simply sequences of phrases </a:t>
            </a:r>
          </a:p>
          <a:p>
            <a:r>
              <a:rPr lang="en-US" dirty="0" smtClean="0">
                <a:latin typeface="Times New Roman" pitchFamily="18" charset="0"/>
                <a:cs typeface="Times New Roman" pitchFamily="18" charset="0"/>
              </a:rPr>
              <a:t> spoken language typically contains rather little subordination  </a:t>
            </a:r>
          </a:p>
          <a:p>
            <a:r>
              <a:rPr lang="en-US" dirty="0" smtClean="0">
                <a:latin typeface="Times New Roman" pitchFamily="18" charset="0"/>
                <a:cs typeface="Times New Roman" pitchFamily="18" charset="0"/>
              </a:rPr>
              <a:t> in conversational speech, where sentential syntax can be observed, active declarative forms are normally found.</a:t>
            </a:r>
          </a:p>
          <a:p>
            <a:pPr>
              <a:buNone/>
            </a:pPr>
            <a:r>
              <a:rPr lang="en-US" dirty="0" smtClean="0">
                <a:latin typeface="Times New Roman" pitchFamily="18" charset="0"/>
                <a:cs typeface="Times New Roman" pitchFamily="18" charset="0"/>
              </a:rPr>
              <a:t>                                           (Brown and Yule 1983: 15)</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r>
              <a:rPr lang="en-US" sz="2800" dirty="0" smtClean="0">
                <a:solidFill>
                  <a:schemeClr val="accent1"/>
                </a:solidFill>
                <a:latin typeface="Times New Roman" pitchFamily="18" charset="0"/>
                <a:cs typeface="Times New Roman" pitchFamily="18" charset="0"/>
              </a:rPr>
              <a:t>Differences in form between written and spoken language</a:t>
            </a:r>
            <a:br>
              <a:rPr lang="en-US" sz="2800" dirty="0" smtClean="0">
                <a:solidFill>
                  <a:schemeClr val="accent1"/>
                </a:solidFill>
                <a:latin typeface="Times New Roman" pitchFamily="18" charset="0"/>
                <a:cs typeface="Times New Roman" pitchFamily="18" charset="0"/>
              </a:rPr>
            </a:br>
            <a:r>
              <a:rPr lang="en-US" sz="2800" dirty="0" smtClean="0">
                <a:solidFill>
                  <a:schemeClr val="accent1"/>
                </a:solidFill>
                <a:latin typeface="Times New Roman" pitchFamily="18" charset="0"/>
                <a:cs typeface="Times New Roman" pitchFamily="18" charset="0"/>
              </a:rPr>
              <a:t>Spoken language</a:t>
            </a:r>
            <a:endParaRPr lang="en-US" sz="2800"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In </a:t>
            </a:r>
            <a:r>
              <a:rPr lang="en-US" b="1" dirty="0" smtClean="0">
                <a:solidFill>
                  <a:schemeClr val="accent1"/>
                </a:solidFill>
                <a:latin typeface="Times New Roman" pitchFamily="18" charset="0"/>
                <a:cs typeface="Times New Roman" pitchFamily="18" charset="0"/>
              </a:rPr>
              <a:t>written language  </a:t>
            </a:r>
            <a:r>
              <a:rPr lang="en-US" dirty="0" smtClean="0">
                <a:latin typeface="Times New Roman" pitchFamily="18" charset="0"/>
                <a:cs typeface="Times New Roman" pitchFamily="18" charset="0"/>
              </a:rPr>
              <a:t>an extensive set of  markers exists to mark relationships between clauses (</a:t>
            </a:r>
            <a:r>
              <a:rPr lang="en-US" i="1" dirty="0" smtClean="0">
                <a:latin typeface="Times New Roman" pitchFamily="18" charset="0"/>
                <a:cs typeface="Times New Roman" pitchFamily="18" charset="0"/>
              </a:rPr>
              <a:t>that </a:t>
            </a:r>
            <a:r>
              <a:rPr lang="en-US" dirty="0" err="1" smtClean="0">
                <a:latin typeface="Times New Roman" pitchFamily="18" charset="0"/>
                <a:cs typeface="Times New Roman" pitchFamily="18" charset="0"/>
              </a:rPr>
              <a:t>complementisers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when/while</a:t>
            </a:r>
            <a:r>
              <a:rPr lang="en-US" dirty="0" smtClean="0">
                <a:latin typeface="Times New Roman" pitchFamily="18" charset="0"/>
                <a:cs typeface="Times New Roman" pitchFamily="18" charset="0"/>
              </a:rPr>
              <a:t> temporal markers, so-called 'logical connectors' like </a:t>
            </a:r>
            <a:r>
              <a:rPr lang="en-US" i="1" dirty="0" smtClean="0">
                <a:latin typeface="Times New Roman" pitchFamily="18" charset="0"/>
                <a:cs typeface="Times New Roman" pitchFamily="18" charset="0"/>
              </a:rPr>
              <a:t>besides, moreover, however, in spite of</a:t>
            </a:r>
            <a:r>
              <a:rPr lang="en-US" dirty="0" smtClean="0">
                <a:latin typeface="Times New Roman" pitchFamily="18" charset="0"/>
                <a:cs typeface="Times New Roman" pitchFamily="18" charset="0"/>
              </a:rPr>
              <a:t>, etc.). </a:t>
            </a:r>
          </a:p>
          <a:p>
            <a:r>
              <a:rPr lang="en-US" dirty="0" smtClean="0">
                <a:latin typeface="Times New Roman" pitchFamily="18" charset="0"/>
                <a:cs typeface="Times New Roman" pitchFamily="18" charset="0"/>
              </a:rPr>
              <a:t> In </a:t>
            </a:r>
            <a:r>
              <a:rPr lang="en-US" b="1" dirty="0" smtClean="0">
                <a:solidFill>
                  <a:schemeClr val="accent1"/>
                </a:solidFill>
                <a:latin typeface="Times New Roman" pitchFamily="18" charset="0"/>
                <a:cs typeface="Times New Roman" pitchFamily="18" charset="0"/>
              </a:rPr>
              <a:t>spoken language </a:t>
            </a:r>
            <a:r>
              <a:rPr lang="en-US" dirty="0" smtClean="0">
                <a:latin typeface="Times New Roman" pitchFamily="18" charset="0"/>
                <a:cs typeface="Times New Roman" pitchFamily="18" charset="0"/>
              </a:rPr>
              <a:t>the largely </a:t>
            </a:r>
            <a:r>
              <a:rPr lang="en-US" dirty="0" err="1" smtClean="0">
                <a:latin typeface="Times New Roman" pitchFamily="18" charset="0"/>
                <a:cs typeface="Times New Roman" pitchFamily="18" charset="0"/>
              </a:rPr>
              <a:t>paratactically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organised</a:t>
            </a:r>
            <a:r>
              <a:rPr lang="en-US" dirty="0" smtClean="0">
                <a:latin typeface="Times New Roman" pitchFamily="18" charset="0"/>
                <a:cs typeface="Times New Roman" pitchFamily="18" charset="0"/>
              </a:rPr>
              <a:t> chunks are related by </a:t>
            </a:r>
            <a:r>
              <a:rPr lang="en-US" i="1" dirty="0" smtClean="0">
                <a:latin typeface="Times New Roman" pitchFamily="18" charset="0"/>
                <a:cs typeface="Times New Roman" pitchFamily="18" charset="0"/>
              </a:rPr>
              <a:t>and, but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then</a:t>
            </a:r>
            <a:r>
              <a:rPr lang="en-US" dirty="0" smtClean="0">
                <a:latin typeface="Times New Roman" pitchFamily="18" charset="0"/>
                <a:cs typeface="Times New Roman" pitchFamily="18" charset="0"/>
              </a:rPr>
              <a:t> and, more rarely, by </a:t>
            </a:r>
            <a:r>
              <a:rPr lang="en-US" i="1" dirty="0" smtClean="0">
                <a:latin typeface="Times New Roman" pitchFamily="18" charset="0"/>
                <a:cs typeface="Times New Roman" pitchFamily="18" charset="0"/>
              </a:rPr>
              <a:t>if</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speaker is typically less explicit than the writer</a:t>
            </a:r>
            <a:r>
              <a:rPr lang="en-US" i="1" dirty="0" smtClean="0">
                <a:latin typeface="Times New Roman" pitchFamily="18" charset="0"/>
                <a:cs typeface="Times New Roman" pitchFamily="18" charset="0"/>
              </a:rPr>
              <a:t>: I'm so tired</a:t>
            </a:r>
            <a:r>
              <a:rPr lang="en-US" dirty="0" smtClean="0">
                <a:latin typeface="Times New Roman" pitchFamily="18" charset="0"/>
                <a:cs typeface="Times New Roman" pitchFamily="18" charset="0"/>
              </a:rPr>
              <a:t> (because) </a:t>
            </a:r>
            <a:r>
              <a:rPr lang="en-US" i="1" dirty="0" smtClean="0">
                <a:latin typeface="Times New Roman" pitchFamily="18" charset="0"/>
                <a:cs typeface="Times New Roman" pitchFamily="18" charset="0"/>
              </a:rPr>
              <a:t>I had to walk all the way home</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 In </a:t>
            </a:r>
            <a:r>
              <a:rPr lang="en-US" b="1" dirty="0" smtClean="0">
                <a:solidFill>
                  <a:schemeClr val="accent1"/>
                </a:solidFill>
                <a:latin typeface="Times New Roman" pitchFamily="18" charset="0"/>
                <a:cs typeface="Times New Roman" pitchFamily="18" charset="0"/>
              </a:rPr>
              <a:t>written language </a:t>
            </a:r>
            <a:r>
              <a:rPr lang="en-US" dirty="0" smtClean="0">
                <a:latin typeface="Times New Roman" pitchFamily="18" charset="0"/>
                <a:cs typeface="Times New Roman" pitchFamily="18" charset="0"/>
              </a:rPr>
              <a:t>rhetorical </a:t>
            </a:r>
            <a:r>
              <a:rPr lang="en-US" dirty="0" err="1" smtClean="0">
                <a:latin typeface="Times New Roman" pitchFamily="18" charset="0"/>
                <a:cs typeface="Times New Roman" pitchFamily="18" charset="0"/>
              </a:rPr>
              <a:t>organisers</a:t>
            </a:r>
            <a:r>
              <a:rPr lang="en-US" dirty="0" smtClean="0">
                <a:latin typeface="Times New Roman" pitchFamily="18" charset="0"/>
                <a:cs typeface="Times New Roman" pitchFamily="18" charset="0"/>
              </a:rPr>
              <a:t> of larger stretches of discourse appear, like </a:t>
            </a:r>
            <a:r>
              <a:rPr lang="en-US" i="1" dirty="0" smtClean="0">
                <a:latin typeface="Times New Roman" pitchFamily="18" charset="0"/>
                <a:cs typeface="Times New Roman" pitchFamily="18" charset="0"/>
              </a:rPr>
              <a:t>firstly, more important than</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in conclusion</a:t>
            </a:r>
            <a:r>
              <a:rPr lang="en-US" dirty="0" smtClean="0">
                <a:latin typeface="Times New Roman" pitchFamily="18" charset="0"/>
                <a:cs typeface="Times New Roman" pitchFamily="18" charset="0"/>
              </a:rPr>
              <a:t>. These are rare in </a:t>
            </a:r>
            <a:r>
              <a:rPr lang="en-US" b="1" dirty="0" smtClean="0">
                <a:solidFill>
                  <a:schemeClr val="accent1"/>
                </a:solidFill>
                <a:latin typeface="Times New Roman" pitchFamily="18" charset="0"/>
                <a:cs typeface="Times New Roman" pitchFamily="18" charset="0"/>
              </a:rPr>
              <a:t>spoken language</a:t>
            </a:r>
            <a:r>
              <a:rPr lang="en-US" dirty="0" smtClean="0">
                <a:latin typeface="Times New Roman" pitchFamily="18" charset="0"/>
                <a:cs typeface="Times New Roman" pitchFamily="18" charset="0"/>
              </a:rPr>
              <a:t>.</a:t>
            </a:r>
          </a:p>
          <a:p>
            <a:pPr marL="109728"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(Brown and Yule 1983: 16)</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1"/>
                </a:solidFill>
                <a:latin typeface="Times New Roman" pitchFamily="18" charset="0"/>
                <a:cs typeface="Times New Roman" pitchFamily="18" charset="0"/>
              </a:rPr>
              <a:t>Spoken vs. written language</a:t>
            </a:r>
            <a:endParaRPr lang="en-US" dirty="0">
              <a:solidFill>
                <a:schemeClr val="accent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Heavily </a:t>
            </a:r>
            <a:r>
              <a:rPr lang="en-US" dirty="0" err="1" smtClean="0">
                <a:latin typeface="Times New Roman" pitchFamily="18" charset="0"/>
                <a:cs typeface="Times New Roman" pitchFamily="18" charset="0"/>
              </a:rPr>
              <a:t>premodified</a:t>
            </a:r>
            <a:r>
              <a:rPr lang="en-US" dirty="0" smtClean="0">
                <a:latin typeface="Times New Roman" pitchFamily="18" charset="0"/>
                <a:cs typeface="Times New Roman" pitchFamily="18" charset="0"/>
              </a:rPr>
              <a:t> noun phrases are quite common in </a:t>
            </a:r>
            <a:r>
              <a:rPr lang="en-US" b="1" dirty="0" smtClean="0">
                <a:solidFill>
                  <a:schemeClr val="accent1"/>
                </a:solidFill>
                <a:latin typeface="Times New Roman" pitchFamily="18" charset="0"/>
                <a:cs typeface="Times New Roman" pitchFamily="18" charset="0"/>
              </a:rPr>
              <a:t>written language</a:t>
            </a:r>
            <a:r>
              <a:rPr lang="en-US" dirty="0" smtClean="0">
                <a:latin typeface="Times New Roman" pitchFamily="18" charset="0"/>
                <a:cs typeface="Times New Roman" pitchFamily="18" charset="0"/>
              </a:rPr>
              <a:t>. </a:t>
            </a:r>
          </a:p>
          <a:p>
            <a:r>
              <a:rPr lang="en-US" b="1" dirty="0" smtClean="0">
                <a:solidFill>
                  <a:schemeClr val="accent1"/>
                </a:solidFill>
                <a:latin typeface="Times New Roman" pitchFamily="18" charset="0"/>
                <a:cs typeface="Times New Roman" pitchFamily="18" charset="0"/>
              </a:rPr>
              <a:t>Written language </a:t>
            </a:r>
            <a:r>
              <a:rPr lang="en-US" dirty="0" smtClean="0">
                <a:latin typeface="Times New Roman" pitchFamily="18" charset="0"/>
                <a:cs typeface="Times New Roman" pitchFamily="18" charset="0"/>
              </a:rPr>
              <a:t>sentences are generally structured in subject-predicate form. </a:t>
            </a:r>
          </a:p>
          <a:p>
            <a:r>
              <a:rPr lang="en-US" dirty="0" smtClean="0">
                <a:latin typeface="Times New Roman" pitchFamily="18" charset="0"/>
                <a:cs typeface="Times New Roman" pitchFamily="18" charset="0"/>
              </a:rPr>
              <a:t>Topic-comment structure in </a:t>
            </a:r>
            <a:r>
              <a:rPr lang="en-US" b="1" dirty="0" smtClean="0">
                <a:solidFill>
                  <a:schemeClr val="accent1"/>
                </a:solidFill>
                <a:latin typeface="Times New Roman" pitchFamily="18" charset="0"/>
                <a:cs typeface="Times New Roman" pitchFamily="18" charset="0"/>
              </a:rPr>
              <a:t>spoken language</a:t>
            </a:r>
            <a:r>
              <a:rPr lang="en-US" dirty="0" smtClean="0">
                <a:latin typeface="Times New Roman" pitchFamily="18" charset="0"/>
                <a:cs typeface="Times New Roman" pitchFamily="18" charset="0"/>
              </a:rPr>
              <a:t>:</a:t>
            </a:r>
          </a:p>
          <a:p>
            <a:pPr>
              <a:buNone/>
            </a:pPr>
            <a:r>
              <a:rPr lang="en-US" i="1" dirty="0" smtClean="0">
                <a:latin typeface="Times New Roman" pitchFamily="18" charset="0"/>
                <a:cs typeface="Times New Roman" pitchFamily="18" charset="0"/>
              </a:rPr>
              <a:t>   the cats + did you let them out. </a:t>
            </a:r>
          </a:p>
          <a:p>
            <a:r>
              <a:rPr lang="en-US" dirty="0" smtClean="0">
                <a:latin typeface="Times New Roman" pitchFamily="18" charset="0"/>
                <a:cs typeface="Times New Roman" pitchFamily="18" charset="0"/>
              </a:rPr>
              <a:t>The occurrence  of passive constructions is relatively infrequent in informal speech.</a:t>
            </a:r>
          </a:p>
          <a:p>
            <a:r>
              <a:rPr lang="en-US" dirty="0" smtClean="0">
                <a:latin typeface="Times New Roman" pitchFamily="18" charset="0"/>
                <a:cs typeface="Times New Roman" pitchFamily="18" charset="0"/>
              </a:rPr>
              <a:t>Instead, active constructions with indeterminate group agents are noticeable, as in: </a:t>
            </a:r>
          </a:p>
          <a:p>
            <a:r>
              <a:rPr lang="en-US" i="1" dirty="0" smtClean="0">
                <a:latin typeface="Times New Roman" pitchFamily="18" charset="0"/>
                <a:cs typeface="Times New Roman" pitchFamily="18" charset="0"/>
              </a:rPr>
              <a:t>Oh everything they do in Edinburgh + they do it far too slowly . </a:t>
            </a:r>
          </a:p>
          <a:p>
            <a:pPr>
              <a:buNone/>
            </a:pPr>
            <a:r>
              <a:rPr lang="en-US" dirty="0" smtClean="0">
                <a:latin typeface="Times New Roman" pitchFamily="18" charset="0"/>
                <a:cs typeface="Times New Roman" pitchFamily="18" charset="0"/>
              </a:rPr>
              <a:t>                                                   (Brown and Yule 1983: 17)</a:t>
            </a:r>
          </a:p>
          <a:p>
            <a:endParaRPr lang="en-US" i="1" dirty="0" smtClean="0">
              <a:latin typeface="Times New Roman" pitchFamily="18" charset="0"/>
              <a:cs typeface="Times New Roman" pitchFamily="18" charset="0"/>
            </a:endParaRPr>
          </a:p>
          <a:p>
            <a:endParaRPr lang="en-US" dirty="0" smtClean="0"/>
          </a:p>
          <a:p>
            <a:endParaRPr lang="en-US" dirty="0"/>
          </a:p>
        </p:txBody>
      </p:sp>
      <p:sp>
        <p:nvSpPr>
          <p:cNvPr id="3" name="Title 2"/>
          <p:cNvSpPr>
            <a:spLocks noGrp="1"/>
          </p:cNvSpPr>
          <p:nvPr>
            <p:ph type="title"/>
          </p:nvPr>
        </p:nvSpPr>
        <p:spPr/>
        <p:txBody>
          <a:bodyPr/>
          <a:lstStyle/>
          <a:p>
            <a:r>
              <a:rPr lang="en-US" dirty="0" smtClean="0">
                <a:solidFill>
                  <a:schemeClr val="accent1"/>
                </a:solidFill>
                <a:latin typeface="Times New Roman" pitchFamily="18" charset="0"/>
                <a:cs typeface="Times New Roman" pitchFamily="18" charset="0"/>
              </a:rPr>
              <a:t>Spoken vs. written language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In chat about the immediate environment, the speaker may rely on (e.g.) gaze direction to supply a referent: (looking at the rain) </a:t>
            </a:r>
            <a:r>
              <a:rPr lang="en-US" i="1" dirty="0" smtClean="0">
                <a:latin typeface="Times New Roman" pitchFamily="18" charset="0"/>
                <a:cs typeface="Times New Roman" pitchFamily="18" charset="0"/>
              </a:rPr>
              <a:t>frightful isn't it. </a:t>
            </a:r>
          </a:p>
          <a:p>
            <a:r>
              <a:rPr lang="en-US" dirty="0" smtClean="0">
                <a:latin typeface="Times New Roman" pitchFamily="18" charset="0"/>
                <a:cs typeface="Times New Roman" pitchFamily="18" charset="0"/>
              </a:rPr>
              <a:t>The speaker may replace or refine expressions as he goes along: </a:t>
            </a:r>
            <a:r>
              <a:rPr lang="en-US" i="1" dirty="0" smtClean="0">
                <a:latin typeface="Times New Roman" pitchFamily="18" charset="0"/>
                <a:cs typeface="Times New Roman" pitchFamily="18" charset="0"/>
              </a:rPr>
              <a:t>this man + this chap she was going out with .</a:t>
            </a:r>
          </a:p>
          <a:p>
            <a:r>
              <a:rPr lang="en-US" dirty="0" smtClean="0">
                <a:latin typeface="Times New Roman" pitchFamily="18" charset="0"/>
                <a:cs typeface="Times New Roman" pitchFamily="18" charset="0"/>
              </a:rPr>
              <a:t>The speaker typically uses a good deal of rather </a:t>
            </a:r>
            <a:r>
              <a:rPr lang="en-US" dirty="0" err="1" smtClean="0">
                <a:latin typeface="Times New Roman" pitchFamily="18" charset="0"/>
                <a:cs typeface="Times New Roman" pitchFamily="18" charset="0"/>
              </a:rPr>
              <a:t>generalised</a:t>
            </a:r>
            <a:r>
              <a:rPr lang="en-US" dirty="0" smtClean="0">
                <a:latin typeface="Times New Roman" pitchFamily="18" charset="0"/>
                <a:cs typeface="Times New Roman" pitchFamily="18" charset="0"/>
              </a:rPr>
              <a:t> vocabulary: </a:t>
            </a:r>
            <a:r>
              <a:rPr lang="en-US" i="1" dirty="0" smtClean="0">
                <a:latin typeface="Times New Roman" pitchFamily="18" charset="0"/>
                <a:cs typeface="Times New Roman" pitchFamily="18" charset="0"/>
              </a:rPr>
              <a:t>a lot of, got, do, thing, nice, stuff, place and things like that. </a:t>
            </a:r>
          </a:p>
          <a:p>
            <a:r>
              <a:rPr lang="en-US" dirty="0" smtClean="0">
                <a:latin typeface="Times New Roman" pitchFamily="18" charset="0"/>
                <a:cs typeface="Times New Roman" pitchFamily="18" charset="0"/>
              </a:rPr>
              <a:t>The speaker frequently repeats the same syntactic form several times over: </a:t>
            </a:r>
            <a:r>
              <a:rPr lang="en-US" i="1" dirty="0" smtClean="0">
                <a:latin typeface="Times New Roman" pitchFamily="18" charset="0"/>
                <a:cs typeface="Times New Roman" pitchFamily="18" charset="0"/>
              </a:rPr>
              <a:t>I look at fire extinguishers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 look at fire exists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 look at what gangways are available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I look at electric cables  what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are they properly earthed </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are they properly covered</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The speaker may produce a large number of prefabricated 'fillers': </a:t>
            </a:r>
            <a:r>
              <a:rPr lang="en-US" i="1" dirty="0" smtClean="0">
                <a:latin typeface="Times New Roman" pitchFamily="18" charset="0"/>
                <a:cs typeface="Times New Roman" pitchFamily="18" charset="0"/>
              </a:rPr>
              <a:t>well, </a:t>
            </a:r>
            <a:r>
              <a:rPr lang="en-US" i="1" dirty="0" err="1" smtClean="0">
                <a:latin typeface="Times New Roman" pitchFamily="18" charset="0"/>
                <a:cs typeface="Times New Roman" pitchFamily="18" charset="0"/>
              </a:rPr>
              <a:t>erm</a:t>
            </a:r>
            <a:r>
              <a:rPr lang="en-US" i="1" dirty="0" smtClean="0">
                <a:latin typeface="Times New Roman" pitchFamily="18" charset="0"/>
                <a:cs typeface="Times New Roman" pitchFamily="18" charset="0"/>
              </a:rPr>
              <a:t>, I think, you know, if you see what I mean, of course, and so on. </a:t>
            </a:r>
          </a:p>
          <a:p>
            <a:endParaRPr lang="en-US" i="1" dirty="0" smtClean="0">
              <a:latin typeface="Times New Roman" pitchFamily="18" charset="0"/>
              <a:cs typeface="Times New Roman" pitchFamily="18" charset="0"/>
            </a:endParaRPr>
          </a:p>
          <a:p>
            <a:pPr marL="109728" indent="0">
              <a:buNone/>
            </a:pP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(Brown and Yule 1983: 17)</a:t>
            </a:r>
            <a:endParaRPr lang="en-US" i="1"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1"/>
                </a:solidFill>
                <a:latin typeface="Times New Roman" pitchFamily="18" charset="0"/>
                <a:cs typeface="Times New Roman" pitchFamily="18" charset="0"/>
              </a:rPr>
              <a:t>Spoken vs. written language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latin typeface="Times New Roman" pitchFamily="18" charset="0"/>
                <a:cs typeface="Times New Roman" pitchFamily="18" charset="0"/>
              </a:rPr>
              <a:t>Brown, G. and G. Yule. (1983). </a:t>
            </a:r>
            <a:r>
              <a:rPr lang="en-US" i="1" dirty="0" smtClean="0">
                <a:latin typeface="Times New Roman" pitchFamily="18" charset="0"/>
                <a:cs typeface="Times New Roman" pitchFamily="18" charset="0"/>
              </a:rPr>
              <a:t>Discourse analysis</a:t>
            </a:r>
            <a:r>
              <a:rPr lang="en-US" dirty="0" smtClean="0">
                <a:latin typeface="Times New Roman" pitchFamily="18" charset="0"/>
                <a:cs typeface="Times New Roman" pitchFamily="18" charset="0"/>
              </a:rPr>
              <a:t>. Cambridge: Cambridge University Press.</a:t>
            </a:r>
          </a:p>
          <a:p>
            <a:pPr lvl="0"/>
            <a:r>
              <a:rPr lang="en-US" dirty="0" smtClean="0">
                <a:latin typeface="Times New Roman" pitchFamily="18" charset="0"/>
                <a:cs typeface="Times New Roman" pitchFamily="18" charset="0"/>
              </a:rPr>
              <a:t>Cutting, J. (2002). </a:t>
            </a:r>
            <a:r>
              <a:rPr lang="en-US" i="1" dirty="0" smtClean="0">
                <a:latin typeface="Times New Roman" pitchFamily="18" charset="0"/>
                <a:cs typeface="Times New Roman" pitchFamily="18" charset="0"/>
              </a:rPr>
              <a:t>Pragmatics and Discourse</a:t>
            </a:r>
            <a:r>
              <a:rPr lang="en-US" dirty="0" smtClean="0">
                <a:latin typeface="Times New Roman" pitchFamily="18" charset="0"/>
                <a:cs typeface="Times New Roman" pitchFamily="18" charset="0"/>
              </a:rPr>
              <a:t>. London and New York: </a:t>
            </a:r>
            <a:r>
              <a:rPr lang="en-US" dirty="0" err="1" smtClean="0">
                <a:latin typeface="Times New Roman" pitchFamily="18" charset="0"/>
                <a:cs typeface="Times New Roman" pitchFamily="18" charset="0"/>
              </a:rPr>
              <a:t>Routledge</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McCarthy M. and R. Carter. (1994).  </a:t>
            </a:r>
            <a:r>
              <a:rPr lang="en-US" i="1" dirty="0" smtClean="0">
                <a:latin typeface="Times New Roman" pitchFamily="18" charset="0"/>
                <a:cs typeface="Times New Roman" pitchFamily="18" charset="0"/>
              </a:rPr>
              <a:t>Language as Discourse</a:t>
            </a:r>
            <a:r>
              <a:rPr lang="en-US" dirty="0" smtClean="0">
                <a:latin typeface="Times New Roman" pitchFamily="18" charset="0"/>
                <a:cs typeface="Times New Roman" pitchFamily="18" charset="0"/>
              </a:rPr>
              <a:t>. London and New York: Longman. </a:t>
            </a:r>
          </a:p>
          <a:p>
            <a:pPr lvl="0"/>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S. (2005). </a:t>
            </a:r>
            <a:r>
              <a:rPr lang="en-US" i="1" dirty="0" smtClean="0">
                <a:latin typeface="Times New Roman" pitchFamily="18" charset="0"/>
                <a:cs typeface="Times New Roman" pitchFamily="18" charset="0"/>
              </a:rPr>
              <a:t>Beyond the sentence: Introducing discourse analysis</a:t>
            </a:r>
            <a:r>
              <a:rPr lang="en-US" dirty="0" smtClean="0">
                <a:latin typeface="Times New Roman" pitchFamily="18" charset="0"/>
                <a:cs typeface="Times New Roman" pitchFamily="18" charset="0"/>
              </a:rPr>
              <a:t>. Oxford: Macmillan. </a:t>
            </a:r>
          </a:p>
          <a:p>
            <a:pPr lvl="0"/>
            <a:endParaRPr lang="en-US" dirty="0" smtClean="0">
              <a:latin typeface="Times New Roman" pitchFamily="18" charset="0"/>
              <a:cs typeface="Times New Roman" pitchFamily="18" charset="0"/>
            </a:endParaRPr>
          </a:p>
          <a:p>
            <a:pPr lvl="0"/>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b="0" dirty="0" smtClean="0">
                <a:solidFill>
                  <a:schemeClr val="tx1"/>
                </a:solidFill>
                <a:effectLst/>
                <a:latin typeface="Times New Roman" pitchFamily="18" charset="0"/>
                <a:cs typeface="Times New Roman" pitchFamily="18" charset="0"/>
              </a:rPr>
              <a:t>Recommended reading </a:t>
            </a:r>
            <a:endParaRPr lang="en-US" b="0" dirty="0">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dirty="0" smtClean="0">
                <a:latin typeface="Times New Roman" pitchFamily="18" charset="0"/>
                <a:cs typeface="Times New Roman" pitchFamily="18" charset="0"/>
              </a:rPr>
              <a:t>above the sentence analysis</a:t>
            </a:r>
          </a:p>
          <a:p>
            <a:r>
              <a:rPr lang="en-US" dirty="0" smtClean="0">
                <a:latin typeface="Times New Roman" pitchFamily="18" charset="0"/>
                <a:cs typeface="Times New Roman" pitchFamily="18" charset="0"/>
              </a:rPr>
              <a:t>“the linguistic analysis of naturally occurring connected spoken or written discourse” (Stubbs 1983: 1</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Context</a:t>
            </a:r>
          </a:p>
          <a:p>
            <a:r>
              <a:rPr lang="en-US" dirty="0" smtClean="0">
                <a:latin typeface="Times New Roman" pitchFamily="18" charset="0"/>
                <a:cs typeface="Times New Roman" pitchFamily="18" charset="0"/>
              </a:rPr>
              <a:t>Co-text</a:t>
            </a:r>
          </a:p>
          <a:p>
            <a:r>
              <a:rPr lang="en-US" dirty="0" smtClean="0">
                <a:latin typeface="Times New Roman" pitchFamily="18" charset="0"/>
                <a:cs typeface="Times New Roman" pitchFamily="18" charset="0"/>
              </a:rPr>
              <a:t>Cohesion/ Coherence</a:t>
            </a:r>
          </a:p>
          <a:p>
            <a:r>
              <a:rPr lang="en-US" dirty="0" smtClean="0">
                <a:latin typeface="Times New Roman" pitchFamily="18" charset="0"/>
                <a:cs typeface="Times New Roman" pitchFamily="18" charset="0"/>
              </a:rPr>
              <a:t>Register </a:t>
            </a:r>
          </a:p>
          <a:p>
            <a:r>
              <a:rPr lang="en-US" dirty="0" smtClean="0">
                <a:latin typeface="Times New Roman" pitchFamily="18" charset="0"/>
                <a:cs typeface="Times New Roman" pitchFamily="18" charset="0"/>
              </a:rPr>
              <a:t>Genre</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dirty="0" smtClean="0">
                <a:solidFill>
                  <a:schemeClr val="accent4"/>
                </a:solidFill>
                <a:latin typeface="Times New Roman" pitchFamily="18" charset="0"/>
                <a:cs typeface="Times New Roman" pitchFamily="18" charset="0"/>
              </a:rPr>
              <a:t>What is discourse analysis?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chemeClr val="accent1"/>
                </a:solidFill>
                <a:latin typeface="Times New Roman" pitchFamily="18" charset="0"/>
                <a:cs typeface="Times New Roman" pitchFamily="18" charset="0"/>
              </a:rPr>
              <a:t>Context</a:t>
            </a:r>
            <a:r>
              <a:rPr lang="en-US" dirty="0" smtClean="0">
                <a:latin typeface="Times New Roman" pitchFamily="18" charset="0"/>
                <a:cs typeface="Times New Roman" pitchFamily="18" charset="0"/>
              </a:rPr>
              <a:t> -  the knowledge of the physical and social world, and the socio-psychological factors influencing communication, as well as the knowledge of the time and place in which the words are uttered or written.</a:t>
            </a:r>
          </a:p>
          <a:p>
            <a:r>
              <a:rPr lang="en-US" b="1" dirty="0" smtClean="0">
                <a:solidFill>
                  <a:schemeClr val="accent1"/>
                </a:solidFill>
                <a:latin typeface="Times New Roman" pitchFamily="18" charset="0"/>
                <a:cs typeface="Times New Roman" pitchFamily="18" charset="0"/>
              </a:rPr>
              <a:t>Co-text</a:t>
            </a:r>
            <a:r>
              <a:rPr lang="en-US" dirty="0" smtClean="0">
                <a:latin typeface="Times New Roman" pitchFamily="18" charset="0"/>
                <a:cs typeface="Times New Roman" pitchFamily="18" charset="0"/>
              </a:rPr>
              <a:t> – the context of the text itself. </a:t>
            </a:r>
          </a:p>
          <a:p>
            <a:r>
              <a:rPr lang="en-US" b="1" dirty="0" smtClean="0">
                <a:solidFill>
                  <a:schemeClr val="accent1"/>
                </a:solidFill>
                <a:latin typeface="Times New Roman" pitchFamily="18" charset="0"/>
                <a:cs typeface="Times New Roman" pitchFamily="18" charset="0"/>
              </a:rPr>
              <a:t>Cohesion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the way a text hangs together.</a:t>
            </a:r>
          </a:p>
          <a:p>
            <a:r>
              <a:rPr lang="en-US" b="1" dirty="0" smtClean="0">
                <a:solidFill>
                  <a:schemeClr val="accent1"/>
                </a:solidFill>
                <a:latin typeface="Times New Roman" pitchFamily="18" charset="0"/>
                <a:cs typeface="Times New Roman" pitchFamily="18" charset="0"/>
              </a:rPr>
              <a:t>Coherence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what is it that makes a text make sense.</a:t>
            </a:r>
          </a:p>
          <a:p>
            <a:r>
              <a:rPr lang="en-US" b="1" dirty="0" smtClean="0">
                <a:solidFill>
                  <a:schemeClr val="accent1"/>
                </a:solidFill>
                <a:latin typeface="Times New Roman" pitchFamily="18" charset="0"/>
                <a:cs typeface="Times New Roman" pitchFamily="18" charset="0"/>
              </a:rPr>
              <a:t>Register</a:t>
            </a:r>
            <a:r>
              <a:rPr lang="en-US" dirty="0" smtClean="0">
                <a:latin typeface="Times New Roman" pitchFamily="18" charset="0"/>
                <a:cs typeface="Times New Roman" pitchFamily="18" charset="0"/>
              </a:rPr>
              <a:t> - the diversity of textual variation in a language, i.e. the choices of language we make when we create a text.      (Cutting: 2002;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2005)</a:t>
            </a: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r>
              <a:rPr lang="en-US" dirty="0" smtClean="0">
                <a:latin typeface="Times New Roman" pitchFamily="18" charset="0"/>
                <a:cs typeface="Times New Roman" pitchFamily="18" charset="0"/>
              </a:rPr>
              <a:t>What factors determine the choices of language we make when we create a text? </a:t>
            </a:r>
          </a:p>
          <a:p>
            <a:r>
              <a:rPr lang="en-US" dirty="0" err="1" smtClean="0">
                <a:latin typeface="Times New Roman" pitchFamily="18" charset="0"/>
                <a:cs typeface="Times New Roman" pitchFamily="18" charset="0"/>
              </a:rPr>
              <a:t>Halliday</a:t>
            </a:r>
            <a:r>
              <a:rPr lang="en-US" dirty="0" smtClean="0">
                <a:latin typeface="Times New Roman" pitchFamily="18" charset="0"/>
                <a:cs typeface="Times New Roman" pitchFamily="18" charset="0"/>
              </a:rPr>
              <a:t> (1964) identifies three components of the context that might impact on the language choices in text production: </a:t>
            </a:r>
          </a:p>
          <a:p>
            <a:r>
              <a:rPr lang="en-US" dirty="0" smtClean="0">
                <a:latin typeface="Times New Roman" pitchFamily="18" charset="0"/>
                <a:cs typeface="Times New Roman" pitchFamily="18" charset="0"/>
              </a:rPr>
              <a:t>-the </a:t>
            </a:r>
            <a:r>
              <a:rPr lang="en-US" i="1" dirty="0" smtClean="0">
                <a:latin typeface="Times New Roman" pitchFamily="18" charset="0"/>
                <a:cs typeface="Times New Roman" pitchFamily="18" charset="0"/>
              </a:rPr>
              <a:t>what</a:t>
            </a:r>
            <a:r>
              <a:rPr lang="en-US" dirty="0" smtClean="0">
                <a:latin typeface="Times New Roman" pitchFamily="18" charset="0"/>
                <a:cs typeface="Times New Roman" pitchFamily="18" charset="0"/>
              </a:rPr>
              <a:t> of the situation – what kind of social activity is going on, and about what sort of topic (what is called the </a:t>
            </a:r>
            <a:r>
              <a:rPr lang="en-US" b="1" dirty="0" smtClean="0">
                <a:solidFill>
                  <a:schemeClr val="accent2"/>
                </a:solidFill>
                <a:latin typeface="Times New Roman" pitchFamily="18" charset="0"/>
                <a:cs typeface="Times New Roman" pitchFamily="18" charset="0"/>
              </a:rPr>
              <a:t>field</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the </a:t>
            </a:r>
            <a:r>
              <a:rPr lang="en-US" i="1" dirty="0" smtClean="0">
                <a:latin typeface="Times New Roman" pitchFamily="18" charset="0"/>
                <a:cs typeface="Times New Roman" pitchFamily="18" charset="0"/>
              </a:rPr>
              <a:t>who</a:t>
            </a:r>
            <a:r>
              <a:rPr lang="en-US" dirty="0" smtClean="0">
                <a:latin typeface="Times New Roman" pitchFamily="18" charset="0"/>
                <a:cs typeface="Times New Roman" pitchFamily="18" charset="0"/>
              </a:rPr>
              <a:t> of the situation – the participants, their relationship and so on (what is called the </a:t>
            </a:r>
            <a:r>
              <a:rPr lang="en-US" b="1" dirty="0" smtClean="0">
                <a:solidFill>
                  <a:schemeClr val="accent2"/>
                </a:solidFill>
                <a:latin typeface="Times New Roman" pitchFamily="18" charset="0"/>
                <a:cs typeface="Times New Roman" pitchFamily="18" charset="0"/>
              </a:rPr>
              <a:t>tenor)</a:t>
            </a:r>
          </a:p>
          <a:p>
            <a:r>
              <a:rPr lang="en-US" dirty="0" smtClean="0">
                <a:latin typeface="Times New Roman" pitchFamily="18" charset="0"/>
                <a:cs typeface="Times New Roman" pitchFamily="18" charset="0"/>
              </a:rPr>
              <a:t>- the </a:t>
            </a:r>
            <a:r>
              <a:rPr lang="en-US" i="1" dirty="0" smtClean="0">
                <a:latin typeface="Times New Roman" pitchFamily="18" charset="0"/>
                <a:cs typeface="Times New Roman" pitchFamily="18" charset="0"/>
              </a:rPr>
              <a:t>how</a:t>
            </a:r>
            <a:r>
              <a:rPr lang="en-US" dirty="0" smtClean="0">
                <a:latin typeface="Times New Roman" pitchFamily="18" charset="0"/>
                <a:cs typeface="Times New Roman" pitchFamily="18" charset="0"/>
              </a:rPr>
              <a:t> of the situation – the means by which the text is being created, e.g. e-mail, face-to-face talk, broadcast talk, written monologue and so on (what is called the </a:t>
            </a:r>
            <a:r>
              <a:rPr lang="en-US" b="1" dirty="0" smtClean="0">
                <a:solidFill>
                  <a:schemeClr val="accent2"/>
                </a:solidFill>
                <a:latin typeface="Times New Roman" pitchFamily="18" charset="0"/>
                <a:cs typeface="Times New Roman" pitchFamily="18" charset="0"/>
              </a:rPr>
              <a:t>mode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2005)</a:t>
            </a:r>
          </a:p>
          <a:p>
            <a:pPr algn="just"/>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US" sz="4000" dirty="0" smtClean="0">
                <a:solidFill>
                  <a:schemeClr val="accent3"/>
                </a:solidFill>
                <a:latin typeface="Times New Roman" pitchFamily="18" charset="0"/>
                <a:cs typeface="Times New Roman" pitchFamily="18" charset="0"/>
              </a:rPr>
              <a:t>Context and register</a:t>
            </a:r>
            <a:endParaRPr lang="en-US" sz="4000"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These three contextual dimensions – </a:t>
            </a:r>
            <a:r>
              <a:rPr lang="en-US" b="1" dirty="0" smtClean="0">
                <a:solidFill>
                  <a:schemeClr val="accent2"/>
                </a:solidFill>
                <a:latin typeface="Times New Roman" pitchFamily="18" charset="0"/>
                <a:cs typeface="Times New Roman" pitchFamily="18" charset="0"/>
              </a:rPr>
              <a:t>field</a:t>
            </a:r>
            <a:r>
              <a:rPr lang="en-US" dirty="0" smtClean="0">
                <a:latin typeface="Times New Roman" pitchFamily="18" charset="0"/>
                <a:cs typeface="Times New Roman" pitchFamily="18" charset="0"/>
              </a:rPr>
              <a:t>, </a:t>
            </a:r>
            <a:r>
              <a:rPr lang="en-US" b="1" dirty="0" smtClean="0">
                <a:solidFill>
                  <a:schemeClr val="accent2"/>
                </a:solidFill>
                <a:latin typeface="Times New Roman" pitchFamily="18" charset="0"/>
                <a:cs typeface="Times New Roman" pitchFamily="18" charset="0"/>
              </a:rPr>
              <a:t>tenor</a:t>
            </a:r>
            <a:r>
              <a:rPr lang="en-US" dirty="0" smtClean="0">
                <a:latin typeface="Times New Roman" pitchFamily="18" charset="0"/>
                <a:cs typeface="Times New Roman" pitchFamily="18" charset="0"/>
              </a:rPr>
              <a:t> and </a:t>
            </a:r>
            <a:r>
              <a:rPr lang="en-US" b="1" dirty="0" smtClean="0">
                <a:solidFill>
                  <a:schemeClr val="accent2"/>
                </a:solidFill>
                <a:latin typeface="Times New Roman" pitchFamily="18" charset="0"/>
                <a:cs typeface="Times New Roman" pitchFamily="18" charset="0"/>
              </a:rPr>
              <a:t>mode</a:t>
            </a:r>
            <a:r>
              <a:rPr lang="en-US" dirty="0" smtClean="0">
                <a:latin typeface="Times New Roman" pitchFamily="18" charset="0"/>
                <a:cs typeface="Times New Roman" pitchFamily="18" charset="0"/>
              </a:rPr>
              <a:t> – determine what is called the </a:t>
            </a:r>
            <a:r>
              <a:rPr lang="en-US" b="1" i="1" dirty="0" smtClean="0">
                <a:solidFill>
                  <a:schemeClr val="accent2"/>
                </a:solidFill>
                <a:latin typeface="Times New Roman" pitchFamily="18" charset="0"/>
                <a:cs typeface="Times New Roman" pitchFamily="18" charset="0"/>
              </a:rPr>
              <a:t>register</a:t>
            </a:r>
            <a:r>
              <a:rPr lang="en-US" dirty="0" smtClean="0">
                <a:latin typeface="Times New Roman" pitchFamily="18" charset="0"/>
                <a:cs typeface="Times New Roman" pitchFamily="18" charset="0"/>
              </a:rPr>
              <a:t> of the resulting text. That is to say, different configurations of these dimensions demand different kinds of choices at the level of </a:t>
            </a:r>
            <a:r>
              <a:rPr lang="en-US" b="1" dirty="0" smtClean="0">
                <a:solidFill>
                  <a:schemeClr val="accent2"/>
                </a:solidFill>
                <a:latin typeface="Times New Roman" pitchFamily="18" charset="0"/>
                <a:cs typeface="Times New Roman" pitchFamily="18" charset="0"/>
              </a:rPr>
              <a:t>grammar</a:t>
            </a:r>
            <a:r>
              <a:rPr lang="en-US" dirty="0" smtClean="0">
                <a:latin typeface="Times New Roman" pitchFamily="18" charset="0"/>
                <a:cs typeface="Times New Roman" pitchFamily="18" charset="0"/>
              </a:rPr>
              <a:t> and </a:t>
            </a:r>
            <a:r>
              <a:rPr lang="en-US" b="1" dirty="0" smtClean="0">
                <a:solidFill>
                  <a:schemeClr val="accent2"/>
                </a:solidFill>
                <a:latin typeface="Times New Roman" pitchFamily="18" charset="0"/>
                <a:cs typeface="Times New Roman" pitchFamily="18" charset="0"/>
              </a:rPr>
              <a:t>vocabulary</a:t>
            </a:r>
            <a:r>
              <a:rPr lang="en-US" dirty="0" smtClean="0">
                <a:latin typeface="Times New Roman" pitchFamily="18" charset="0"/>
                <a:cs typeface="Times New Roman" pitchFamily="18" charset="0"/>
              </a:rPr>
              <a:t>, and these choices create textual effects that we recognize as being appropriate to the context of the text’s use. </a:t>
            </a:r>
          </a:p>
          <a:p>
            <a:pPr algn="just"/>
            <a:r>
              <a:rPr lang="en-US" dirty="0" smtClean="0">
                <a:latin typeface="Times New Roman" pitchFamily="18" charset="0"/>
                <a:cs typeface="Times New Roman" pitchFamily="18" charset="0"/>
              </a:rPr>
              <a:t>Thus, the </a:t>
            </a:r>
            <a:r>
              <a:rPr lang="en-US" b="1" dirty="0" smtClean="0">
                <a:solidFill>
                  <a:schemeClr val="accent2"/>
                </a:solidFill>
                <a:latin typeface="Times New Roman" pitchFamily="18" charset="0"/>
                <a:cs typeface="Times New Roman" pitchFamily="18" charset="0"/>
              </a:rPr>
              <a:t>register of a teenage magazine </a:t>
            </a:r>
            <a:r>
              <a:rPr lang="en-US" dirty="0" smtClean="0">
                <a:latin typeface="Times New Roman" pitchFamily="18" charset="0"/>
                <a:cs typeface="Times New Roman" pitchFamily="18" charset="0"/>
              </a:rPr>
              <a:t>allows for such words as </a:t>
            </a:r>
            <a:r>
              <a:rPr lang="en-US" b="1" i="1" dirty="0" err="1" smtClean="0">
                <a:solidFill>
                  <a:schemeClr val="accent2"/>
                </a:solidFill>
                <a:latin typeface="Times New Roman" pitchFamily="18" charset="0"/>
                <a:cs typeface="Times New Roman" pitchFamily="18" charset="0"/>
              </a:rPr>
              <a:t>prezzie</a:t>
            </a:r>
            <a:r>
              <a:rPr lang="en-US" dirty="0" smtClean="0">
                <a:latin typeface="Times New Roman" pitchFamily="18" charset="0"/>
                <a:cs typeface="Times New Roman" pitchFamily="18" charset="0"/>
              </a:rPr>
              <a:t> and </a:t>
            </a:r>
            <a:r>
              <a:rPr lang="en-US" b="1" i="1" dirty="0" err="1" smtClean="0">
                <a:solidFill>
                  <a:schemeClr val="accent2"/>
                </a:solidFill>
                <a:latin typeface="Times New Roman" pitchFamily="18" charset="0"/>
                <a:cs typeface="Times New Roman" pitchFamily="18" charset="0"/>
              </a:rPr>
              <a:t>snog</a:t>
            </a:r>
            <a:r>
              <a:rPr lang="en-US" dirty="0" smtClean="0">
                <a:latin typeface="Times New Roman" pitchFamily="18" charset="0"/>
                <a:cs typeface="Times New Roman" pitchFamily="18" charset="0"/>
              </a:rPr>
              <a:t> that would be inappropriate in a children’s encyclopedia or in academic correspondence, for example. By the same token, you would not expect expressions like </a:t>
            </a:r>
            <a:r>
              <a:rPr lang="en-US" b="1" i="1" dirty="0" smtClean="0">
                <a:solidFill>
                  <a:schemeClr val="accent2"/>
                </a:solidFill>
                <a:latin typeface="Times New Roman" pitchFamily="18" charset="0"/>
                <a:cs typeface="Times New Roman" pitchFamily="18" charset="0"/>
              </a:rPr>
              <a:t>ladies and gentlemen</a:t>
            </a:r>
            <a:r>
              <a:rPr lang="en-US" dirty="0" smtClean="0">
                <a:latin typeface="Times New Roman" pitchFamily="18" charset="0"/>
                <a:cs typeface="Times New Roman" pitchFamily="18" charset="0"/>
              </a:rPr>
              <a:t>… , </a:t>
            </a:r>
            <a:r>
              <a:rPr lang="en-US" b="1" i="1" dirty="0" smtClean="0">
                <a:solidFill>
                  <a:schemeClr val="accent2"/>
                </a:solidFill>
                <a:latin typeface="Times New Roman" pitchFamily="18" charset="0"/>
                <a:cs typeface="Times New Roman" pitchFamily="18" charset="0"/>
              </a:rPr>
              <a:t>are kindly requested to</a:t>
            </a:r>
            <a:r>
              <a:rPr lang="en-US" dirty="0" smtClean="0">
                <a:latin typeface="Times New Roman" pitchFamily="18" charset="0"/>
                <a:cs typeface="Times New Roman" pitchFamily="18" charset="0"/>
              </a:rPr>
              <a:t>…, </a:t>
            </a:r>
            <a:r>
              <a:rPr lang="en-US" b="1" i="1" dirty="0" smtClean="0">
                <a:solidFill>
                  <a:schemeClr val="accent2"/>
                </a:solidFill>
                <a:latin typeface="Times New Roman" pitchFamily="18" charset="0"/>
                <a:cs typeface="Times New Roman" pitchFamily="18" charset="0"/>
              </a:rPr>
              <a:t>we would also be pleased if</a:t>
            </a:r>
            <a:r>
              <a:rPr lang="en-US" dirty="0" smtClean="0">
                <a:latin typeface="Times New Roman" pitchFamily="18" charset="0"/>
                <a:cs typeface="Times New Roman" pitchFamily="18" charset="0"/>
              </a:rPr>
              <a:t>…, on a teabag wrapper.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2005)</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sz="4400" dirty="0" smtClean="0">
                <a:solidFill>
                  <a:schemeClr val="accent3"/>
                </a:solidFill>
                <a:latin typeface="Times New Roman" pitchFamily="18" charset="0"/>
                <a:cs typeface="Times New Roman" pitchFamily="18" charset="0"/>
              </a:rPr>
              <a:t>Context and register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Identify the field, tenor and mode of the following text and, on that basis, the possible context in which the text was situated.</a:t>
            </a:r>
          </a:p>
          <a:p>
            <a:r>
              <a:rPr lang="en-US" dirty="0" smtClean="0">
                <a:latin typeface="Times New Roman" pitchFamily="18" charset="0"/>
                <a:cs typeface="Times New Roman" pitchFamily="18" charset="0"/>
              </a:rPr>
              <a:t>Dear professor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It appears that we will be including your Forum commentary in the spring issue. I would greatly appreciate it if you could send a disk copy of your response for production purposes to my office at San Francisco State University. Please label the disk with the word processing program you are using.</a:t>
            </a:r>
          </a:p>
          <a:p>
            <a:pPr>
              <a:buNone/>
            </a:pPr>
            <a:r>
              <a:rPr lang="en-US" dirty="0" smtClean="0">
                <a:latin typeface="Times New Roman" pitchFamily="18" charset="0"/>
                <a:cs typeface="Times New Roman" pitchFamily="18" charset="0"/>
              </a:rPr>
              <a:t>   Thank you in advance,</a:t>
            </a:r>
          </a:p>
          <a:p>
            <a:pPr>
              <a:buNone/>
            </a:pPr>
            <a:r>
              <a:rPr lang="en-US" dirty="0" smtClean="0">
                <a:latin typeface="Times New Roman" pitchFamily="18" charset="0"/>
                <a:cs typeface="Times New Roman" pitchFamily="18" charset="0"/>
              </a:rPr>
              <a:t>    Sandra McKay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2005)</a:t>
            </a:r>
          </a:p>
          <a:p>
            <a:pPr algn="just"/>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latin typeface="Times New Roman" pitchFamily="18" charset="0"/>
                <a:cs typeface="Times New Roman" pitchFamily="18" charset="0"/>
              </a:rPr>
              <a:t>Context and register: exemplification</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dirty="0" smtClean="0">
                <a:latin typeface="Times New Roman" pitchFamily="18" charset="0"/>
                <a:cs typeface="Times New Roman" pitchFamily="18" charset="0"/>
              </a:rPr>
              <a:t>We have seen how the context variables of field, tenor and mode interact to determine the register of the text, realized at the level of words and grammar. Through repeated use, certain register combinations become institutionalized and are called </a:t>
            </a:r>
            <a:r>
              <a:rPr lang="en-US" b="1" dirty="0" smtClean="0">
                <a:solidFill>
                  <a:schemeClr val="accent2"/>
                </a:solidFill>
                <a:latin typeface="Times New Roman" pitchFamily="18" charset="0"/>
                <a:cs typeface="Times New Roman" pitchFamily="18" charset="0"/>
              </a:rPr>
              <a:t>genres</a:t>
            </a:r>
            <a:r>
              <a:rPr lang="en-US" dirty="0" smtClean="0">
                <a:latin typeface="Times New Roman" pitchFamily="18" charset="0"/>
                <a:cs typeface="Times New Roman" pitchFamily="18" charset="0"/>
              </a:rPr>
              <a:t>. </a:t>
            </a:r>
            <a:endParaRPr lang="en-US" b="1" dirty="0" smtClean="0">
              <a:solidFill>
                <a:schemeClr val="accent2"/>
              </a:solidFill>
              <a:latin typeface="Times New Roman" pitchFamily="18" charset="0"/>
              <a:cs typeface="Times New Roman" pitchFamily="18" charset="0"/>
            </a:endParaRPr>
          </a:p>
          <a:p>
            <a:pPr algn="just"/>
            <a:r>
              <a:rPr lang="en-US" b="1" dirty="0" smtClean="0">
                <a:solidFill>
                  <a:schemeClr val="accent2"/>
                </a:solidFill>
                <a:latin typeface="Times New Roman" pitchFamily="18" charset="0"/>
                <a:cs typeface="Times New Roman" pitchFamily="18" charset="0"/>
              </a:rPr>
              <a:t>Genre</a:t>
            </a:r>
            <a:r>
              <a:rPr lang="en-US" dirty="0" smtClean="0">
                <a:latin typeface="Times New Roman" pitchFamily="18" charset="0"/>
                <a:cs typeface="Times New Roman" pitchFamily="18" charset="0"/>
              </a:rPr>
              <a:t>- embodies the idea that there may be recurring features which are prototypically present in particular group of texts. </a:t>
            </a:r>
          </a:p>
          <a:p>
            <a:pPr algn="just"/>
            <a:r>
              <a:rPr lang="en-US" dirty="0" smtClean="0">
                <a:latin typeface="Times New Roman" pitchFamily="18" charset="0"/>
                <a:cs typeface="Times New Roman" pitchFamily="18" charset="0"/>
              </a:rPr>
              <a:t>The term </a:t>
            </a:r>
            <a:r>
              <a:rPr lang="en-US" b="1" dirty="0" smtClean="0">
                <a:solidFill>
                  <a:schemeClr val="accent2"/>
                </a:solidFill>
                <a:latin typeface="Times New Roman" pitchFamily="18" charset="0"/>
                <a:cs typeface="Times New Roman" pitchFamily="18" charset="0"/>
              </a:rPr>
              <a:t>genre</a:t>
            </a:r>
            <a:r>
              <a:rPr lang="en-US" dirty="0" smtClean="0">
                <a:latin typeface="Times New Roman" pitchFamily="18" charset="0"/>
                <a:cs typeface="Times New Roman" pitchFamily="18" charset="0"/>
              </a:rPr>
              <a:t> originally came from literary studies, but its meaning has been extended to mean any frequently occurring, culturally-embedded, social process which involves language.                           (</a:t>
            </a:r>
            <a:r>
              <a:rPr lang="en-US" dirty="0" err="1" smtClean="0">
                <a:latin typeface="Times New Roman" pitchFamily="18" charset="0"/>
                <a:cs typeface="Times New Roman" pitchFamily="18" charset="0"/>
              </a:rPr>
              <a:t>Thornbury</a:t>
            </a:r>
            <a:r>
              <a:rPr lang="en-US" dirty="0" smtClean="0">
                <a:latin typeface="Times New Roman" pitchFamily="18" charset="0"/>
                <a:cs typeface="Times New Roman" pitchFamily="18" charset="0"/>
              </a:rPr>
              <a:t>: 2005)</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Genres </a:t>
            </a:r>
            <a:endParaRPr lang="en-US" dirty="0">
              <a:solidFill>
                <a:schemeClr val="accent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b="1" dirty="0" smtClean="0">
                <a:solidFill>
                  <a:schemeClr val="accent5"/>
                </a:solidFill>
                <a:latin typeface="Times New Roman" pitchFamily="18" charset="0"/>
                <a:cs typeface="Times New Roman" pitchFamily="18" charset="0"/>
              </a:rPr>
              <a:t>Manner of production:</a:t>
            </a:r>
          </a:p>
          <a:p>
            <a:pPr algn="just"/>
            <a:r>
              <a:rPr lang="en-US" dirty="0" smtClean="0">
                <a:latin typeface="Times New Roman" pitchFamily="18" charset="0"/>
                <a:cs typeface="Times New Roman" pitchFamily="18" charset="0"/>
              </a:rPr>
              <a:t>The</a:t>
            </a:r>
            <a:r>
              <a:rPr lang="en-US" b="1" dirty="0" smtClean="0">
                <a:solidFill>
                  <a:schemeClr val="accent2"/>
                </a:solidFill>
                <a:latin typeface="Times New Roman" pitchFamily="18" charset="0"/>
                <a:cs typeface="Times New Roman" pitchFamily="18" charset="0"/>
              </a:rPr>
              <a:t> speaker </a:t>
            </a:r>
            <a:r>
              <a:rPr lang="en-US" dirty="0" smtClean="0">
                <a:latin typeface="Times New Roman" pitchFamily="18" charset="0"/>
                <a:cs typeface="Times New Roman" pitchFamily="18" charset="0"/>
              </a:rPr>
              <a:t>has available to him the full range of 'voice quality' effects (as well as facial expression, postural and gestural systems). These paralinguistic cues are denied to the writer. Furthermore, the </a:t>
            </a:r>
            <a:r>
              <a:rPr lang="en-US" b="1" dirty="0" smtClean="0">
                <a:solidFill>
                  <a:schemeClr val="accent2"/>
                </a:solidFill>
                <a:latin typeface="Times New Roman" pitchFamily="18" charset="0"/>
                <a:cs typeface="Times New Roman" pitchFamily="18" charset="0"/>
              </a:rPr>
              <a:t>speaker</a:t>
            </a:r>
            <a:r>
              <a:rPr lang="en-US" dirty="0" smtClean="0">
                <a:latin typeface="Times New Roman" pitchFamily="18" charset="0"/>
                <a:cs typeface="Times New Roman" pitchFamily="18" charset="0"/>
              </a:rPr>
              <a:t> must monitor what it is that he has just said, and determine whether it matches his intentions, while he is uttering his current phrase and monitoring that, and simultaneously planning his next utterance and fitting that into the overall pattern of what he wants to say and monitoring, moreover, not only his own performance but its reception by his hearer. </a:t>
            </a:r>
            <a:r>
              <a:rPr lang="en-US" b="1" dirty="0" smtClean="0">
                <a:solidFill>
                  <a:schemeClr val="accent2"/>
                </a:solidFill>
                <a:latin typeface="Times New Roman" pitchFamily="18" charset="0"/>
                <a:cs typeface="Times New Roman" pitchFamily="18" charset="0"/>
              </a:rPr>
              <a:t>He</a:t>
            </a:r>
            <a:r>
              <a:rPr lang="en-US" dirty="0" smtClean="0">
                <a:latin typeface="Times New Roman" pitchFamily="18" charset="0"/>
                <a:cs typeface="Times New Roman" pitchFamily="18" charset="0"/>
              </a:rPr>
              <a:t> has no permanent record of what he has said earlier, and only under unusual circumstances does he have notes which remind him what he wants to say next. (Brown and Yule: 1983)</a:t>
            </a:r>
          </a:p>
          <a:p>
            <a:pPr algn="just">
              <a:buNone/>
            </a:pPr>
            <a:endParaRPr lang="en-US" b="1" dirty="0" smtClean="0">
              <a:solidFill>
                <a:schemeClr val="accent5"/>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latin typeface="Times New Roman" pitchFamily="18" charset="0"/>
                <a:cs typeface="Times New Roman" pitchFamily="18" charset="0"/>
              </a:rPr>
              <a:t/>
            </a:r>
            <a:br>
              <a:rPr lang="en-US" dirty="0" smtClean="0">
                <a:solidFill>
                  <a:schemeClr val="accent3"/>
                </a:solidFill>
                <a:latin typeface="Times New Roman" pitchFamily="18" charset="0"/>
                <a:cs typeface="Times New Roman" pitchFamily="18" charset="0"/>
              </a:rPr>
            </a:br>
            <a:r>
              <a:rPr lang="en-US" dirty="0" smtClean="0">
                <a:solidFill>
                  <a:schemeClr val="accent3"/>
                </a:solidFill>
                <a:latin typeface="Times New Roman" pitchFamily="18" charset="0"/>
                <a:cs typeface="Times New Roman" pitchFamily="18" charset="0"/>
              </a:rPr>
              <a:t>Spoken and written language</a:t>
            </a:r>
            <a:br>
              <a:rPr lang="en-US" dirty="0" smtClean="0">
                <a:solidFill>
                  <a:schemeClr val="accent3"/>
                </a:solidFill>
                <a:latin typeface="Times New Roman" pitchFamily="18" charset="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chemeClr val="accent5"/>
                </a:solidFill>
                <a:latin typeface="Times New Roman" pitchFamily="18" charset="0"/>
                <a:cs typeface="Times New Roman" pitchFamily="18" charset="0"/>
              </a:rPr>
              <a:t>Manner of production:</a:t>
            </a:r>
          </a:p>
          <a:p>
            <a:pPr algn="just"/>
            <a:r>
              <a:rPr lang="en-US" dirty="0" smtClean="0">
                <a:latin typeface="Times New Roman" pitchFamily="18" charset="0"/>
                <a:cs typeface="Times New Roman" pitchFamily="18" charset="0"/>
              </a:rPr>
              <a:t>The </a:t>
            </a:r>
            <a:r>
              <a:rPr lang="en-US" b="1" dirty="0" smtClean="0">
                <a:solidFill>
                  <a:schemeClr val="accent2"/>
                </a:solidFill>
                <a:latin typeface="Times New Roman" pitchFamily="18" charset="0"/>
                <a:cs typeface="Times New Roman" pitchFamily="18" charset="0"/>
              </a:rPr>
              <a:t>writer</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on the contrary, may look over what he has already written, pause between each word with no fear of his interlocutor interrupting him, take his time in choosing a particular word, even looking it up in the dictionary if necessary, check his progress with his notes, reorder what he has written, and even change his mind about what he wants to say. Whereas the </a:t>
            </a:r>
            <a:r>
              <a:rPr lang="en-US" b="1" dirty="0" smtClean="0">
                <a:solidFill>
                  <a:schemeClr val="accent2"/>
                </a:solidFill>
                <a:latin typeface="Times New Roman" pitchFamily="18" charset="0"/>
                <a:cs typeface="Times New Roman" pitchFamily="18" charset="0"/>
              </a:rPr>
              <a:t>speaker</a:t>
            </a:r>
            <a:r>
              <a:rPr lang="en-US" dirty="0" smtClean="0">
                <a:latin typeface="Times New Roman" pitchFamily="18" charset="0"/>
                <a:cs typeface="Times New Roman" pitchFamily="18" charset="0"/>
              </a:rPr>
              <a:t> is under considerable pressure to keep on talking during the period allotted to him, the </a:t>
            </a:r>
            <a:r>
              <a:rPr lang="en-US" b="1" dirty="0" smtClean="0">
                <a:solidFill>
                  <a:schemeClr val="accent2"/>
                </a:solidFill>
                <a:latin typeface="Times New Roman" pitchFamily="18" charset="0"/>
                <a:cs typeface="Times New Roman" pitchFamily="18" charset="0"/>
              </a:rPr>
              <a:t>writer</a:t>
            </a:r>
            <a:r>
              <a:rPr lang="en-US" dirty="0" smtClean="0">
                <a:latin typeface="Times New Roman" pitchFamily="18" charset="0"/>
                <a:cs typeface="Times New Roman" pitchFamily="18" charset="0"/>
              </a:rPr>
              <a:t> is characteristically under no such pressure.    </a:t>
            </a:r>
          </a:p>
          <a:p>
            <a:pPr algn="just">
              <a:buNone/>
            </a:pPr>
            <a:r>
              <a:rPr lang="en-US" dirty="0" smtClean="0">
                <a:latin typeface="Times New Roman" pitchFamily="18" charset="0"/>
                <a:cs typeface="Times New Roman" pitchFamily="18" charset="0"/>
              </a:rPr>
              <a:t>                                                      (Brown and Yule: 1983)       </a:t>
            </a:r>
            <a:endParaRPr lang="en-US" b="1" dirty="0" smtClean="0">
              <a:solidFill>
                <a:schemeClr val="accent5"/>
              </a:solidFill>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solidFill>
                  <a:schemeClr val="accent3"/>
                </a:solidFill>
                <a:latin typeface="Times New Roman" pitchFamily="18" charset="0"/>
                <a:cs typeface="Times New Roman" pitchFamily="18" charset="0"/>
              </a:rPr>
              <a:t>Spoken and written language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321</TotalTime>
  <Words>1405</Words>
  <Application>Microsoft Office PowerPoint</Application>
  <PresentationFormat>On-screen Show (4:3)</PresentationFormat>
  <Paragraphs>78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Dividing the world of discourse </vt:lpstr>
      <vt:lpstr> What is discourse analysis? </vt:lpstr>
      <vt:lpstr>PowerPoint Presentation</vt:lpstr>
      <vt:lpstr>Context and register</vt:lpstr>
      <vt:lpstr>Context and register</vt:lpstr>
      <vt:lpstr>Context and register: exemplification</vt:lpstr>
      <vt:lpstr>Genres </vt:lpstr>
      <vt:lpstr> Spoken and written language </vt:lpstr>
      <vt:lpstr>Spoken and written language</vt:lpstr>
      <vt:lpstr>Differences in form between written and spoken language Spoken language</vt:lpstr>
      <vt:lpstr>Spoken vs. written language</vt:lpstr>
      <vt:lpstr>Spoken vs. written language</vt:lpstr>
      <vt:lpstr>Spoken vs. written language</vt:lpstr>
      <vt:lpstr>Recommended reading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English VI. Introduction.</dc:title>
  <dc:creator>User</dc:creator>
  <cp:lastModifiedBy>PC</cp:lastModifiedBy>
  <cp:revision>68</cp:revision>
  <dcterms:created xsi:type="dcterms:W3CDTF">2019-02-03T12:21:57Z</dcterms:created>
  <dcterms:modified xsi:type="dcterms:W3CDTF">2022-10-25T19:58:16Z</dcterms:modified>
</cp:coreProperties>
</file>