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4"/>
    <p:restoredTop sz="95781"/>
  </p:normalViewPr>
  <p:slideViewPr>
    <p:cSldViewPr snapToGrid="0" snapToObjects="1">
      <p:cViewPr varScale="1">
        <p:scale>
          <a:sx n="91" d="100"/>
          <a:sy n="91" d="100"/>
        </p:scale>
        <p:origin x="-19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pPr/>
              <a:t>11/24/2020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xmlns=""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xmlns=""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pPr/>
              <a:t>11/24/2020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pPr/>
              <a:t>11/24/2020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EBE83-A9EF-A443-9B0D-70A216AB14B8}"/>
              </a:ext>
            </a:extLst>
          </p:cNvPr>
          <p:cNvSpPr>
            <a:spLocks noGrp="1"/>
          </p:cNvSpPr>
          <p:nvPr>
            <p:ph type="ctrTitle"/>
          </p:nvPr>
        </p:nvSpPr>
        <p:spPr/>
        <p:txBody>
          <a:bodyPr/>
          <a:lstStyle/>
          <a:p>
            <a:r>
              <a:rPr lang="en-US" dirty="0"/>
              <a:t>The Era of slavery</a:t>
            </a:r>
          </a:p>
        </p:txBody>
      </p:sp>
      <p:sp>
        <p:nvSpPr>
          <p:cNvPr id="3" name="Subtitle 2">
            <a:extLst>
              <a:ext uri="{FF2B5EF4-FFF2-40B4-BE49-F238E27FC236}">
                <a16:creationId xmlns:a16="http://schemas.microsoft.com/office/drawing/2014/main" xmlns="" id="{123176E0-E9C2-A34B-A85D-89F6470C881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314127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6D290-DCEE-CB43-A264-8B5087437D52}"/>
              </a:ext>
            </a:extLst>
          </p:cNvPr>
          <p:cNvSpPr>
            <a:spLocks noGrp="1"/>
          </p:cNvSpPr>
          <p:nvPr>
            <p:ph type="title"/>
          </p:nvPr>
        </p:nvSpPr>
        <p:spPr/>
        <p:txBody>
          <a:bodyPr/>
          <a:lstStyle/>
          <a:p>
            <a:r>
              <a:rPr lang="en-US" dirty="0"/>
              <a:t>The Beginnings of Fiction </a:t>
            </a:r>
            <a:br>
              <a:rPr lang="en-US" dirty="0"/>
            </a:br>
            <a:endParaRPr lang="en-US" dirty="0"/>
          </a:p>
        </p:txBody>
      </p:sp>
      <p:sp>
        <p:nvSpPr>
          <p:cNvPr id="3" name="Content Placeholder 2">
            <a:extLst>
              <a:ext uri="{FF2B5EF4-FFF2-40B4-BE49-F238E27FC236}">
                <a16:creationId xmlns:a16="http://schemas.microsoft.com/office/drawing/2014/main" xmlns="" id="{8D9201D3-5A0C-A242-8084-92D7B9D4ADB5}"/>
              </a:ext>
            </a:extLst>
          </p:cNvPr>
          <p:cNvSpPr>
            <a:spLocks noGrp="1"/>
          </p:cNvSpPr>
          <p:nvPr>
            <p:ph idx="1"/>
          </p:nvPr>
        </p:nvSpPr>
        <p:spPr/>
        <p:txBody>
          <a:bodyPr>
            <a:normAutofit lnSpcReduction="10000"/>
          </a:bodyPr>
          <a:lstStyle/>
          <a:p>
            <a:r>
              <a:rPr lang="en-US" dirty="0"/>
              <a:t>As the slave narrative genre grew and developed, the line between it and the novel blurred, giving the authors of slave narratives more creative control over their stories </a:t>
            </a:r>
          </a:p>
          <a:p>
            <a:r>
              <a:rPr lang="en-US" dirty="0"/>
              <a:t>Especially notable in this regard is Harriet Jacobs’s Incidents in the Life of a Slave Girl (1861). </a:t>
            </a:r>
          </a:p>
          <a:p>
            <a:r>
              <a:rPr lang="en-US" dirty="0"/>
              <a:t>”Some poor creatures have been so brutalized by the lash that they will sneak out of the way to give their masters free access to their wives and daughters. Do you think this proves the black man to belong to an inferior order of beings? What would </a:t>
            </a:r>
            <a:r>
              <a:rPr lang="en-US" i="1" dirty="0"/>
              <a:t>you </a:t>
            </a:r>
            <a:r>
              <a:rPr lang="en-US" dirty="0"/>
              <a:t>be, if you had been born and brought up a slave, with genera- </a:t>
            </a:r>
            <a:r>
              <a:rPr lang="en-US" dirty="0" err="1"/>
              <a:t>tions</a:t>
            </a:r>
            <a:r>
              <a:rPr lang="en-US" dirty="0"/>
              <a:t> of slaves for ancestors? I admit that the black man </a:t>
            </a:r>
            <a:r>
              <a:rPr lang="en-US" i="1" dirty="0"/>
              <a:t>is </a:t>
            </a:r>
            <a:r>
              <a:rPr lang="en-US" dirty="0"/>
              <a:t>inferior. But what is it that makes him so? It is the ignorance in which white men compel him to live; it is the torturing whip that lashes manhood out of him; it is the fierce bloodhounds of the South, and the scarcely less cruel human bloodhounds of the north, who enforce the Fugitive Slave Law. </a:t>
            </a:r>
            <a:r>
              <a:rPr lang="en-US" i="1" dirty="0"/>
              <a:t>They </a:t>
            </a:r>
            <a:r>
              <a:rPr lang="en-US" dirty="0"/>
              <a:t>do the work .”</a:t>
            </a:r>
          </a:p>
          <a:p>
            <a:endParaRPr lang="en-US" dirty="0"/>
          </a:p>
        </p:txBody>
      </p:sp>
    </p:spTree>
    <p:extLst>
      <p:ext uri="{BB962C8B-B14F-4D97-AF65-F5344CB8AC3E}">
        <p14:creationId xmlns:p14="http://schemas.microsoft.com/office/powerpoint/2010/main" xmlns="" val="140016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96EDD1-6E76-BD45-A52C-3A5FA8ED3B8B}"/>
              </a:ext>
            </a:extLst>
          </p:cNvPr>
          <p:cNvSpPr>
            <a:spLocks noGrp="1"/>
          </p:cNvSpPr>
          <p:nvPr>
            <p:ph type="title"/>
          </p:nvPr>
        </p:nvSpPr>
        <p:spPr/>
        <p:txBody>
          <a:bodyPr/>
          <a:lstStyle/>
          <a:p>
            <a:r>
              <a:rPr lang="en-US" dirty="0"/>
              <a:t>Incidents…study questions</a:t>
            </a:r>
          </a:p>
        </p:txBody>
      </p:sp>
      <p:sp>
        <p:nvSpPr>
          <p:cNvPr id="3" name="Content Placeholder 2">
            <a:extLst>
              <a:ext uri="{FF2B5EF4-FFF2-40B4-BE49-F238E27FC236}">
                <a16:creationId xmlns:a16="http://schemas.microsoft.com/office/drawing/2014/main" xmlns="" id="{A7E6767A-FE32-874B-92A7-AC038F937E87}"/>
              </a:ext>
            </a:extLst>
          </p:cNvPr>
          <p:cNvSpPr>
            <a:spLocks noGrp="1"/>
          </p:cNvSpPr>
          <p:nvPr>
            <p:ph idx="1"/>
          </p:nvPr>
        </p:nvSpPr>
        <p:spPr/>
        <p:txBody>
          <a:bodyPr>
            <a:normAutofit/>
          </a:bodyPr>
          <a:lstStyle/>
          <a:p>
            <a:r>
              <a:rPr lang="en-US" dirty="0"/>
              <a:t>Does Brent’s narrative support the concept that literacy is a metaphor for freedom? Explain. </a:t>
            </a:r>
          </a:p>
          <a:p>
            <a:r>
              <a:rPr lang="en-US" dirty="0"/>
              <a:t>Brent’s relationship with her grandmother (Aunt Martha) gives her the strength to endure seemingly impossible hardships in order to be near her children. What impact do some of the other women in the narrative have on Brent’s life? </a:t>
            </a:r>
          </a:p>
          <a:p>
            <a:r>
              <a:rPr lang="en-US" dirty="0" smtClean="0"/>
              <a:t>In discussing the continuing problems of racism and the dismal social and </a:t>
            </a:r>
            <a:r>
              <a:rPr lang="en-US" dirty="0"/>
              <a:t>economic status of inner-city blacks, historians often refer to “the legacy of slavery.” Based on Brent’s experiences as a slave and as a free woman in the United States, how valid are their observations? </a:t>
            </a:r>
          </a:p>
          <a:p>
            <a:r>
              <a:rPr lang="en-US" dirty="0"/>
              <a:t>In Chapter 5, “The Trials of Girlhood,” Brent relates the story of two </a:t>
            </a:r>
            <a:r>
              <a:rPr lang="en-US" dirty="0" smtClean="0"/>
              <a:t>sisters—one </a:t>
            </a:r>
            <a:r>
              <a:rPr lang="en-US" dirty="0"/>
              <a:t>black, one white—and their very different fates. How does this story affect her personally? </a:t>
            </a:r>
          </a:p>
          <a:p>
            <a:endParaRPr lang="en-US" dirty="0"/>
          </a:p>
        </p:txBody>
      </p:sp>
    </p:spTree>
    <p:extLst>
      <p:ext uri="{BB962C8B-B14F-4D97-AF65-F5344CB8AC3E}">
        <p14:creationId xmlns:p14="http://schemas.microsoft.com/office/powerpoint/2010/main" xmlns="" val="578798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1512B-98B6-3D48-A470-BF022ECC91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ACDBA2D-6E21-C745-8951-6554E504AC30}"/>
              </a:ext>
            </a:extLst>
          </p:cNvPr>
          <p:cNvSpPr>
            <a:spLocks noGrp="1"/>
          </p:cNvSpPr>
          <p:nvPr>
            <p:ph idx="1"/>
          </p:nvPr>
        </p:nvSpPr>
        <p:spPr/>
        <p:txBody>
          <a:bodyPr/>
          <a:lstStyle/>
          <a:p>
            <a:r>
              <a:rPr lang="en-US" dirty="0"/>
              <a:t>In Chapter 6, “The Jealous Mistress,” Brent describes the relationship between Dr. and Mrs. Flint. Based on her description, how would you characterize their marriage? </a:t>
            </a:r>
          </a:p>
          <a:p>
            <a:endParaRPr lang="en-US" dirty="0"/>
          </a:p>
        </p:txBody>
      </p:sp>
    </p:spTree>
    <p:extLst>
      <p:ext uri="{BB962C8B-B14F-4D97-AF65-F5344CB8AC3E}">
        <p14:creationId xmlns:p14="http://schemas.microsoft.com/office/powerpoint/2010/main" xmlns="" val="29593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3DD79-CE66-664C-A241-44F7D41299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FCC19B9-FC7F-6248-8696-C56C91833B38}"/>
              </a:ext>
            </a:extLst>
          </p:cNvPr>
          <p:cNvSpPr>
            <a:spLocks noGrp="1"/>
          </p:cNvSpPr>
          <p:nvPr>
            <p:ph idx="1"/>
          </p:nvPr>
        </p:nvSpPr>
        <p:spPr/>
        <p:txBody>
          <a:bodyPr/>
          <a:lstStyle/>
          <a:p>
            <a:r>
              <a:rPr lang="en-US" dirty="0"/>
              <a:t>In 1619 the first African slaves were brought to the recently established British colonies in the “New World.” </a:t>
            </a:r>
          </a:p>
          <a:p>
            <a:r>
              <a:rPr lang="en-US" dirty="0"/>
              <a:t>The literature of this period is scarce</a:t>
            </a:r>
          </a:p>
          <a:p>
            <a:r>
              <a:rPr lang="en-US" dirty="0"/>
              <a:t>The black literary voice was systematically suppressed during the era of slavery not only through legislation, but at every conceivable level. </a:t>
            </a:r>
          </a:p>
          <a:p>
            <a:endParaRPr lang="en-US" dirty="0"/>
          </a:p>
          <a:p>
            <a:r>
              <a:rPr lang="en-US" dirty="0"/>
              <a:t>Thomas Jefferson in Query XIV of his 1787 book Notes on the State of Virginia: “never yet could I find that a black had uttered a thought above the level of plain narration....Among the blacks is misery enough, but no poetry” (163–164) </a:t>
            </a:r>
          </a:p>
          <a:p>
            <a:endParaRPr lang="en-US" dirty="0"/>
          </a:p>
        </p:txBody>
      </p:sp>
    </p:spTree>
    <p:extLst>
      <p:ext uri="{BB962C8B-B14F-4D97-AF65-F5344CB8AC3E}">
        <p14:creationId xmlns:p14="http://schemas.microsoft.com/office/powerpoint/2010/main" xmlns="" val="175132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DF3B4-E371-E44D-875B-A1E12BC3D802}"/>
              </a:ext>
            </a:extLst>
          </p:cNvPr>
          <p:cNvSpPr>
            <a:spLocks noGrp="1"/>
          </p:cNvSpPr>
          <p:nvPr>
            <p:ph type="title"/>
          </p:nvPr>
        </p:nvSpPr>
        <p:spPr/>
        <p:txBody>
          <a:bodyPr/>
          <a:lstStyle/>
          <a:p>
            <a:r>
              <a:rPr lang="en-US" dirty="0"/>
              <a:t>Earliest works</a:t>
            </a:r>
          </a:p>
        </p:txBody>
      </p:sp>
      <p:sp>
        <p:nvSpPr>
          <p:cNvPr id="3" name="Content Placeholder 2">
            <a:extLst>
              <a:ext uri="{FF2B5EF4-FFF2-40B4-BE49-F238E27FC236}">
                <a16:creationId xmlns:a16="http://schemas.microsoft.com/office/drawing/2014/main" xmlns="" id="{90AA7946-67B6-CD45-A59D-12478D152CD2}"/>
              </a:ext>
            </a:extLst>
          </p:cNvPr>
          <p:cNvSpPr>
            <a:spLocks noGrp="1"/>
          </p:cNvSpPr>
          <p:nvPr>
            <p:ph idx="1"/>
          </p:nvPr>
        </p:nvSpPr>
        <p:spPr/>
        <p:txBody>
          <a:bodyPr/>
          <a:lstStyle/>
          <a:p>
            <a:r>
              <a:rPr lang="en-US" dirty="0"/>
              <a:t>The era of slavery produced the genre that many critics believe is the first – and perhaps the only – literary form indigenous to the United States: </a:t>
            </a:r>
            <a:r>
              <a:rPr lang="en-US" b="1" dirty="0"/>
              <a:t>the slave narrative </a:t>
            </a:r>
          </a:p>
          <a:p>
            <a:r>
              <a:rPr lang="en-US" dirty="0"/>
              <a:t>Literature certainly contributed in powerful ways to the abolition of slavery, but readers who suppose that the period between the origins of African American literature and the Civil War focuses consistently on the horrors of slavery and calls for its abolition will discover otherwise in the earliest works of the first few African American authors. </a:t>
            </a:r>
          </a:p>
          <a:p>
            <a:endParaRPr lang="en-US" b="1" dirty="0"/>
          </a:p>
          <a:p>
            <a:endParaRPr lang="en-US" dirty="0"/>
          </a:p>
        </p:txBody>
      </p:sp>
    </p:spTree>
    <p:extLst>
      <p:ext uri="{BB962C8B-B14F-4D97-AF65-F5344CB8AC3E}">
        <p14:creationId xmlns:p14="http://schemas.microsoft.com/office/powerpoint/2010/main" xmlns="" val="3708331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D2572-50DE-A34F-B990-8D64EEE4E2F5}"/>
              </a:ext>
            </a:extLst>
          </p:cNvPr>
          <p:cNvSpPr>
            <a:spLocks noGrp="1"/>
          </p:cNvSpPr>
          <p:nvPr>
            <p:ph type="title"/>
          </p:nvPr>
        </p:nvSpPr>
        <p:spPr/>
        <p:txBody>
          <a:bodyPr/>
          <a:lstStyle/>
          <a:p>
            <a:r>
              <a:rPr lang="en-US" dirty="0"/>
              <a:t>Slave narratives</a:t>
            </a:r>
          </a:p>
        </p:txBody>
      </p:sp>
      <p:sp>
        <p:nvSpPr>
          <p:cNvPr id="3" name="Content Placeholder 2">
            <a:extLst>
              <a:ext uri="{FF2B5EF4-FFF2-40B4-BE49-F238E27FC236}">
                <a16:creationId xmlns:a16="http://schemas.microsoft.com/office/drawing/2014/main" xmlns="" id="{B4849280-5733-CA4B-B467-C5E69CDDBEF4}"/>
              </a:ext>
            </a:extLst>
          </p:cNvPr>
          <p:cNvSpPr>
            <a:spLocks noGrp="1"/>
          </p:cNvSpPr>
          <p:nvPr>
            <p:ph idx="1"/>
          </p:nvPr>
        </p:nvSpPr>
        <p:spPr/>
        <p:txBody>
          <a:bodyPr>
            <a:normAutofit lnSpcReduction="10000"/>
          </a:bodyPr>
          <a:lstStyle/>
          <a:p>
            <a:pPr algn="just"/>
            <a:r>
              <a:rPr lang="en-US" dirty="0"/>
              <a:t>James Olney in </a:t>
            </a:r>
            <a:r>
              <a:rPr lang="en-US" dirty="0" smtClean="0"/>
              <a:t>1984 </a:t>
            </a:r>
            <a:r>
              <a:rPr lang="en-US" dirty="0"/>
              <a:t>describes a “master outline” shared by virtually all slave narratives beginning with paratextual elements such as a signed portrait of the author or narrator, a title page including the claim “Written by Him- self/Herself” or some variant of this, a series of testimonials by white abolitionists, and a poetic epigraph </a:t>
            </a:r>
          </a:p>
          <a:p>
            <a:pPr algn="just"/>
            <a:r>
              <a:rPr lang="en-US" dirty="0"/>
              <a:t>twelve characteristics of virtually all narratives </a:t>
            </a:r>
          </a:p>
          <a:p>
            <a:pPr algn="just"/>
            <a:r>
              <a:rPr lang="en-US" dirty="0"/>
              <a:t>1. a first sentence beginning ‘I was born...,’ then specifying a place but not a date of birth </a:t>
            </a:r>
          </a:p>
          <a:p>
            <a:pPr algn="just"/>
            <a:r>
              <a:rPr lang="en-US" dirty="0"/>
              <a:t>2. an account of one extraordinarily strong, hardworking slave – often ‘pure African’ – who, because there is no reason for it, refuses to be whipped....</a:t>
            </a:r>
          </a:p>
          <a:p>
            <a:pPr algn="just"/>
            <a:r>
              <a:rPr lang="en-US" dirty="0"/>
              <a:t>3. taking of a new last name (frequently one suggested by a white abolitionist) to accord with new social identity as a free man, but retention of first name as a mark of continuity of individual identity” </a:t>
            </a:r>
          </a:p>
          <a:p>
            <a:endParaRPr lang="en-US" dirty="0"/>
          </a:p>
          <a:p>
            <a:endParaRPr lang="en-US" dirty="0"/>
          </a:p>
        </p:txBody>
      </p:sp>
    </p:spTree>
    <p:extLst>
      <p:ext uri="{BB962C8B-B14F-4D97-AF65-F5344CB8AC3E}">
        <p14:creationId xmlns:p14="http://schemas.microsoft.com/office/powerpoint/2010/main" xmlns="" val="177430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10172-EBE7-1641-A61C-04982599280B}"/>
              </a:ext>
            </a:extLst>
          </p:cNvPr>
          <p:cNvSpPr>
            <a:spLocks noGrp="1"/>
          </p:cNvSpPr>
          <p:nvPr>
            <p:ph type="title"/>
          </p:nvPr>
        </p:nvSpPr>
        <p:spPr/>
        <p:txBody>
          <a:bodyPr/>
          <a:lstStyle/>
          <a:p>
            <a:r>
              <a:rPr lang="en-US" dirty="0"/>
              <a:t>Slave narratives</a:t>
            </a:r>
          </a:p>
        </p:txBody>
      </p:sp>
      <p:sp>
        <p:nvSpPr>
          <p:cNvPr id="3" name="Content Placeholder 2">
            <a:extLst>
              <a:ext uri="{FF2B5EF4-FFF2-40B4-BE49-F238E27FC236}">
                <a16:creationId xmlns:a16="http://schemas.microsoft.com/office/drawing/2014/main" xmlns="" id="{92D9C769-D7F1-1D4F-8214-C4E93E9DA9FD}"/>
              </a:ext>
            </a:extLst>
          </p:cNvPr>
          <p:cNvSpPr>
            <a:spLocks noGrp="1"/>
          </p:cNvSpPr>
          <p:nvPr>
            <p:ph idx="1"/>
          </p:nvPr>
        </p:nvSpPr>
        <p:spPr/>
        <p:txBody>
          <a:bodyPr/>
          <a:lstStyle/>
          <a:p>
            <a:r>
              <a:rPr lang="en-US" dirty="0"/>
              <a:t>Olaudah Equiano’s </a:t>
            </a:r>
            <a:r>
              <a:rPr lang="en-US" i="1" dirty="0"/>
              <a:t>The Interesting Narrative of the Life of Olaudah Equiano, or Gustavus </a:t>
            </a:r>
            <a:r>
              <a:rPr lang="en-US" i="1" dirty="0" err="1"/>
              <a:t>Vassa</a:t>
            </a:r>
            <a:r>
              <a:rPr lang="en-US" i="1" dirty="0"/>
              <a:t>, The African. Written By Himself </a:t>
            </a:r>
            <a:r>
              <a:rPr lang="en-US" dirty="0"/>
              <a:t>(1789) carries the genre of the slave narrative a long way toward its representative texts </a:t>
            </a:r>
          </a:p>
          <a:p>
            <a:r>
              <a:rPr lang="en-US" dirty="0"/>
              <a:t>a first-hand account of the so-called “middle passage” that brought slaves to the New World. </a:t>
            </a:r>
          </a:p>
          <a:p>
            <a:r>
              <a:rPr lang="en-US" dirty="0"/>
              <a:t>He intends his Narrative to be brought to bear “on that important day when the question of Abolition is to be discussed </a:t>
            </a:r>
          </a:p>
          <a:p>
            <a:r>
              <a:rPr lang="en-US" dirty="0"/>
              <a:t>Equiano’s abolitionist sensibility appeals to the law and to the Christian doctrine of equality and fairness. While establishing his case, though, he does not shy away from describing the emotional, psychological, and physical torments of slavery. </a:t>
            </a:r>
          </a:p>
          <a:p>
            <a:r>
              <a:rPr lang="en-US" dirty="0"/>
              <a:t>The work concludes with a strong appeal to British law- makers, including the Queen, to abolish slavery. </a:t>
            </a:r>
          </a:p>
          <a:p>
            <a:endParaRPr lang="en-US" dirty="0"/>
          </a:p>
          <a:p>
            <a:endParaRPr lang="en-US" dirty="0"/>
          </a:p>
        </p:txBody>
      </p:sp>
    </p:spTree>
    <p:extLst>
      <p:ext uri="{BB962C8B-B14F-4D97-AF65-F5344CB8AC3E}">
        <p14:creationId xmlns:p14="http://schemas.microsoft.com/office/powerpoint/2010/main" xmlns="" val="122978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D0E5C-8B98-4A4F-B78A-FD5EFCF10BA0}"/>
              </a:ext>
            </a:extLst>
          </p:cNvPr>
          <p:cNvSpPr>
            <a:spLocks noGrp="1"/>
          </p:cNvSpPr>
          <p:nvPr>
            <p:ph type="title"/>
          </p:nvPr>
        </p:nvSpPr>
        <p:spPr/>
        <p:txBody>
          <a:bodyPr/>
          <a:lstStyle/>
          <a:p>
            <a:r>
              <a:rPr lang="en-US" dirty="0"/>
              <a:t>Confessions of Nat Turner (1831) </a:t>
            </a:r>
            <a:br>
              <a:rPr lang="en-US" dirty="0"/>
            </a:br>
            <a:endParaRPr lang="en-US" dirty="0"/>
          </a:p>
        </p:txBody>
      </p:sp>
      <p:pic>
        <p:nvPicPr>
          <p:cNvPr id="4" name="Content Placeholder 3">
            <a:extLst>
              <a:ext uri="{FF2B5EF4-FFF2-40B4-BE49-F238E27FC236}">
                <a16:creationId xmlns:a16="http://schemas.microsoft.com/office/drawing/2014/main" xmlns="" id="{2170AC53-9ED2-6442-8176-1A679CAC2DFA}"/>
              </a:ext>
            </a:extLst>
          </p:cNvPr>
          <p:cNvPicPr>
            <a:picLocks noGrp="1" noChangeAspect="1"/>
          </p:cNvPicPr>
          <p:nvPr>
            <p:ph idx="1"/>
          </p:nvPr>
        </p:nvPicPr>
        <p:blipFill>
          <a:blip r:embed="rId2" cstate="print"/>
          <a:stretch>
            <a:fillRect/>
          </a:stretch>
        </p:blipFill>
        <p:spPr>
          <a:xfrm>
            <a:off x="1306138" y="2447472"/>
            <a:ext cx="2694362" cy="4051300"/>
          </a:xfrm>
          <a:prstGeom prst="rect">
            <a:avLst/>
          </a:prstGeom>
        </p:spPr>
      </p:pic>
      <p:sp>
        <p:nvSpPr>
          <p:cNvPr id="6" name="TextBox 5">
            <a:extLst>
              <a:ext uri="{FF2B5EF4-FFF2-40B4-BE49-F238E27FC236}">
                <a16:creationId xmlns:a16="http://schemas.microsoft.com/office/drawing/2014/main" xmlns="" id="{4F2699E7-FC55-C346-B66B-18261A32893F}"/>
              </a:ext>
            </a:extLst>
          </p:cNvPr>
          <p:cNvSpPr txBox="1"/>
          <p:nvPr/>
        </p:nvSpPr>
        <p:spPr>
          <a:xfrm>
            <a:off x="4147457" y="2447472"/>
            <a:ext cx="7739743"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Whereas Equiano’s narrative is presented in his own eloquent, mannered, carefully arranged prose, Turner’s Confessions is an almost conversational account of the infamous rebellion he led: an expression of rage, but told in a factual, calm manner </a:t>
            </a:r>
          </a:p>
          <a:p>
            <a:pPr algn="just"/>
            <a:endParaRPr lang="en-US" dirty="0"/>
          </a:p>
          <a:p>
            <a:pPr marL="285750" indent="-285750" algn="just">
              <a:buFont typeface="Arial" panose="020B0604020202020204" pitchFamily="34" charset="0"/>
              <a:buChar char="•"/>
            </a:pPr>
            <a:r>
              <a:rPr lang="en-US" dirty="0"/>
              <a:t>religion can be used to reinforce social hierarchies, to provide comfort for the oppressed, or to present opportunities for empowerment. Equiano does everything in his power to be baptized so he can be accepted into the Christian community. Turner and his followers, denied baptism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i="1" dirty="0"/>
              <a:t>The Confessions of Nat Turner </a:t>
            </a:r>
            <a:r>
              <a:rPr lang="en-US" dirty="0"/>
              <a:t>was an instant bestseller and has provided much fodder for reinterpretations and retellings in the nearly two centuries since it was published </a:t>
            </a:r>
          </a:p>
          <a:p>
            <a:pPr marL="285750" indent="-285750" algn="just">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xmlns="" val="157833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FD802-7A28-0E40-B639-9C48CE4A292F}"/>
              </a:ext>
            </a:extLst>
          </p:cNvPr>
          <p:cNvSpPr>
            <a:spLocks noGrp="1"/>
          </p:cNvSpPr>
          <p:nvPr>
            <p:ph type="title"/>
          </p:nvPr>
        </p:nvSpPr>
        <p:spPr>
          <a:xfrm>
            <a:off x="1069848" y="484631"/>
            <a:ext cx="10058400" cy="1968777"/>
          </a:xfrm>
        </p:spPr>
        <p:txBody>
          <a:bodyPr>
            <a:normAutofit fontScale="90000"/>
          </a:bodyPr>
          <a:lstStyle/>
          <a:p>
            <a:r>
              <a:rPr lang="en-US" i="1" dirty="0"/>
              <a:t>Narrative of the Life of Frederick Douglass, An American Slave. Written by Himself </a:t>
            </a:r>
            <a:r>
              <a:rPr lang="en-US" dirty="0"/>
              <a:t>(1845)</a:t>
            </a:r>
            <a:br>
              <a:rPr lang="en-US" dirty="0"/>
            </a:br>
            <a:endParaRPr lang="en-US" dirty="0"/>
          </a:p>
        </p:txBody>
      </p:sp>
      <p:pic>
        <p:nvPicPr>
          <p:cNvPr id="4" name="Content Placeholder 3">
            <a:extLst>
              <a:ext uri="{FF2B5EF4-FFF2-40B4-BE49-F238E27FC236}">
                <a16:creationId xmlns:a16="http://schemas.microsoft.com/office/drawing/2014/main" xmlns="" id="{4AE741C6-933A-E848-B62D-3D9757D580C9}"/>
              </a:ext>
            </a:extLst>
          </p:cNvPr>
          <p:cNvPicPr>
            <a:picLocks noGrp="1" noChangeAspect="1"/>
          </p:cNvPicPr>
          <p:nvPr>
            <p:ph idx="1"/>
          </p:nvPr>
        </p:nvPicPr>
        <p:blipFill>
          <a:blip r:embed="rId2" cstate="print"/>
          <a:stretch>
            <a:fillRect/>
          </a:stretch>
        </p:blipFill>
        <p:spPr>
          <a:xfrm>
            <a:off x="4035101" y="2378943"/>
            <a:ext cx="3153019" cy="4051300"/>
          </a:xfrm>
          <a:prstGeom prst="rect">
            <a:avLst/>
          </a:prstGeom>
        </p:spPr>
      </p:pic>
    </p:spTree>
    <p:extLst>
      <p:ext uri="{BB962C8B-B14F-4D97-AF65-F5344CB8AC3E}">
        <p14:creationId xmlns:p14="http://schemas.microsoft.com/office/powerpoint/2010/main" xmlns="" val="1091114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4DE33-7E86-2745-A96E-7ADF562C1F97}"/>
              </a:ext>
            </a:extLst>
          </p:cNvPr>
          <p:cNvSpPr>
            <a:spLocks noGrp="1"/>
          </p:cNvSpPr>
          <p:nvPr>
            <p:ph type="title"/>
          </p:nvPr>
        </p:nvSpPr>
        <p:spPr/>
        <p:txBody>
          <a:bodyPr/>
          <a:lstStyle/>
          <a:p>
            <a:r>
              <a:rPr lang="en-US" dirty="0"/>
              <a:t>Frederick Douglass</a:t>
            </a:r>
          </a:p>
        </p:txBody>
      </p:sp>
      <p:sp>
        <p:nvSpPr>
          <p:cNvPr id="3" name="Content Placeholder 2">
            <a:extLst>
              <a:ext uri="{FF2B5EF4-FFF2-40B4-BE49-F238E27FC236}">
                <a16:creationId xmlns:a16="http://schemas.microsoft.com/office/drawing/2014/main" xmlns="" id="{A42635B2-AD3D-5A41-845B-249A364D163D}"/>
              </a:ext>
            </a:extLst>
          </p:cNvPr>
          <p:cNvSpPr>
            <a:spLocks noGrp="1"/>
          </p:cNvSpPr>
          <p:nvPr>
            <p:ph idx="1"/>
          </p:nvPr>
        </p:nvSpPr>
        <p:spPr/>
        <p:txBody>
          <a:bodyPr>
            <a:normAutofit fontScale="92500" lnSpcReduction="20000"/>
          </a:bodyPr>
          <a:lstStyle/>
          <a:p>
            <a:r>
              <a:rPr lang="en-US" dirty="0"/>
              <a:t>the most famous slave narrative is Frederick Douglass’s Narrative</a:t>
            </a:r>
          </a:p>
          <a:p>
            <a:r>
              <a:rPr lang="en-US" dirty="0"/>
              <a:t>The “American” in Douglass’s title signals the evolution of the genre into a uniquely American form. </a:t>
            </a:r>
          </a:p>
          <a:p>
            <a:r>
              <a:rPr lang="en-US" dirty="0"/>
              <a:t>Equiano’s narrative associates him with Africa, and Nat Turner’s subtitle marks him as the leader of an insurrection. None of them mentions America in the title nor uses the word “slave.” </a:t>
            </a:r>
          </a:p>
          <a:p>
            <a:r>
              <a:rPr lang="en-US" dirty="0"/>
              <a:t>its aim is to further the cause of the abolitionist movement, which was gaining considerable steam when his Narrative was published in 1845. </a:t>
            </a:r>
          </a:p>
          <a:p>
            <a:r>
              <a:rPr lang="en-US" dirty="0"/>
              <a:t>the reader is encouraged to hear the songs the slaves sing, and to interpret them. Relating the songs’ lyrics and describing the way they sound, Douglass emphasizes the sorrow at their heart and argues, “I have sometimes thought that the mere hearing of those songs would do more to impress some minds with the horrible character of slavery, than the reading of whole volumes of philosophy on the subject could do” (290)</a:t>
            </a:r>
          </a:p>
          <a:p>
            <a:r>
              <a:rPr lang="en-US" dirty="0"/>
              <a:t> In a population denied the right to literacy, music is a vital and even central means of expression. </a:t>
            </a:r>
          </a:p>
          <a:p>
            <a:endParaRPr lang="en-US" dirty="0"/>
          </a:p>
          <a:p>
            <a:endParaRPr lang="en-US" dirty="0"/>
          </a:p>
        </p:txBody>
      </p:sp>
    </p:spTree>
    <p:extLst>
      <p:ext uri="{BB962C8B-B14F-4D97-AF65-F5344CB8AC3E}">
        <p14:creationId xmlns:p14="http://schemas.microsoft.com/office/powerpoint/2010/main" xmlns="" val="37175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22E5D-C6C9-914D-B243-233B416FBA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25065A3-6B91-BA41-BC29-B016EB85DF58}"/>
              </a:ext>
            </a:extLst>
          </p:cNvPr>
          <p:cNvSpPr>
            <a:spLocks noGrp="1"/>
          </p:cNvSpPr>
          <p:nvPr>
            <p:ph idx="1"/>
          </p:nvPr>
        </p:nvSpPr>
        <p:spPr/>
        <p:txBody>
          <a:bodyPr/>
          <a:lstStyle/>
          <a:p>
            <a:r>
              <a:rPr lang="en-US" dirty="0"/>
              <a:t>“I now understood what had been to me a most perplexing difficulty – to wit, the white man’s power to enslave the black man.... From that moment, I understood the pathway from slavery to freedom” (303–304). </a:t>
            </a:r>
          </a:p>
          <a:p>
            <a:r>
              <a:rPr lang="en-US" b="1" i="1" dirty="0"/>
              <a:t>Sojourner Truth’s Narrative </a:t>
            </a:r>
            <a:r>
              <a:rPr lang="en-US" dirty="0"/>
              <a:t>(1850) is a significant development from Douglass’s narrative in regards that: (1) it is the first American slave narrative from a woman’s perspective, and (2) Truth uses the convention of the third person in her narrative </a:t>
            </a:r>
          </a:p>
          <a:p>
            <a:r>
              <a:rPr lang="en-US" dirty="0"/>
              <a:t>Truth was a prominent speechmaker in her time and is perhaps best </a:t>
            </a:r>
            <a:r>
              <a:rPr lang="en-US" dirty="0" err="1"/>
              <a:t>remem</a:t>
            </a:r>
            <a:r>
              <a:rPr lang="en-US" dirty="0"/>
              <a:t>- </a:t>
            </a:r>
            <a:r>
              <a:rPr lang="en-US" dirty="0" err="1"/>
              <a:t>bered</a:t>
            </a:r>
            <a:r>
              <a:rPr lang="en-US" dirty="0"/>
              <a:t> for her speech “</a:t>
            </a:r>
            <a:r>
              <a:rPr lang="en-US" dirty="0" err="1"/>
              <a:t>Ain’t</a:t>
            </a:r>
            <a:r>
              <a:rPr lang="en-US" dirty="0"/>
              <a:t> I a Woman?” </a:t>
            </a:r>
          </a:p>
          <a:p>
            <a:endParaRPr lang="en-US" dirty="0"/>
          </a:p>
          <a:p>
            <a:endParaRPr lang="en-US" dirty="0"/>
          </a:p>
        </p:txBody>
      </p:sp>
    </p:spTree>
    <p:extLst>
      <p:ext uri="{BB962C8B-B14F-4D97-AF65-F5344CB8AC3E}">
        <p14:creationId xmlns:p14="http://schemas.microsoft.com/office/powerpoint/2010/main" xmlns="" val="2963808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268</TotalTime>
  <Words>1331</Words>
  <Application>Microsoft Office PowerPoint</Application>
  <PresentationFormat>Custom</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Wood Type</vt:lpstr>
      <vt:lpstr>The Era of slavery</vt:lpstr>
      <vt:lpstr>Slide 2</vt:lpstr>
      <vt:lpstr>Earliest works</vt:lpstr>
      <vt:lpstr>Slave narratives</vt:lpstr>
      <vt:lpstr>Slave narratives</vt:lpstr>
      <vt:lpstr>Confessions of Nat Turner (1831)  </vt:lpstr>
      <vt:lpstr>Narrative of the Life of Frederick Douglass, An American Slave. Written by Himself (1845) </vt:lpstr>
      <vt:lpstr>Frederick Douglass</vt:lpstr>
      <vt:lpstr>Slide 9</vt:lpstr>
      <vt:lpstr>The Beginnings of Fiction  </vt:lpstr>
      <vt:lpstr>Incidents…study questions</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Era of slavery</dc:title>
  <dc:creator>Microsoft Office User</dc:creator>
  <cp:lastModifiedBy>Tamara Jovovic</cp:lastModifiedBy>
  <cp:revision>23</cp:revision>
  <dcterms:created xsi:type="dcterms:W3CDTF">2020-11-21T18:03:35Z</dcterms:created>
  <dcterms:modified xsi:type="dcterms:W3CDTF">2020-11-24T17:34:26Z</dcterms:modified>
</cp:coreProperties>
</file>