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99"/>
    <a:srgbClr val="00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chemeClr val="tx1"/>
                </a:solidFill>
                <a:effectLst/>
              </a:rPr>
              <a:t>Word classes (II)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8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Classification of adverbs according to meaning</a:t>
            </a:r>
          </a:p>
          <a:p>
            <a:endParaRPr lang="en-GB" dirty="0"/>
          </a:p>
          <a:p>
            <a:r>
              <a:rPr lang="en-GB" dirty="0"/>
              <a:t>1.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manner </a:t>
            </a:r>
            <a:r>
              <a:rPr lang="en-GB" dirty="0"/>
              <a:t>(they answer the question HOW?)</a:t>
            </a:r>
          </a:p>
          <a:p>
            <a:r>
              <a:rPr lang="en-GB" dirty="0"/>
              <a:t>The little boy behaved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badly.</a:t>
            </a:r>
          </a:p>
          <a:p>
            <a:r>
              <a:rPr lang="en-GB" dirty="0"/>
              <a:t>He did the job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perfectly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2.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time </a:t>
            </a:r>
            <a:r>
              <a:rPr lang="en-GB" dirty="0"/>
              <a:t>(WHEN?)</a:t>
            </a:r>
          </a:p>
          <a:p>
            <a:r>
              <a:rPr lang="en-GB" dirty="0"/>
              <a:t>I will do the work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tomorrow.</a:t>
            </a:r>
          </a:p>
          <a:p>
            <a:r>
              <a:rPr lang="en-GB" dirty="0"/>
              <a:t>What’s going to happen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</a:t>
            </a:r>
            <a:r>
              <a:rPr lang="en-GB" dirty="0" smtClean="0"/>
              <a:t>?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3.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frequency </a:t>
            </a:r>
            <a:r>
              <a:rPr lang="en-GB" dirty="0"/>
              <a:t>(HOW OFTEN?)</a:t>
            </a:r>
          </a:p>
          <a:p>
            <a:r>
              <a:rPr lang="en-GB" dirty="0"/>
              <a:t>He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always</a:t>
            </a:r>
            <a:r>
              <a:rPr lang="en-GB" dirty="0"/>
              <a:t> does his work well.</a:t>
            </a:r>
          </a:p>
          <a:p>
            <a:r>
              <a:rPr lang="en-GB" dirty="0"/>
              <a:t>He has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never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done </a:t>
            </a:r>
            <a:r>
              <a:rPr lang="en-GB" dirty="0"/>
              <a:t>that before.</a:t>
            </a:r>
          </a:p>
          <a:p>
            <a:r>
              <a:rPr lang="en-GB" dirty="0"/>
              <a:t>He is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sometimes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right.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29119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4.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place</a:t>
            </a:r>
          </a:p>
          <a:p>
            <a:r>
              <a:rPr lang="en-GB" dirty="0"/>
              <a:t>I will stand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here</a:t>
            </a:r>
            <a:r>
              <a:rPr lang="en-GB" dirty="0"/>
              <a:t>.</a:t>
            </a:r>
          </a:p>
          <a:p>
            <a:r>
              <a:rPr lang="en-GB" dirty="0"/>
              <a:t>The bird flew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out</a:t>
            </a:r>
            <a:r>
              <a:rPr lang="en-GB" dirty="0"/>
              <a:t>.</a:t>
            </a:r>
          </a:p>
          <a:p>
            <a:r>
              <a:rPr lang="en-GB" dirty="0"/>
              <a:t>Come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nearer</a:t>
            </a:r>
            <a:r>
              <a:rPr lang="en-GB" dirty="0"/>
              <a:t>.</a:t>
            </a:r>
          </a:p>
          <a:p>
            <a:r>
              <a:rPr lang="en-GB" dirty="0"/>
              <a:t>The sailors went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ashore</a:t>
            </a:r>
            <a:r>
              <a:rPr lang="en-GB" dirty="0"/>
              <a:t>.</a:t>
            </a:r>
          </a:p>
          <a:p>
            <a:r>
              <a:rPr lang="en-GB" dirty="0"/>
              <a:t>She drew the curtains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apart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5.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degree </a:t>
            </a:r>
            <a:r>
              <a:rPr lang="en-GB" dirty="0"/>
              <a:t>(TO WHAT EXTENT/DEGREE?)</a:t>
            </a:r>
          </a:p>
          <a:p>
            <a:r>
              <a:rPr lang="en-GB" dirty="0"/>
              <a:t>Are you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quite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 </a:t>
            </a:r>
            <a:r>
              <a:rPr lang="en-GB" dirty="0"/>
              <a:t>sure we’re on the right road?</a:t>
            </a:r>
          </a:p>
          <a:p>
            <a:r>
              <a:rPr lang="en-GB" dirty="0"/>
              <a:t>That’s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right</a:t>
            </a:r>
            <a:r>
              <a:rPr lang="en-GB" dirty="0"/>
              <a:t>.</a:t>
            </a:r>
          </a:p>
          <a:p>
            <a:r>
              <a:rPr lang="en-GB" dirty="0"/>
              <a:t>He spoke French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too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quickly </a:t>
            </a:r>
            <a:r>
              <a:rPr lang="en-GB" dirty="0"/>
              <a:t>for me to follow him.</a:t>
            </a:r>
          </a:p>
          <a:p>
            <a:endParaRPr lang="en-GB" dirty="0"/>
          </a:p>
          <a:p>
            <a:r>
              <a:rPr lang="en-GB" dirty="0"/>
              <a:t>6.	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Interrogative adverbs</a:t>
            </a: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are </a:t>
            </a:r>
            <a:r>
              <a:rPr lang="en-GB" dirty="0"/>
              <a:t>you going away?</a:t>
            </a: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Where</a:t>
            </a:r>
            <a:r>
              <a:rPr lang="en-GB" dirty="0"/>
              <a:t> are you sending him?</a:t>
            </a: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How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did </a:t>
            </a:r>
            <a:r>
              <a:rPr lang="en-GB" dirty="0"/>
              <a:t>you come here?</a:t>
            </a: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Why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did </a:t>
            </a:r>
            <a:r>
              <a:rPr lang="en-GB" dirty="0"/>
              <a:t>you say that?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334545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7.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of affirmation</a:t>
            </a:r>
          </a:p>
          <a:p>
            <a:r>
              <a:rPr lang="en-GB" dirty="0"/>
              <a:t>Single words: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yes, certainly, surely, absolutely, decidedly, evidently, indeed, entirely, naturally, obviously, precisely, willingly</a:t>
            </a:r>
            <a:r>
              <a:rPr lang="en-GB" dirty="0"/>
              <a:t>….</a:t>
            </a:r>
          </a:p>
          <a:p>
            <a:r>
              <a:rPr lang="en-GB" dirty="0" smtClean="0"/>
              <a:t>Adverbial </a:t>
            </a:r>
            <a:r>
              <a:rPr lang="en-GB" dirty="0"/>
              <a:t>phrases: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very well, of course</a:t>
            </a:r>
            <a:r>
              <a:rPr lang="en-GB" dirty="0"/>
              <a:t>….</a:t>
            </a:r>
          </a:p>
          <a:p>
            <a:endParaRPr lang="en-GB" dirty="0"/>
          </a:p>
          <a:p>
            <a:r>
              <a:rPr lang="en-GB" dirty="0"/>
              <a:t>8.	Adverbs of </a:t>
            </a:r>
            <a:r>
              <a:rPr lang="en-GB" dirty="0" smtClean="0"/>
              <a:t>probability</a:t>
            </a:r>
            <a:r>
              <a:rPr lang="sr-Latn-ME" dirty="0" smtClean="0"/>
              <a:t>: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perhaps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maybe </a:t>
            </a:r>
            <a:r>
              <a:rPr lang="sr-Latn-ME" i="1" dirty="0" smtClean="0"/>
              <a:t>, </a:t>
            </a:r>
            <a:r>
              <a:rPr lang="en-GB" dirty="0" err="1" smtClean="0"/>
              <a:t>etc</a:t>
            </a:r>
            <a:r>
              <a:rPr lang="sr-Latn-ME" dirty="0" smtClean="0"/>
              <a:t>. </a:t>
            </a:r>
            <a:endParaRPr lang="en-GB" dirty="0"/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Perhaps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they </a:t>
            </a:r>
            <a:r>
              <a:rPr lang="en-GB" dirty="0"/>
              <a:t>won’t do it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9.	Adverbs of </a:t>
            </a:r>
            <a:r>
              <a:rPr lang="en-GB" dirty="0" smtClean="0"/>
              <a:t>negation</a:t>
            </a:r>
            <a:r>
              <a:rPr lang="sr-Latn-ME" dirty="0" smtClean="0"/>
              <a:t>: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not,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never</a:t>
            </a:r>
            <a:r>
              <a:rPr lang="sr-Latn-ME" dirty="0" smtClean="0"/>
              <a:t>. </a:t>
            </a:r>
            <a:endParaRPr lang="en-GB" dirty="0"/>
          </a:p>
          <a:p>
            <a:r>
              <a:rPr lang="sr-Latn-ME" dirty="0" smtClean="0"/>
              <a:t>They will 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sr-Latn-ME" dirty="0" smtClean="0"/>
              <a:t> come. </a:t>
            </a:r>
          </a:p>
          <a:p>
            <a:endParaRPr lang="en-GB" dirty="0"/>
          </a:p>
          <a:p>
            <a:r>
              <a:rPr lang="en-GB" dirty="0"/>
              <a:t>10.	Relative adverbs</a:t>
            </a:r>
          </a:p>
          <a:p>
            <a:r>
              <a:rPr lang="en-GB" dirty="0" smtClean="0"/>
              <a:t>I </a:t>
            </a:r>
            <a:r>
              <a:rPr lang="en-GB" dirty="0"/>
              <a:t>remember the day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you </a:t>
            </a:r>
            <a:r>
              <a:rPr lang="en-GB" dirty="0"/>
              <a:t>told me you were going to America.</a:t>
            </a:r>
          </a:p>
          <a:p>
            <a:r>
              <a:rPr lang="en-GB" dirty="0"/>
              <a:t>This is the room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where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Rembrandt picture is hung.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2310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Adverbs with two </a:t>
            </a:r>
            <a:r>
              <a:rPr lang="en-GB" dirty="0" smtClean="0"/>
              <a:t>forms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He came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late</a:t>
            </a:r>
            <a:r>
              <a:rPr lang="en-GB" dirty="0"/>
              <a:t>.</a:t>
            </a:r>
          </a:p>
          <a:p>
            <a:r>
              <a:rPr lang="en-GB" dirty="0"/>
              <a:t>I haven’t heard from him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lately</a:t>
            </a:r>
            <a:r>
              <a:rPr lang="en-GB" b="1" i="1" dirty="0"/>
              <a:t>.</a:t>
            </a:r>
          </a:p>
          <a:p>
            <a:r>
              <a:rPr lang="en-GB" dirty="0"/>
              <a:t>The time is drawing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near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for </a:t>
            </a:r>
            <a:r>
              <a:rPr lang="en-GB" dirty="0"/>
              <a:t>my visit to England.</a:t>
            </a:r>
          </a:p>
          <a:p>
            <a:r>
              <a:rPr lang="en-GB" dirty="0"/>
              <a:t>I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nearly</a:t>
            </a:r>
            <a:r>
              <a:rPr lang="en-GB" dirty="0"/>
              <a:t> missed my train.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21490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Personal pronouns </a:t>
            </a:r>
            <a:r>
              <a:rPr lang="en-GB" dirty="0"/>
              <a:t>are always independent and refer to people or things: </a:t>
            </a:r>
            <a:r>
              <a:rPr lang="en-GB" b="1" i="1" dirty="0">
                <a:solidFill>
                  <a:srgbClr val="FFC000"/>
                </a:solidFill>
              </a:rPr>
              <a:t>I/me, you, </a:t>
            </a:r>
            <a:r>
              <a:rPr lang="en-GB" b="1" i="1" dirty="0" smtClean="0">
                <a:solidFill>
                  <a:srgbClr val="FFC000"/>
                </a:solidFill>
              </a:rPr>
              <a:t>he/</a:t>
            </a:r>
            <a:r>
              <a:rPr lang="en-GB" b="1" i="1" dirty="0" err="1" smtClean="0">
                <a:solidFill>
                  <a:srgbClr val="FFC000"/>
                </a:solidFill>
              </a:rPr>
              <a:t>him,she</a:t>
            </a:r>
            <a:r>
              <a:rPr lang="en-GB" b="1" i="1" dirty="0" smtClean="0">
                <a:solidFill>
                  <a:srgbClr val="FFC000"/>
                </a:solidFill>
              </a:rPr>
              <a:t>/her</a:t>
            </a:r>
            <a:r>
              <a:rPr lang="en-GB" b="1" i="1" dirty="0">
                <a:solidFill>
                  <a:srgbClr val="FFC000"/>
                </a:solidFill>
              </a:rPr>
              <a:t>, it, we/us, and they/them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b="1" i="1" dirty="0">
                <a:solidFill>
                  <a:srgbClr val="FFC000"/>
                </a:solidFill>
              </a:rPr>
              <a:t>I </a:t>
            </a:r>
            <a:r>
              <a:rPr lang="en-GB" dirty="0"/>
              <a:t>saw </a:t>
            </a:r>
            <a:r>
              <a:rPr lang="en-GB" b="1" i="1" dirty="0">
                <a:solidFill>
                  <a:srgbClr val="FFC000"/>
                </a:solidFill>
              </a:rPr>
              <a:t>him</a:t>
            </a:r>
            <a:r>
              <a:rPr lang="en-GB" dirty="0"/>
              <a:t> </a:t>
            </a:r>
            <a:r>
              <a:rPr lang="en-GB" dirty="0" smtClean="0"/>
              <a:t>yesterday</a:t>
            </a:r>
            <a:r>
              <a:rPr lang="sr-Latn-ME" dirty="0" smtClean="0"/>
              <a:t>.</a:t>
            </a:r>
          </a:p>
          <a:p>
            <a:endParaRPr lang="sr-Latn-ME" dirty="0" smtClean="0"/>
          </a:p>
          <a:p>
            <a:r>
              <a:rPr lang="en-GB" b="1" dirty="0">
                <a:solidFill>
                  <a:srgbClr val="FF0000"/>
                </a:solidFill>
              </a:rPr>
              <a:t>Possessive pronouns </a:t>
            </a:r>
            <a:r>
              <a:rPr lang="en-GB" dirty="0"/>
              <a:t>are related to personal pronouns and express ‘ownership’. There </a:t>
            </a:r>
            <a:r>
              <a:rPr lang="en-GB" dirty="0" smtClean="0"/>
              <a:t>are</a:t>
            </a:r>
            <a:r>
              <a:rPr lang="sr-Latn-ME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dependent</a:t>
            </a:r>
            <a:r>
              <a:rPr lang="en-GB" dirty="0" smtClean="0"/>
              <a:t> and</a:t>
            </a:r>
            <a:r>
              <a:rPr lang="sr-Latn-ME" dirty="0"/>
              <a:t> </a:t>
            </a:r>
            <a:r>
              <a:rPr lang="en-GB" b="1" dirty="0" smtClean="0">
                <a:solidFill>
                  <a:srgbClr val="C00000"/>
                </a:solidFill>
              </a:rPr>
              <a:t>independent</a:t>
            </a:r>
            <a:r>
              <a:rPr lang="en-GB" dirty="0" smtClean="0"/>
              <a:t> </a:t>
            </a:r>
            <a:r>
              <a:rPr lang="en-GB" dirty="0"/>
              <a:t>ones. 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dirty="0" smtClean="0"/>
              <a:t>The </a:t>
            </a:r>
            <a:r>
              <a:rPr lang="en-GB" b="1" dirty="0">
                <a:solidFill>
                  <a:srgbClr val="FF0000"/>
                </a:solidFill>
              </a:rPr>
              <a:t>dependent ones </a:t>
            </a:r>
            <a:r>
              <a:rPr lang="en-GB" dirty="0"/>
              <a:t>are my, </a:t>
            </a:r>
            <a:r>
              <a:rPr lang="en-GB" b="1" i="1" dirty="0">
                <a:solidFill>
                  <a:srgbClr val="FF0000"/>
                </a:solidFill>
              </a:rPr>
              <a:t>your, his, its, her, </a:t>
            </a:r>
            <a:r>
              <a:rPr lang="en-GB" b="1" i="1" dirty="0" smtClean="0">
                <a:solidFill>
                  <a:srgbClr val="FF0000"/>
                </a:solidFill>
              </a:rPr>
              <a:t>our,</a:t>
            </a:r>
            <a:r>
              <a:rPr lang="sr-Latn-ME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their</a:t>
            </a:r>
            <a:r>
              <a:rPr lang="en-GB" dirty="0"/>
              <a:t>. They function as determiner and tell ‘whom’ or ‘what’ something or </a:t>
            </a:r>
            <a:r>
              <a:rPr lang="en-GB" dirty="0" smtClean="0"/>
              <a:t>somebody</a:t>
            </a:r>
            <a:r>
              <a:rPr lang="sr-Latn-ME" dirty="0" smtClean="0"/>
              <a:t> </a:t>
            </a:r>
            <a:r>
              <a:rPr lang="en-GB" dirty="0" smtClean="0"/>
              <a:t>belongs </a:t>
            </a:r>
            <a:r>
              <a:rPr lang="en-GB" dirty="0"/>
              <a:t>to. 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dirty="0" smtClean="0"/>
              <a:t>The </a:t>
            </a:r>
            <a:r>
              <a:rPr lang="en-GB" b="1" dirty="0">
                <a:solidFill>
                  <a:srgbClr val="C00000"/>
                </a:solidFill>
              </a:rPr>
              <a:t>independent ones </a:t>
            </a:r>
            <a:r>
              <a:rPr lang="en-GB" dirty="0"/>
              <a:t>are </a:t>
            </a:r>
            <a:r>
              <a:rPr lang="en-GB" b="1" i="1" dirty="0">
                <a:solidFill>
                  <a:srgbClr val="C00000"/>
                </a:solidFill>
              </a:rPr>
              <a:t>mine, yours, his, hers, its, ours, theirs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Consider </a:t>
            </a:r>
            <a:r>
              <a:rPr lang="en-GB" b="1" i="1" dirty="0">
                <a:solidFill>
                  <a:srgbClr val="FF0000"/>
                </a:solidFill>
              </a:rPr>
              <a:t>my</a:t>
            </a:r>
            <a:r>
              <a:rPr lang="en-GB" dirty="0"/>
              <a:t> book </a:t>
            </a:r>
            <a:r>
              <a:rPr lang="en-GB" b="1" i="1" dirty="0">
                <a:solidFill>
                  <a:srgbClr val="C00000"/>
                </a:solidFill>
              </a:rPr>
              <a:t>yours</a:t>
            </a:r>
            <a:r>
              <a:rPr lang="en-GB" dirty="0"/>
              <a:t>.</a:t>
            </a:r>
          </a:p>
          <a:p>
            <a:r>
              <a:rPr lang="en-GB" dirty="0"/>
              <a:t>These are </a:t>
            </a:r>
            <a:r>
              <a:rPr lang="en-GB" b="1" i="1" dirty="0">
                <a:solidFill>
                  <a:srgbClr val="C00000"/>
                </a:solidFill>
              </a:rPr>
              <a:t>mine</a:t>
            </a:r>
            <a:r>
              <a:rPr lang="en-GB" dirty="0"/>
              <a:t>.</a:t>
            </a:r>
          </a:p>
          <a:p>
            <a:endParaRPr lang="sr-Latn-ME" dirty="0"/>
          </a:p>
          <a:p>
            <a:endParaRPr lang="sr-Latn-ME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rgbClr val="FFC000"/>
                </a:solidFill>
              </a:rPr>
              <a:t>Pronouns 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b="1" dirty="0">
                <a:solidFill>
                  <a:srgbClr val="FFFF00"/>
                </a:solidFill>
              </a:rPr>
              <a:t>Relative pronouns </a:t>
            </a:r>
            <a:r>
              <a:rPr lang="en-GB" dirty="0"/>
              <a:t>are the pronouns </a:t>
            </a:r>
            <a:r>
              <a:rPr lang="en-GB" b="1" i="1" dirty="0">
                <a:solidFill>
                  <a:srgbClr val="FFFF00"/>
                </a:solidFill>
              </a:rPr>
              <a:t>who, whom, whose, which</a:t>
            </a:r>
            <a:r>
              <a:rPr lang="en-GB" dirty="0"/>
              <a:t>, and </a:t>
            </a:r>
            <a:r>
              <a:rPr lang="en-GB" b="1" i="1" dirty="0">
                <a:solidFill>
                  <a:srgbClr val="FFFF00"/>
                </a:solidFill>
              </a:rPr>
              <a:t>that</a:t>
            </a:r>
            <a:r>
              <a:rPr lang="en-GB" dirty="0"/>
              <a:t>, which have </a:t>
            </a:r>
            <a:r>
              <a:rPr lang="en-GB" dirty="0" smtClean="0"/>
              <a:t>a</a:t>
            </a:r>
            <a:r>
              <a:rPr lang="sr-Latn-ME" dirty="0" smtClean="0"/>
              <a:t> </a:t>
            </a:r>
            <a:r>
              <a:rPr lang="en-GB" dirty="0" smtClean="0"/>
              <a:t>double </a:t>
            </a:r>
            <a:r>
              <a:rPr lang="en-GB" dirty="0"/>
              <a:t>function. </a:t>
            </a:r>
            <a:endParaRPr lang="sr-Latn-ME" dirty="0" smtClean="0"/>
          </a:p>
          <a:p>
            <a:pPr marL="109728" indent="0" algn="just">
              <a:buNone/>
            </a:pPr>
            <a:r>
              <a:rPr lang="en-GB" dirty="0" smtClean="0"/>
              <a:t>They </a:t>
            </a:r>
            <a:r>
              <a:rPr lang="en-GB" dirty="0"/>
              <a:t>are pronouns in that </a:t>
            </a:r>
            <a:r>
              <a:rPr lang="sr-Latn-ME" dirty="0" smtClean="0"/>
              <a:t> </a:t>
            </a:r>
            <a:r>
              <a:rPr lang="en-GB" dirty="0" smtClean="0"/>
              <a:t>they </a:t>
            </a:r>
            <a:r>
              <a:rPr lang="en-GB" dirty="0"/>
              <a:t>refer to a person or thing and at </a:t>
            </a:r>
            <a:r>
              <a:rPr lang="en-GB" dirty="0" smtClean="0"/>
              <a:t>the</a:t>
            </a:r>
            <a:r>
              <a:rPr lang="sr-Latn-ME" dirty="0" smtClean="0"/>
              <a:t> </a:t>
            </a:r>
            <a:r>
              <a:rPr lang="en-GB" dirty="0" smtClean="0"/>
              <a:t>same </a:t>
            </a:r>
            <a:r>
              <a:rPr lang="en-GB" dirty="0"/>
              <a:t>time they introduce a dependent clause. </a:t>
            </a:r>
            <a:endParaRPr lang="sr-Latn-ME" dirty="0" smtClean="0"/>
          </a:p>
          <a:p>
            <a:pPr marL="109728" indent="0" algn="just">
              <a:buNone/>
            </a:pPr>
            <a:r>
              <a:rPr lang="en-GB" dirty="0" smtClean="0"/>
              <a:t>In </a:t>
            </a:r>
            <a:r>
              <a:rPr lang="en-GB" dirty="0"/>
              <a:t>the clause that they introduce, </a:t>
            </a:r>
            <a:r>
              <a:rPr lang="en-GB" dirty="0" smtClean="0"/>
              <a:t>they</a:t>
            </a:r>
            <a:r>
              <a:rPr lang="sr-Latn-ME" dirty="0" smtClean="0"/>
              <a:t> </a:t>
            </a:r>
            <a:r>
              <a:rPr lang="en-GB" dirty="0" smtClean="0"/>
              <a:t>function </a:t>
            </a:r>
            <a:r>
              <a:rPr lang="en-GB" dirty="0"/>
              <a:t>as a constituent (for example, a subject or object). </a:t>
            </a:r>
            <a:endParaRPr lang="sr-Latn-ME" dirty="0" smtClean="0"/>
          </a:p>
          <a:p>
            <a:pPr marL="109728" indent="0" algn="just">
              <a:buNone/>
            </a:pPr>
            <a:r>
              <a:rPr lang="en-GB" dirty="0" smtClean="0"/>
              <a:t>Except </a:t>
            </a:r>
            <a:r>
              <a:rPr lang="en-GB" dirty="0"/>
              <a:t>for </a:t>
            </a:r>
            <a:r>
              <a:rPr lang="en-GB" b="1" i="1" dirty="0">
                <a:solidFill>
                  <a:srgbClr val="FFFF00"/>
                </a:solidFill>
              </a:rPr>
              <a:t>whose</a:t>
            </a:r>
            <a:r>
              <a:rPr lang="en-GB" dirty="0"/>
              <a:t>, they are </a:t>
            </a:r>
            <a:r>
              <a:rPr lang="en-GB" dirty="0" smtClean="0"/>
              <a:t>all</a:t>
            </a:r>
            <a:r>
              <a:rPr lang="sr-Latn-ME" dirty="0" smtClean="0"/>
              <a:t> </a:t>
            </a:r>
            <a:r>
              <a:rPr lang="en-GB" dirty="0" smtClean="0"/>
              <a:t>independent</a:t>
            </a:r>
            <a:r>
              <a:rPr lang="en-GB" dirty="0"/>
              <a:t>, but </a:t>
            </a:r>
            <a:r>
              <a:rPr lang="en-GB" b="1" i="1" dirty="0">
                <a:solidFill>
                  <a:srgbClr val="FFFF00"/>
                </a:solidFill>
              </a:rPr>
              <a:t>whose</a:t>
            </a:r>
            <a:r>
              <a:rPr lang="en-GB" dirty="0"/>
              <a:t> is a dependent one, very much like a possessive pronoun</a:t>
            </a:r>
            <a:r>
              <a:rPr lang="en-GB" dirty="0" smtClean="0"/>
              <a:t>.</a:t>
            </a:r>
            <a:endParaRPr lang="sr-Latn-ME" dirty="0" smtClean="0"/>
          </a:p>
          <a:p>
            <a:pPr marL="109728" indent="0" algn="just">
              <a:buNone/>
            </a:pPr>
            <a:r>
              <a:rPr lang="sr-Latn-ME" dirty="0" smtClean="0"/>
              <a:t>                             </a:t>
            </a:r>
            <a:r>
              <a:rPr lang="sr-Latn-ME" b="1" dirty="0" smtClean="0">
                <a:solidFill>
                  <a:srgbClr val="FFFF00"/>
                </a:solidFill>
              </a:rPr>
              <a:t>DO      S        P</a:t>
            </a:r>
          </a:p>
          <a:p>
            <a:pPr marL="109728" indent="0" algn="just">
              <a:buNone/>
            </a:pPr>
            <a:r>
              <a:rPr lang="en-GB" dirty="0"/>
              <a:t> </a:t>
            </a:r>
            <a:r>
              <a:rPr lang="sr-Latn-ME" dirty="0" smtClean="0"/>
              <a:t>I </a:t>
            </a:r>
            <a:r>
              <a:rPr lang="en-GB" dirty="0" smtClean="0"/>
              <a:t>know </a:t>
            </a:r>
            <a:r>
              <a:rPr lang="en-GB" dirty="0"/>
              <a:t>the guy </a:t>
            </a:r>
            <a:r>
              <a:rPr lang="en-GB" b="1" i="1" dirty="0">
                <a:solidFill>
                  <a:srgbClr val="FFFF00"/>
                </a:solidFill>
              </a:rPr>
              <a:t>whom</a:t>
            </a:r>
            <a:r>
              <a:rPr lang="en-GB" dirty="0"/>
              <a:t> / you / </a:t>
            </a:r>
            <a:r>
              <a:rPr lang="en-GB" dirty="0" smtClean="0"/>
              <a:t>met</a:t>
            </a:r>
            <a:r>
              <a:rPr lang="sr-Latn-ME" dirty="0" smtClean="0"/>
              <a:t>.</a:t>
            </a:r>
          </a:p>
          <a:p>
            <a:pPr marL="109728" indent="0" algn="just">
              <a:buNone/>
            </a:pPr>
            <a:r>
              <a:rPr lang="sr-Latn-ME" dirty="0" smtClean="0"/>
              <a:t> </a:t>
            </a:r>
            <a:r>
              <a:rPr lang="en-GB" dirty="0" smtClean="0"/>
              <a:t>I </a:t>
            </a:r>
            <a:r>
              <a:rPr lang="en-GB" dirty="0"/>
              <a:t>do not know the guy </a:t>
            </a:r>
            <a:r>
              <a:rPr lang="en-GB" b="1" i="1" dirty="0">
                <a:solidFill>
                  <a:srgbClr val="FFFF00"/>
                </a:solidFill>
              </a:rPr>
              <a:t>whose</a:t>
            </a:r>
            <a:r>
              <a:rPr lang="en-GB" dirty="0"/>
              <a:t> book </a:t>
            </a:r>
            <a:r>
              <a:rPr lang="en-GB" dirty="0" smtClean="0"/>
              <a:t>that</a:t>
            </a:r>
            <a:r>
              <a:rPr lang="sr-Latn-ME" dirty="0" smtClean="0"/>
              <a:t> </a:t>
            </a:r>
            <a:r>
              <a:rPr lang="en-GB" dirty="0" smtClean="0"/>
              <a:t>is</a:t>
            </a:r>
            <a:r>
              <a:rPr lang="sr-Latn-ME" dirty="0" smtClean="0"/>
              <a:t>. </a:t>
            </a:r>
          </a:p>
          <a:p>
            <a:pPr marL="109728" indent="0" algn="just">
              <a:buNone/>
            </a:pPr>
            <a:endParaRPr lang="sr-Latn-ME" dirty="0" smtClean="0"/>
          </a:p>
          <a:p>
            <a:pPr marL="109728" indent="0" algn="just">
              <a:buNone/>
            </a:pPr>
            <a:endParaRPr lang="sr-Latn-ME" dirty="0" smtClean="0"/>
          </a:p>
          <a:p>
            <a:pPr marL="109728" indent="0" algn="just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Pronouns </a:t>
            </a:r>
          </a:p>
        </p:txBody>
      </p:sp>
    </p:spTree>
    <p:extLst>
      <p:ext uri="{BB962C8B-B14F-4D97-AF65-F5344CB8AC3E}">
        <p14:creationId xmlns:p14="http://schemas.microsoft.com/office/powerpoint/2010/main" val="32766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>
                <a:solidFill>
                  <a:srgbClr val="008000"/>
                </a:solidFill>
              </a:rPr>
              <a:t>Interrogative </a:t>
            </a:r>
            <a:r>
              <a:rPr lang="en-GB" dirty="0">
                <a:solidFill>
                  <a:srgbClr val="008000"/>
                </a:solidFill>
              </a:rPr>
              <a:t>pronouns </a:t>
            </a:r>
            <a:r>
              <a:rPr lang="en-GB" dirty="0"/>
              <a:t>are words like </a:t>
            </a:r>
            <a:r>
              <a:rPr lang="en-GB" b="1" i="1" dirty="0">
                <a:solidFill>
                  <a:srgbClr val="008000"/>
                </a:solidFill>
              </a:rPr>
              <a:t>whose</a:t>
            </a:r>
            <a:r>
              <a:rPr lang="en-GB" dirty="0"/>
              <a:t>, </a:t>
            </a:r>
            <a:r>
              <a:rPr lang="en-GB" b="1" i="1" dirty="0">
                <a:solidFill>
                  <a:srgbClr val="008000"/>
                </a:solidFill>
              </a:rPr>
              <a:t>who, whom, which </a:t>
            </a:r>
            <a:r>
              <a:rPr lang="en-GB" dirty="0"/>
              <a:t>and </a:t>
            </a:r>
            <a:r>
              <a:rPr lang="en-GB" b="1" i="1" dirty="0">
                <a:solidFill>
                  <a:srgbClr val="008000"/>
                </a:solidFill>
              </a:rPr>
              <a:t>what</a:t>
            </a:r>
            <a:r>
              <a:rPr lang="en-GB" dirty="0"/>
              <a:t>, which </a:t>
            </a:r>
            <a:r>
              <a:rPr lang="en-GB" dirty="0" smtClean="0"/>
              <a:t>introduce</a:t>
            </a:r>
            <a:r>
              <a:rPr lang="sr-Latn-ME" dirty="0" smtClean="0"/>
              <a:t> </a:t>
            </a:r>
            <a:r>
              <a:rPr lang="en-GB" dirty="0" smtClean="0"/>
              <a:t>questions</a:t>
            </a:r>
            <a:r>
              <a:rPr lang="en-GB" dirty="0"/>
              <a:t>. </a:t>
            </a:r>
            <a:endParaRPr lang="sr-Latn-ME" dirty="0" smtClean="0"/>
          </a:p>
          <a:p>
            <a:pPr algn="just"/>
            <a:r>
              <a:rPr lang="en-GB" dirty="0" smtClean="0"/>
              <a:t>They </a:t>
            </a:r>
            <a:r>
              <a:rPr lang="en-GB" dirty="0"/>
              <a:t>may be used </a:t>
            </a:r>
            <a:r>
              <a:rPr lang="en-GB" b="1" dirty="0">
                <a:solidFill>
                  <a:srgbClr val="00FF99"/>
                </a:solidFill>
              </a:rPr>
              <a:t>dependently</a:t>
            </a:r>
            <a:r>
              <a:rPr lang="en-GB" dirty="0"/>
              <a:t> or </a:t>
            </a:r>
            <a:r>
              <a:rPr lang="en-GB" b="1" dirty="0">
                <a:solidFill>
                  <a:srgbClr val="92D050"/>
                </a:solidFill>
              </a:rPr>
              <a:t>independently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endParaRPr lang="en-GB" dirty="0"/>
          </a:p>
          <a:p>
            <a:pPr algn="just"/>
            <a:r>
              <a:rPr lang="en-GB" b="1" i="1" dirty="0">
                <a:solidFill>
                  <a:srgbClr val="00FF99"/>
                </a:solidFill>
              </a:rPr>
              <a:t>Whose</a:t>
            </a:r>
            <a:r>
              <a:rPr lang="en-GB" dirty="0"/>
              <a:t> book is that? </a:t>
            </a:r>
            <a:r>
              <a:rPr lang="sr-Latn-ME" dirty="0"/>
              <a:t>(</a:t>
            </a:r>
            <a:r>
              <a:rPr lang="en-GB" b="1" i="1" dirty="0" smtClean="0">
                <a:solidFill>
                  <a:srgbClr val="00FF99"/>
                </a:solidFill>
              </a:rPr>
              <a:t>whose</a:t>
            </a:r>
            <a:r>
              <a:rPr lang="en-GB" dirty="0" smtClean="0"/>
              <a:t> </a:t>
            </a:r>
            <a:r>
              <a:rPr lang="sr-Latn-ME" dirty="0" smtClean="0"/>
              <a:t> </a:t>
            </a:r>
            <a:r>
              <a:rPr lang="en-GB" dirty="0" smtClean="0"/>
              <a:t>is </a:t>
            </a:r>
            <a:r>
              <a:rPr lang="en-GB" dirty="0"/>
              <a:t>used </a:t>
            </a:r>
            <a:r>
              <a:rPr lang="en-GB" b="1" i="1" dirty="0" smtClean="0">
                <a:solidFill>
                  <a:srgbClr val="00FF99"/>
                </a:solidFill>
              </a:rPr>
              <a:t>dependently</a:t>
            </a:r>
            <a:r>
              <a:rPr lang="sr-Latn-ME" b="1" i="1" dirty="0" smtClean="0"/>
              <a:t>)</a:t>
            </a:r>
          </a:p>
          <a:p>
            <a:pPr marL="109728" indent="0" algn="just">
              <a:buNone/>
            </a:pPr>
            <a:endParaRPr lang="en-GB" b="1" i="1" dirty="0">
              <a:solidFill>
                <a:srgbClr val="00FF99"/>
              </a:solidFill>
            </a:endParaRPr>
          </a:p>
          <a:p>
            <a:pPr algn="just"/>
            <a:r>
              <a:rPr lang="en-GB" b="1" dirty="0">
                <a:solidFill>
                  <a:srgbClr val="92D050"/>
                </a:solidFill>
              </a:rPr>
              <a:t>Whose</a:t>
            </a:r>
            <a:r>
              <a:rPr lang="en-GB" dirty="0"/>
              <a:t> is that? </a:t>
            </a:r>
            <a:r>
              <a:rPr lang="sr-Latn-ME" dirty="0" smtClean="0"/>
              <a:t>(</a:t>
            </a:r>
            <a:r>
              <a:rPr lang="en-GB" b="1" i="1" dirty="0" smtClean="0">
                <a:solidFill>
                  <a:srgbClr val="92D050"/>
                </a:solidFill>
              </a:rPr>
              <a:t>whose</a:t>
            </a:r>
            <a:r>
              <a:rPr lang="en-GB" dirty="0" smtClean="0"/>
              <a:t> </a:t>
            </a:r>
            <a:r>
              <a:rPr lang="sr-Latn-ME" dirty="0" smtClean="0"/>
              <a:t> </a:t>
            </a:r>
            <a:r>
              <a:rPr lang="en-GB" dirty="0" smtClean="0"/>
              <a:t>is used </a:t>
            </a:r>
            <a:r>
              <a:rPr lang="en-GB" b="1" i="1" dirty="0" smtClean="0">
                <a:solidFill>
                  <a:srgbClr val="92D050"/>
                </a:solidFill>
              </a:rPr>
              <a:t>independently</a:t>
            </a:r>
            <a:r>
              <a:rPr lang="sr-Latn-ME" b="1" dirty="0" smtClean="0"/>
              <a:t>)</a:t>
            </a:r>
            <a:endParaRPr lang="sr-Latn-ME" dirty="0" smtClean="0"/>
          </a:p>
          <a:p>
            <a:pPr marL="109728" indent="0" algn="just">
              <a:buNone/>
            </a:pPr>
            <a:endParaRPr lang="sr-Latn-ME" b="1" i="1" dirty="0" smtClean="0">
              <a:solidFill>
                <a:srgbClr val="92D050"/>
              </a:solidFill>
            </a:endParaRPr>
          </a:p>
          <a:p>
            <a:pPr algn="just"/>
            <a:r>
              <a:rPr lang="sr-Latn-ME" dirty="0">
                <a:solidFill>
                  <a:srgbClr val="008000"/>
                </a:solidFill>
              </a:rPr>
              <a:t>Interrogative pronouns </a:t>
            </a:r>
            <a:r>
              <a:rPr lang="sr-Latn-ME" dirty="0" smtClean="0"/>
              <a:t>used as </a:t>
            </a:r>
            <a:r>
              <a:rPr lang="sr-Latn-ME" b="1" i="1" dirty="0" smtClean="0">
                <a:solidFill>
                  <a:srgbClr val="FFFF00"/>
                </a:solidFill>
              </a:rPr>
              <a:t>subordinators</a:t>
            </a:r>
            <a:r>
              <a:rPr lang="sr-Latn-ME" dirty="0" smtClean="0"/>
              <a:t>.</a:t>
            </a:r>
          </a:p>
          <a:p>
            <a:pPr marL="109728" indent="0" algn="just">
              <a:buNone/>
            </a:pPr>
            <a:r>
              <a:rPr lang="sr-Latn-ME" dirty="0" smtClean="0"/>
              <a:t>   </a:t>
            </a:r>
            <a:r>
              <a:rPr lang="en-GB" dirty="0" smtClean="0"/>
              <a:t>I </a:t>
            </a:r>
            <a:r>
              <a:rPr lang="en-GB" dirty="0"/>
              <a:t>asked </a:t>
            </a:r>
            <a:r>
              <a:rPr lang="en-GB" b="1" i="1" dirty="0">
                <a:solidFill>
                  <a:srgbClr val="FFFF00"/>
                </a:solidFill>
              </a:rPr>
              <a:t>whom </a:t>
            </a:r>
            <a:r>
              <a:rPr lang="en-GB" dirty="0"/>
              <a:t>you saw.</a:t>
            </a:r>
            <a:endParaRPr lang="sr-Latn-ME" dirty="0" smtClean="0"/>
          </a:p>
          <a:p>
            <a:pPr algn="just"/>
            <a:endParaRPr lang="sr-Latn-ME" b="1" i="1" dirty="0" smtClean="0">
              <a:solidFill>
                <a:srgbClr val="92D050"/>
              </a:solidFill>
            </a:endParaRPr>
          </a:p>
          <a:p>
            <a:pPr algn="just"/>
            <a:endParaRPr lang="sr-Latn-ME" b="1" i="1" dirty="0" smtClean="0">
              <a:solidFill>
                <a:srgbClr val="92D050"/>
              </a:solidFill>
            </a:endParaRPr>
          </a:p>
          <a:p>
            <a:pPr algn="just"/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Pronouns </a:t>
            </a:r>
          </a:p>
        </p:txBody>
      </p:sp>
    </p:spTree>
    <p:extLst>
      <p:ext uri="{BB962C8B-B14F-4D97-AF65-F5344CB8AC3E}">
        <p14:creationId xmlns:p14="http://schemas.microsoft.com/office/powerpoint/2010/main" val="7498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The demonstrative pronouns are </a:t>
            </a:r>
            <a:r>
              <a:rPr lang="en-GB" b="1" i="1" dirty="0">
                <a:solidFill>
                  <a:schemeClr val="accent4"/>
                </a:solidFill>
              </a:rPr>
              <a:t>this, that, these</a:t>
            </a:r>
            <a:r>
              <a:rPr lang="en-GB" dirty="0"/>
              <a:t>, and </a:t>
            </a:r>
            <a:r>
              <a:rPr lang="en-GB" b="1" i="1" dirty="0">
                <a:solidFill>
                  <a:schemeClr val="accent4"/>
                </a:solidFill>
              </a:rPr>
              <a:t>those</a:t>
            </a:r>
            <a:r>
              <a:rPr lang="en-GB" dirty="0"/>
              <a:t>, which have a ‘pointing’ sense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b="1" i="1" dirty="0">
                <a:solidFill>
                  <a:schemeClr val="accent4"/>
                </a:solidFill>
              </a:rPr>
              <a:t>This</a:t>
            </a:r>
            <a:r>
              <a:rPr lang="en-GB" dirty="0"/>
              <a:t> and </a:t>
            </a:r>
            <a:r>
              <a:rPr lang="en-GB" b="1" i="1" dirty="0">
                <a:solidFill>
                  <a:schemeClr val="accent4"/>
                </a:solidFill>
              </a:rPr>
              <a:t>that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refer </a:t>
            </a:r>
            <a:r>
              <a:rPr lang="en-GB" dirty="0"/>
              <a:t>to ‘singular’ things, </a:t>
            </a:r>
            <a:r>
              <a:rPr lang="en-GB" b="1" i="1" dirty="0">
                <a:solidFill>
                  <a:schemeClr val="accent4"/>
                </a:solidFill>
              </a:rPr>
              <a:t>these</a:t>
            </a:r>
            <a:r>
              <a:rPr lang="en-GB" dirty="0"/>
              <a:t> and </a:t>
            </a:r>
            <a:r>
              <a:rPr lang="en-GB" b="1" i="1" dirty="0" smtClean="0">
                <a:solidFill>
                  <a:schemeClr val="accent4"/>
                </a:solidFill>
              </a:rPr>
              <a:t>those</a:t>
            </a:r>
            <a:r>
              <a:rPr lang="sr-Latn-ME" b="1" i="1" dirty="0" smtClean="0">
                <a:solidFill>
                  <a:schemeClr val="accent4"/>
                </a:solidFill>
              </a:rPr>
              <a:t> </a:t>
            </a:r>
            <a:r>
              <a:rPr lang="en-GB" dirty="0" smtClean="0"/>
              <a:t> </a:t>
            </a:r>
            <a:r>
              <a:rPr lang="en-GB" dirty="0"/>
              <a:t>to ‘plural’ ones. They can also </a:t>
            </a:r>
            <a:r>
              <a:rPr lang="en-GB" dirty="0" smtClean="0"/>
              <a:t>be</a:t>
            </a:r>
            <a:r>
              <a:rPr lang="sr-Latn-ME" dirty="0" smtClean="0"/>
              <a:t> </a:t>
            </a:r>
            <a:r>
              <a:rPr lang="en-GB" dirty="0" smtClean="0"/>
              <a:t>used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independently</a:t>
            </a:r>
            <a:r>
              <a:rPr lang="en-GB" dirty="0"/>
              <a:t> and </a:t>
            </a:r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dependently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Did you see </a:t>
            </a:r>
            <a:r>
              <a:rPr lang="en-GB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this/that</a:t>
            </a:r>
            <a:r>
              <a:rPr lang="sr-Latn-ME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GB" dirty="0" smtClean="0"/>
              <a:t>? </a:t>
            </a:r>
            <a:endParaRPr lang="sr-Latn-ME" dirty="0" smtClean="0"/>
          </a:p>
          <a:p>
            <a:pPr marL="109728" indent="0">
              <a:buNone/>
            </a:pPr>
            <a:r>
              <a:rPr lang="en-GB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This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that</a:t>
            </a:r>
            <a:r>
              <a:rPr lang="en-GB" dirty="0"/>
              <a:t> are used </a:t>
            </a:r>
            <a:r>
              <a:rPr lang="en-GB" dirty="0" smtClean="0"/>
              <a:t>independently</a:t>
            </a:r>
            <a:r>
              <a:rPr lang="sr-Latn-ME" dirty="0" smtClean="0"/>
              <a:t>. 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Did you read </a:t>
            </a:r>
            <a:r>
              <a:rPr lang="en-GB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this/that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book</a:t>
            </a:r>
            <a:r>
              <a:rPr lang="en-GB" dirty="0"/>
              <a:t>? </a:t>
            </a:r>
            <a:endParaRPr lang="sr-Latn-ME" dirty="0" smtClean="0"/>
          </a:p>
          <a:p>
            <a:pPr marL="109728" indent="0">
              <a:buNone/>
            </a:pPr>
            <a:r>
              <a:rPr lang="en-GB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This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that</a:t>
            </a:r>
            <a:r>
              <a:rPr lang="en-GB" dirty="0"/>
              <a:t> are used </a:t>
            </a:r>
            <a:r>
              <a:rPr lang="en-GB" dirty="0" smtClean="0"/>
              <a:t>dependently</a:t>
            </a:r>
            <a:r>
              <a:rPr lang="sr-Latn-ME" dirty="0" smtClean="0"/>
              <a:t>.</a:t>
            </a:r>
          </a:p>
          <a:p>
            <a:pPr marL="109728" indent="0">
              <a:buNone/>
            </a:pPr>
            <a:endParaRPr lang="sr-Latn-ME" dirty="0" smtClean="0"/>
          </a:p>
          <a:p>
            <a:r>
              <a:rPr lang="en-GB" dirty="0"/>
              <a:t>Did you see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these/those</a:t>
            </a:r>
            <a:r>
              <a:rPr lang="en-GB" dirty="0"/>
              <a:t>? </a:t>
            </a:r>
            <a:endParaRPr lang="sr-Latn-ME" dirty="0" smtClean="0"/>
          </a:p>
          <a:p>
            <a:pPr marL="109728" indent="0">
              <a:buNone/>
            </a:pPr>
            <a:r>
              <a:rPr lang="en-GB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These </a:t>
            </a:r>
            <a:r>
              <a:rPr lang="en-GB" dirty="0"/>
              <a:t>and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those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are </a:t>
            </a:r>
            <a:r>
              <a:rPr lang="en-GB" dirty="0"/>
              <a:t>used </a:t>
            </a:r>
            <a:r>
              <a:rPr lang="en-GB" dirty="0" smtClean="0"/>
              <a:t>independently</a:t>
            </a:r>
            <a:r>
              <a:rPr lang="sr-Latn-ME" dirty="0" smtClean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Did you read </a:t>
            </a:r>
            <a:r>
              <a:rPr lang="en-GB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these/those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books</a:t>
            </a:r>
            <a:r>
              <a:rPr lang="en-GB" dirty="0"/>
              <a:t>? </a:t>
            </a:r>
            <a:endParaRPr lang="sr-Latn-ME" dirty="0" smtClean="0"/>
          </a:p>
          <a:p>
            <a:pPr marL="109728" indent="0">
              <a:buNone/>
            </a:pPr>
            <a:r>
              <a:rPr lang="en-GB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These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those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are </a:t>
            </a:r>
            <a:r>
              <a:rPr lang="en-GB" dirty="0"/>
              <a:t>used </a:t>
            </a:r>
            <a:r>
              <a:rPr lang="en-GB" dirty="0" smtClean="0"/>
              <a:t>dependently</a:t>
            </a:r>
            <a:r>
              <a:rPr lang="sr-Latn-ME" dirty="0" smtClean="0"/>
              <a:t>. </a:t>
            </a:r>
          </a:p>
          <a:p>
            <a:endParaRPr lang="sr-Latn-ME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Pronouns </a:t>
            </a:r>
          </a:p>
        </p:txBody>
      </p:sp>
    </p:spTree>
    <p:extLst>
      <p:ext uri="{BB962C8B-B14F-4D97-AF65-F5344CB8AC3E}">
        <p14:creationId xmlns:p14="http://schemas.microsoft.com/office/powerpoint/2010/main" val="7899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Re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</a:rPr>
              <a:t>fl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exive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pronouns </a:t>
            </a:r>
            <a:r>
              <a:rPr lang="en-GB" dirty="0"/>
              <a:t>are words like </a:t>
            </a:r>
            <a:endParaRPr lang="sr-Latn-ME" dirty="0" smtClean="0"/>
          </a:p>
          <a:p>
            <a:pPr marL="109728" indent="0" algn="just">
              <a:buNone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myself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, yourself, himself, herself, itself, oneself, ourselves, yourselves, </a:t>
            </a: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themselves</a:t>
            </a:r>
            <a:r>
              <a:rPr lang="sr-Latn-ME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9728" indent="0" algn="just">
              <a:buNone/>
            </a:pPr>
            <a:endParaRPr lang="sr-Latn-ME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/>
              <a:t>They </a:t>
            </a:r>
            <a:r>
              <a:rPr lang="en-GB" dirty="0"/>
              <a:t>are always used independently. </a:t>
            </a:r>
            <a:endParaRPr lang="sr-Latn-ME" dirty="0" smtClean="0"/>
          </a:p>
          <a:p>
            <a:endParaRPr lang="sr-Latn-ME" dirty="0" smtClean="0"/>
          </a:p>
          <a:p>
            <a:pPr algn="just"/>
            <a:r>
              <a:rPr lang="en-GB" dirty="0" smtClean="0"/>
              <a:t>They</a:t>
            </a:r>
            <a:r>
              <a:rPr lang="sr-Latn-ME" dirty="0" smtClean="0"/>
              <a:t> </a:t>
            </a:r>
            <a:r>
              <a:rPr lang="en-GB" dirty="0" smtClean="0"/>
              <a:t>may </a:t>
            </a:r>
            <a:r>
              <a:rPr lang="en-GB" dirty="0"/>
              <a:t>be used as object to refer back to another noun or pronoun in the sentence, or </a:t>
            </a:r>
            <a:r>
              <a:rPr lang="en-GB" dirty="0" smtClean="0"/>
              <a:t>they</a:t>
            </a:r>
            <a:r>
              <a:rPr lang="sr-Latn-ME" dirty="0" smtClean="0"/>
              <a:t> </a:t>
            </a:r>
            <a:r>
              <a:rPr lang="en-GB" dirty="0" smtClean="0"/>
              <a:t>may </a:t>
            </a:r>
            <a:r>
              <a:rPr lang="en-GB" dirty="0"/>
              <a:t>be used to emphasize part of a subject or object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endParaRPr lang="en-GB" dirty="0"/>
          </a:p>
          <a:p>
            <a:r>
              <a:rPr lang="en-GB" dirty="0"/>
              <a:t>They saw 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themselves</a:t>
            </a:r>
            <a:r>
              <a:rPr lang="en-GB" dirty="0"/>
              <a:t> in the mirror. </a:t>
            </a:r>
            <a:endParaRPr lang="sr-Latn-ME" dirty="0" smtClean="0"/>
          </a:p>
          <a:p>
            <a:pPr marL="109728" indent="0">
              <a:buNone/>
            </a:pPr>
            <a:r>
              <a:rPr lang="sr-Latn-ME" dirty="0" smtClean="0"/>
              <a:t>   </a:t>
            </a:r>
            <a:r>
              <a:rPr lang="en-GB" dirty="0" smtClean="0"/>
              <a:t>The re</a:t>
            </a:r>
            <a:r>
              <a:rPr lang="sr-Latn-ME" dirty="0" smtClean="0"/>
              <a:t>fle</a:t>
            </a:r>
            <a:r>
              <a:rPr lang="en-GB" dirty="0" err="1" smtClean="0"/>
              <a:t>xive</a:t>
            </a:r>
            <a:r>
              <a:rPr lang="en-GB" dirty="0" smtClean="0"/>
              <a:t> </a:t>
            </a:r>
            <a:r>
              <a:rPr lang="en-GB" dirty="0"/>
              <a:t>pronoun </a:t>
            </a:r>
            <a:r>
              <a:rPr lang="en-GB" dirty="0" smtClean="0"/>
              <a:t>functions</a:t>
            </a:r>
            <a:r>
              <a:rPr lang="sr-Latn-ME" dirty="0" smtClean="0"/>
              <a:t> </a:t>
            </a:r>
            <a:r>
              <a:rPr lang="en-GB" dirty="0" smtClean="0"/>
              <a:t>as </a:t>
            </a:r>
            <a:r>
              <a:rPr lang="en-GB" dirty="0"/>
              <a:t>direct object</a:t>
            </a:r>
            <a:r>
              <a:rPr lang="en-GB" dirty="0" smtClean="0"/>
              <a:t>.</a:t>
            </a:r>
            <a:endParaRPr lang="sr-Latn-ME" dirty="0" smtClean="0"/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They </a:t>
            </a: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themselves</a:t>
            </a:r>
            <a:r>
              <a:rPr lang="en-GB" dirty="0"/>
              <a:t> saw the UFO. </a:t>
            </a:r>
            <a:endParaRPr lang="sr-Latn-ME" dirty="0" smtClean="0"/>
          </a:p>
          <a:p>
            <a:pPr marL="109728" indent="0">
              <a:buNone/>
            </a:pPr>
            <a:r>
              <a:rPr lang="sr-Latn-ME" dirty="0" smtClean="0"/>
              <a:t>   </a:t>
            </a:r>
            <a:r>
              <a:rPr lang="en-GB" dirty="0" smtClean="0"/>
              <a:t>The </a:t>
            </a:r>
            <a:r>
              <a:rPr lang="sr-Latn-ME" dirty="0" smtClean="0"/>
              <a:t>reflexive </a:t>
            </a:r>
            <a:r>
              <a:rPr lang="en-GB" dirty="0" smtClean="0"/>
              <a:t>pronoun </a:t>
            </a:r>
            <a:r>
              <a:rPr lang="en-GB" dirty="0"/>
              <a:t>is used </a:t>
            </a:r>
            <a:r>
              <a:rPr lang="en-GB" dirty="0" smtClean="0"/>
              <a:t>as</a:t>
            </a:r>
            <a:r>
              <a:rPr lang="sr-Latn-ME" dirty="0" smtClean="0"/>
              <a:t> </a:t>
            </a:r>
            <a:r>
              <a:rPr lang="en-GB" dirty="0" smtClean="0"/>
              <a:t>part </a:t>
            </a:r>
            <a:r>
              <a:rPr lang="en-GB" dirty="0"/>
              <a:t>of the subject.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Pronouns </a:t>
            </a:r>
          </a:p>
        </p:txBody>
      </p:sp>
    </p:spTree>
    <p:extLst>
      <p:ext uri="{BB962C8B-B14F-4D97-AF65-F5344CB8AC3E}">
        <p14:creationId xmlns:p14="http://schemas.microsoft.com/office/powerpoint/2010/main" val="415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ME" b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b="1" dirty="0" err="1" smtClean="0">
                <a:solidFill>
                  <a:schemeClr val="accent5">
                    <a:lumMod val="75000"/>
                  </a:schemeClr>
                </a:solidFill>
              </a:rPr>
              <a:t>eciprocal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pronouns </a:t>
            </a:r>
            <a:r>
              <a:rPr lang="en-GB" dirty="0"/>
              <a:t>are 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each other </a:t>
            </a:r>
            <a:r>
              <a:rPr lang="en-GB" dirty="0"/>
              <a:t>and 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one another</a:t>
            </a:r>
            <a:r>
              <a:rPr lang="en-GB" dirty="0"/>
              <a:t>. </a:t>
            </a:r>
            <a:endParaRPr lang="sr-Latn-ME" dirty="0" smtClean="0"/>
          </a:p>
          <a:p>
            <a:r>
              <a:rPr lang="en-GB" dirty="0" smtClean="0"/>
              <a:t>They </a:t>
            </a:r>
            <a:r>
              <a:rPr lang="en-GB" dirty="0"/>
              <a:t>are always used independently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We saw 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</a:rPr>
              <a:t>each other </a:t>
            </a:r>
            <a:r>
              <a:rPr lang="en-GB" dirty="0"/>
              <a:t>quite often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/>
          </a:p>
          <a:p>
            <a:r>
              <a:rPr lang="en-GB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Ind</a:t>
            </a:r>
            <a:r>
              <a:rPr lang="sr-Latn-ME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efinite</a:t>
            </a:r>
            <a:r>
              <a:rPr lang="en-GB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pronouns </a:t>
            </a:r>
            <a:r>
              <a:rPr lang="en-GB" dirty="0"/>
              <a:t>are words like </a:t>
            </a:r>
            <a:r>
              <a:rPr lang="en-GB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someone</a:t>
            </a:r>
            <a:r>
              <a:rPr lang="en-GB" dirty="0"/>
              <a:t> and </a:t>
            </a:r>
            <a:r>
              <a:rPr lang="en-GB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somebody</a:t>
            </a:r>
            <a:r>
              <a:rPr lang="en-GB" dirty="0"/>
              <a:t> that begin with </a:t>
            </a:r>
            <a:r>
              <a:rPr lang="en-GB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some, every, no,</a:t>
            </a:r>
            <a:r>
              <a:rPr lang="en-GB" dirty="0"/>
              <a:t> </a:t>
            </a:r>
            <a:r>
              <a:rPr lang="en-GB" dirty="0" smtClean="0"/>
              <a:t>or</a:t>
            </a:r>
            <a:r>
              <a:rPr lang="sr-Latn-ME" dirty="0" smtClean="0"/>
              <a:t> </a:t>
            </a:r>
            <a:r>
              <a:rPr lang="en-GB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any</a:t>
            </a:r>
            <a:r>
              <a:rPr lang="en-GB" dirty="0" smtClean="0"/>
              <a:t> </a:t>
            </a:r>
            <a:r>
              <a:rPr lang="en-GB" dirty="0"/>
              <a:t>and end in </a:t>
            </a:r>
            <a:r>
              <a:rPr lang="en-GB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person, body </a:t>
            </a:r>
            <a:r>
              <a:rPr lang="en-GB" b="1" i="1" dirty="0"/>
              <a:t>or </a:t>
            </a:r>
            <a:r>
              <a:rPr lang="en-GB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thing</a:t>
            </a:r>
            <a:r>
              <a:rPr lang="sr-Latn-ME" dirty="0" smtClean="0"/>
              <a:t>.</a:t>
            </a:r>
          </a:p>
          <a:p>
            <a:pPr marL="109728" indent="0">
              <a:buNone/>
            </a:pPr>
            <a:r>
              <a:rPr lang="sr-Latn-ME" dirty="0" smtClean="0"/>
              <a:t>   They are used indipendently.</a:t>
            </a:r>
          </a:p>
          <a:p>
            <a:endParaRPr lang="sr-Latn-ME" dirty="0" smtClean="0"/>
          </a:p>
          <a:p>
            <a:r>
              <a:rPr lang="en-GB" dirty="0"/>
              <a:t>Other </a:t>
            </a:r>
            <a:r>
              <a:rPr lang="en-GB" dirty="0" err="1" smtClean="0"/>
              <a:t>ind</a:t>
            </a:r>
            <a:r>
              <a:rPr lang="sr-Latn-ME" dirty="0" smtClean="0"/>
              <a:t>efinite </a:t>
            </a:r>
            <a:r>
              <a:rPr lang="en-GB" dirty="0" smtClean="0"/>
              <a:t>pronouns </a:t>
            </a:r>
            <a:r>
              <a:rPr lang="en-GB" dirty="0"/>
              <a:t>are words like </a:t>
            </a:r>
            <a:r>
              <a:rPr lang="en-GB" b="1" i="1" dirty="0">
                <a:solidFill>
                  <a:srgbClr val="00FFFF"/>
                </a:solidFill>
              </a:rPr>
              <a:t>no, every, all, any, both, enough, much, several</a:t>
            </a:r>
            <a:r>
              <a:rPr lang="en-GB" dirty="0"/>
              <a:t> and so on, </a:t>
            </a:r>
            <a:r>
              <a:rPr lang="en-GB" dirty="0" smtClean="0"/>
              <a:t>which</a:t>
            </a:r>
            <a:r>
              <a:rPr lang="sr-Latn-ME" dirty="0" smtClean="0"/>
              <a:t> </a:t>
            </a:r>
            <a:r>
              <a:rPr lang="en-GB" dirty="0" smtClean="0"/>
              <a:t>refer </a:t>
            </a:r>
            <a:r>
              <a:rPr lang="en-GB" dirty="0"/>
              <a:t>to a quantity and are like vague numerals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Someone</a:t>
            </a:r>
            <a:r>
              <a:rPr lang="en-GB" dirty="0"/>
              <a:t> thought that </a:t>
            </a:r>
            <a:r>
              <a:rPr lang="en-GB" b="1" i="1" dirty="0">
                <a:solidFill>
                  <a:srgbClr val="00FFFF"/>
                </a:solidFill>
              </a:rPr>
              <a:t>all</a:t>
            </a:r>
            <a:r>
              <a:rPr lang="en-GB" dirty="0"/>
              <a:t> of the books would be too </a:t>
            </a:r>
            <a:r>
              <a:rPr lang="en-GB" b="1" i="1" dirty="0">
                <a:solidFill>
                  <a:srgbClr val="00FFFF"/>
                </a:solidFill>
              </a:rPr>
              <a:t>much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r>
              <a:rPr lang="sr-Latn-ME" b="1" dirty="0" smtClean="0">
                <a:solidFill>
                  <a:srgbClr val="FFFF00"/>
                </a:solidFill>
              </a:rPr>
              <a:t>So</a:t>
            </a:r>
          </a:p>
          <a:p>
            <a:r>
              <a:rPr lang="en-GB" dirty="0"/>
              <a:t>Finally there is one unnamed type of pronoun, </a:t>
            </a:r>
            <a:r>
              <a:rPr lang="en-GB" b="1" i="1" dirty="0">
                <a:solidFill>
                  <a:srgbClr val="FFFF00"/>
                </a:solidFill>
              </a:rPr>
              <a:t>so</a:t>
            </a:r>
            <a:r>
              <a:rPr lang="en-GB" dirty="0"/>
              <a:t>, which is always used </a:t>
            </a:r>
            <a:r>
              <a:rPr lang="en-GB" dirty="0" smtClean="0"/>
              <a:t>independently,</a:t>
            </a:r>
            <a:r>
              <a:rPr lang="sr-Latn-ME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which usually refers to a whole event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I asked you to leave. Please do </a:t>
            </a:r>
            <a:r>
              <a:rPr lang="en-GB" b="1" i="1" dirty="0">
                <a:solidFill>
                  <a:srgbClr val="FFFF00"/>
                </a:solidFill>
              </a:rPr>
              <a:t>so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immediately.</a:t>
            </a:r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Pronouns </a:t>
            </a:r>
          </a:p>
        </p:txBody>
      </p:sp>
    </p:spTree>
    <p:extLst>
      <p:ext uri="{BB962C8B-B14F-4D97-AF65-F5344CB8AC3E}">
        <p14:creationId xmlns:p14="http://schemas.microsoft.com/office/powerpoint/2010/main" val="31771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>
                <a:solidFill>
                  <a:schemeClr val="accent2"/>
                </a:solidFill>
              </a:rPr>
              <a:t>Nouns</a:t>
            </a:r>
            <a:r>
              <a:rPr lang="en-GB" dirty="0"/>
              <a:t> name things (</a:t>
            </a:r>
            <a:r>
              <a:rPr lang="en-GB" i="1" dirty="0"/>
              <a:t>house, bicycle</a:t>
            </a:r>
            <a:r>
              <a:rPr lang="en-GB" dirty="0"/>
              <a:t>), persons (</a:t>
            </a:r>
            <a:r>
              <a:rPr lang="en-GB" i="1" dirty="0"/>
              <a:t>boy, girl, John, Mary</a:t>
            </a:r>
            <a:r>
              <a:rPr lang="en-GB" dirty="0"/>
              <a:t>), events (a </a:t>
            </a:r>
            <a:r>
              <a:rPr lang="en-GB" i="1" dirty="0"/>
              <a:t>walk</a:t>
            </a:r>
            <a:r>
              <a:rPr lang="en-GB" dirty="0"/>
              <a:t>) or situations seen as things (a </a:t>
            </a:r>
            <a:r>
              <a:rPr lang="en-GB" i="1" dirty="0" smtClean="0"/>
              <a:t>gathering</a:t>
            </a:r>
            <a:r>
              <a:rPr lang="en-GB" dirty="0" smtClean="0"/>
              <a:t>).</a:t>
            </a:r>
            <a:endParaRPr lang="sr-Latn-ME" dirty="0" smtClean="0"/>
          </a:p>
          <a:p>
            <a:pPr algn="just"/>
            <a:endParaRPr lang="sr-Latn-ME" dirty="0" smtClean="0"/>
          </a:p>
          <a:p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Proper 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nouns</a:t>
            </a:r>
            <a:r>
              <a:rPr lang="sr-Latn-ME" dirty="0" smtClean="0"/>
              <a:t> </a:t>
            </a:r>
            <a:r>
              <a:rPr lang="en-GB" dirty="0" smtClean="0"/>
              <a:t>are </a:t>
            </a:r>
            <a:r>
              <a:rPr lang="en-GB" dirty="0"/>
              <a:t>names for a particular person or thing: </a:t>
            </a:r>
            <a:r>
              <a:rPr lang="en-GB" i="1" dirty="0"/>
              <a:t>Peter</a:t>
            </a:r>
            <a:r>
              <a:rPr lang="en-GB" dirty="0"/>
              <a:t>, </a:t>
            </a:r>
            <a:r>
              <a:rPr lang="en-GB" i="1" dirty="0"/>
              <a:t>Dorothy</a:t>
            </a:r>
            <a:r>
              <a:rPr lang="en-GB" dirty="0"/>
              <a:t>, </a:t>
            </a:r>
            <a:r>
              <a:rPr lang="en-GB" i="1" dirty="0"/>
              <a:t>Great Britain</a:t>
            </a:r>
            <a:r>
              <a:rPr lang="en-GB" dirty="0"/>
              <a:t>, and so </a:t>
            </a:r>
            <a:r>
              <a:rPr lang="en-GB" dirty="0" smtClean="0"/>
              <a:t>on</a:t>
            </a:r>
            <a:r>
              <a:rPr lang="sr-Latn-ME" dirty="0" smtClean="0"/>
              <a:t>.</a:t>
            </a:r>
          </a:p>
          <a:p>
            <a:endParaRPr lang="sr-Latn-ME" dirty="0" smtClean="0"/>
          </a:p>
          <a:p>
            <a:r>
              <a:rPr lang="en-GB" b="1" dirty="0">
                <a:solidFill>
                  <a:srgbClr val="7030A0"/>
                </a:solidFill>
              </a:rPr>
              <a:t>Common nouns </a:t>
            </a:r>
            <a:r>
              <a:rPr lang="en-GB" dirty="0"/>
              <a:t>refer to persons and things by their general names: </a:t>
            </a:r>
            <a:r>
              <a:rPr lang="en-GB" i="1" dirty="0"/>
              <a:t>boy</a:t>
            </a:r>
            <a:r>
              <a:rPr lang="en-GB" dirty="0"/>
              <a:t>, </a:t>
            </a:r>
            <a:r>
              <a:rPr lang="en-GB" i="1" dirty="0"/>
              <a:t>girl</a:t>
            </a:r>
            <a:r>
              <a:rPr lang="en-GB" dirty="0"/>
              <a:t>, </a:t>
            </a:r>
            <a:r>
              <a:rPr lang="en-GB" i="1" dirty="0"/>
              <a:t>country</a:t>
            </a:r>
            <a:r>
              <a:rPr lang="en-GB" dirty="0"/>
              <a:t>, </a:t>
            </a:r>
            <a:r>
              <a:rPr lang="en-GB" i="1" dirty="0"/>
              <a:t>idea</a:t>
            </a:r>
            <a:r>
              <a:rPr lang="en-GB" dirty="0"/>
              <a:t>, and so on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Concrete nouns </a:t>
            </a:r>
            <a:r>
              <a:rPr lang="en-GB" dirty="0"/>
              <a:t>refer to things that are tangible like </a:t>
            </a:r>
            <a:r>
              <a:rPr lang="en-GB" i="1" dirty="0"/>
              <a:t>mountain</a:t>
            </a:r>
            <a:r>
              <a:rPr lang="en-GB" dirty="0"/>
              <a:t>, </a:t>
            </a:r>
            <a:r>
              <a:rPr lang="en-GB" i="1" dirty="0"/>
              <a:t>bicycle</a:t>
            </a:r>
            <a:r>
              <a:rPr lang="en-GB" dirty="0"/>
              <a:t>, and </a:t>
            </a:r>
            <a:r>
              <a:rPr lang="en-GB" i="1" dirty="0"/>
              <a:t>table</a:t>
            </a:r>
            <a:r>
              <a:rPr lang="en-GB" dirty="0"/>
              <a:t>. 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Abstract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nouns </a:t>
            </a:r>
            <a:r>
              <a:rPr lang="en-GB" dirty="0"/>
              <a:t>refer to things that are not tangible like </a:t>
            </a:r>
            <a:r>
              <a:rPr lang="en-GB" i="1" dirty="0"/>
              <a:t>idea</a:t>
            </a:r>
            <a:r>
              <a:rPr lang="en-GB" dirty="0"/>
              <a:t>, </a:t>
            </a:r>
            <a:r>
              <a:rPr lang="en-GB" i="1" dirty="0"/>
              <a:t>thought</a:t>
            </a:r>
            <a:r>
              <a:rPr lang="en-GB" dirty="0"/>
              <a:t>, and </a:t>
            </a:r>
            <a:r>
              <a:rPr lang="en-GB" i="1" dirty="0" smtClean="0"/>
              <a:t>dream</a:t>
            </a:r>
            <a:r>
              <a:rPr lang="sr-Latn-ME" i="1" dirty="0" smtClean="0"/>
              <a:t>. </a:t>
            </a: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chemeClr val="accent2"/>
                </a:solidFill>
              </a:rPr>
              <a:t>Nouns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>
                <a:solidFill>
                  <a:schemeClr val="accent3"/>
                </a:solidFill>
              </a:rPr>
              <a:t>Numerals</a:t>
            </a:r>
            <a:r>
              <a:rPr lang="en-GB" dirty="0"/>
              <a:t> are words like </a:t>
            </a:r>
            <a:r>
              <a:rPr lang="en-GB" b="1" i="1" dirty="0">
                <a:solidFill>
                  <a:schemeClr val="accent3"/>
                </a:solidFill>
              </a:rPr>
              <a:t>one, second</a:t>
            </a:r>
            <a:r>
              <a:rPr lang="en-GB" dirty="0"/>
              <a:t>, and so on, referring to numbers. </a:t>
            </a:r>
            <a:endParaRPr lang="sr-Latn-ME" dirty="0" smtClean="0"/>
          </a:p>
          <a:p>
            <a:r>
              <a:rPr lang="en-GB" dirty="0" smtClean="0"/>
              <a:t>Like pronouns,</a:t>
            </a:r>
            <a:r>
              <a:rPr lang="sr-Latn-ME" dirty="0" smtClean="0"/>
              <a:t> </a:t>
            </a:r>
            <a:r>
              <a:rPr lang="en-GB" dirty="0" smtClean="0"/>
              <a:t>they </a:t>
            </a:r>
            <a:r>
              <a:rPr lang="en-GB" dirty="0"/>
              <a:t>can be used </a:t>
            </a:r>
            <a:r>
              <a:rPr lang="en-GB" b="1" i="1" dirty="0">
                <a:solidFill>
                  <a:schemeClr val="accent3"/>
                </a:solidFill>
              </a:rPr>
              <a:t>independently</a:t>
            </a:r>
            <a:r>
              <a:rPr lang="en-GB" dirty="0"/>
              <a:t> and </a:t>
            </a:r>
            <a:r>
              <a:rPr lang="en-GB" b="1" i="1" dirty="0">
                <a:solidFill>
                  <a:srgbClr val="FF0000"/>
                </a:solidFill>
              </a:rPr>
              <a:t>dependently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Michael bought </a:t>
            </a:r>
            <a:r>
              <a:rPr lang="en-GB" b="1" i="1" dirty="0">
                <a:solidFill>
                  <a:srgbClr val="FF0000"/>
                </a:solidFill>
              </a:rPr>
              <a:t>two</a:t>
            </a:r>
            <a:r>
              <a:rPr lang="en-GB" dirty="0"/>
              <a:t> books, and Claire bought </a:t>
            </a:r>
            <a:r>
              <a:rPr lang="en-GB" b="1" i="1" dirty="0">
                <a:solidFill>
                  <a:schemeClr val="accent3"/>
                </a:solidFill>
              </a:rPr>
              <a:t>three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 smtClean="0"/>
              <a:t>There </a:t>
            </a:r>
            <a:r>
              <a:rPr lang="en-GB" dirty="0"/>
              <a:t>are </a:t>
            </a:r>
            <a:r>
              <a:rPr lang="en-GB" b="1" i="1" dirty="0">
                <a:solidFill>
                  <a:srgbClr val="FF0000"/>
                </a:solidFill>
              </a:rPr>
              <a:t>cardinal</a:t>
            </a:r>
            <a:r>
              <a:rPr lang="en-GB" dirty="0"/>
              <a:t> </a:t>
            </a:r>
            <a:r>
              <a:rPr lang="en-GB" b="1" i="1" dirty="0">
                <a:solidFill>
                  <a:srgbClr val="FF0000"/>
                </a:solidFill>
              </a:rPr>
              <a:t>numerals</a:t>
            </a:r>
            <a:r>
              <a:rPr lang="en-GB" dirty="0"/>
              <a:t> (</a:t>
            </a:r>
            <a:r>
              <a:rPr lang="en-GB" b="1" i="1" dirty="0">
                <a:solidFill>
                  <a:srgbClr val="FF0000"/>
                </a:solidFill>
              </a:rPr>
              <a:t>one, two, three</a:t>
            </a:r>
            <a:r>
              <a:rPr lang="en-GB" dirty="0"/>
              <a:t>) which name </a:t>
            </a:r>
            <a:r>
              <a:rPr lang="en-GB" dirty="0" smtClean="0"/>
              <a:t>the</a:t>
            </a:r>
            <a:r>
              <a:rPr lang="sr-Latn-ME" dirty="0" smtClean="0"/>
              <a:t> </a:t>
            </a:r>
            <a:r>
              <a:rPr lang="en-GB" dirty="0" smtClean="0"/>
              <a:t>number </a:t>
            </a:r>
            <a:r>
              <a:rPr lang="en-GB" dirty="0"/>
              <a:t>and </a:t>
            </a:r>
            <a:r>
              <a:rPr lang="en-GB" b="1" i="1" dirty="0">
                <a:solidFill>
                  <a:srgbClr val="C00000"/>
                </a:solidFill>
              </a:rPr>
              <a:t>ordinal numerals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sr-Latn-ME" b="1" i="1" dirty="0" smtClean="0">
                <a:solidFill>
                  <a:srgbClr val="C00000"/>
                </a:solidFill>
              </a:rPr>
              <a:t>first</a:t>
            </a:r>
            <a:r>
              <a:rPr lang="en-GB" b="1" i="1" dirty="0" smtClean="0">
                <a:solidFill>
                  <a:srgbClr val="C00000"/>
                </a:solidFill>
              </a:rPr>
              <a:t>, </a:t>
            </a:r>
            <a:r>
              <a:rPr lang="en-GB" b="1" i="1" dirty="0">
                <a:solidFill>
                  <a:srgbClr val="C00000"/>
                </a:solidFill>
              </a:rPr>
              <a:t>second, third</a:t>
            </a:r>
            <a:r>
              <a:rPr lang="en-GB" dirty="0"/>
              <a:t>), which show the order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He is number </a:t>
            </a:r>
            <a:r>
              <a:rPr lang="en-GB" b="1" i="1" dirty="0">
                <a:solidFill>
                  <a:srgbClr val="FF0000"/>
                </a:solidFill>
              </a:rPr>
              <a:t>one.</a:t>
            </a:r>
            <a:r>
              <a:rPr lang="en-GB" dirty="0"/>
              <a:t> </a:t>
            </a:r>
            <a:r>
              <a:rPr lang="sr-Latn-ME" dirty="0" smtClean="0"/>
              <a:t> </a:t>
            </a:r>
          </a:p>
          <a:p>
            <a:pPr marL="109728" indent="0">
              <a:buNone/>
            </a:pPr>
            <a:r>
              <a:rPr lang="sr-Latn-ME" dirty="0" smtClean="0"/>
              <a:t>   </a:t>
            </a:r>
            <a:r>
              <a:rPr lang="en-GB" dirty="0" smtClean="0"/>
              <a:t>independent </a:t>
            </a:r>
            <a:r>
              <a:rPr lang="en-GB" dirty="0"/>
              <a:t>cardinal numeral</a:t>
            </a:r>
          </a:p>
          <a:p>
            <a:r>
              <a:rPr lang="en-GB" dirty="0"/>
              <a:t>He is the </a:t>
            </a:r>
            <a:r>
              <a:rPr lang="en-GB" b="1" i="1" dirty="0">
                <a:solidFill>
                  <a:srgbClr val="C00000"/>
                </a:solidFill>
              </a:rPr>
              <a:t>first</a:t>
            </a:r>
            <a:r>
              <a:rPr lang="en-GB" dirty="0"/>
              <a:t>. </a:t>
            </a:r>
            <a:r>
              <a:rPr lang="sr-Latn-ME" dirty="0" smtClean="0"/>
              <a:t> </a:t>
            </a:r>
          </a:p>
          <a:p>
            <a:pPr marL="109728" indent="0">
              <a:buNone/>
            </a:pPr>
            <a:r>
              <a:rPr lang="sr-Latn-ME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independent </a:t>
            </a:r>
            <a:r>
              <a:rPr lang="en-GB" dirty="0"/>
              <a:t>ordinal numeral</a:t>
            </a:r>
          </a:p>
          <a:p>
            <a:r>
              <a:rPr lang="en-GB" dirty="0"/>
              <a:t>He has </a:t>
            </a:r>
            <a:r>
              <a:rPr lang="en-GB" b="1" i="1" dirty="0">
                <a:solidFill>
                  <a:srgbClr val="FF0000"/>
                </a:solidFill>
              </a:rPr>
              <a:t>one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book</a:t>
            </a:r>
            <a:r>
              <a:rPr lang="en-GB" dirty="0"/>
              <a:t>. </a:t>
            </a:r>
            <a:endParaRPr lang="sr-Latn-ME" dirty="0" smtClean="0"/>
          </a:p>
          <a:p>
            <a:pPr marL="109728" indent="0">
              <a:buNone/>
            </a:pPr>
            <a:r>
              <a:rPr lang="sr-Latn-ME" dirty="0" smtClean="0"/>
              <a:t>  </a:t>
            </a:r>
            <a:r>
              <a:rPr lang="en-GB" dirty="0" smtClean="0"/>
              <a:t>dependent </a:t>
            </a:r>
            <a:r>
              <a:rPr lang="en-GB" dirty="0"/>
              <a:t>cardinal numeral</a:t>
            </a:r>
          </a:p>
          <a:p>
            <a:r>
              <a:rPr lang="en-GB" dirty="0"/>
              <a:t>He has read the </a:t>
            </a:r>
            <a:r>
              <a:rPr lang="en-GB" b="1" i="1" dirty="0">
                <a:solidFill>
                  <a:srgbClr val="C00000"/>
                </a:solidFill>
              </a:rPr>
              <a:t>first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page</a:t>
            </a:r>
            <a:r>
              <a:rPr lang="en-GB" dirty="0"/>
              <a:t>. </a:t>
            </a:r>
            <a:endParaRPr lang="sr-Latn-ME" dirty="0" smtClean="0"/>
          </a:p>
          <a:p>
            <a:pPr marL="109728" indent="0">
              <a:buNone/>
            </a:pPr>
            <a:r>
              <a:rPr lang="sr-Latn-ME" dirty="0" smtClean="0"/>
              <a:t>  </a:t>
            </a:r>
            <a:r>
              <a:rPr lang="en-GB" dirty="0" smtClean="0"/>
              <a:t>dependent </a:t>
            </a:r>
            <a:r>
              <a:rPr lang="en-GB" dirty="0"/>
              <a:t>ordinal </a:t>
            </a:r>
            <a:r>
              <a:rPr lang="en-GB" dirty="0" err="1" smtClean="0"/>
              <a:t>numera</a:t>
            </a:r>
            <a:r>
              <a:rPr lang="sr-Latn-ME" dirty="0" smtClean="0"/>
              <a:t>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chemeClr val="accent3"/>
                </a:solidFill>
              </a:rPr>
              <a:t>Numerals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term connector is used in a very broad</a:t>
            </a:r>
          </a:p>
          <a:p>
            <a:r>
              <a:rPr lang="en-GB" dirty="0"/>
              <a:t>sense as a superordinate term for all words that ‘link</a:t>
            </a:r>
            <a:r>
              <a:rPr lang="en-GB" dirty="0" smtClean="0"/>
              <a:t>.’</a:t>
            </a:r>
            <a:endParaRPr lang="sr-Latn-ME" dirty="0" smtClean="0"/>
          </a:p>
          <a:p>
            <a:r>
              <a:rPr lang="en-GB" dirty="0" smtClean="0"/>
              <a:t> </a:t>
            </a:r>
            <a:r>
              <a:rPr lang="en-GB" b="1" dirty="0">
                <a:solidFill>
                  <a:srgbClr val="00B050"/>
                </a:solidFill>
              </a:rPr>
              <a:t>Coordinators</a:t>
            </a:r>
            <a:r>
              <a:rPr lang="en-GB" dirty="0"/>
              <a:t> (</a:t>
            </a:r>
            <a:r>
              <a:rPr lang="en-GB" b="1" i="1" dirty="0">
                <a:solidFill>
                  <a:srgbClr val="008000"/>
                </a:solidFill>
              </a:rPr>
              <a:t>and, or, but, nor, for, so, yet</a:t>
            </a:r>
            <a:r>
              <a:rPr lang="en-GB" dirty="0"/>
              <a:t>)link parts that </a:t>
            </a:r>
            <a:r>
              <a:rPr lang="en-GB" dirty="0" err="1" smtClean="0"/>
              <a:t>have‘equal</a:t>
            </a:r>
            <a:r>
              <a:rPr lang="en-GB" dirty="0"/>
              <a:t>’ syntactic value</a:t>
            </a:r>
            <a:r>
              <a:rPr lang="en-GB" dirty="0" smtClean="0"/>
              <a:t>.</a:t>
            </a:r>
            <a:endParaRPr lang="sr-Latn-ME" dirty="0" smtClean="0"/>
          </a:p>
          <a:p>
            <a:r>
              <a:rPr lang="en-GB" dirty="0"/>
              <a:t> </a:t>
            </a:r>
            <a:r>
              <a:rPr lang="en-GB" b="1" dirty="0" smtClean="0">
                <a:solidFill>
                  <a:srgbClr val="00FF99"/>
                </a:solidFill>
              </a:rPr>
              <a:t>Subordinators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b="1" i="1" dirty="0">
                <a:solidFill>
                  <a:srgbClr val="00FF99"/>
                </a:solidFill>
              </a:rPr>
              <a:t>that, if, whether, for, because, since, although, until, when</a:t>
            </a:r>
            <a:r>
              <a:rPr lang="en-GB" dirty="0"/>
              <a:t>, etc.) link units of unequal syntactic status, mainly subordinate clauses. </a:t>
            </a:r>
            <a:endParaRPr lang="sr-Latn-ME" dirty="0" smtClean="0"/>
          </a:p>
          <a:p>
            <a:endParaRPr lang="sr-Latn-M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rgbClr val="00B050"/>
                </a:solidFill>
              </a:rPr>
              <a:t>Connectors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i="1" dirty="0">
                <a:solidFill>
                  <a:srgbClr val="008000"/>
                </a:solidFill>
              </a:rPr>
              <a:t>Coordinators </a:t>
            </a:r>
            <a:endParaRPr lang="sr-Latn-ME" b="1" i="1" dirty="0" smtClean="0">
              <a:solidFill>
                <a:srgbClr val="008000"/>
              </a:solidFill>
            </a:endParaRPr>
          </a:p>
          <a:p>
            <a:r>
              <a:rPr lang="en-GB" b="1" dirty="0">
                <a:solidFill>
                  <a:srgbClr val="008000"/>
                </a:solidFill>
              </a:rPr>
              <a:t>Coordinators</a:t>
            </a:r>
            <a:r>
              <a:rPr lang="en-GB" dirty="0"/>
              <a:t> link units of equal syntactic status, from morphemes, words to phrases, clauses and sentences</a:t>
            </a:r>
            <a:r>
              <a:rPr lang="en-GB" dirty="0" smtClean="0"/>
              <a:t>: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He collects </a:t>
            </a:r>
            <a:r>
              <a:rPr lang="en-GB" u="sng" dirty="0"/>
              <a:t>pre</a:t>
            </a:r>
            <a:r>
              <a:rPr lang="en-GB" dirty="0"/>
              <a:t>- </a:t>
            </a:r>
            <a:r>
              <a:rPr lang="en-GB" b="1" i="1" dirty="0">
                <a:solidFill>
                  <a:srgbClr val="008000"/>
                </a:solidFill>
              </a:rPr>
              <a:t>and</a:t>
            </a:r>
            <a:r>
              <a:rPr lang="en-GB" dirty="0"/>
              <a:t> </a:t>
            </a:r>
            <a:r>
              <a:rPr lang="en-GB" u="sng" dirty="0"/>
              <a:t>post</a:t>
            </a:r>
            <a:r>
              <a:rPr lang="en-GB" dirty="0"/>
              <a:t>-war cameras. </a:t>
            </a:r>
          </a:p>
          <a:p>
            <a:r>
              <a:rPr lang="en-GB" dirty="0"/>
              <a:t>There are </a:t>
            </a:r>
            <a:r>
              <a:rPr lang="en-GB" u="sng" dirty="0" smtClean="0"/>
              <a:t>two</a:t>
            </a:r>
            <a:r>
              <a:rPr lang="sr-Latn-ME" dirty="0" smtClean="0"/>
              <a:t> </a:t>
            </a:r>
            <a:r>
              <a:rPr lang="en-GB" b="1" i="1" dirty="0" smtClean="0">
                <a:solidFill>
                  <a:srgbClr val="008000"/>
                </a:solidFill>
              </a:rPr>
              <a:t>or</a:t>
            </a:r>
            <a:r>
              <a:rPr lang="sr-Latn-ME" dirty="0" smtClean="0"/>
              <a:t>  </a:t>
            </a:r>
            <a:r>
              <a:rPr lang="en-GB" u="sng" dirty="0" smtClean="0"/>
              <a:t>three</a:t>
            </a:r>
            <a:r>
              <a:rPr lang="en-GB" dirty="0" smtClean="0"/>
              <a:t> </a:t>
            </a:r>
            <a:r>
              <a:rPr lang="en-GB" dirty="0"/>
              <a:t>houses nearby.</a:t>
            </a:r>
          </a:p>
          <a:p>
            <a:r>
              <a:rPr lang="en-GB" dirty="0"/>
              <a:t>I bought </a:t>
            </a:r>
            <a:r>
              <a:rPr lang="en-GB" u="sng" dirty="0"/>
              <a:t>a computer </a:t>
            </a:r>
            <a:r>
              <a:rPr lang="en-GB" b="1" i="1" dirty="0">
                <a:solidFill>
                  <a:srgbClr val="008000"/>
                </a:solidFill>
              </a:rPr>
              <a:t>and </a:t>
            </a:r>
            <a:r>
              <a:rPr lang="en-GB" u="sng" dirty="0"/>
              <a:t>a keyboard</a:t>
            </a:r>
            <a:r>
              <a:rPr lang="en-GB" dirty="0"/>
              <a:t>.</a:t>
            </a:r>
          </a:p>
          <a:p>
            <a:r>
              <a:rPr lang="en-GB" dirty="0"/>
              <a:t>The wind was </a:t>
            </a:r>
            <a:r>
              <a:rPr lang="en-GB" u="sng" dirty="0"/>
              <a:t>really cold </a:t>
            </a:r>
            <a:r>
              <a:rPr lang="en-GB" b="1" i="1" dirty="0">
                <a:solidFill>
                  <a:srgbClr val="008000"/>
                </a:solidFill>
              </a:rPr>
              <a:t>and</a:t>
            </a:r>
            <a:r>
              <a:rPr lang="en-GB" dirty="0"/>
              <a:t> </a:t>
            </a:r>
            <a:r>
              <a:rPr lang="en-GB" u="sng" dirty="0"/>
              <a:t>absolutely biting</a:t>
            </a:r>
            <a:r>
              <a:rPr lang="en-GB" dirty="0"/>
              <a:t>.</a:t>
            </a:r>
          </a:p>
          <a:p>
            <a:r>
              <a:rPr lang="en-GB" dirty="0"/>
              <a:t>The books are </a:t>
            </a:r>
            <a:r>
              <a:rPr lang="en-GB" u="sng" dirty="0"/>
              <a:t>on the table </a:t>
            </a:r>
            <a:r>
              <a:rPr lang="en-GB" b="1" i="1" dirty="0">
                <a:solidFill>
                  <a:srgbClr val="008000"/>
                </a:solidFill>
              </a:rPr>
              <a:t>or</a:t>
            </a:r>
            <a:r>
              <a:rPr lang="en-GB" dirty="0"/>
              <a:t> </a:t>
            </a:r>
            <a:r>
              <a:rPr lang="en-GB" u="sng" dirty="0"/>
              <a:t>in the cupboard</a:t>
            </a:r>
            <a:r>
              <a:rPr lang="en-GB" dirty="0"/>
              <a:t>.</a:t>
            </a:r>
          </a:p>
          <a:p>
            <a:r>
              <a:rPr lang="en-GB" u="sng" dirty="0"/>
              <a:t>You can join now </a:t>
            </a:r>
            <a:r>
              <a:rPr lang="en-GB" b="1" i="1" dirty="0">
                <a:solidFill>
                  <a:srgbClr val="008000"/>
                </a:solidFill>
              </a:rPr>
              <a:t>or</a:t>
            </a:r>
            <a:r>
              <a:rPr lang="en-GB" dirty="0"/>
              <a:t> </a:t>
            </a:r>
            <a:r>
              <a:rPr lang="en-GB" u="sng" dirty="0"/>
              <a:t>you may prefer to wait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endParaRPr lang="en-GB" b="1" i="1" dirty="0">
              <a:solidFill>
                <a:srgbClr val="008000"/>
              </a:solidFill>
            </a:endParaRPr>
          </a:p>
          <a:p>
            <a:endParaRPr lang="en-GB" b="1" i="1" dirty="0">
              <a:solidFill>
                <a:srgbClr val="008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8000"/>
                </a:solidFill>
              </a:rPr>
              <a:t>Connectors</a:t>
            </a:r>
          </a:p>
        </p:txBody>
      </p:sp>
    </p:spTree>
    <p:extLst>
      <p:ext uri="{BB962C8B-B14F-4D97-AF65-F5344CB8AC3E}">
        <p14:creationId xmlns:p14="http://schemas.microsoft.com/office/powerpoint/2010/main" val="1151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FF99"/>
                </a:solidFill>
              </a:rPr>
              <a:t>Subordinators</a:t>
            </a:r>
            <a:endParaRPr lang="sr-Latn-ME" dirty="0" smtClean="0">
              <a:solidFill>
                <a:srgbClr val="00FF99"/>
              </a:solidFill>
            </a:endParaRPr>
          </a:p>
          <a:p>
            <a:r>
              <a:rPr lang="en-GB" dirty="0"/>
              <a:t> Subordinator is a superordinate term for all words </a:t>
            </a:r>
            <a:r>
              <a:rPr lang="en-GB" dirty="0" smtClean="0"/>
              <a:t>that </a:t>
            </a:r>
            <a:r>
              <a:rPr lang="en-GB" dirty="0"/>
              <a:t>introduce a dependent clause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r>
              <a:rPr lang="en-GB" dirty="0"/>
              <a:t>I wonder </a:t>
            </a:r>
            <a:r>
              <a:rPr lang="en-GB" b="1" i="1" dirty="0">
                <a:solidFill>
                  <a:srgbClr val="00FF99"/>
                </a:solidFill>
              </a:rPr>
              <a:t>if</a:t>
            </a:r>
            <a:r>
              <a:rPr lang="en-GB" dirty="0"/>
              <a:t> it will ever change.</a:t>
            </a:r>
          </a:p>
          <a:p>
            <a:r>
              <a:rPr lang="en-GB" dirty="0"/>
              <a:t>She left </a:t>
            </a:r>
            <a:r>
              <a:rPr lang="en-GB" b="1" i="1" dirty="0">
                <a:solidFill>
                  <a:srgbClr val="00FF99"/>
                </a:solidFill>
              </a:rPr>
              <a:t>because</a:t>
            </a:r>
            <a:r>
              <a:rPr lang="en-GB" dirty="0"/>
              <a:t> she didn’t like living in a big city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Some subordinators consist of more than one word: </a:t>
            </a:r>
            <a:r>
              <a:rPr lang="en-GB" b="1" i="1" dirty="0">
                <a:solidFill>
                  <a:srgbClr val="00FF99"/>
                </a:solidFill>
              </a:rPr>
              <a:t>as long as, as soon as, except that, in order to, in order that, provided that </a:t>
            </a:r>
            <a:r>
              <a:rPr lang="sr-Latn-ME" b="1" i="1" dirty="0" smtClean="0">
                <a:solidFill>
                  <a:srgbClr val="00FF99"/>
                </a:solidFill>
              </a:rPr>
              <a:t>, </a:t>
            </a:r>
            <a:r>
              <a:rPr lang="en-GB" dirty="0" smtClean="0"/>
              <a:t>etc.</a:t>
            </a:r>
            <a:endParaRPr lang="sr-Latn-ME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8000"/>
                </a:solidFill>
              </a:rPr>
              <a:t>Connectors</a:t>
            </a:r>
          </a:p>
        </p:txBody>
      </p:sp>
    </p:spTree>
    <p:extLst>
      <p:ext uri="{BB962C8B-B14F-4D97-AF65-F5344CB8AC3E}">
        <p14:creationId xmlns:p14="http://schemas.microsoft.com/office/powerpoint/2010/main" val="26398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Prepositions are words used with nouns or noun equivalents to show the relation in which these nouns stand to some other word in the sentence. Thus in the sentence</a:t>
            </a:r>
            <a:r>
              <a:rPr lang="en-GB" dirty="0" smtClean="0"/>
              <a:t>:</a:t>
            </a:r>
            <a:endParaRPr lang="sr-Latn-ME" dirty="0" smtClean="0"/>
          </a:p>
          <a:p>
            <a:pPr algn="just"/>
            <a:endParaRPr lang="en-GB" dirty="0"/>
          </a:p>
          <a:p>
            <a:pPr marL="109728" indent="0">
              <a:buNone/>
            </a:pPr>
            <a:r>
              <a:rPr lang="sr-Latn-ME" dirty="0" smtClean="0"/>
              <a:t>            </a:t>
            </a:r>
            <a:r>
              <a:rPr lang="en-GB" dirty="0" smtClean="0"/>
              <a:t>      </a:t>
            </a:r>
            <a:r>
              <a:rPr lang="en-GB" dirty="0"/>
              <a:t>The horse is </a:t>
            </a:r>
            <a:r>
              <a:rPr lang="en-GB" b="1" i="1" dirty="0">
                <a:solidFill>
                  <a:srgbClr val="FF0000"/>
                </a:solidFill>
              </a:rPr>
              <a:t>in</a:t>
            </a:r>
            <a:r>
              <a:rPr lang="en-GB" dirty="0"/>
              <a:t> the </a:t>
            </a:r>
            <a:r>
              <a:rPr lang="en-GB" dirty="0" smtClean="0"/>
              <a:t>stable</a:t>
            </a:r>
            <a:endParaRPr lang="sr-Latn-ME" dirty="0" smtClean="0"/>
          </a:p>
          <a:p>
            <a:pPr marL="109728" indent="0">
              <a:buNone/>
            </a:pPr>
            <a:endParaRPr lang="sr-Latn-ME" dirty="0" smtClean="0"/>
          </a:p>
          <a:p>
            <a:r>
              <a:rPr lang="sr-Latn-ME" dirty="0" smtClean="0"/>
              <a:t> </a:t>
            </a:r>
            <a:r>
              <a:rPr lang="en-GB" dirty="0" smtClean="0"/>
              <a:t>the </a:t>
            </a:r>
            <a:r>
              <a:rPr lang="en-GB" dirty="0"/>
              <a:t>preposition in expresses the relation </a:t>
            </a:r>
            <a:r>
              <a:rPr lang="sr-Latn-ME" dirty="0" smtClean="0"/>
              <a:t>    </a:t>
            </a:r>
            <a:r>
              <a:rPr lang="en-GB" dirty="0" smtClean="0"/>
              <a:t>between </a:t>
            </a:r>
            <a:r>
              <a:rPr lang="sr-Latn-ME" dirty="0" smtClean="0"/>
              <a:t>the </a:t>
            </a:r>
            <a:r>
              <a:rPr lang="en-GB" dirty="0" smtClean="0"/>
              <a:t>horse </a:t>
            </a:r>
            <a:r>
              <a:rPr lang="en-GB" dirty="0"/>
              <a:t>and </a:t>
            </a:r>
            <a:r>
              <a:rPr lang="sr-Latn-ME" dirty="0" smtClean="0"/>
              <a:t>the</a:t>
            </a:r>
            <a:r>
              <a:rPr lang="en-GB" dirty="0" smtClean="0"/>
              <a:t>stable.</a:t>
            </a:r>
            <a:endParaRPr lang="sr-Latn-ME" dirty="0" smtClean="0"/>
          </a:p>
          <a:p>
            <a:endParaRPr lang="sr-Latn-ME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Prepositions</a:t>
            </a:r>
          </a:p>
        </p:txBody>
      </p:sp>
    </p:spTree>
    <p:extLst>
      <p:ext uri="{BB962C8B-B14F-4D97-AF65-F5344CB8AC3E}">
        <p14:creationId xmlns:p14="http://schemas.microsoft.com/office/powerpoint/2010/main" val="39507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Prepositions</a:t>
            </a:r>
            <a:r>
              <a:rPr lang="en-GB" dirty="0"/>
              <a:t> may be:</a:t>
            </a:r>
          </a:p>
          <a:p>
            <a:r>
              <a:rPr lang="en-GB" dirty="0" smtClean="0"/>
              <a:t>single </a:t>
            </a:r>
            <a:r>
              <a:rPr lang="en-GB" dirty="0"/>
              <a:t>words - </a:t>
            </a:r>
            <a:r>
              <a:rPr lang="en-GB" b="1" i="1" dirty="0">
                <a:solidFill>
                  <a:srgbClr val="FF0000"/>
                </a:solidFill>
              </a:rPr>
              <a:t>at, by, down, from, in, like, of, off, on, over, through, till, to, up, with </a:t>
            </a:r>
            <a:r>
              <a:rPr lang="sr-Latn-ME" b="1" i="1" dirty="0" smtClean="0">
                <a:solidFill>
                  <a:srgbClr val="FF0000"/>
                </a:solidFill>
              </a:rPr>
              <a:t>, </a:t>
            </a:r>
            <a:r>
              <a:rPr lang="en-GB" dirty="0" smtClean="0"/>
              <a:t>etc.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He spoke </a:t>
            </a:r>
            <a:r>
              <a:rPr lang="en-GB" b="1" i="1" dirty="0">
                <a:solidFill>
                  <a:srgbClr val="FF0000"/>
                </a:solidFill>
              </a:rPr>
              <a:t>to </a:t>
            </a:r>
            <a:r>
              <a:rPr lang="sr-Latn-ME" b="1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me</a:t>
            </a:r>
            <a:r>
              <a:rPr lang="en-GB" dirty="0"/>
              <a:t>.</a:t>
            </a:r>
          </a:p>
          <a:p>
            <a:r>
              <a:rPr lang="en-GB" dirty="0"/>
              <a:t>This came </a:t>
            </a:r>
            <a:r>
              <a:rPr lang="en-GB" b="1" i="1" dirty="0">
                <a:solidFill>
                  <a:srgbClr val="FF0000"/>
                </a:solidFill>
              </a:rPr>
              <a:t>from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him.</a:t>
            </a:r>
            <a:endParaRPr lang="sr-Latn-ME" dirty="0" smtClean="0"/>
          </a:p>
          <a:p>
            <a:endParaRPr lang="en-GB" dirty="0"/>
          </a:p>
          <a:p>
            <a:pPr>
              <a:lnSpc>
                <a:spcPct val="170000"/>
              </a:lnSpc>
            </a:pPr>
            <a:r>
              <a:rPr lang="en-GB" dirty="0" smtClean="0"/>
              <a:t>coalescent </a:t>
            </a:r>
            <a:r>
              <a:rPr lang="en-GB" dirty="0"/>
              <a:t>prepositions – </a:t>
            </a:r>
            <a:r>
              <a:rPr lang="en-GB" b="1" i="1" dirty="0">
                <a:solidFill>
                  <a:srgbClr val="FF0000"/>
                </a:solidFill>
              </a:rPr>
              <a:t>abroad, about, above, across, after, against, along, amid, among, around, before, behind, beneath,  beside(s), between, beyond, despite, except, inside, into, onto, outside, since, throughout, toward(s), under, underneath, until, upon, within, without</a:t>
            </a:r>
            <a:r>
              <a:rPr lang="en-GB" dirty="0"/>
              <a:t>, etc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He wrote </a:t>
            </a:r>
            <a:r>
              <a:rPr lang="en-GB" b="1" i="1" dirty="0">
                <a:solidFill>
                  <a:srgbClr val="FF0000"/>
                </a:solidFill>
              </a:rPr>
              <a:t>about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them.</a:t>
            </a:r>
            <a:endParaRPr lang="sr-Latn-ME" dirty="0" smtClean="0"/>
          </a:p>
          <a:p>
            <a:endParaRPr lang="en-GB" dirty="0"/>
          </a:p>
          <a:p>
            <a:pPr>
              <a:lnSpc>
                <a:spcPct val="170000"/>
              </a:lnSpc>
            </a:pPr>
            <a:r>
              <a:rPr lang="en-GB" dirty="0" smtClean="0"/>
              <a:t>group </a:t>
            </a:r>
            <a:r>
              <a:rPr lang="en-GB" dirty="0"/>
              <a:t>prepositions – </a:t>
            </a:r>
            <a:r>
              <a:rPr lang="en-GB" b="1" i="1" dirty="0">
                <a:solidFill>
                  <a:srgbClr val="FF0000"/>
                </a:solidFill>
              </a:rPr>
              <a:t>according to, ahead of, along side of, because of, by means of, instead of, in front of, on account of, with regard to</a:t>
            </a:r>
            <a:r>
              <a:rPr lang="en-GB" dirty="0"/>
              <a:t>, etc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The teacher stood </a:t>
            </a:r>
            <a:r>
              <a:rPr lang="en-GB" b="1" i="1" dirty="0">
                <a:solidFill>
                  <a:srgbClr val="FF0000"/>
                </a:solidFill>
              </a:rPr>
              <a:t>in front of </a:t>
            </a:r>
            <a:r>
              <a:rPr lang="sr-Latn-ME" b="1" i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</a:t>
            </a:r>
            <a:r>
              <a:rPr lang="en-GB" dirty="0"/>
              <a:t>classroom.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Prepositions</a:t>
            </a:r>
          </a:p>
        </p:txBody>
      </p:sp>
    </p:spTree>
    <p:extLst>
      <p:ext uri="{BB962C8B-B14F-4D97-AF65-F5344CB8AC3E}">
        <p14:creationId xmlns:p14="http://schemas.microsoft.com/office/powerpoint/2010/main" val="9980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>
                <a:solidFill>
                  <a:srgbClr val="FFFF00"/>
                </a:solidFill>
              </a:rPr>
              <a:t>Interjections </a:t>
            </a:r>
            <a:r>
              <a:rPr lang="en-GB" dirty="0"/>
              <a:t>are words that literally are interjected into a sentence, </a:t>
            </a:r>
            <a:r>
              <a:rPr lang="en-GB" b="1" i="1" dirty="0">
                <a:solidFill>
                  <a:srgbClr val="FFFF00"/>
                </a:solidFill>
              </a:rPr>
              <a:t>oh, well, blast, </a:t>
            </a:r>
            <a:r>
              <a:rPr lang="en-GB" b="1" i="1" dirty="0" smtClean="0">
                <a:solidFill>
                  <a:srgbClr val="FFFF00"/>
                </a:solidFill>
              </a:rPr>
              <a:t>damn</a:t>
            </a:r>
            <a:r>
              <a:rPr lang="en-GB" dirty="0" smtClean="0"/>
              <a:t>,</a:t>
            </a:r>
            <a:r>
              <a:rPr lang="sr-Latn-ME" dirty="0" smtClean="0"/>
              <a:t> </a:t>
            </a:r>
            <a:r>
              <a:rPr lang="en-GB" dirty="0" smtClean="0"/>
              <a:t>and </a:t>
            </a:r>
            <a:r>
              <a:rPr lang="en-GB" dirty="0"/>
              <a:t>so on. </a:t>
            </a:r>
            <a:endParaRPr lang="sr-Latn-ME" dirty="0" smtClean="0"/>
          </a:p>
          <a:p>
            <a:pPr algn="just"/>
            <a:r>
              <a:rPr lang="en-GB" dirty="0" smtClean="0"/>
              <a:t>They </a:t>
            </a:r>
            <a:r>
              <a:rPr lang="en-GB" dirty="0"/>
              <a:t>do not have a function like subject or object, but express the </a:t>
            </a:r>
            <a:r>
              <a:rPr lang="en-GB" dirty="0" smtClean="0"/>
              <a:t>speaker’s</a:t>
            </a:r>
            <a:r>
              <a:rPr lang="sr-Latn-ME" dirty="0" smtClean="0"/>
              <a:t> </a:t>
            </a:r>
            <a:r>
              <a:rPr lang="en-GB" dirty="0" smtClean="0"/>
              <a:t>attitude </a:t>
            </a:r>
            <a:r>
              <a:rPr lang="en-GB" dirty="0"/>
              <a:t>towards something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endParaRPr lang="en-GB" dirty="0"/>
          </a:p>
          <a:p>
            <a:pPr algn="just"/>
            <a:r>
              <a:rPr lang="en-GB" b="1" i="1" dirty="0">
                <a:solidFill>
                  <a:srgbClr val="FFFF00"/>
                </a:solidFill>
              </a:rPr>
              <a:t>Oh</a:t>
            </a:r>
            <a:r>
              <a:rPr lang="en-GB" dirty="0"/>
              <a:t>, I didn’t know you wanted to leave.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rgbClr val="FFFF00"/>
                </a:solidFill>
              </a:rPr>
              <a:t>Interjections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Lakić, I. (2011). </a:t>
            </a:r>
            <a:r>
              <a:rPr lang="vi-VN" i="1" dirty="0"/>
              <a:t>English Syntax: Forms and Functions</a:t>
            </a:r>
            <a:r>
              <a:rPr lang="vi-VN" dirty="0"/>
              <a:t>. Podgorica: Institut za strane jezike. </a:t>
            </a:r>
          </a:p>
          <a:p>
            <a:r>
              <a:rPr lang="vi-VN" dirty="0"/>
              <a:t>Verspoor, M. and K. </a:t>
            </a:r>
            <a:r>
              <a:rPr lang="vi-VN" dirty="0" smtClean="0"/>
              <a:t>Sauter</a:t>
            </a:r>
            <a:r>
              <a:rPr lang="sr-Latn-ME" dirty="0" smtClean="0"/>
              <a:t>. </a:t>
            </a:r>
            <a:r>
              <a:rPr lang="vi-VN" dirty="0" smtClean="0"/>
              <a:t>(2000</a:t>
            </a:r>
            <a:r>
              <a:rPr lang="vi-VN" i="1" dirty="0"/>
              <a:t>). English sentence analysis: An introductory course</a:t>
            </a:r>
            <a:r>
              <a:rPr lang="vi-VN" dirty="0"/>
              <a:t>. Amsterdam/ Philadelphia: John Benjamins Publishing.</a:t>
            </a:r>
          </a:p>
          <a:p>
            <a:r>
              <a:rPr lang="vi-VN" dirty="0"/>
              <a:t>Đorđević, R. (1997). </a:t>
            </a:r>
            <a:r>
              <a:rPr lang="vi-VN" i="1" dirty="0"/>
              <a:t>Gramatika engleskog jezika</a:t>
            </a:r>
            <a:r>
              <a:rPr lang="vi-VN" dirty="0"/>
              <a:t>. </a:t>
            </a:r>
            <a:r>
              <a:rPr lang="sr-Latn-ME" dirty="0" smtClean="0"/>
              <a:t>Beograd: Autor. </a:t>
            </a:r>
            <a:endParaRPr lang="vi-VN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0" dirty="0" smtClean="0">
                <a:solidFill>
                  <a:schemeClr val="tx1"/>
                </a:solidFill>
                <a:effectLst/>
              </a:rPr>
              <a:t>Recommended reading</a:t>
            </a:r>
            <a:endParaRPr lang="en-GB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38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b="1" dirty="0">
                <a:solidFill>
                  <a:srgbClr val="00B050"/>
                </a:solidFill>
              </a:rPr>
              <a:t>Count nouns </a:t>
            </a:r>
            <a:r>
              <a:rPr lang="en-GB" dirty="0"/>
              <a:t>refer to things that are clearly ’bounded’ and are seen as separate things like </a:t>
            </a:r>
            <a:r>
              <a:rPr lang="en-GB" i="1" dirty="0"/>
              <a:t>house </a:t>
            </a:r>
            <a:r>
              <a:rPr lang="en-GB" dirty="0"/>
              <a:t>or </a:t>
            </a:r>
            <a:r>
              <a:rPr lang="en-GB" i="1" dirty="0"/>
              <a:t>bicycle</a:t>
            </a:r>
            <a:r>
              <a:rPr lang="en-GB" dirty="0"/>
              <a:t>. 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en-GB" b="1" dirty="0" smtClean="0">
                <a:solidFill>
                  <a:srgbClr val="92D050"/>
                </a:solidFill>
              </a:rPr>
              <a:t>Non-count </a:t>
            </a:r>
            <a:r>
              <a:rPr lang="en-GB" b="1" dirty="0">
                <a:solidFill>
                  <a:srgbClr val="92D050"/>
                </a:solidFill>
              </a:rPr>
              <a:t>nouns</a:t>
            </a:r>
            <a:r>
              <a:rPr lang="en-GB" dirty="0"/>
              <a:t>, also called </a:t>
            </a:r>
            <a:r>
              <a:rPr lang="en-GB" b="1" dirty="0">
                <a:solidFill>
                  <a:srgbClr val="92D050"/>
                </a:solidFill>
              </a:rPr>
              <a:t>mass nouns</a:t>
            </a:r>
            <a:r>
              <a:rPr lang="en-GB" dirty="0"/>
              <a:t>, refer to things that consist of a whole group of separate items that are not seen as clearly separate things but as a whole such as </a:t>
            </a:r>
            <a:r>
              <a:rPr lang="en-GB" i="1" dirty="0"/>
              <a:t>grass</a:t>
            </a:r>
            <a:r>
              <a:rPr lang="en-GB" dirty="0"/>
              <a:t>, </a:t>
            </a:r>
            <a:r>
              <a:rPr lang="en-GB" i="1" dirty="0"/>
              <a:t>furniture</a:t>
            </a:r>
            <a:r>
              <a:rPr lang="en-GB" dirty="0"/>
              <a:t>, </a:t>
            </a:r>
            <a:r>
              <a:rPr lang="en-GB" i="1" dirty="0"/>
              <a:t>cattle</a:t>
            </a:r>
            <a:r>
              <a:rPr lang="en-GB" dirty="0"/>
              <a:t>.  </a:t>
            </a:r>
            <a:endParaRPr lang="sr-Latn-ME" dirty="0" smtClean="0"/>
          </a:p>
          <a:p>
            <a:pPr algn="just"/>
            <a:endParaRPr lang="en-GB" dirty="0"/>
          </a:p>
          <a:p>
            <a:pPr algn="just"/>
            <a:r>
              <a:rPr lang="en-GB" b="1" dirty="0">
                <a:solidFill>
                  <a:srgbClr val="92D050"/>
                </a:solidFill>
              </a:rPr>
              <a:t>Non-count nouns </a:t>
            </a:r>
            <a:r>
              <a:rPr lang="en-GB" dirty="0"/>
              <a:t>may also refer to things that do not have clear boundaries such as concrete things like </a:t>
            </a:r>
            <a:r>
              <a:rPr lang="en-GB" i="1" dirty="0"/>
              <a:t>water</a:t>
            </a:r>
            <a:r>
              <a:rPr lang="en-GB" dirty="0"/>
              <a:t>, </a:t>
            </a:r>
            <a:r>
              <a:rPr lang="en-GB" i="1" dirty="0"/>
              <a:t>gold</a:t>
            </a:r>
            <a:r>
              <a:rPr lang="en-GB" dirty="0"/>
              <a:t>, and </a:t>
            </a:r>
            <a:r>
              <a:rPr lang="en-GB" i="1" dirty="0"/>
              <a:t>glass</a:t>
            </a:r>
            <a:r>
              <a:rPr lang="en-GB" dirty="0"/>
              <a:t> or abstract things like </a:t>
            </a:r>
            <a:r>
              <a:rPr lang="en-GB" i="1" dirty="0"/>
              <a:t>love</a:t>
            </a:r>
            <a:r>
              <a:rPr lang="en-GB" dirty="0"/>
              <a:t> and </a:t>
            </a:r>
            <a:r>
              <a:rPr lang="en-GB" i="1" dirty="0"/>
              <a:t>war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Nouns</a:t>
            </a:r>
          </a:p>
        </p:txBody>
      </p:sp>
    </p:spTree>
    <p:extLst>
      <p:ext uri="{BB962C8B-B14F-4D97-AF65-F5344CB8AC3E}">
        <p14:creationId xmlns:p14="http://schemas.microsoft.com/office/powerpoint/2010/main" val="28884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ME" sz="6200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GB" sz="4400" dirty="0"/>
              <a:t>John has lots of </a:t>
            </a:r>
            <a:r>
              <a:rPr lang="en-GB" sz="4400" b="1" i="1" dirty="0">
                <a:solidFill>
                  <a:srgbClr val="FF6600"/>
                </a:solidFill>
              </a:rPr>
              <a:t>love</a:t>
            </a:r>
            <a:r>
              <a:rPr lang="en-GB" sz="4400" dirty="0"/>
              <a:t>. (non-count and abstract)</a:t>
            </a:r>
          </a:p>
          <a:p>
            <a:r>
              <a:rPr lang="en-GB" sz="4400" dirty="0"/>
              <a:t>Bill has lots of </a:t>
            </a:r>
            <a:r>
              <a:rPr lang="en-GB" sz="4400" i="1" dirty="0">
                <a:solidFill>
                  <a:srgbClr val="FFC000"/>
                </a:solidFill>
              </a:rPr>
              <a:t>loves</a:t>
            </a:r>
            <a:r>
              <a:rPr lang="en-GB" sz="4400" dirty="0"/>
              <a:t>. (count and concrete)</a:t>
            </a:r>
          </a:p>
          <a:p>
            <a:r>
              <a:rPr lang="en-GB" sz="4400" dirty="0"/>
              <a:t>In France, a lot of </a:t>
            </a:r>
            <a:r>
              <a:rPr lang="en-GB" sz="4400" b="1" i="1" dirty="0">
                <a:solidFill>
                  <a:srgbClr val="FF6600"/>
                </a:solidFill>
              </a:rPr>
              <a:t>wine</a:t>
            </a:r>
            <a:r>
              <a:rPr lang="en-GB" sz="4400" dirty="0"/>
              <a:t> is produced.  (non-count and concrete)</a:t>
            </a:r>
          </a:p>
          <a:p>
            <a:r>
              <a:rPr lang="en-GB" sz="4400" dirty="0"/>
              <a:t>France produces a lot of </a:t>
            </a:r>
            <a:r>
              <a:rPr lang="en-GB" sz="4400" b="1" i="1" dirty="0">
                <a:solidFill>
                  <a:srgbClr val="FFC000"/>
                </a:solidFill>
              </a:rPr>
              <a:t>wines</a:t>
            </a:r>
            <a:r>
              <a:rPr lang="en-GB" sz="4400" dirty="0"/>
              <a:t>. (count and concrete)</a:t>
            </a:r>
          </a:p>
          <a:p>
            <a:endParaRPr lang="en-GB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Nouns</a:t>
            </a:r>
          </a:p>
        </p:txBody>
      </p:sp>
    </p:spTree>
    <p:extLst>
      <p:ext uri="{BB962C8B-B14F-4D97-AF65-F5344CB8AC3E}">
        <p14:creationId xmlns:p14="http://schemas.microsoft.com/office/powerpoint/2010/main" val="15214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Nouns can be recognized by the following syntactic characteristics</a:t>
            </a:r>
            <a:r>
              <a:rPr lang="en-GB" dirty="0" smtClean="0"/>
              <a:t>:</a:t>
            </a:r>
            <a:endParaRPr lang="sr-Latn-ME" dirty="0" smtClean="0"/>
          </a:p>
          <a:p>
            <a:endParaRPr lang="en-GB" dirty="0"/>
          </a:p>
          <a:p>
            <a:r>
              <a:rPr lang="en-GB" dirty="0"/>
              <a:t>•	they may be preceded by determiners</a:t>
            </a:r>
          </a:p>
          <a:p>
            <a:r>
              <a:rPr lang="en-GB" dirty="0"/>
              <a:t>the </a:t>
            </a:r>
            <a:r>
              <a:rPr lang="en-GB" b="1" i="1" dirty="0">
                <a:solidFill>
                  <a:schemeClr val="accent2"/>
                </a:solidFill>
              </a:rPr>
              <a:t>boy</a:t>
            </a:r>
          </a:p>
          <a:p>
            <a:r>
              <a:rPr lang="en-GB" dirty="0"/>
              <a:t>my two </a:t>
            </a:r>
            <a:r>
              <a:rPr lang="en-GB" b="1" i="1" dirty="0">
                <a:solidFill>
                  <a:schemeClr val="accent2"/>
                </a:solidFill>
              </a:rPr>
              <a:t>cats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•	they may be modified by adjectives</a:t>
            </a:r>
          </a:p>
          <a:p>
            <a:r>
              <a:rPr lang="en-GB" dirty="0"/>
              <a:t>a large </a:t>
            </a:r>
            <a:r>
              <a:rPr lang="en-GB" b="1" i="1" dirty="0">
                <a:solidFill>
                  <a:schemeClr val="accent2"/>
                </a:solidFill>
              </a:rPr>
              <a:t>pizza</a:t>
            </a:r>
          </a:p>
          <a:p>
            <a:r>
              <a:rPr lang="en-GB" dirty="0"/>
              <a:t>those lovely </a:t>
            </a:r>
            <a:r>
              <a:rPr lang="en-GB" b="1" i="1" dirty="0">
                <a:solidFill>
                  <a:schemeClr val="accent2"/>
                </a:solidFill>
              </a:rPr>
              <a:t>flowers</a:t>
            </a:r>
          </a:p>
          <a:p>
            <a:endParaRPr lang="en-GB" dirty="0"/>
          </a:p>
          <a:p>
            <a:r>
              <a:rPr lang="en-GB" dirty="0"/>
              <a:t>•	they may be </a:t>
            </a:r>
            <a:r>
              <a:rPr lang="en-GB" dirty="0" err="1"/>
              <a:t>premodified</a:t>
            </a:r>
            <a:r>
              <a:rPr lang="en-GB" dirty="0"/>
              <a:t> by other nouns</a:t>
            </a:r>
          </a:p>
          <a:p>
            <a:r>
              <a:rPr lang="en-GB" dirty="0"/>
              <a:t>a </a:t>
            </a:r>
            <a:r>
              <a:rPr lang="en-GB" i="1" dirty="0">
                <a:solidFill>
                  <a:schemeClr val="accent2"/>
                </a:solidFill>
              </a:rPr>
              <a:t>university </a:t>
            </a:r>
            <a:r>
              <a:rPr lang="en-GB" b="1" i="1" dirty="0">
                <a:solidFill>
                  <a:schemeClr val="accent2"/>
                </a:solidFill>
              </a:rPr>
              <a:t>degree  </a:t>
            </a:r>
            <a:r>
              <a:rPr lang="en-GB" i="1" dirty="0">
                <a:solidFill>
                  <a:schemeClr val="accent2"/>
                </a:solidFill>
              </a:rPr>
              <a:t>  </a:t>
            </a:r>
            <a:r>
              <a:rPr lang="en-GB" dirty="0">
                <a:solidFill>
                  <a:schemeClr val="accent2"/>
                </a:solidFill>
              </a:rPr>
              <a:t>             </a:t>
            </a:r>
            <a:r>
              <a:rPr lang="en-GB" dirty="0"/>
              <a:t>a </a:t>
            </a:r>
            <a:r>
              <a:rPr lang="en-GB" i="1" dirty="0">
                <a:solidFill>
                  <a:schemeClr val="accent2"/>
                </a:solidFill>
              </a:rPr>
              <a:t>London </a:t>
            </a:r>
            <a:r>
              <a:rPr lang="en-GB" b="1" i="1" dirty="0">
                <a:solidFill>
                  <a:schemeClr val="accent2"/>
                </a:solidFill>
              </a:rPr>
              <a:t>policeman</a:t>
            </a:r>
          </a:p>
          <a:p>
            <a:r>
              <a:rPr lang="en-GB" dirty="0"/>
              <a:t>a </a:t>
            </a:r>
            <a:r>
              <a:rPr lang="en-GB" i="1" dirty="0">
                <a:solidFill>
                  <a:schemeClr val="accent2"/>
                </a:solidFill>
              </a:rPr>
              <a:t>computer </a:t>
            </a:r>
            <a:r>
              <a:rPr lang="en-GB" b="1" i="1" dirty="0">
                <a:solidFill>
                  <a:schemeClr val="accent2"/>
                </a:solidFill>
              </a:rPr>
              <a:t>programme    </a:t>
            </a:r>
            <a:r>
              <a:rPr lang="en-GB" i="1" dirty="0">
                <a:solidFill>
                  <a:schemeClr val="accent2"/>
                </a:solidFill>
              </a:rPr>
              <a:t>      </a:t>
            </a:r>
            <a:r>
              <a:rPr lang="en-GB" dirty="0" smtClean="0"/>
              <a:t>a </a:t>
            </a:r>
            <a:r>
              <a:rPr lang="en-GB" i="1" dirty="0">
                <a:solidFill>
                  <a:schemeClr val="accent2"/>
                </a:solidFill>
              </a:rPr>
              <a:t>stone </a:t>
            </a:r>
            <a:r>
              <a:rPr lang="en-GB" b="1" i="1" dirty="0">
                <a:solidFill>
                  <a:schemeClr val="accent2"/>
                </a:solidFill>
              </a:rPr>
              <a:t>wall   </a:t>
            </a:r>
            <a:r>
              <a:rPr lang="en-GB" i="1" dirty="0">
                <a:solidFill>
                  <a:schemeClr val="accent2"/>
                </a:solidFill>
              </a:rPr>
              <a:t>                          </a:t>
            </a:r>
            <a:r>
              <a:rPr lang="sr-Latn-ME" i="1" dirty="0" smtClean="0">
                <a:solidFill>
                  <a:schemeClr val="accent2"/>
                </a:solidFill>
              </a:rPr>
              <a:t>      </a:t>
            </a:r>
            <a:r>
              <a:rPr lang="en-GB" dirty="0" smtClean="0"/>
              <a:t>a </a:t>
            </a:r>
            <a:r>
              <a:rPr lang="en-GB" i="1" dirty="0">
                <a:solidFill>
                  <a:schemeClr val="accent2"/>
                </a:solidFill>
              </a:rPr>
              <a:t>Turkey </a:t>
            </a:r>
            <a:r>
              <a:rPr lang="en-GB" b="1" i="1" dirty="0">
                <a:solidFill>
                  <a:schemeClr val="accent2"/>
                </a:solidFill>
              </a:rPr>
              <a:t>carpet</a:t>
            </a:r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Nouns</a:t>
            </a:r>
          </a:p>
        </p:txBody>
      </p:sp>
    </p:spTree>
    <p:extLst>
      <p:ext uri="{BB962C8B-B14F-4D97-AF65-F5344CB8AC3E}">
        <p14:creationId xmlns:p14="http://schemas.microsoft.com/office/powerpoint/2010/main" val="32440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Adjectives</a:t>
            </a:r>
            <a:r>
              <a:rPr lang="en-GB" dirty="0"/>
              <a:t> are words that modify (= say something about) a </a:t>
            </a:r>
            <a:r>
              <a:rPr lang="en-GB" dirty="0" smtClean="0"/>
              <a:t>noun</a:t>
            </a:r>
            <a:r>
              <a:rPr lang="sr-Latn-ME" dirty="0" smtClean="0"/>
              <a:t>: a </a:t>
            </a:r>
            <a:r>
              <a:rPr lang="sr-Latn-ME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beautiful</a:t>
            </a:r>
            <a:r>
              <a:rPr lang="sr-Latn-ME" dirty="0" smtClean="0"/>
              <a:t> door.</a:t>
            </a:r>
          </a:p>
          <a:p>
            <a:pPr algn="just"/>
            <a:r>
              <a:rPr lang="en-GB" dirty="0" smtClean="0"/>
              <a:t>Prototypical </a:t>
            </a:r>
            <a:r>
              <a:rPr lang="en-GB" dirty="0"/>
              <a:t>adjectives are </a:t>
            </a:r>
            <a:r>
              <a:rPr lang="en-GB" dirty="0" smtClean="0"/>
              <a:t>words</a:t>
            </a:r>
            <a:r>
              <a:rPr lang="sr-Latn-ME" dirty="0" smtClean="0"/>
              <a:t> </a:t>
            </a:r>
            <a:r>
              <a:rPr lang="en-GB" dirty="0" smtClean="0"/>
              <a:t>that </a:t>
            </a:r>
            <a:r>
              <a:rPr lang="en-GB" dirty="0"/>
              <a:t>can occur in the comparative forms like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big</a:t>
            </a:r>
            <a:r>
              <a:rPr lang="en-GB" dirty="0"/>
              <a:t>,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bigger</a:t>
            </a:r>
            <a:r>
              <a:rPr lang="en-GB" dirty="0"/>
              <a:t>, </a:t>
            </a:r>
            <a:r>
              <a:rPr lang="en-GB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biggest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/>
              <a:t>N</a:t>
            </a:r>
            <a:r>
              <a:rPr lang="en-GB" dirty="0" err="1" smtClean="0"/>
              <a:t>ouns</a:t>
            </a:r>
            <a:r>
              <a:rPr lang="en-GB" dirty="0" smtClean="0"/>
              <a:t> </a:t>
            </a:r>
            <a:r>
              <a:rPr lang="en-GB" dirty="0"/>
              <a:t>or verbs used as </a:t>
            </a:r>
            <a:r>
              <a:rPr lang="en-GB" dirty="0" smtClean="0"/>
              <a:t>adjectives</a:t>
            </a:r>
            <a:r>
              <a:rPr lang="sr-Latn-ME" dirty="0" smtClean="0"/>
              <a:t> (</a:t>
            </a:r>
            <a:r>
              <a:rPr lang="sr-Latn-ME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adjectivals</a:t>
            </a:r>
            <a:r>
              <a:rPr lang="sr-Latn-ME" dirty="0" smtClean="0"/>
              <a:t>)</a:t>
            </a:r>
            <a:r>
              <a:rPr lang="en-GB" dirty="0" smtClean="0"/>
              <a:t>, </a:t>
            </a:r>
            <a:r>
              <a:rPr lang="en-GB" dirty="0"/>
              <a:t>as in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city</a:t>
            </a:r>
            <a:r>
              <a:rPr lang="en-GB" dirty="0"/>
              <a:t> life or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walking</a:t>
            </a:r>
            <a:r>
              <a:rPr lang="en-GB" dirty="0"/>
              <a:t> shoes, </a:t>
            </a:r>
            <a:r>
              <a:rPr lang="en-GB" dirty="0" smtClean="0"/>
              <a:t>do </a:t>
            </a:r>
            <a:r>
              <a:rPr lang="en-GB" dirty="0"/>
              <a:t>not </a:t>
            </a:r>
            <a:r>
              <a:rPr lang="en-GB" dirty="0" smtClean="0"/>
              <a:t>have</a:t>
            </a:r>
            <a:r>
              <a:rPr lang="sr-Latn-ME" dirty="0" smtClean="0"/>
              <a:t> </a:t>
            </a:r>
            <a:r>
              <a:rPr lang="en-GB" dirty="0" smtClean="0"/>
              <a:t>comparative forms</a:t>
            </a:r>
            <a:r>
              <a:rPr lang="en-GB" dirty="0"/>
              <a:t>. 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en-GB" dirty="0"/>
              <a:t>Adjectives can be used in two ways</a:t>
            </a:r>
            <a:r>
              <a:rPr lang="en-GB" dirty="0" smtClean="0"/>
              <a:t>:</a:t>
            </a:r>
            <a:endParaRPr lang="sr-Latn-ME" dirty="0" smtClean="0"/>
          </a:p>
          <a:p>
            <a:pPr algn="just"/>
            <a:endParaRPr lang="en-GB" dirty="0"/>
          </a:p>
          <a:p>
            <a:pPr algn="just"/>
            <a:r>
              <a:rPr lang="en-GB" dirty="0"/>
              <a:t>•	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attributively</a:t>
            </a:r>
            <a:r>
              <a:rPr lang="en-GB" dirty="0"/>
              <a:t>: He is an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honest</a:t>
            </a:r>
            <a:r>
              <a:rPr lang="en-GB" dirty="0"/>
              <a:t>,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hardworking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/>
              <a:t>boy.</a:t>
            </a:r>
          </a:p>
          <a:p>
            <a:pPr algn="just"/>
            <a:r>
              <a:rPr lang="en-GB" dirty="0"/>
              <a:t>                           </a:t>
            </a:r>
            <a:r>
              <a:rPr lang="en-GB" dirty="0" err="1"/>
              <a:t>Mr.</a:t>
            </a:r>
            <a:r>
              <a:rPr lang="en-GB" dirty="0"/>
              <a:t> Brown has just bought a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new</a:t>
            </a:r>
            <a:r>
              <a:rPr lang="en-GB" dirty="0"/>
              <a:t>,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powerful</a:t>
            </a:r>
            <a:r>
              <a:rPr lang="en-GB" dirty="0"/>
              <a:t> and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expensive</a:t>
            </a:r>
            <a:r>
              <a:rPr lang="en-GB" dirty="0"/>
              <a:t> car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r>
              <a:rPr lang="en-GB" dirty="0"/>
              <a:t>We went to a meeting attended by the Attorney 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General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en-GB" dirty="0"/>
              <a:t>•	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predicatively</a:t>
            </a:r>
            <a:r>
              <a:rPr lang="en-GB" dirty="0"/>
              <a:t>: Richard is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tired</a:t>
            </a:r>
            <a:r>
              <a:rPr lang="en-GB" i="1" dirty="0"/>
              <a:t>.</a:t>
            </a:r>
          </a:p>
          <a:p>
            <a:pPr algn="just"/>
            <a:r>
              <a:rPr lang="en-GB" dirty="0"/>
              <a:t>                             The dog was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hungry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                             His efforts proved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useless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                             Tom has fallen </a:t>
            </a:r>
            <a:r>
              <a:rPr lang="en-GB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asleep</a:t>
            </a:r>
            <a:r>
              <a:rPr lang="en-GB" dirty="0"/>
              <a:t>.</a:t>
            </a:r>
          </a:p>
          <a:p>
            <a:pPr algn="just"/>
            <a:endParaRPr lang="sr-Latn-ME" dirty="0" smtClean="0"/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Adjectives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 Adjectives functioning as </a:t>
            </a:r>
            <a:r>
              <a:rPr lang="en-GB" dirty="0" smtClean="0"/>
              <a:t>nouns</a:t>
            </a:r>
            <a:endParaRPr lang="sr-Latn-ME" dirty="0" smtClean="0"/>
          </a:p>
          <a:p>
            <a:pPr marL="109728" indent="0" algn="just">
              <a:buNone/>
            </a:pPr>
            <a:endParaRPr lang="sr-Latn-ME" dirty="0" smtClean="0"/>
          </a:p>
          <a:p>
            <a:pPr algn="just"/>
            <a:r>
              <a:rPr lang="en-GB" dirty="0"/>
              <a:t>Nurses are required to look after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sick</a:t>
            </a:r>
            <a:r>
              <a:rPr lang="en-GB" dirty="0"/>
              <a:t> and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wounded</a:t>
            </a:r>
            <a:r>
              <a:rPr lang="en-GB" b="1" dirty="0"/>
              <a:t>,</a:t>
            </a:r>
            <a:r>
              <a:rPr lang="en-GB" dirty="0"/>
              <a:t>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old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 </a:t>
            </a:r>
            <a:r>
              <a:rPr lang="en-GB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nfirm</a:t>
            </a:r>
            <a:r>
              <a:rPr lang="en-GB" i="1" dirty="0"/>
              <a:t>.</a:t>
            </a:r>
          </a:p>
          <a:p>
            <a:pPr algn="just"/>
            <a:r>
              <a:rPr lang="en-GB" dirty="0"/>
              <a:t>Fortune favours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brave</a:t>
            </a:r>
            <a:r>
              <a:rPr lang="en-GB" dirty="0" smtClean="0"/>
              <a:t>.</a:t>
            </a:r>
            <a:endParaRPr lang="sr-Latn-ME" dirty="0" smtClean="0"/>
          </a:p>
          <a:p>
            <a:pPr algn="just"/>
            <a:endParaRPr lang="en-GB" dirty="0"/>
          </a:p>
          <a:p>
            <a:pPr algn="just"/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</a:t>
            </a:r>
            <a:r>
              <a:rPr lang="en-GB" dirty="0"/>
              <a:t> in him outweighs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bad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He thought that the aim of philosophy was to discover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</a:t>
            </a:r>
            <a:r>
              <a:rPr lang="en-GB" dirty="0"/>
              <a:t>, the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beautiful</a:t>
            </a:r>
            <a:r>
              <a:rPr lang="en-GB" dirty="0"/>
              <a:t> and </a:t>
            </a:r>
            <a:r>
              <a:rPr lang="en-GB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the</a:t>
            </a:r>
            <a:r>
              <a:rPr lang="en-GB" dirty="0"/>
              <a:t> </a:t>
            </a:r>
            <a:r>
              <a:rPr lang="en-GB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true</a:t>
            </a:r>
            <a:r>
              <a:rPr lang="en-GB" dirty="0"/>
              <a:t>.</a:t>
            </a:r>
          </a:p>
          <a:p>
            <a:pPr algn="just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Adjectives</a:t>
            </a:r>
          </a:p>
        </p:txBody>
      </p:sp>
    </p:spTree>
    <p:extLst>
      <p:ext uri="{BB962C8B-B14F-4D97-AF65-F5344CB8AC3E}">
        <p14:creationId xmlns:p14="http://schemas.microsoft.com/office/powerpoint/2010/main" val="35051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  <a:r>
              <a:rPr lang="en-GB" dirty="0"/>
              <a:t>, like adjectives, are modifiers. Generally, they modify or add to the meaning of verbs, adjectives, other adverbs, nouns or noun equivalents, phrases and whole </a:t>
            </a:r>
            <a:r>
              <a:rPr lang="en-GB" dirty="0" smtClean="0"/>
              <a:t>sentences</a:t>
            </a:r>
            <a:r>
              <a:rPr lang="sr-Latn-ME" dirty="0" smtClean="0"/>
              <a:t>. </a:t>
            </a:r>
          </a:p>
          <a:p>
            <a:endParaRPr lang="sr-Latn-ME" dirty="0" smtClean="0"/>
          </a:p>
          <a:p>
            <a:r>
              <a:rPr lang="sr-Latn-ME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dverb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modifying a verb</a:t>
            </a:r>
          </a:p>
          <a:p>
            <a:r>
              <a:rPr lang="en-GB" dirty="0"/>
              <a:t>He ran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quickly</a:t>
            </a:r>
            <a:r>
              <a:rPr lang="en-GB" dirty="0"/>
              <a:t>.</a:t>
            </a:r>
          </a:p>
          <a:p>
            <a:r>
              <a:rPr lang="en-GB" dirty="0"/>
              <a:t>I went to the dentist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yesterday</a:t>
            </a:r>
            <a:r>
              <a:rPr lang="en-GB" dirty="0"/>
              <a:t>.</a:t>
            </a:r>
          </a:p>
          <a:p>
            <a:r>
              <a:rPr lang="en-GB" dirty="0"/>
              <a:t>Come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here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sr-Latn-ME" dirty="0" smtClean="0"/>
              <a:t>A</a:t>
            </a:r>
            <a:r>
              <a:rPr lang="en-GB" dirty="0" err="1" smtClean="0"/>
              <a:t>dverb</a:t>
            </a:r>
            <a:r>
              <a:rPr lang="en-GB" dirty="0" smtClean="0"/>
              <a:t> </a:t>
            </a:r>
            <a:r>
              <a:rPr lang="en-GB" dirty="0"/>
              <a:t>modifying an adjective</a:t>
            </a:r>
          </a:p>
          <a:p>
            <a:r>
              <a:rPr lang="en-GB" dirty="0"/>
              <a:t>His work is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very</a:t>
            </a:r>
            <a:r>
              <a:rPr lang="en-GB" dirty="0"/>
              <a:t> good.</a:t>
            </a:r>
          </a:p>
          <a:p>
            <a:r>
              <a:rPr lang="en-GB" dirty="0"/>
              <a:t>This work isn’t good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enough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en-GB" dirty="0"/>
          </a:p>
          <a:p>
            <a:r>
              <a:rPr lang="sr-Latn-ME" dirty="0" smtClean="0"/>
              <a:t>A</a:t>
            </a:r>
            <a:r>
              <a:rPr lang="en-GB" dirty="0" err="1" smtClean="0"/>
              <a:t>dverb</a:t>
            </a:r>
            <a:r>
              <a:rPr lang="en-GB" dirty="0" smtClean="0"/>
              <a:t> </a:t>
            </a:r>
            <a:r>
              <a:rPr lang="en-GB" dirty="0"/>
              <a:t>modifying another adverb</a:t>
            </a:r>
          </a:p>
          <a:p>
            <a:r>
              <a:rPr lang="en-GB" dirty="0"/>
              <a:t>He plays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extremely 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well</a:t>
            </a:r>
            <a:r>
              <a:rPr lang="en-GB" dirty="0"/>
              <a:t>.</a:t>
            </a:r>
          </a:p>
          <a:p>
            <a:endParaRPr lang="sr-Latn-ME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 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ME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dverb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modifying a noun or noun equivalent</a:t>
            </a:r>
          </a:p>
          <a:p>
            <a:r>
              <a:rPr lang="en-GB" dirty="0"/>
              <a:t>The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very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thing </a:t>
            </a:r>
            <a:r>
              <a:rPr lang="en-GB" dirty="0"/>
              <a:t>I </a:t>
            </a:r>
            <a:r>
              <a:rPr lang="en-GB" dirty="0" smtClean="0"/>
              <a:t>wanted</a:t>
            </a:r>
            <a:endParaRPr lang="en-GB" dirty="0"/>
          </a:p>
          <a:p>
            <a:r>
              <a:rPr lang="en-GB" dirty="0"/>
              <a:t>The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above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sentence</a:t>
            </a:r>
            <a:endParaRPr lang="en-GB" dirty="0"/>
          </a:p>
          <a:p>
            <a:r>
              <a:rPr lang="en-GB" dirty="0"/>
              <a:t>In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after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years</a:t>
            </a:r>
            <a:endParaRPr lang="en-GB" dirty="0"/>
          </a:p>
          <a:p>
            <a:r>
              <a:rPr lang="en-GB" dirty="0"/>
              <a:t>The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up</a:t>
            </a:r>
            <a:r>
              <a:rPr lang="en-GB" dirty="0"/>
              <a:t> train</a:t>
            </a:r>
          </a:p>
          <a:p>
            <a:r>
              <a:rPr lang="en-GB" dirty="0"/>
              <a:t>The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under </a:t>
            </a:r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/>
              <a:t>Secretary </a:t>
            </a:r>
            <a:r>
              <a:rPr lang="en-GB" dirty="0"/>
              <a:t>of the then Prime </a:t>
            </a:r>
            <a:r>
              <a:rPr lang="en-GB" dirty="0" smtClean="0"/>
              <a:t>Minister</a:t>
            </a:r>
            <a:endParaRPr lang="sr-Latn-ME" dirty="0" smtClean="0"/>
          </a:p>
          <a:p>
            <a:endParaRPr lang="en-GB" dirty="0"/>
          </a:p>
          <a:p>
            <a:r>
              <a:rPr lang="sr-Latn-ME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dverb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modifying a pronoun</a:t>
            </a:r>
          </a:p>
          <a:p>
            <a:r>
              <a:rPr lang="en-GB" dirty="0"/>
              <a:t>Is that car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really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yours?</a:t>
            </a:r>
            <a:endParaRPr lang="sr-Latn-ME" dirty="0" smtClean="0"/>
          </a:p>
          <a:p>
            <a:endParaRPr lang="en-GB" dirty="0"/>
          </a:p>
          <a:p>
            <a:r>
              <a:rPr lang="sr-Latn-ME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dverb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modifying a prepositional phrase</a:t>
            </a:r>
          </a:p>
          <a:p>
            <a:r>
              <a:rPr lang="en-GB" dirty="0"/>
              <a:t>I am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almost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through </a:t>
            </a:r>
            <a:r>
              <a:rPr lang="en-GB" dirty="0"/>
              <a:t>my work.</a:t>
            </a:r>
          </a:p>
          <a:p>
            <a:r>
              <a:rPr lang="en-GB" dirty="0"/>
              <a:t>They live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nearly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on </a:t>
            </a:r>
            <a:r>
              <a:rPr lang="en-GB" dirty="0"/>
              <a:t>the top of the hill.</a:t>
            </a:r>
          </a:p>
          <a:p>
            <a:r>
              <a:rPr lang="en-GB" dirty="0"/>
              <a:t>His remarks were not </a:t>
            </a:r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quite</a:t>
            </a:r>
            <a:r>
              <a:rPr lang="en-GB" dirty="0"/>
              <a:t> </a:t>
            </a:r>
            <a:r>
              <a:rPr lang="sr-Latn-ME" dirty="0" smtClean="0"/>
              <a:t> </a:t>
            </a:r>
            <a:r>
              <a:rPr lang="en-GB" dirty="0" smtClean="0"/>
              <a:t>to </a:t>
            </a:r>
            <a:r>
              <a:rPr lang="en-GB" dirty="0"/>
              <a:t>the point</a:t>
            </a:r>
            <a:r>
              <a:rPr lang="en-GB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r>
              <a:rPr lang="sr-Latn-ME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GB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dverb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modifying a whole </a:t>
            </a: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sentence</a:t>
            </a:r>
            <a:endParaRPr lang="sr-Latn-ME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Fortunately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GB" dirty="0"/>
              <a:t>I remembered in time who he was.</a:t>
            </a:r>
          </a:p>
          <a:p>
            <a:r>
              <a:rPr lang="en-GB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Indeed</a:t>
            </a:r>
            <a:r>
              <a:rPr lang="en-GB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GB" dirty="0"/>
              <a:t>I won’t do it.</a:t>
            </a:r>
          </a:p>
          <a:p>
            <a:endParaRPr lang="en-GB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Adverbs</a:t>
            </a:r>
          </a:p>
        </p:txBody>
      </p:sp>
    </p:spTree>
    <p:extLst>
      <p:ext uri="{BB962C8B-B14F-4D97-AF65-F5344CB8AC3E}">
        <p14:creationId xmlns:p14="http://schemas.microsoft.com/office/powerpoint/2010/main" val="26375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1978</Words>
  <Application>Microsoft Office PowerPoint</Application>
  <PresentationFormat>On-screen Show (4:3)</PresentationFormat>
  <Paragraphs>304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Word classes (II)</vt:lpstr>
      <vt:lpstr>Nouns</vt:lpstr>
      <vt:lpstr>Nouns</vt:lpstr>
      <vt:lpstr>Nouns</vt:lpstr>
      <vt:lpstr>Nouns</vt:lpstr>
      <vt:lpstr>Adjectives</vt:lpstr>
      <vt:lpstr>Adjectives</vt:lpstr>
      <vt:lpstr>Adverbs </vt:lpstr>
      <vt:lpstr>Adverbs</vt:lpstr>
      <vt:lpstr>Adverbs</vt:lpstr>
      <vt:lpstr>Adverbs</vt:lpstr>
      <vt:lpstr>Adverbs</vt:lpstr>
      <vt:lpstr>Adverbs</vt:lpstr>
      <vt:lpstr>Pronouns </vt:lpstr>
      <vt:lpstr>Pronouns </vt:lpstr>
      <vt:lpstr>Pronouns </vt:lpstr>
      <vt:lpstr>Pronouns </vt:lpstr>
      <vt:lpstr>Pronouns </vt:lpstr>
      <vt:lpstr>Pronouns </vt:lpstr>
      <vt:lpstr>Numerals</vt:lpstr>
      <vt:lpstr>Connectors</vt:lpstr>
      <vt:lpstr>Connectors</vt:lpstr>
      <vt:lpstr>Connectors</vt:lpstr>
      <vt:lpstr>Prepositions</vt:lpstr>
      <vt:lpstr>Prepositions</vt:lpstr>
      <vt:lpstr>Interjections</vt:lpstr>
      <vt:lpstr>Recommended 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classes (II)</dc:title>
  <dc:creator>Lejla Zejnilovic</dc:creator>
  <cp:lastModifiedBy>PC</cp:lastModifiedBy>
  <cp:revision>41</cp:revision>
  <dcterms:created xsi:type="dcterms:W3CDTF">2006-08-16T00:00:00Z</dcterms:created>
  <dcterms:modified xsi:type="dcterms:W3CDTF">2022-10-25T12:16:18Z</dcterms:modified>
</cp:coreProperties>
</file>