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F4D03D-0A23-8E4A-9204-DF8011DFD953}" type="datetime1">
              <a:rPr lang="x-none" smtClean="0"/>
              <a:t>12/11/2020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AABB1-33D0-490A-8F65-0E2FCBEECD78}" type="slidenum">
              <a:rPr lang="en-GB" smtClean="0"/>
              <a:t>‹#›</a:t>
            </a:fld>
            <a:endParaRPr lang="en-GB"/>
          </a:p>
        </p:txBody>
      </p:sp>
    </p:spTree>
    <p:extLst>
      <p:ext uri="{BB962C8B-B14F-4D97-AF65-F5344CB8AC3E}">
        <p14:creationId xmlns:p14="http://schemas.microsoft.com/office/powerpoint/2010/main" val="1077199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548C5F-14A2-8C46-B575-EC7534D14672}" type="datetime1">
              <a:rPr lang="x-none" smtClean="0"/>
              <a:t>12/11/2020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69034-12FB-4A4C-B885-362305F2F51B}" type="slidenum">
              <a:rPr lang="en-GB" smtClean="0"/>
              <a:t>‹#›</a:t>
            </a:fld>
            <a:endParaRPr lang="en-GB"/>
          </a:p>
        </p:txBody>
      </p:sp>
    </p:spTree>
    <p:extLst>
      <p:ext uri="{BB962C8B-B14F-4D97-AF65-F5344CB8AC3E}">
        <p14:creationId xmlns:p14="http://schemas.microsoft.com/office/powerpoint/2010/main" val="27473796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E69034-12FB-4A4C-B885-362305F2F51B}" type="slidenum">
              <a:rPr lang="en-GB" smtClean="0"/>
              <a:t>1</a:t>
            </a:fld>
            <a:endParaRPr lang="en-GB"/>
          </a:p>
        </p:txBody>
      </p:sp>
    </p:spTree>
    <p:extLst>
      <p:ext uri="{BB962C8B-B14F-4D97-AF65-F5344CB8AC3E}">
        <p14:creationId xmlns:p14="http://schemas.microsoft.com/office/powerpoint/2010/main" val="154062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smtClean="0"/>
              <a:t>Click to edit Master subtitle style</a:t>
            </a:r>
            <a:endParaRPr lang="en-GB"/>
          </a:p>
        </p:txBody>
      </p:sp>
      <p:sp>
        <p:nvSpPr>
          <p:cNvPr id="4" name="Date Placeholder 3"/>
          <p:cNvSpPr>
            <a:spLocks noGrp="1"/>
          </p:cNvSpPr>
          <p:nvPr>
            <p:ph type="dt" sz="half" idx="10"/>
          </p:nvPr>
        </p:nvSpPr>
        <p:spPr/>
        <p:txBody>
          <a:bodyPr/>
          <a:lstStyle/>
          <a:p>
            <a:fld id="{7B03BB05-E032-B640-BD5D-F87FA69E200C}" type="datetime1">
              <a:rPr lang="x-none" smtClean="0"/>
              <a:t>12/11/2020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944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p>
            <a:fld id="{A0B34935-EB8F-BD4B-9C6A-EBC50BDB0DDC}" type="datetime1">
              <a:rPr lang="x-none" smtClean="0"/>
              <a:t>12/11/2020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3333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p>
            <a:fld id="{1639E1F5-6EE4-3B42-AC97-F4FCD41195CA}" type="datetime1">
              <a:rPr lang="x-none" smtClean="0"/>
              <a:t>12/11/2020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220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idx="1"/>
          </p:nvPr>
        </p:nvSpPr>
        <p:spPr/>
        <p:txBody>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p>
            <a:fld id="{B1FE8993-EC87-C048-9986-17059C608DE8}" type="datetime1">
              <a:rPr lang="x-none" smtClean="0"/>
              <a:t>12/11/2020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14384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smtClean="0"/>
              <a:t>Click to edit Master text styles</a:t>
            </a:r>
          </a:p>
        </p:txBody>
      </p:sp>
      <p:sp>
        <p:nvSpPr>
          <p:cNvPr id="4" name="Date Placeholder 3"/>
          <p:cNvSpPr>
            <a:spLocks noGrp="1"/>
          </p:cNvSpPr>
          <p:nvPr>
            <p:ph type="dt" sz="half" idx="10"/>
          </p:nvPr>
        </p:nvSpPr>
        <p:spPr/>
        <p:txBody>
          <a:bodyPr/>
          <a:lstStyle/>
          <a:p>
            <a:fld id="{134C1890-7A4B-DD42-A44E-7FE8D3DE11E2}" type="datetime1">
              <a:rPr lang="x-none" smtClean="0"/>
              <a:t>12/11/2020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50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Date Placeholder 4"/>
          <p:cNvSpPr>
            <a:spLocks noGrp="1"/>
          </p:cNvSpPr>
          <p:nvPr>
            <p:ph type="dt" sz="half" idx="10"/>
          </p:nvPr>
        </p:nvSpPr>
        <p:spPr/>
        <p:txBody>
          <a:bodyPr/>
          <a:lstStyle/>
          <a:p>
            <a:fld id="{18D057B8-F0F3-5A4E-83D6-0644926DE9E8}" type="datetime1">
              <a:rPr lang="x-none" smtClean="0"/>
              <a:t>12/11/2020</a:t>
            </a:fld>
            <a:endParaRPr lang="en-GB"/>
          </a:p>
        </p:txBody>
      </p:sp>
      <p:sp>
        <p:nvSpPr>
          <p:cNvPr id="6" name="Footer Placeholder 5"/>
          <p:cNvSpPr>
            <a:spLocks noGrp="1"/>
          </p:cNvSpPr>
          <p:nvPr>
            <p:ph type="ftr" sz="quarter" idx="11"/>
          </p:nvPr>
        </p:nvSpPr>
        <p:spPr/>
        <p:txBody>
          <a:bodyPr/>
          <a:lstStyle/>
          <a:p>
            <a:r>
              <a:rPr lang="en-GB" smtClean="0"/>
              <a:t>Session Title, Place and Date</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08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7" name="Date Placeholder 6"/>
          <p:cNvSpPr>
            <a:spLocks noGrp="1"/>
          </p:cNvSpPr>
          <p:nvPr>
            <p:ph type="dt" sz="half" idx="10"/>
          </p:nvPr>
        </p:nvSpPr>
        <p:spPr/>
        <p:txBody>
          <a:bodyPr/>
          <a:lstStyle/>
          <a:p>
            <a:fld id="{1B661C44-7C2B-7C4F-A94B-AE20A59C3A50}" type="datetime1">
              <a:rPr lang="x-none" smtClean="0"/>
              <a:t>12/11/2020</a:t>
            </a:fld>
            <a:endParaRPr lang="en-GB"/>
          </a:p>
        </p:txBody>
      </p:sp>
      <p:sp>
        <p:nvSpPr>
          <p:cNvPr id="8" name="Footer Placeholder 7"/>
          <p:cNvSpPr>
            <a:spLocks noGrp="1"/>
          </p:cNvSpPr>
          <p:nvPr>
            <p:ph type="ftr" sz="quarter" idx="11"/>
          </p:nvPr>
        </p:nvSpPr>
        <p:spPr/>
        <p:txBody>
          <a:bodyPr/>
          <a:lstStyle/>
          <a:p>
            <a:r>
              <a:rPr lang="en-GB" smtClean="0"/>
              <a:t>Session Title, Place and Date</a:t>
            </a:r>
            <a:endParaRPr lang="en-GB"/>
          </a:p>
        </p:txBody>
      </p:sp>
      <p:sp>
        <p:nvSpPr>
          <p:cNvPr id="9" name="Slide Number Placeholder 8"/>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6390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Date Placeholder 2"/>
          <p:cNvSpPr>
            <a:spLocks noGrp="1"/>
          </p:cNvSpPr>
          <p:nvPr>
            <p:ph type="dt" sz="half" idx="10"/>
          </p:nvPr>
        </p:nvSpPr>
        <p:spPr/>
        <p:txBody>
          <a:bodyPr/>
          <a:lstStyle/>
          <a:p>
            <a:fld id="{46A8FA2D-B2FF-E74A-AEC0-55F1C156BB2B}" type="datetime1">
              <a:rPr lang="x-none" smtClean="0"/>
              <a:t>12/11/2020</a:t>
            </a:fld>
            <a:endParaRPr lang="en-GB"/>
          </a:p>
        </p:txBody>
      </p:sp>
      <p:sp>
        <p:nvSpPr>
          <p:cNvPr id="4" name="Footer Placeholder 3"/>
          <p:cNvSpPr>
            <a:spLocks noGrp="1"/>
          </p:cNvSpPr>
          <p:nvPr>
            <p:ph type="ftr" sz="quarter" idx="11"/>
          </p:nvPr>
        </p:nvSpPr>
        <p:spPr/>
        <p:txBody>
          <a:bodyPr/>
          <a:lstStyle/>
          <a:p>
            <a:r>
              <a:rPr lang="en-GB" smtClean="0"/>
              <a:t>Session Title, Place and Date</a:t>
            </a:r>
            <a:endParaRPr lang="en-GB"/>
          </a:p>
        </p:txBody>
      </p:sp>
      <p:sp>
        <p:nvSpPr>
          <p:cNvPr id="5" name="Slide Number Placeholder 4"/>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1082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8A9CB-EF4E-5C4B-A97D-D16940B9DA1C}" type="datetime1">
              <a:rPr lang="x-none" smtClean="0"/>
              <a:t>12/11/2020</a:t>
            </a:fld>
            <a:endParaRPr lang="en-GB"/>
          </a:p>
        </p:txBody>
      </p:sp>
      <p:sp>
        <p:nvSpPr>
          <p:cNvPr id="3" name="Footer Placeholder 2"/>
          <p:cNvSpPr>
            <a:spLocks noGrp="1"/>
          </p:cNvSpPr>
          <p:nvPr>
            <p:ph type="ftr" sz="quarter" idx="11"/>
          </p:nvPr>
        </p:nvSpPr>
        <p:spPr/>
        <p:txBody>
          <a:bodyPr/>
          <a:lstStyle/>
          <a:p>
            <a:r>
              <a:rPr lang="en-GB" smtClean="0"/>
              <a:t>Session Title, Place and Date</a:t>
            </a:r>
            <a:endParaRPr lang="en-GB"/>
          </a:p>
        </p:txBody>
      </p:sp>
      <p:sp>
        <p:nvSpPr>
          <p:cNvPr id="4" name="Slide Number Placeholder 3"/>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84610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4"/>
          <p:cNvSpPr>
            <a:spLocks noGrp="1"/>
          </p:cNvSpPr>
          <p:nvPr>
            <p:ph type="dt" sz="half" idx="10"/>
          </p:nvPr>
        </p:nvSpPr>
        <p:spPr/>
        <p:txBody>
          <a:bodyPr/>
          <a:lstStyle/>
          <a:p>
            <a:fld id="{5F3D3A1E-1214-044C-A035-6A3DB8E94F2C}" type="datetime1">
              <a:rPr lang="x-none" smtClean="0"/>
              <a:t>12/11/2020</a:t>
            </a:fld>
            <a:endParaRPr lang="en-GB"/>
          </a:p>
        </p:txBody>
      </p:sp>
      <p:sp>
        <p:nvSpPr>
          <p:cNvPr id="6" name="Footer Placeholder 5"/>
          <p:cNvSpPr>
            <a:spLocks noGrp="1"/>
          </p:cNvSpPr>
          <p:nvPr>
            <p:ph type="ftr" sz="quarter" idx="11"/>
          </p:nvPr>
        </p:nvSpPr>
        <p:spPr/>
        <p:txBody>
          <a:bodyPr/>
          <a:lstStyle/>
          <a:p>
            <a:r>
              <a:rPr lang="en-GB" smtClean="0"/>
              <a:t>Session Title, Place and Date</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41771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Latn-CS" smtClean="0"/>
              <a:t>Drag picture to placeholder or click icon to add</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4"/>
          <p:cNvSpPr>
            <a:spLocks noGrp="1"/>
          </p:cNvSpPr>
          <p:nvPr>
            <p:ph type="dt" sz="half" idx="10"/>
          </p:nvPr>
        </p:nvSpPr>
        <p:spPr/>
        <p:txBody>
          <a:bodyPr/>
          <a:lstStyle/>
          <a:p>
            <a:fld id="{3FC0FFF9-09F8-5A4D-9D6A-84C119CC658F}" type="datetime1">
              <a:rPr lang="x-none" smtClean="0"/>
              <a:t>12/11/2020</a:t>
            </a:fld>
            <a:endParaRPr lang="en-GB"/>
          </a:p>
        </p:txBody>
      </p:sp>
      <p:sp>
        <p:nvSpPr>
          <p:cNvPr id="6" name="Footer Placeholder 5"/>
          <p:cNvSpPr>
            <a:spLocks noGrp="1"/>
          </p:cNvSpPr>
          <p:nvPr>
            <p:ph type="ftr" sz="quarter" idx="11"/>
          </p:nvPr>
        </p:nvSpPr>
        <p:spPr/>
        <p:txBody>
          <a:bodyPr/>
          <a:lstStyle/>
          <a:p>
            <a:r>
              <a:rPr lang="en-GB" smtClean="0"/>
              <a:t>Session Title, Place and Date</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9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r-Latn-C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r-Latn-CS" dirty="0" smtClean="0"/>
              <a:t>Click to edit Master text styles</a:t>
            </a:r>
          </a:p>
          <a:p>
            <a:pPr lvl="1"/>
            <a:r>
              <a:rPr lang="sr-Latn-CS" dirty="0" smtClean="0"/>
              <a:t>Second level</a:t>
            </a:r>
          </a:p>
          <a:p>
            <a:pPr lvl="2"/>
            <a:r>
              <a:rPr lang="sr-Latn-CS" dirty="0" smtClean="0"/>
              <a:t>Third level</a:t>
            </a:r>
          </a:p>
          <a:p>
            <a:pPr lvl="3"/>
            <a:r>
              <a:rPr lang="sr-Latn-CS" dirty="0" smtClean="0"/>
              <a:t>Fourth level</a:t>
            </a:r>
          </a:p>
          <a:p>
            <a:pPr lvl="4"/>
            <a:r>
              <a:rPr lang="sr-Latn-C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C8293-E1D2-6F44-8380-AEE4B02D5312}" type="datetime1">
              <a:rPr lang="x-none" smtClean="0"/>
              <a:t>12/11/2020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Session Title, Place and Date</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BD6A1-B084-4740-A66C-CD90010B0859}" type="slidenum">
              <a:rPr lang="en-GB" smtClean="0"/>
              <a:t>‹#›</a:t>
            </a:fld>
            <a:endParaRPr lang="en-GB"/>
          </a:p>
        </p:txBody>
      </p:sp>
    </p:spTree>
    <p:extLst>
      <p:ext uri="{BB962C8B-B14F-4D97-AF65-F5344CB8AC3E}">
        <p14:creationId xmlns:p14="http://schemas.microsoft.com/office/powerpoint/2010/main" val="819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b="1" kern="1200">
          <a:solidFill>
            <a:srgbClr val="009578"/>
          </a:solidFill>
          <a:latin typeface="Arial"/>
          <a:ea typeface="+mj-ea"/>
          <a:cs typeface="Arial"/>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3"/>
            <a:ext cx="7772400" cy="1296144"/>
          </a:xfrm>
        </p:spPr>
        <p:txBody>
          <a:bodyPr>
            <a:normAutofit fontScale="90000"/>
          </a:bodyPr>
          <a:lstStyle/>
          <a:p>
            <a:r>
              <a:rPr lang="fr-FR" dirty="0"/>
              <a:t/>
            </a:r>
            <a:br>
              <a:rPr lang="fr-FR" dirty="0"/>
            </a:br>
            <a:r>
              <a:rPr lang="en-US" dirty="0"/>
              <a:t> </a:t>
            </a:r>
            <a:r>
              <a:rPr lang="fr-FR" dirty="0"/>
              <a:t/>
            </a:r>
            <a:br>
              <a:rPr lang="fr-FR" dirty="0"/>
            </a:br>
            <a:r>
              <a:rPr lang="fr-FR" b="0" dirty="0"/>
              <a:t/>
            </a:r>
            <a:br>
              <a:rPr lang="fr-FR" b="0" dirty="0"/>
            </a:br>
            <a:r>
              <a:rPr lang="en-US" b="0" dirty="0"/>
              <a:t> </a:t>
            </a:r>
            <a:r>
              <a:rPr lang="en-US" dirty="0"/>
              <a:t>WP1: </a:t>
            </a:r>
            <a:r>
              <a:rPr lang="en-US" b="0" dirty="0"/>
              <a:t>Presentation of the results achieved in the first project year </a:t>
            </a:r>
            <a:r>
              <a:rPr lang="fr-FR" dirty="0">
                <a:latin typeface="Arial Narrow" panose="020B0606020202030204" pitchFamily="34" charset="0"/>
              </a:rPr>
              <a:t/>
            </a:r>
            <a:br>
              <a:rPr lang="fr-FR" dirty="0">
                <a:latin typeface="Arial Narrow" panose="020B0606020202030204" pitchFamily="34" charset="0"/>
              </a:rPr>
            </a:br>
            <a:r>
              <a:rPr lang="fr-FR" dirty="0">
                <a:latin typeface="Arial Narrow" panose="020B0606020202030204" pitchFamily="34" charset="0"/>
              </a:rPr>
              <a:t/>
            </a:r>
            <a:br>
              <a:rPr lang="fr-FR" dirty="0">
                <a:latin typeface="Arial Narrow" panose="020B0606020202030204" pitchFamily="34" charset="0"/>
              </a:rPr>
            </a:br>
            <a:r>
              <a:rPr lang="fr-FR" dirty="0">
                <a:latin typeface="Arial Narrow" panose="020B0606020202030204" pitchFamily="34" charset="0"/>
              </a:rPr>
              <a:t/>
            </a:r>
            <a:br>
              <a:rPr lang="fr-FR" dirty="0">
                <a:latin typeface="Arial Narrow" panose="020B0606020202030204" pitchFamily="34" charset="0"/>
              </a:rPr>
            </a:br>
            <a:endParaRPr lang="fr-FR" dirty="0"/>
          </a:p>
        </p:txBody>
      </p:sp>
      <p:sp>
        <p:nvSpPr>
          <p:cNvPr id="3" name="Subtitle 2"/>
          <p:cNvSpPr>
            <a:spLocks noGrp="1"/>
          </p:cNvSpPr>
          <p:nvPr>
            <p:ph type="subTitle" idx="1"/>
          </p:nvPr>
        </p:nvSpPr>
        <p:spPr>
          <a:xfrm>
            <a:off x="1320008" y="2661681"/>
            <a:ext cx="6400800" cy="1200886"/>
          </a:xfrm>
        </p:spPr>
        <p:txBody>
          <a:bodyPr>
            <a:normAutofit fontScale="85000" lnSpcReduction="20000"/>
          </a:bodyPr>
          <a:lstStyle/>
          <a:p>
            <a:r>
              <a:rPr lang="en-GB" sz="2800" dirty="0" smtClean="0">
                <a:solidFill>
                  <a:srgbClr val="002060"/>
                </a:solidFill>
              </a:rPr>
              <a:t>Srdjan REDZEPAGIC</a:t>
            </a:r>
          </a:p>
          <a:p>
            <a:r>
              <a:rPr lang="en-GB" sz="2800" dirty="0" smtClean="0">
                <a:solidFill>
                  <a:srgbClr val="002060"/>
                </a:solidFill>
              </a:rPr>
              <a:t>Eric NASICA</a:t>
            </a:r>
          </a:p>
          <a:p>
            <a:r>
              <a:rPr lang="en-GB" sz="3000" dirty="0" err="1" smtClean="0">
                <a:solidFill>
                  <a:srgbClr val="002060"/>
                </a:solidFill>
              </a:rPr>
              <a:t>Université</a:t>
            </a:r>
            <a:r>
              <a:rPr lang="en-GB" sz="3000" dirty="0" smtClean="0">
                <a:solidFill>
                  <a:srgbClr val="002060"/>
                </a:solidFill>
              </a:rPr>
              <a:t> Côte d’Azur</a:t>
            </a:r>
            <a:endParaRPr lang="en-GB" sz="3000" dirty="0">
              <a:solidFill>
                <a:srgbClr val="002060"/>
              </a:solidFill>
            </a:endParaRPr>
          </a:p>
        </p:txBody>
      </p:sp>
      <p:sp>
        <p:nvSpPr>
          <p:cNvPr id="4"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1880" y="3862567"/>
            <a:ext cx="1913040" cy="1300940"/>
          </a:xfrm>
          <a:prstGeom prst="rect">
            <a:avLst/>
          </a:prstGeom>
        </p:spPr>
      </p:pic>
      <p:pic>
        <p:nvPicPr>
          <p:cNvPr id="6" name="Picture 5"/>
          <p:cNvPicPr>
            <a:picLocks noChangeAspect="1"/>
          </p:cNvPicPr>
          <p:nvPr/>
        </p:nvPicPr>
        <p:blipFill>
          <a:blip r:embed="rId5"/>
          <a:stretch>
            <a:fillRect/>
          </a:stretch>
        </p:blipFill>
        <p:spPr>
          <a:xfrm>
            <a:off x="472408" y="5284768"/>
            <a:ext cx="8096000" cy="475160"/>
          </a:xfrm>
          <a:prstGeom prst="rect">
            <a:avLst/>
          </a:prstGeom>
        </p:spPr>
      </p:pic>
    </p:spTree>
    <p:extLst>
      <p:ext uri="{BB962C8B-B14F-4D97-AF65-F5344CB8AC3E}">
        <p14:creationId xmlns:p14="http://schemas.microsoft.com/office/powerpoint/2010/main" val="72488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10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820491446"/>
              </p:ext>
            </p:extLst>
          </p:nvPr>
        </p:nvGraphicFramePr>
        <p:xfrm>
          <a:off x="179512" y="764704"/>
          <a:ext cx="8823223" cy="3874849"/>
        </p:xfrm>
        <a:graphic>
          <a:graphicData uri="http://schemas.openxmlformats.org/drawingml/2006/table">
            <a:tbl>
              <a:tblPr bandRow="1">
                <a:tableStyleId>{5C22544A-7EE6-4342-B048-85BDC9FD1C3A}</a:tableStyleId>
              </a:tblPr>
              <a:tblGrid>
                <a:gridCol w="2330309">
                  <a:extLst>
                    <a:ext uri="{9D8B030D-6E8A-4147-A177-3AD203B41FA5}">
                      <a16:colId xmlns:a16="http://schemas.microsoft.com/office/drawing/2014/main" xmlns="" val="1659132889"/>
                    </a:ext>
                  </a:extLst>
                </a:gridCol>
                <a:gridCol w="6492914">
                  <a:extLst>
                    <a:ext uri="{9D8B030D-6E8A-4147-A177-3AD203B41FA5}">
                      <a16:colId xmlns:a16="http://schemas.microsoft.com/office/drawing/2014/main" xmlns="" val="2009925251"/>
                    </a:ext>
                  </a:extLst>
                </a:gridCol>
              </a:tblGrid>
              <a:tr h="548200">
                <a:tc>
                  <a:txBody>
                    <a:bodyPr/>
                    <a:lstStyle/>
                    <a:p>
                      <a:pPr>
                        <a:lnSpc>
                          <a:spcPct val="107000"/>
                        </a:lnSpc>
                        <a:spcAft>
                          <a:spcPts val="0"/>
                        </a:spcAft>
                      </a:pPr>
                      <a:r>
                        <a:rPr lang="en-GB" sz="1200">
                          <a:effectLst/>
                        </a:rPr>
                        <a:t>Work Package and Outcome ref.nr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1200" dirty="0">
                          <a:effectLst/>
                        </a:rPr>
                        <a:t>1.3.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3923873433"/>
                  </a:ext>
                </a:extLst>
              </a:tr>
              <a:tr h="267857">
                <a:tc>
                  <a:txBody>
                    <a:bodyPr/>
                    <a:lstStyle/>
                    <a:p>
                      <a:pPr>
                        <a:lnSpc>
                          <a:spcPct val="107000"/>
                        </a:lnSpc>
                        <a:spcAft>
                          <a:spcPts val="0"/>
                        </a:spcAft>
                      </a:pPr>
                      <a:r>
                        <a:rPr lang="en-GB" sz="1200">
                          <a:effectLst/>
                        </a:rPr>
                        <a:t>Title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1200" dirty="0">
                          <a:effectLst/>
                        </a:rPr>
                        <a:t>Development of guidelines for enhancing internationalization of Montenegrin HEIs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3789989348"/>
                  </a:ext>
                </a:extLst>
              </a:tr>
              <a:tr h="2790935">
                <a:tc>
                  <a:txBody>
                    <a:bodyPr/>
                    <a:lstStyle/>
                    <a:p>
                      <a:pPr>
                        <a:lnSpc>
                          <a:spcPct val="107000"/>
                        </a:lnSpc>
                        <a:spcAft>
                          <a:spcPts val="0"/>
                        </a:spcAft>
                      </a:pPr>
                      <a:r>
                        <a:rPr lang="en-GB" sz="1200">
                          <a:effectLst/>
                        </a:rPr>
                        <a:t>Description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just">
                        <a:lnSpc>
                          <a:spcPct val="107000"/>
                        </a:lnSpc>
                        <a:spcAft>
                          <a:spcPts val="0"/>
                        </a:spcAft>
                      </a:pPr>
                      <a:r>
                        <a:rPr lang="en-GB" sz="1200" dirty="0">
                          <a:effectLst/>
                        </a:rPr>
                        <a:t>In line with the DEV1.1 and DEV 1.2, the </a:t>
                      </a:r>
                      <a:r>
                        <a:rPr lang="en-GB" sz="1200" dirty="0">
                          <a:solidFill>
                            <a:srgbClr val="FF0000"/>
                          </a:solidFill>
                          <a:effectLst/>
                        </a:rPr>
                        <a:t>final task of WP1 will be defining guidelines for enhancing different aspects of internationalization of Montenegrin HEIs</a:t>
                      </a:r>
                      <a:r>
                        <a:rPr lang="en-GB" sz="1200" dirty="0">
                          <a:effectLst/>
                        </a:rPr>
                        <a:t>: strategy of internationalization with action plans; supporting documentation for internationalization; internationalization of research and innovation; international mobility for staff and students; international networking; quality assessment of internationalization, etc. </a:t>
                      </a:r>
                      <a:endParaRPr lang="fr-FR" sz="1200" dirty="0">
                        <a:effectLst/>
                      </a:endParaRPr>
                    </a:p>
                    <a:p>
                      <a:pPr algn="just">
                        <a:lnSpc>
                          <a:spcPct val="107000"/>
                        </a:lnSpc>
                        <a:spcAft>
                          <a:spcPts val="0"/>
                        </a:spcAft>
                      </a:pPr>
                      <a:r>
                        <a:rPr lang="en-GB" sz="1200" dirty="0" smtClean="0">
                          <a:solidFill>
                            <a:srgbClr val="FF0000"/>
                          </a:solidFill>
                          <a:effectLst/>
                        </a:rPr>
                        <a:t>P2 (UDG, Montenegro) </a:t>
                      </a:r>
                      <a:r>
                        <a:rPr lang="en-GB" sz="1200" dirty="0">
                          <a:solidFill>
                            <a:srgbClr val="FF0000"/>
                          </a:solidFill>
                          <a:effectLst/>
                        </a:rPr>
                        <a:t>will host a two-day meeting during which partners will adopt those guidelines </a:t>
                      </a:r>
                      <a:r>
                        <a:rPr lang="en-GB" sz="1200" dirty="0">
                          <a:effectLst/>
                        </a:rPr>
                        <a:t>(M6). Delegations will be composed of at least 3 members of Montenegrin HEIs, at least one member from ministries, agency and at least 2 members from each EU HEI.</a:t>
                      </a:r>
                      <a:endParaRPr lang="fr-FR" sz="1200" dirty="0">
                        <a:effectLst/>
                      </a:endParaRPr>
                    </a:p>
                    <a:p>
                      <a:pPr algn="just">
                        <a:lnSpc>
                          <a:spcPct val="107000"/>
                        </a:lnSpc>
                        <a:spcAft>
                          <a:spcPts val="0"/>
                        </a:spcAft>
                      </a:pPr>
                      <a:r>
                        <a:rPr lang="en-GB" sz="1200" dirty="0">
                          <a:effectLst/>
                        </a:rPr>
                        <a:t>Guidelines for enhancing internationalization of Montenegrin HEIs will be produced, disseminated and incorporated into the interim and final report.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3223217357"/>
                  </a:ext>
                </a:extLst>
              </a:tr>
              <a:tr h="267857">
                <a:tc>
                  <a:txBody>
                    <a:bodyPr/>
                    <a:lstStyle/>
                    <a:p>
                      <a:pPr>
                        <a:lnSpc>
                          <a:spcPct val="107000"/>
                        </a:lnSpc>
                        <a:spcAft>
                          <a:spcPts val="0"/>
                        </a:spcAft>
                      </a:pPr>
                      <a:r>
                        <a:rPr lang="en-GB" sz="1200">
                          <a:effectLst/>
                        </a:rPr>
                        <a:t>Due date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1200" dirty="0">
                          <a:effectLst/>
                        </a:rPr>
                        <a:t>15/06/2020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264997043"/>
                  </a:ext>
                </a:extLst>
              </a:tr>
            </a:tbl>
          </a:graphicData>
        </a:graphic>
      </p:graphicFrame>
      <p:sp>
        <p:nvSpPr>
          <p:cNvPr id="5"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350687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11</a:t>
            </a:fld>
            <a:endParaRPr lang="en-US"/>
          </a:p>
        </p:txBody>
      </p:sp>
      <p:sp>
        <p:nvSpPr>
          <p:cNvPr id="10" name="Rectangle 3"/>
          <p:cNvSpPr>
            <a:spLocks noChangeArrowheads="1"/>
          </p:cNvSpPr>
          <p:nvPr/>
        </p:nvSpPr>
        <p:spPr bwMode="auto">
          <a:xfrm>
            <a:off x="251520" y="188640"/>
            <a:ext cx="8666631" cy="5609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0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endParaRPr lang="fr-FR" altLang="fr-FR" sz="20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fr-FR" altLang="fr-FR" sz="2000" dirty="0">
                <a:latin typeface="Times New Roman" panose="02020603050405020304" pitchFamily="18" charset="0"/>
                <a:cs typeface="Times New Roman" panose="02020603050405020304" pitchFamily="18" charset="0"/>
              </a:rPr>
              <a:t>WP1</a:t>
            </a:r>
          </a:p>
          <a:p>
            <a:pPr lvl="0" algn="ctr" eaLnBrk="0" fontAlgn="base" hangingPunct="0">
              <a:spcBef>
                <a:spcPct val="0"/>
              </a:spcBef>
              <a:spcAft>
                <a:spcPct val="0"/>
              </a:spcAft>
            </a:pPr>
            <a:endParaRPr lang="fr-FR" altLang="fr-FR" sz="2000" dirty="0">
              <a:latin typeface="Times New Roman" panose="02020603050405020304" pitchFamily="18" charset="0"/>
              <a:cs typeface="Times New Roman" panose="02020603050405020304" pitchFamily="18" charset="0"/>
            </a:endParaRPr>
          </a:p>
          <a:p>
            <a:pPr algn="ctr" fontAlgn="ctr"/>
            <a:r>
              <a:rPr lang="en-GB" sz="2000" b="1" dirty="0" smtClean="0">
                <a:latin typeface="Times New Roman" panose="02020603050405020304" pitchFamily="18" charset="0"/>
                <a:cs typeface="Times New Roman" panose="02020603050405020304" pitchFamily="18" charset="0"/>
              </a:rPr>
              <a:t>Start Date </a:t>
            </a:r>
            <a:r>
              <a:rPr lang="fr-BE" sz="2000" b="1" dirty="0" smtClean="0">
                <a:latin typeface="Times New Roman" panose="02020603050405020304" pitchFamily="18" charset="0"/>
                <a:cs typeface="Times New Roman" panose="02020603050405020304" pitchFamily="18" charset="0"/>
              </a:rPr>
              <a:t>15/11/2019</a:t>
            </a:r>
            <a:r>
              <a:rPr lang="fr-FR" sz="2000" dirty="0">
                <a:latin typeface="Times New Roman" panose="02020603050405020304" pitchFamily="18" charset="0"/>
                <a:cs typeface="Times New Roman" panose="02020603050405020304" pitchFamily="18" charset="0"/>
              </a:rPr>
              <a:t>	</a:t>
            </a:r>
            <a:r>
              <a:rPr lang="en-GB" sz="2000" b="1"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End Date </a:t>
            </a:r>
            <a:r>
              <a:rPr lang="fr-BE" sz="2000" b="1" dirty="0">
                <a:latin typeface="Times New Roman" panose="02020603050405020304" pitchFamily="18" charset="0"/>
                <a:cs typeface="Times New Roman" panose="02020603050405020304" pitchFamily="18" charset="0"/>
              </a:rPr>
              <a:t>15/06/2020</a:t>
            </a:r>
          </a:p>
          <a:p>
            <a:pPr fontAlgn="ctr"/>
            <a:endParaRPr lang="fr-FR" sz="2000" dirty="0">
              <a:latin typeface="Times New Roman" panose="02020603050405020304" pitchFamily="18" charset="0"/>
              <a:cs typeface="Times New Roman" panose="02020603050405020304" pitchFamily="18" charset="0"/>
            </a:endParaRPr>
          </a:p>
          <a:p>
            <a:pPr fontAlgn="ctr"/>
            <a:r>
              <a:rPr lang="fr-FR" sz="2000" dirty="0">
                <a:latin typeface="Times New Roman" panose="02020603050405020304" pitchFamily="18" charset="0"/>
                <a:cs typeface="Times New Roman" panose="02020603050405020304" pitchFamily="18" charset="0"/>
              </a:rPr>
              <a:t>1.1. </a:t>
            </a:r>
            <a:r>
              <a:rPr lang="fr-FR" sz="2000" i="1" dirty="0" err="1">
                <a:latin typeface="Times New Roman" panose="02020603050405020304" pitchFamily="18" charset="0"/>
                <a:cs typeface="Times New Roman" panose="02020603050405020304" pitchFamily="18" charset="0"/>
              </a:rPr>
              <a:t>Review</a:t>
            </a:r>
            <a:r>
              <a:rPr lang="fr-FR" sz="2000" i="1" dirty="0">
                <a:latin typeface="Times New Roman" panose="02020603050405020304" pitchFamily="18" charset="0"/>
                <a:cs typeface="Times New Roman" panose="02020603050405020304" pitchFamily="18" charset="0"/>
              </a:rPr>
              <a:t> of EU </a:t>
            </a:r>
            <a:r>
              <a:rPr lang="fr-FR" sz="2000" i="1" dirty="0" err="1">
                <a:latin typeface="Times New Roman" panose="02020603050405020304" pitchFamily="18" charset="0"/>
                <a:cs typeface="Times New Roman" panose="02020603050405020304" pitchFamily="18" charset="0"/>
              </a:rPr>
              <a:t>HEIs</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models</a:t>
            </a:r>
            <a:r>
              <a:rPr lang="fr-FR" sz="2000" i="1" dirty="0">
                <a:latin typeface="Times New Roman" panose="02020603050405020304" pitchFamily="18" charset="0"/>
                <a:cs typeface="Times New Roman" panose="02020603050405020304" pitchFamily="18" charset="0"/>
              </a:rPr>
              <a:t> of </a:t>
            </a:r>
            <a:r>
              <a:rPr lang="fr-FR" sz="2000" i="1" dirty="0" err="1">
                <a:latin typeface="Times New Roman" panose="02020603050405020304" pitchFamily="18" charset="0"/>
                <a:cs typeface="Times New Roman" panose="02020603050405020304" pitchFamily="18" charset="0"/>
              </a:rPr>
              <a:t>internationalization</a:t>
            </a:r>
            <a:r>
              <a:rPr lang="fr-FR" sz="2000" dirty="0">
                <a:latin typeface="Times New Roman" panose="02020603050405020304" pitchFamily="18" charset="0"/>
                <a:cs typeface="Times New Roman" panose="02020603050405020304" pitchFamily="18" charset="0"/>
              </a:rPr>
              <a:t>: </a:t>
            </a:r>
            <a:r>
              <a:rPr lang="fr-FR" sz="2000" dirty="0">
                <a:solidFill>
                  <a:srgbClr val="FF0000"/>
                </a:solidFill>
                <a:latin typeface="Times New Roman" panose="02020603050405020304" pitchFamily="18" charset="0"/>
                <a:cs typeface="Times New Roman" panose="02020603050405020304" pitchFamily="18" charset="0"/>
              </a:rPr>
              <a:t>15/02/2020</a:t>
            </a:r>
          </a:p>
          <a:p>
            <a:pPr fontAlgn="ctr"/>
            <a:r>
              <a:rPr lang="fr-F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Two-day visits (M2-M3) to </a:t>
            </a:r>
            <a:r>
              <a:rPr lang="en-US" sz="2000" dirty="0">
                <a:solidFill>
                  <a:srgbClr val="FF0000"/>
                </a:solidFill>
                <a:latin typeface="Times New Roman" panose="02020603050405020304" pitchFamily="18" charset="0"/>
                <a:cs typeface="Times New Roman" panose="02020603050405020304" pitchFamily="18" charset="0"/>
              </a:rPr>
              <a:t>P4 (UCA_F, France) </a:t>
            </a:r>
            <a:r>
              <a:rPr lang="en-US" sz="2000" dirty="0">
                <a:latin typeface="Times New Roman" panose="02020603050405020304" pitchFamily="18" charset="0"/>
                <a:cs typeface="Times New Roman" panose="02020603050405020304" pitchFamily="18" charset="0"/>
              </a:rPr>
              <a:t>and </a:t>
            </a:r>
            <a:r>
              <a:rPr lang="en-US" sz="2000" dirty="0">
                <a:solidFill>
                  <a:srgbClr val="FF0000"/>
                </a:solidFill>
                <a:latin typeface="Times New Roman" panose="02020603050405020304" pitchFamily="18" charset="0"/>
                <a:cs typeface="Times New Roman" panose="02020603050405020304" pitchFamily="18" charset="0"/>
              </a:rPr>
              <a:t>P5 (UL, Slovenia) </a:t>
            </a:r>
          </a:p>
          <a:p>
            <a:pPr fontAlgn="ctr"/>
            <a:endParaRPr lang="en-US" sz="2000" dirty="0">
              <a:latin typeface="Times New Roman" panose="02020603050405020304" pitchFamily="18" charset="0"/>
              <a:cs typeface="Times New Roman" panose="02020603050405020304" pitchFamily="18" charset="0"/>
            </a:endParaRPr>
          </a:p>
          <a:p>
            <a:pPr fontAlgn="ctr"/>
            <a:r>
              <a:rPr lang="en-GB" sz="2000" dirty="0">
                <a:latin typeface="Times New Roman" panose="02020603050405020304" pitchFamily="18" charset="0"/>
                <a:cs typeface="Times New Roman" panose="02020603050405020304" pitchFamily="18" charset="0"/>
              </a:rPr>
              <a:t>1.2. </a:t>
            </a:r>
            <a:r>
              <a:rPr lang="en-GB" sz="2000" i="1" dirty="0">
                <a:latin typeface="Times New Roman" panose="02020603050405020304" pitchFamily="18" charset="0"/>
                <a:cs typeface="Times New Roman" panose="02020603050405020304" pitchFamily="18" charset="0"/>
              </a:rPr>
              <a:t>Benchmarking of internationalization criteria</a:t>
            </a:r>
            <a:r>
              <a:rPr lang="en-GB" sz="2000" dirty="0">
                <a:latin typeface="Times New Roman" panose="02020603050405020304" pitchFamily="18" charset="0"/>
                <a:cs typeface="Times New Roman" panose="02020603050405020304" pitchFamily="18" charset="0"/>
              </a:rPr>
              <a:t>: </a:t>
            </a:r>
            <a:r>
              <a:rPr lang="en-GB" sz="2000" dirty="0">
                <a:solidFill>
                  <a:srgbClr val="FF0000"/>
                </a:solidFill>
                <a:latin typeface="Times New Roman" panose="02020603050405020304" pitchFamily="18" charset="0"/>
                <a:cs typeface="Times New Roman" panose="02020603050405020304" pitchFamily="18" charset="0"/>
              </a:rPr>
              <a:t>15/04/2020</a:t>
            </a:r>
            <a:r>
              <a:rPr lang="en-GB" sz="2000" dirty="0">
                <a:latin typeface="Times New Roman" panose="02020603050405020304" pitchFamily="18" charset="0"/>
                <a:cs typeface="Times New Roman" panose="02020603050405020304" pitchFamily="18" charset="0"/>
              </a:rPr>
              <a:t> </a:t>
            </a:r>
          </a:p>
          <a:p>
            <a:pPr fontAlgn="ctr"/>
            <a:r>
              <a:rPr lang="en-GB"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P6 (UCA_E, Spain) </a:t>
            </a:r>
            <a:r>
              <a:rPr lang="en-US" sz="2000" dirty="0">
                <a:latin typeface="Times New Roman" panose="02020603050405020304" pitchFamily="18" charset="0"/>
                <a:cs typeface="Times New Roman" panose="02020603050405020304" pitchFamily="18" charset="0"/>
              </a:rPr>
              <a:t>partner will host a two-day study visit</a:t>
            </a:r>
          </a:p>
          <a:p>
            <a:pPr fontAlgn="ctr"/>
            <a:endParaRPr lang="en-US" sz="2000" dirty="0">
              <a:latin typeface="Times New Roman" panose="02020603050405020304" pitchFamily="18" charset="0"/>
              <a:cs typeface="Times New Roman" panose="02020603050405020304" pitchFamily="18" charset="0"/>
            </a:endParaRPr>
          </a:p>
          <a:p>
            <a:pPr fontAlgn="ctr"/>
            <a:r>
              <a:rPr lang="en-GB" sz="2000" dirty="0">
                <a:latin typeface="Times New Roman" panose="02020603050405020304" pitchFamily="18" charset="0"/>
                <a:cs typeface="Times New Roman" panose="02020603050405020304" pitchFamily="18" charset="0"/>
              </a:rPr>
              <a:t>1.3. </a:t>
            </a:r>
            <a:r>
              <a:rPr lang="en-GB" sz="2000" i="1" dirty="0">
                <a:latin typeface="Times New Roman" panose="02020603050405020304" pitchFamily="18" charset="0"/>
                <a:cs typeface="Times New Roman" panose="02020603050405020304" pitchFamily="18" charset="0"/>
              </a:rPr>
              <a:t>Development of guidelines for enhancing internationalization of Montenegrin HEIs</a:t>
            </a:r>
            <a:r>
              <a:rPr lang="en-GB" sz="2000" dirty="0">
                <a:latin typeface="Times New Roman" panose="02020603050405020304" pitchFamily="18" charset="0"/>
                <a:cs typeface="Times New Roman" panose="02020603050405020304" pitchFamily="18" charset="0"/>
              </a:rPr>
              <a:t>: </a:t>
            </a:r>
            <a:r>
              <a:rPr lang="en-GB" sz="2000" dirty="0">
                <a:solidFill>
                  <a:srgbClr val="FF0000"/>
                </a:solidFill>
                <a:latin typeface="Times New Roman" panose="02020603050405020304" pitchFamily="18" charset="0"/>
                <a:cs typeface="Times New Roman" panose="02020603050405020304" pitchFamily="18" charset="0"/>
              </a:rPr>
              <a:t>15/06/2020</a:t>
            </a:r>
          </a:p>
          <a:p>
            <a:pPr fontAlgn="ctr"/>
            <a:r>
              <a:rPr lang="en-GB"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P2 (UDG, Montenegro) </a:t>
            </a:r>
            <a:r>
              <a:rPr lang="en-US" sz="2000" dirty="0">
                <a:latin typeface="Times New Roman" panose="02020603050405020304" pitchFamily="18" charset="0"/>
                <a:cs typeface="Times New Roman" panose="02020603050405020304" pitchFamily="18" charset="0"/>
              </a:rPr>
              <a:t>will host a two-day meeting during which partners will adopt those </a:t>
            </a:r>
            <a:r>
              <a:rPr lang="en-US" sz="2000" dirty="0" smtClean="0">
                <a:latin typeface="Times New Roman" panose="02020603050405020304" pitchFamily="18" charset="0"/>
                <a:cs typeface="Times New Roman" panose="02020603050405020304" pitchFamily="18" charset="0"/>
              </a:rPr>
              <a:t>guidelines </a:t>
            </a:r>
            <a:endParaRPr lang="fr-FR" sz="2000" dirty="0">
              <a:latin typeface="Times New Roman" panose="02020603050405020304" pitchFamily="18" charset="0"/>
              <a:cs typeface="Times New Roman" panose="02020603050405020304" pitchFamily="18" charset="0"/>
            </a:endParaRPr>
          </a:p>
          <a:p>
            <a:pPr fontAlgn="ctr"/>
            <a:endParaRPr lang="fr-FR" sz="20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3525940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665" y="1581764"/>
            <a:ext cx="5751871" cy="600164"/>
          </a:xfrm>
          <a:prstGeom prst="rect">
            <a:avLst/>
          </a:prstGeom>
          <a:noFill/>
        </p:spPr>
        <p:txBody>
          <a:bodyPr wrap="square" rtlCol="0">
            <a:spAutoFit/>
          </a:bodyPr>
          <a:lstStyle/>
          <a:p>
            <a:r>
              <a:rPr lang="fr-FR" sz="3300" b="1" i="1" dirty="0" err="1">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a:t>
            </a:r>
            <a:r>
              <a:rPr lang="fr-FR"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3300" b="1" i="1" dirty="0" err="1">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a:t>
            </a:r>
            <a:r>
              <a:rPr lang="fr-FR"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for </a:t>
            </a:r>
            <a:r>
              <a:rPr lang="fr-FR" sz="3300" b="1" i="1" dirty="0" err="1">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a:t>
            </a:r>
            <a:r>
              <a:rPr lang="fr-FR"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attention!</a:t>
            </a:r>
            <a:endParaRPr lang="en-US"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5B7F08C-F6D9-4A0F-AAE7-7DA684EB5CB8}" type="slidenum">
              <a:rPr lang="en-US" smtClean="0"/>
              <a:t>12</a:t>
            </a:fld>
            <a:endParaRPr lang="en-US"/>
          </a:p>
        </p:txBody>
      </p:sp>
      <p:sp>
        <p:nvSpPr>
          <p:cNvPr id="10" name="Rectangle 3"/>
          <p:cNvSpPr>
            <a:spLocks noChangeArrowheads="1"/>
          </p:cNvSpPr>
          <p:nvPr/>
        </p:nvSpPr>
        <p:spPr bwMode="auto">
          <a:xfrm>
            <a:off x="1714499" y="867400"/>
            <a:ext cx="5812709" cy="450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r>
              <a:rPr lang="fr-FR" altLang="fr-FR" sz="2400" dirty="0">
                <a:latin typeface="Arial" panose="020B0604020202020204" pitchFamily="34" charset="0"/>
              </a:rPr>
              <a:t>Srdjan.REDZEPAGIC@univ-cotedazur.fr</a:t>
            </a: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r>
              <a:rPr lang="fr-FR" altLang="fr-FR" sz="2400" dirty="0" smtClean="0">
                <a:latin typeface="Arial" panose="020B0604020202020204" pitchFamily="34" charset="0"/>
              </a:rPr>
              <a:t>Eric.NASICA@univ-cotedazur.fr</a:t>
            </a:r>
            <a:endParaRPr lang="fr-FR" altLang="fr-FR" sz="2400" dirty="0">
              <a:latin typeface="Arial" panose="020B0604020202020204" pitchFamily="34" charset="0"/>
            </a:endParaRPr>
          </a:p>
          <a:p>
            <a:pPr algn="ctr" eaLnBrk="0" fontAlgn="base" hangingPunct="0">
              <a:spcBef>
                <a:spcPct val="0"/>
              </a:spcBef>
              <a:spcAft>
                <a:spcPct val="0"/>
              </a:spcAft>
            </a:pPr>
            <a:r>
              <a:rPr lang="fr-FR" altLang="fr-FR" sz="2400" dirty="0">
                <a:latin typeface="Arial" panose="020B0604020202020204" pitchFamily="34" charset="0"/>
              </a:rPr>
              <a:t/>
            </a:r>
            <a:br>
              <a:rPr lang="fr-FR" altLang="fr-FR" sz="2400" dirty="0">
                <a:latin typeface="Arial" panose="020B0604020202020204" pitchFamily="34" charset="0"/>
              </a:rPr>
            </a:br>
            <a:r>
              <a:rPr lang="fr-FR" altLang="fr-FR" sz="2400" dirty="0">
                <a:latin typeface="Arial" panose="020B0604020202020204" pitchFamily="34" charset="0"/>
              </a:rPr>
              <a:t> </a:t>
            </a:r>
          </a:p>
          <a:p>
            <a:pPr lvl="0" algn="ctr" eaLnBrk="0" fontAlgn="base" hangingPunct="0">
              <a:spcBef>
                <a:spcPct val="0"/>
              </a:spcBef>
              <a:spcAft>
                <a:spcPct val="0"/>
              </a:spcAft>
            </a:pPr>
            <a:endParaRPr lang="fr-FR" altLang="fr-FR" sz="2400" dirty="0">
              <a:latin typeface="Arial" panose="020B0604020202020204" pitchFamily="34" charset="0"/>
            </a:endParaRPr>
          </a:p>
        </p:txBody>
      </p:sp>
      <p:sp>
        <p:nvSpPr>
          <p:cNvPr id="8"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3289465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2</a:t>
            </a:fld>
            <a:endParaRPr lang="en-US"/>
          </a:p>
        </p:txBody>
      </p:sp>
      <p:sp>
        <p:nvSpPr>
          <p:cNvPr id="10" name="Rectangle 3"/>
          <p:cNvSpPr>
            <a:spLocks noChangeArrowheads="1"/>
          </p:cNvSpPr>
          <p:nvPr/>
        </p:nvSpPr>
        <p:spPr bwMode="auto">
          <a:xfrm>
            <a:off x="282063" y="1113618"/>
            <a:ext cx="8594623" cy="4008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r>
              <a:rPr lang="en-US" altLang="fr-FR" sz="2400" b="1" dirty="0">
                <a:latin typeface="Times New Roman" panose="02020603050405020304" pitchFamily="18" charset="0"/>
                <a:cs typeface="Times New Roman" panose="02020603050405020304" pitchFamily="18" charset="0"/>
              </a:rPr>
              <a:t>WP1. Identification of internationalization models and development of Guidelines for Effective and Efficient Internationalization model at Montenegrin HEIs. </a:t>
            </a:r>
            <a:endParaRPr lang="en-US" altLang="fr-FR" sz="2400" b="1" dirty="0" smtClean="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endParaRPr lang="en-US" altLang="fr-FR" sz="2000" b="1"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endParaRPr lang="en-US" altLang="fr-FR" sz="2000"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fr-FR" sz="2000" dirty="0">
                <a:solidFill>
                  <a:srgbClr val="FF0000"/>
                </a:solidFill>
                <a:latin typeface="Times New Roman" panose="02020603050405020304" pitchFamily="18" charset="0"/>
                <a:cs typeface="Times New Roman" panose="02020603050405020304" pitchFamily="18" charset="0"/>
              </a:rPr>
              <a:t>Main goal of WP1 </a:t>
            </a:r>
            <a:r>
              <a:rPr lang="en-US" altLang="fr-FR" sz="2000" dirty="0" smtClean="0">
                <a:latin typeface="Times New Roman" panose="02020603050405020304" pitchFamily="18" charset="0"/>
                <a:cs typeface="Times New Roman" panose="02020603050405020304" pitchFamily="18" charset="0"/>
              </a:rPr>
              <a:t>was </a:t>
            </a:r>
            <a:r>
              <a:rPr lang="en-US" altLang="fr-FR" sz="2000" dirty="0">
                <a:latin typeface="Times New Roman" panose="02020603050405020304" pitchFamily="18" charset="0"/>
                <a:cs typeface="Times New Roman" panose="02020603050405020304" pitchFamily="18" charset="0"/>
              </a:rPr>
              <a:t>to identify appropriate model of internationalization for Montenegrin HEIs and to develop guidelines for its effective and efficient implementation. </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979712" y="6309320"/>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1805432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3</a:t>
            </a:fld>
            <a:endParaRPr lang="en-US"/>
          </a:p>
        </p:txBody>
      </p:sp>
      <p:sp>
        <p:nvSpPr>
          <p:cNvPr id="10" name="Rectangle 3"/>
          <p:cNvSpPr>
            <a:spLocks noChangeArrowheads="1"/>
          </p:cNvSpPr>
          <p:nvPr/>
        </p:nvSpPr>
        <p:spPr bwMode="auto">
          <a:xfrm>
            <a:off x="251520" y="1196752"/>
            <a:ext cx="8594623" cy="314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000"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fr-FR" sz="2000" dirty="0">
                <a:latin typeface="Times New Roman" panose="02020603050405020304" pitchFamily="18" charset="0"/>
                <a:cs typeface="Times New Roman" panose="02020603050405020304" pitchFamily="18" charset="0"/>
              </a:rPr>
              <a:t>This </a:t>
            </a:r>
            <a:r>
              <a:rPr lang="en-US" altLang="fr-FR" sz="2000" dirty="0" smtClean="0">
                <a:latin typeface="Times New Roman" panose="02020603050405020304" pitchFamily="18" charset="0"/>
                <a:cs typeface="Times New Roman" panose="02020603050405020304" pitchFamily="18" charset="0"/>
              </a:rPr>
              <a:t>has been achieved </a:t>
            </a:r>
            <a:r>
              <a:rPr lang="en-US" altLang="fr-FR" sz="2000" dirty="0">
                <a:latin typeface="Times New Roman" panose="02020603050405020304" pitchFamily="18" charset="0"/>
                <a:cs typeface="Times New Roman" panose="02020603050405020304" pitchFamily="18" charset="0"/>
              </a:rPr>
              <a:t>through 3 tasks:</a:t>
            </a:r>
          </a:p>
          <a:p>
            <a:pPr algn="just" eaLnBrk="0" fontAlgn="base" hangingPunct="0">
              <a:spcBef>
                <a:spcPct val="0"/>
              </a:spcBef>
              <a:spcAft>
                <a:spcPct val="0"/>
              </a:spcAft>
            </a:pPr>
            <a:endParaRPr lang="en-US" altLang="fr-FR" sz="2000" dirty="0">
              <a:latin typeface="Times New Roman" panose="02020603050405020304" pitchFamily="18" charset="0"/>
              <a:cs typeface="Times New Roman" panose="02020603050405020304" pitchFamily="18" charset="0"/>
            </a:endParaRPr>
          </a:p>
          <a:p>
            <a:pPr marL="257175" indent="-257175" algn="just" eaLnBrk="0" fontAlgn="base" hangingPunct="0">
              <a:spcBef>
                <a:spcPct val="0"/>
              </a:spcBef>
              <a:spcAft>
                <a:spcPct val="0"/>
              </a:spcAft>
              <a:buFont typeface="Arial" panose="020B0604020202020204" pitchFamily="34" charset="0"/>
              <a:buChar char="•"/>
            </a:pPr>
            <a:r>
              <a:rPr lang="en-US" altLang="fr-FR" sz="2000" dirty="0">
                <a:solidFill>
                  <a:srgbClr val="00B050"/>
                </a:solidFill>
                <a:latin typeface="Times New Roman" panose="02020603050405020304" pitchFamily="18" charset="0"/>
                <a:cs typeface="Times New Roman" panose="02020603050405020304" pitchFamily="18" charset="0"/>
              </a:rPr>
              <a:t>DEV1.1</a:t>
            </a:r>
            <a:r>
              <a:rPr lang="en-US" altLang="fr-FR" sz="2000" dirty="0">
                <a:latin typeface="Times New Roman" panose="02020603050405020304" pitchFamily="18" charset="0"/>
                <a:cs typeface="Times New Roman" panose="02020603050405020304" pitchFamily="18" charset="0"/>
              </a:rPr>
              <a:t>: Review of EU HEIs models of internationalization. </a:t>
            </a:r>
          </a:p>
          <a:p>
            <a:pPr marL="257175" indent="-257175" algn="just" eaLnBrk="0" fontAlgn="base" hangingPunct="0">
              <a:spcBef>
                <a:spcPct val="0"/>
              </a:spcBef>
              <a:spcAft>
                <a:spcPct val="0"/>
              </a:spcAft>
              <a:buFont typeface="Arial" panose="020B0604020202020204" pitchFamily="34" charset="0"/>
              <a:buChar char="•"/>
            </a:pPr>
            <a:endParaRPr lang="en-US" altLang="fr-FR" sz="2000" dirty="0">
              <a:latin typeface="Times New Roman" panose="02020603050405020304" pitchFamily="18" charset="0"/>
              <a:cs typeface="Times New Roman" panose="02020603050405020304" pitchFamily="18" charset="0"/>
            </a:endParaRPr>
          </a:p>
          <a:p>
            <a:pPr marL="257175" indent="-257175" algn="just" eaLnBrk="0" fontAlgn="base" hangingPunct="0">
              <a:spcBef>
                <a:spcPct val="0"/>
              </a:spcBef>
              <a:spcAft>
                <a:spcPct val="0"/>
              </a:spcAft>
              <a:buFont typeface="Arial" panose="020B0604020202020204" pitchFamily="34" charset="0"/>
              <a:buChar char="•"/>
            </a:pPr>
            <a:r>
              <a:rPr lang="en-US" altLang="fr-FR" sz="2000" dirty="0">
                <a:solidFill>
                  <a:srgbClr val="00B050"/>
                </a:solidFill>
                <a:latin typeface="Times New Roman" panose="02020603050405020304" pitchFamily="18" charset="0"/>
                <a:cs typeface="Times New Roman" panose="02020603050405020304" pitchFamily="18" charset="0"/>
              </a:rPr>
              <a:t>DEV1.2</a:t>
            </a:r>
            <a:r>
              <a:rPr lang="en-US" altLang="fr-FR" sz="2000" dirty="0">
                <a:latin typeface="Times New Roman" panose="02020603050405020304" pitchFamily="18" charset="0"/>
                <a:cs typeface="Times New Roman" panose="02020603050405020304" pitchFamily="18" charset="0"/>
              </a:rPr>
              <a:t>: Benchmarking of internationalization criteria. </a:t>
            </a:r>
          </a:p>
          <a:p>
            <a:pPr marL="257175" indent="-257175" algn="just" eaLnBrk="0" fontAlgn="base" hangingPunct="0">
              <a:spcBef>
                <a:spcPct val="0"/>
              </a:spcBef>
              <a:spcAft>
                <a:spcPct val="0"/>
              </a:spcAft>
              <a:buFont typeface="Arial" panose="020B0604020202020204" pitchFamily="34" charset="0"/>
              <a:buChar char="•"/>
            </a:pPr>
            <a:endParaRPr lang="en-US" altLang="fr-FR" sz="2000" dirty="0">
              <a:latin typeface="Times New Roman" panose="02020603050405020304" pitchFamily="18" charset="0"/>
              <a:cs typeface="Times New Roman" panose="02020603050405020304" pitchFamily="18" charset="0"/>
            </a:endParaRPr>
          </a:p>
          <a:p>
            <a:pPr marL="257175" indent="-257175" algn="just" eaLnBrk="0" fontAlgn="base" hangingPunct="0">
              <a:spcBef>
                <a:spcPct val="0"/>
              </a:spcBef>
              <a:spcAft>
                <a:spcPct val="0"/>
              </a:spcAft>
              <a:buFont typeface="Arial" panose="020B0604020202020204" pitchFamily="34" charset="0"/>
              <a:buChar char="•"/>
            </a:pPr>
            <a:r>
              <a:rPr lang="en-US" altLang="fr-FR" sz="2000" dirty="0">
                <a:solidFill>
                  <a:srgbClr val="00B050"/>
                </a:solidFill>
                <a:latin typeface="Times New Roman" panose="02020603050405020304" pitchFamily="18" charset="0"/>
                <a:cs typeface="Times New Roman" panose="02020603050405020304" pitchFamily="18" charset="0"/>
              </a:rPr>
              <a:t>DEV1.3</a:t>
            </a:r>
            <a:r>
              <a:rPr lang="en-US" altLang="fr-FR" sz="2000" dirty="0">
                <a:latin typeface="Times New Roman" panose="02020603050405020304" pitchFamily="18" charset="0"/>
                <a:cs typeface="Times New Roman" panose="02020603050405020304" pitchFamily="18" charset="0"/>
              </a:rPr>
              <a:t>: Development of guidelines for enhancing internationalization of Montenegrin HEIs. </a:t>
            </a:r>
          </a:p>
          <a:p>
            <a:pPr lvl="0" algn="just" eaLnBrk="0" fontAlgn="base" hangingPunct="0">
              <a:spcBef>
                <a:spcPct val="0"/>
              </a:spcBef>
              <a:spcAft>
                <a:spcPct val="0"/>
              </a:spcAft>
            </a:pPr>
            <a:endParaRPr lang="fr-FR" altLang="fr-FR"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124590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4</a:t>
            </a:fld>
            <a:endParaRPr lang="en-US"/>
          </a:p>
        </p:txBody>
      </p:sp>
      <p:sp>
        <p:nvSpPr>
          <p:cNvPr id="10" name="Rectangle 3"/>
          <p:cNvSpPr>
            <a:spLocks noChangeArrowheads="1"/>
          </p:cNvSpPr>
          <p:nvPr/>
        </p:nvSpPr>
        <p:spPr bwMode="auto">
          <a:xfrm>
            <a:off x="208496" y="0"/>
            <a:ext cx="8594623" cy="5609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eaLnBrk="0" fontAlgn="base" hangingPunct="0">
              <a:spcBef>
                <a:spcPct val="0"/>
              </a:spcBef>
              <a:spcAft>
                <a:spcPct val="0"/>
              </a:spcAft>
            </a:pPr>
            <a:r>
              <a:rPr lang="en-US" altLang="fr-FR" sz="2400" dirty="0" smtClean="0">
                <a:solidFill>
                  <a:srgbClr val="FF0000"/>
                </a:solidFill>
                <a:latin typeface="Times New Roman" panose="02020603050405020304" pitchFamily="18" charset="0"/>
                <a:cs typeface="Times New Roman" panose="02020603050405020304" pitchFamily="18" charset="0"/>
              </a:rPr>
              <a:t>Methodology</a:t>
            </a:r>
            <a:r>
              <a:rPr lang="en-US" altLang="fr-FR" sz="2400" dirty="0" smtClean="0">
                <a:latin typeface="Times New Roman" panose="02020603050405020304" pitchFamily="18" charset="0"/>
                <a:cs typeface="Times New Roman" panose="02020603050405020304" pitchFamily="18" charset="0"/>
              </a:rPr>
              <a:t> that we have used was related </a:t>
            </a:r>
            <a:r>
              <a:rPr lang="en-US" altLang="fr-FR" sz="2400" dirty="0">
                <a:latin typeface="Times New Roman" panose="02020603050405020304" pitchFamily="18" charset="0"/>
                <a:cs typeface="Times New Roman" panose="02020603050405020304" pitchFamily="18" charset="0"/>
              </a:rPr>
              <a:t>to a thorough review of EU HEIs models of legal and administrative framework in the field of </a:t>
            </a:r>
            <a:r>
              <a:rPr lang="en-US" altLang="fr-FR" sz="2400" dirty="0">
                <a:solidFill>
                  <a:srgbClr val="FF0000"/>
                </a:solidFill>
                <a:latin typeface="Times New Roman" panose="02020603050405020304" pitchFamily="18" charset="0"/>
                <a:cs typeface="Times New Roman" panose="02020603050405020304" pitchFamily="18" charset="0"/>
              </a:rPr>
              <a:t>internationalization of education, research and mobility</a:t>
            </a:r>
            <a:r>
              <a:rPr lang="en-US" altLang="fr-FR" sz="2400" dirty="0">
                <a:latin typeface="Times New Roman" panose="02020603050405020304" pitchFamily="18" charset="0"/>
                <a:cs typeface="Times New Roman" panose="02020603050405020304" pitchFamily="18" charset="0"/>
              </a:rPr>
              <a:t>, which </a:t>
            </a:r>
            <a:r>
              <a:rPr lang="en-US" altLang="fr-FR" sz="2400" dirty="0" smtClean="0">
                <a:latin typeface="Times New Roman" panose="02020603050405020304" pitchFamily="18" charset="0"/>
                <a:cs typeface="Times New Roman" panose="02020603050405020304" pitchFamily="18" charset="0"/>
              </a:rPr>
              <a:t>has served </a:t>
            </a:r>
            <a:r>
              <a:rPr lang="en-US" altLang="fr-FR" sz="2400" dirty="0">
                <a:latin typeface="Times New Roman" panose="02020603050405020304" pitchFamily="18" charset="0"/>
                <a:cs typeface="Times New Roman" panose="02020603050405020304" pitchFamily="18" charset="0"/>
              </a:rPr>
              <a:t>as a baseline for </a:t>
            </a:r>
            <a:r>
              <a:rPr lang="en-US" altLang="fr-FR" sz="2400" u="sng" dirty="0">
                <a:latin typeface="Times New Roman" panose="02020603050405020304" pitchFamily="18" charset="0"/>
                <a:cs typeface="Times New Roman" panose="02020603050405020304" pitchFamily="18" charset="0"/>
              </a:rPr>
              <a:t>comparison with Montenegrin HEIs </a:t>
            </a:r>
            <a:r>
              <a:rPr lang="en-US" altLang="fr-FR" sz="2400" u="sng" dirty="0" smtClean="0">
                <a:latin typeface="Times New Roman" panose="02020603050405020304" pitchFamily="18" charset="0"/>
                <a:cs typeface="Times New Roman" panose="02020603050405020304" pitchFamily="18" charset="0"/>
              </a:rPr>
              <a:t>.</a:t>
            </a:r>
          </a:p>
          <a:p>
            <a:pPr algn="just" eaLnBrk="0" fontAlgn="base" hangingPunct="0">
              <a:spcBef>
                <a:spcPct val="0"/>
              </a:spcBef>
              <a:spcAft>
                <a:spcPct val="0"/>
              </a:spcAft>
            </a:pPr>
            <a:endParaRPr lang="en-US" altLang="fr-FR" sz="2400" u="sng"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fr-FR" sz="2400" dirty="0" smtClean="0">
                <a:latin typeface="Times New Roman" panose="02020603050405020304" pitchFamily="18" charset="0"/>
                <a:cs typeface="Times New Roman" panose="02020603050405020304" pitchFamily="18" charset="0"/>
              </a:rPr>
              <a:t>Produced </a:t>
            </a:r>
            <a:r>
              <a:rPr lang="en-US" altLang="fr-FR" sz="2400" dirty="0">
                <a:latin typeface="Times New Roman" panose="02020603050405020304" pitchFamily="18" charset="0"/>
                <a:cs typeface="Times New Roman" panose="02020603050405020304" pitchFamily="18" charset="0"/>
              </a:rPr>
              <a:t>the benchmarking reports that </a:t>
            </a:r>
            <a:r>
              <a:rPr lang="en-US" altLang="fr-FR" sz="2400" dirty="0" smtClean="0">
                <a:latin typeface="Times New Roman" panose="02020603050405020304" pitchFamily="18" charset="0"/>
                <a:cs typeface="Times New Roman" panose="02020603050405020304" pitchFamily="18" charset="0"/>
              </a:rPr>
              <a:t>are to be used </a:t>
            </a:r>
            <a:r>
              <a:rPr lang="en-US" altLang="fr-FR" sz="2400" dirty="0">
                <a:latin typeface="Times New Roman" panose="02020603050405020304" pitchFamily="18" charset="0"/>
                <a:cs typeface="Times New Roman" panose="02020603050405020304" pitchFamily="18" charset="0"/>
              </a:rPr>
              <a:t>to define the guidelines for effective and efficient internationalization models at Montenegrin HEIs. </a:t>
            </a:r>
          </a:p>
          <a:p>
            <a:pPr algn="just" eaLnBrk="0" fontAlgn="base" hangingPunct="0">
              <a:spcBef>
                <a:spcPct val="0"/>
              </a:spcBef>
              <a:spcAft>
                <a:spcPct val="0"/>
              </a:spcAft>
            </a:pPr>
            <a:endParaRPr lang="en-US" altLang="fr-FR" sz="2400"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fr-FR" sz="2400" dirty="0">
                <a:latin typeface="Times New Roman" panose="02020603050405020304" pitchFamily="18" charset="0"/>
                <a:cs typeface="Times New Roman" panose="02020603050405020304" pitchFamily="18" charset="0"/>
              </a:rPr>
              <a:t>Also, relevant </a:t>
            </a:r>
            <a:r>
              <a:rPr lang="en-US" altLang="fr-FR" sz="2400" dirty="0">
                <a:solidFill>
                  <a:srgbClr val="FF0000"/>
                </a:solidFill>
                <a:latin typeface="Times New Roman" panose="02020603050405020304" pitchFamily="18" charset="0"/>
                <a:cs typeface="Times New Roman" panose="02020603050405020304" pitchFamily="18" charset="0"/>
              </a:rPr>
              <a:t>national strategic framework </a:t>
            </a:r>
            <a:r>
              <a:rPr lang="en-US" altLang="fr-FR" sz="2400" dirty="0" smtClean="0">
                <a:latin typeface="Times New Roman" panose="02020603050405020304" pitchFamily="18" charset="0"/>
                <a:cs typeface="Times New Roman" panose="02020603050405020304" pitchFamily="18" charset="0"/>
              </a:rPr>
              <a:t>is considered</a:t>
            </a:r>
            <a:r>
              <a:rPr lang="en-US" altLang="fr-FR" sz="2400" dirty="0">
                <a:latin typeface="Times New Roman" panose="02020603050405020304" pitchFamily="18" charset="0"/>
                <a:cs typeface="Times New Roman" panose="02020603050405020304" pitchFamily="18" charset="0"/>
              </a:rPr>
              <a:t>, to ensure high level of harmonization with national priorities. Major milestones </a:t>
            </a:r>
            <a:r>
              <a:rPr lang="en-US" altLang="fr-FR" sz="2400" dirty="0" smtClean="0">
                <a:latin typeface="Times New Roman" panose="02020603050405020304" pitchFamily="18" charset="0"/>
                <a:cs typeface="Times New Roman" panose="02020603050405020304" pitchFamily="18" charset="0"/>
              </a:rPr>
              <a:t>have been the </a:t>
            </a:r>
            <a:r>
              <a:rPr lang="en-US" altLang="fr-FR" sz="2400" dirty="0">
                <a:latin typeface="Times New Roman" panose="02020603050405020304" pitchFamily="18" charset="0"/>
                <a:cs typeface="Times New Roman" panose="02020603050405020304" pitchFamily="18" charset="0"/>
              </a:rPr>
              <a:t>identification of the appropriate model of internationalization and most important aspects of internationalization of Montenegrin HEIs. </a:t>
            </a:r>
            <a:r>
              <a:rPr lang="en-US" altLang="fr-FR" sz="2400" dirty="0">
                <a:solidFill>
                  <a:srgbClr val="FF0000"/>
                </a:solidFill>
                <a:latin typeface="Times New Roman" panose="02020603050405020304" pitchFamily="18" charset="0"/>
                <a:cs typeface="Times New Roman" panose="02020603050405020304" pitchFamily="18" charset="0"/>
              </a:rPr>
              <a:t>Measurable indicators </a:t>
            </a:r>
            <a:r>
              <a:rPr lang="en-US" altLang="fr-FR" sz="2400" dirty="0">
                <a:latin typeface="Times New Roman" panose="02020603050405020304" pitchFamily="18" charset="0"/>
                <a:cs typeface="Times New Roman" panose="02020603050405020304" pitchFamily="18" charset="0"/>
              </a:rPr>
              <a:t>of this WP </a:t>
            </a:r>
            <a:r>
              <a:rPr lang="en-US" altLang="fr-FR" sz="2400" dirty="0" smtClean="0">
                <a:latin typeface="Times New Roman" panose="02020603050405020304" pitchFamily="18" charset="0"/>
                <a:cs typeface="Times New Roman" panose="02020603050405020304" pitchFamily="18" charset="0"/>
              </a:rPr>
              <a:t>are fully respected, as </a:t>
            </a:r>
            <a:r>
              <a:rPr lang="en-US" altLang="fr-FR" sz="2400" dirty="0">
                <a:latin typeface="Times New Roman" panose="02020603050405020304" pitchFamily="18" charset="0"/>
                <a:cs typeface="Times New Roman" panose="02020603050405020304" pitchFamily="18" charset="0"/>
              </a:rPr>
              <a:t>stated in LFM. </a:t>
            </a:r>
            <a:endParaRPr lang="fr-FR" altLang="fr-FR"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594797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5</a:t>
            </a:fld>
            <a:endParaRPr lang="en-US"/>
          </a:p>
        </p:txBody>
      </p:sp>
      <p:sp>
        <p:nvSpPr>
          <p:cNvPr id="10" name="Rectangle 3"/>
          <p:cNvSpPr>
            <a:spLocks noChangeArrowheads="1"/>
          </p:cNvSpPr>
          <p:nvPr/>
        </p:nvSpPr>
        <p:spPr bwMode="auto">
          <a:xfrm>
            <a:off x="-48444" y="764704"/>
            <a:ext cx="9108503" cy="277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fr-FR" sz="2800" b="1" dirty="0">
                <a:latin typeface="Times New Roman" panose="02020603050405020304" pitchFamily="18" charset="0"/>
                <a:cs typeface="Times New Roman" panose="02020603050405020304" pitchFamily="18" charset="0"/>
              </a:rPr>
              <a:t>WP1 Activities</a:t>
            </a:r>
            <a:r>
              <a:rPr lang="en-US" altLang="fr-FR" sz="2800" dirty="0">
                <a:latin typeface="Times New Roman" panose="02020603050405020304" pitchFamily="18" charset="0"/>
                <a:cs typeface="Times New Roman" panose="02020603050405020304" pitchFamily="18" charset="0"/>
              </a:rPr>
              <a:t>:</a:t>
            </a:r>
          </a:p>
          <a:p>
            <a:pPr algn="ctr" eaLnBrk="0" fontAlgn="base" hangingPunct="0">
              <a:spcBef>
                <a:spcPct val="0"/>
              </a:spcBef>
              <a:spcAft>
                <a:spcPct val="0"/>
              </a:spcAft>
            </a:pPr>
            <a:endParaRPr lang="en-US" altLang="fr-FR" sz="2800"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sz="2400" dirty="0">
                <a:latin typeface="Times New Roman" panose="02020603050405020304" pitchFamily="18" charset="0"/>
                <a:cs typeface="Times New Roman" panose="02020603050405020304" pitchFamily="18" charset="0"/>
              </a:rPr>
              <a:t>1.1 Review of EU HEIs models of </a:t>
            </a:r>
            <a:r>
              <a:rPr lang="en-US" altLang="fr-FR" sz="2400" dirty="0">
                <a:solidFill>
                  <a:srgbClr val="00B050"/>
                </a:solidFill>
                <a:latin typeface="Times New Roman" panose="02020603050405020304" pitchFamily="18" charset="0"/>
                <a:cs typeface="Times New Roman" panose="02020603050405020304" pitchFamily="18" charset="0"/>
              </a:rPr>
              <a:t>internationalization (INT)</a:t>
            </a:r>
          </a:p>
          <a:p>
            <a:pPr algn="ctr" eaLnBrk="0" fontAlgn="base" hangingPunct="0">
              <a:spcBef>
                <a:spcPct val="0"/>
              </a:spcBef>
              <a:spcAft>
                <a:spcPct val="0"/>
              </a:spcAft>
            </a:pPr>
            <a:endParaRPr lang="en-US" altLang="fr-FR" sz="2400"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sz="2400" dirty="0">
                <a:latin typeface="Times New Roman" panose="02020603050405020304" pitchFamily="18" charset="0"/>
                <a:cs typeface="Times New Roman" panose="02020603050405020304" pitchFamily="18" charset="0"/>
              </a:rPr>
              <a:t>1.2 Benchmarking of INT criteria</a:t>
            </a:r>
          </a:p>
          <a:p>
            <a:pPr algn="ctr" eaLnBrk="0" fontAlgn="base" hangingPunct="0">
              <a:spcBef>
                <a:spcPct val="0"/>
              </a:spcBef>
              <a:spcAft>
                <a:spcPct val="0"/>
              </a:spcAft>
            </a:pPr>
            <a:endParaRPr lang="en-US" altLang="fr-FR" sz="2400"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sz="2400" dirty="0">
                <a:latin typeface="Times New Roman" panose="02020603050405020304" pitchFamily="18" charset="0"/>
                <a:cs typeface="Times New Roman" panose="02020603050405020304" pitchFamily="18" charset="0"/>
              </a:rPr>
              <a:t>1.3 Development of guidelines for enhancing INT of MNE HEIs </a:t>
            </a:r>
          </a:p>
        </p:txBody>
      </p:sp>
      <p:sp>
        <p:nvSpPr>
          <p:cNvPr id="6"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2955287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6</a:t>
            </a:fld>
            <a:endParaRPr lang="en-US"/>
          </a:p>
        </p:txBody>
      </p:sp>
      <p:sp>
        <p:nvSpPr>
          <p:cNvPr id="10" name="Rectangle 3"/>
          <p:cNvSpPr>
            <a:spLocks noChangeArrowheads="1"/>
          </p:cNvSpPr>
          <p:nvPr/>
        </p:nvSpPr>
        <p:spPr bwMode="auto">
          <a:xfrm>
            <a:off x="282063" y="-102098"/>
            <a:ext cx="8594623" cy="64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Main goal of WP1 </a:t>
            </a:r>
            <a:r>
              <a:rPr lang="en-US" altLang="fr-FR" dirty="0" smtClean="0">
                <a:latin typeface="Times New Roman" panose="02020603050405020304" pitchFamily="18" charset="0"/>
                <a:cs typeface="Times New Roman" panose="02020603050405020304" pitchFamily="18" charset="0"/>
              </a:rPr>
              <a:t>was </a:t>
            </a:r>
            <a:r>
              <a:rPr lang="en-US" altLang="fr-FR" dirty="0">
                <a:solidFill>
                  <a:srgbClr val="FF0000"/>
                </a:solidFill>
                <a:latin typeface="Times New Roman" panose="02020603050405020304" pitchFamily="18" charset="0"/>
                <a:cs typeface="Times New Roman" panose="02020603050405020304" pitchFamily="18" charset="0"/>
              </a:rPr>
              <a:t>to identify appropriate model of internationalization for Montenegrin HEIs and to develop guidelines for its effective and efficient implementation</a:t>
            </a:r>
            <a:r>
              <a:rPr lang="en-US" altLang="fr-FR" dirty="0">
                <a:latin typeface="Times New Roman" panose="02020603050405020304" pitchFamily="18" charset="0"/>
                <a:cs typeface="Times New Roman" panose="02020603050405020304" pitchFamily="18" charset="0"/>
              </a:rPr>
              <a:t>. </a:t>
            </a:r>
          </a:p>
          <a:p>
            <a:pPr algn="ctr"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This </a:t>
            </a:r>
            <a:r>
              <a:rPr lang="en-US" altLang="fr-FR" dirty="0" smtClean="0">
                <a:latin typeface="Times New Roman" panose="02020603050405020304" pitchFamily="18" charset="0"/>
                <a:cs typeface="Times New Roman" panose="02020603050405020304" pitchFamily="18" charset="0"/>
              </a:rPr>
              <a:t>has been achieved </a:t>
            </a:r>
            <a:r>
              <a:rPr lang="en-US" altLang="fr-FR" dirty="0">
                <a:latin typeface="Times New Roman" panose="02020603050405020304" pitchFamily="18" charset="0"/>
                <a:cs typeface="Times New Roman" panose="02020603050405020304" pitchFamily="18" charset="0"/>
              </a:rPr>
              <a:t>through 3 tasks. </a:t>
            </a: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The starting point for WP1 </a:t>
            </a:r>
            <a:r>
              <a:rPr lang="en-US" altLang="fr-FR" dirty="0" smtClean="0">
                <a:latin typeface="Times New Roman" panose="02020603050405020304" pitchFamily="18" charset="0"/>
                <a:cs typeface="Times New Roman" panose="02020603050405020304" pitchFamily="18" charset="0"/>
              </a:rPr>
              <a:t>was </a:t>
            </a:r>
            <a:r>
              <a:rPr lang="en-US" altLang="fr-FR" dirty="0">
                <a:latin typeface="Times New Roman" panose="02020603050405020304" pitchFamily="18" charset="0"/>
                <a:cs typeface="Times New Roman" panose="02020603050405020304" pitchFamily="18" charset="0"/>
              </a:rPr>
              <a:t>preparation process of gathering information about Montenegrin HEIs current situation in regard to internationalization, which was conducted through self-evaluation processes and follow-up evaluation processes conducted by EUA (European University Association) Institutional Evaluation </a:t>
            </a:r>
            <a:r>
              <a:rPr lang="en-US" altLang="fr-FR" dirty="0" err="1">
                <a:latin typeface="Times New Roman" panose="02020603050405020304" pitchFamily="18" charset="0"/>
                <a:cs typeface="Times New Roman" panose="02020603050405020304" pitchFamily="18" charset="0"/>
              </a:rPr>
              <a:t>Programme</a:t>
            </a:r>
            <a:r>
              <a:rPr lang="en-US" altLang="fr-FR" dirty="0">
                <a:latin typeface="Times New Roman" panose="02020603050405020304" pitchFamily="18" charset="0"/>
                <a:cs typeface="Times New Roman" panose="02020603050405020304" pitchFamily="18" charset="0"/>
              </a:rPr>
              <a:t> in 2018. </a:t>
            </a:r>
          </a:p>
          <a:p>
            <a:pPr algn="ctr"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marL="257175" indent="-257175" algn="ctr" eaLnBrk="0" fontAlgn="base" hangingPunct="0">
              <a:spcBef>
                <a:spcPct val="0"/>
              </a:spcBef>
              <a:spcAft>
                <a:spcPct val="0"/>
              </a:spcAft>
              <a:buFont typeface="Arial" panose="020B0604020202020204" pitchFamily="34" charset="0"/>
              <a:buChar char="•"/>
            </a:pPr>
            <a:r>
              <a:rPr lang="en-US" altLang="fr-FR" dirty="0">
                <a:latin typeface="Times New Roman" panose="02020603050405020304" pitchFamily="18" charset="0"/>
                <a:cs typeface="Times New Roman" panose="02020603050405020304" pitchFamily="18" charset="0"/>
              </a:rPr>
              <a:t>The </a:t>
            </a:r>
            <a:r>
              <a:rPr lang="en-US" altLang="fr-FR" dirty="0">
                <a:solidFill>
                  <a:srgbClr val="00B050"/>
                </a:solidFill>
                <a:latin typeface="Times New Roman" panose="02020603050405020304" pitchFamily="18" charset="0"/>
                <a:cs typeface="Times New Roman" panose="02020603050405020304" pitchFamily="18" charset="0"/>
              </a:rPr>
              <a:t>first task </a:t>
            </a:r>
            <a:r>
              <a:rPr lang="en-US" altLang="fr-FR" dirty="0" smtClean="0">
                <a:latin typeface="Times New Roman" panose="02020603050405020304" pitchFamily="18" charset="0"/>
                <a:cs typeface="Times New Roman" panose="02020603050405020304" pitchFamily="18" charset="0"/>
              </a:rPr>
              <a:t>was scanning </a:t>
            </a:r>
            <a:r>
              <a:rPr lang="en-US" altLang="fr-FR" dirty="0">
                <a:latin typeface="Times New Roman" panose="02020603050405020304" pitchFamily="18" charset="0"/>
                <a:cs typeface="Times New Roman" panose="02020603050405020304" pitchFamily="18" charset="0"/>
              </a:rPr>
              <a:t>on EU HEIs internationalization models of legal and administrative framework. </a:t>
            </a:r>
          </a:p>
          <a:p>
            <a:pPr marL="257175" indent="-257175" algn="ctr" eaLnBrk="0" fontAlgn="base" hangingPunct="0">
              <a:spcBef>
                <a:spcPct val="0"/>
              </a:spcBef>
              <a:spcAft>
                <a:spcPct val="0"/>
              </a:spcAft>
              <a:buFont typeface="Arial" panose="020B0604020202020204" pitchFamily="34" charset="0"/>
              <a:buChar char="•"/>
            </a:pPr>
            <a:r>
              <a:rPr lang="en-US" altLang="fr-FR" dirty="0">
                <a:latin typeface="Times New Roman" panose="02020603050405020304" pitchFamily="18" charset="0"/>
                <a:cs typeface="Times New Roman" panose="02020603050405020304" pitchFamily="18" charset="0"/>
              </a:rPr>
              <a:t>The </a:t>
            </a:r>
            <a:r>
              <a:rPr lang="en-US" altLang="fr-FR" dirty="0">
                <a:solidFill>
                  <a:srgbClr val="00B050"/>
                </a:solidFill>
                <a:latin typeface="Times New Roman" panose="02020603050405020304" pitchFamily="18" charset="0"/>
                <a:cs typeface="Times New Roman" panose="02020603050405020304" pitchFamily="18" charset="0"/>
              </a:rPr>
              <a:t>second task </a:t>
            </a:r>
            <a:r>
              <a:rPr lang="en-US" altLang="fr-FR" dirty="0" smtClean="0">
                <a:latin typeface="Times New Roman" panose="02020603050405020304" pitchFamily="18" charset="0"/>
                <a:cs typeface="Times New Roman" panose="02020603050405020304" pitchFamily="18" charset="0"/>
              </a:rPr>
              <a:t>was </a:t>
            </a:r>
            <a:r>
              <a:rPr lang="en-US" altLang="fr-FR" dirty="0">
                <a:latin typeface="Times New Roman" panose="02020603050405020304" pitchFamily="18" charset="0"/>
                <a:cs typeface="Times New Roman" panose="02020603050405020304" pitchFamily="18" charset="0"/>
              </a:rPr>
              <a:t>oriented on finding a reference point within EU Partners for setting goals and targets. </a:t>
            </a:r>
          </a:p>
          <a:p>
            <a:pPr algn="ctr"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The benchmark indicators </a:t>
            </a:r>
            <a:r>
              <a:rPr lang="en-US" altLang="fr-FR" dirty="0" smtClean="0">
                <a:latin typeface="Times New Roman" panose="02020603050405020304" pitchFamily="18" charset="0"/>
                <a:cs typeface="Times New Roman" panose="02020603050405020304" pitchFamily="18" charset="0"/>
              </a:rPr>
              <a:t>has been defined </a:t>
            </a:r>
            <a:r>
              <a:rPr lang="en-US" altLang="fr-FR" dirty="0">
                <a:latin typeface="Times New Roman" panose="02020603050405020304" pitchFamily="18" charset="0"/>
                <a:cs typeface="Times New Roman" panose="02020603050405020304" pitchFamily="18" charset="0"/>
              </a:rPr>
              <a:t>in key areas of the process of internationalization. As a result, the </a:t>
            </a:r>
            <a:r>
              <a:rPr lang="en-US" altLang="fr-FR" dirty="0">
                <a:solidFill>
                  <a:srgbClr val="FF0000"/>
                </a:solidFill>
                <a:latin typeface="Times New Roman" panose="02020603050405020304" pitchFamily="18" charset="0"/>
                <a:cs typeface="Times New Roman" panose="02020603050405020304" pitchFamily="18" charset="0"/>
              </a:rPr>
              <a:t>best model for enhancing internationalization process </a:t>
            </a:r>
            <a:r>
              <a:rPr lang="en-US" altLang="fr-FR" dirty="0" smtClean="0">
                <a:solidFill>
                  <a:srgbClr val="FF0000"/>
                </a:solidFill>
                <a:latin typeface="Times New Roman" panose="02020603050405020304" pitchFamily="18" charset="0"/>
                <a:cs typeface="Times New Roman" panose="02020603050405020304" pitchFamily="18" charset="0"/>
              </a:rPr>
              <a:t>was proposed </a:t>
            </a:r>
            <a:r>
              <a:rPr lang="en-US" altLang="fr-FR" dirty="0">
                <a:solidFill>
                  <a:srgbClr val="FF0000"/>
                </a:solidFill>
                <a:latin typeface="Times New Roman" panose="02020603050405020304" pitchFamily="18" charset="0"/>
                <a:cs typeface="Times New Roman" panose="02020603050405020304" pitchFamily="18" charset="0"/>
              </a:rPr>
              <a:t>for each Montenegrin HEI</a:t>
            </a:r>
            <a:r>
              <a:rPr lang="en-US" altLang="fr-FR" dirty="0">
                <a:latin typeface="Times New Roman" panose="02020603050405020304" pitchFamily="18" charset="0"/>
                <a:cs typeface="Times New Roman" panose="02020603050405020304" pitchFamily="18" charset="0"/>
              </a:rPr>
              <a:t>. </a:t>
            </a: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At the end, as a </a:t>
            </a:r>
            <a:r>
              <a:rPr lang="en-US" altLang="fr-FR" dirty="0">
                <a:solidFill>
                  <a:srgbClr val="00B050"/>
                </a:solidFill>
                <a:latin typeface="Times New Roman" panose="02020603050405020304" pitchFamily="18" charset="0"/>
                <a:cs typeface="Times New Roman" panose="02020603050405020304" pitchFamily="18" charset="0"/>
              </a:rPr>
              <a:t>third task</a:t>
            </a:r>
            <a:r>
              <a:rPr lang="en-US" altLang="fr-FR" dirty="0">
                <a:latin typeface="Times New Roman" panose="02020603050405020304" pitchFamily="18" charset="0"/>
                <a:cs typeface="Times New Roman" panose="02020603050405020304" pitchFamily="18" charset="0"/>
              </a:rPr>
              <a:t>, guidelines for enhancing internationalization </a:t>
            </a:r>
            <a:r>
              <a:rPr lang="en-US" altLang="fr-FR" dirty="0" smtClean="0">
                <a:latin typeface="Times New Roman" panose="02020603050405020304" pitchFamily="18" charset="0"/>
                <a:cs typeface="Times New Roman" panose="02020603050405020304" pitchFamily="18" charset="0"/>
              </a:rPr>
              <a:t>for </a:t>
            </a:r>
            <a:r>
              <a:rPr lang="en-US" altLang="fr-FR" dirty="0">
                <a:latin typeface="Times New Roman" panose="02020603050405020304" pitchFamily="18" charset="0"/>
                <a:cs typeface="Times New Roman" panose="02020603050405020304" pitchFamily="18" charset="0"/>
              </a:rPr>
              <a:t>each Montenegrin HEI.</a:t>
            </a:r>
          </a:p>
          <a:p>
            <a:pPr algn="just"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 </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4005499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50607057"/>
              </p:ext>
            </p:extLst>
          </p:nvPr>
        </p:nvGraphicFramePr>
        <p:xfrm>
          <a:off x="539552" y="260648"/>
          <a:ext cx="8003232" cy="5472608"/>
        </p:xfrm>
        <a:graphic>
          <a:graphicData uri="http://schemas.openxmlformats.org/drawingml/2006/table">
            <a:tbl>
              <a:tblPr firstRow="1" firstCol="1" bandRow="1">
                <a:tableStyleId>{5C22544A-7EE6-4342-B048-85BDC9FD1C3A}</a:tableStyleId>
              </a:tblPr>
              <a:tblGrid>
                <a:gridCol w="1802932">
                  <a:extLst>
                    <a:ext uri="{9D8B030D-6E8A-4147-A177-3AD203B41FA5}">
                      <a16:colId xmlns:a16="http://schemas.microsoft.com/office/drawing/2014/main" xmlns="" val="2578957052"/>
                    </a:ext>
                  </a:extLst>
                </a:gridCol>
                <a:gridCol w="2028405">
                  <a:extLst>
                    <a:ext uri="{9D8B030D-6E8A-4147-A177-3AD203B41FA5}">
                      <a16:colId xmlns:a16="http://schemas.microsoft.com/office/drawing/2014/main" xmlns="" val="1294826026"/>
                    </a:ext>
                  </a:extLst>
                </a:gridCol>
                <a:gridCol w="2029251">
                  <a:extLst>
                    <a:ext uri="{9D8B030D-6E8A-4147-A177-3AD203B41FA5}">
                      <a16:colId xmlns:a16="http://schemas.microsoft.com/office/drawing/2014/main" xmlns="" val="1799187597"/>
                    </a:ext>
                  </a:extLst>
                </a:gridCol>
                <a:gridCol w="222738">
                  <a:extLst>
                    <a:ext uri="{9D8B030D-6E8A-4147-A177-3AD203B41FA5}">
                      <a16:colId xmlns:a16="http://schemas.microsoft.com/office/drawing/2014/main" xmlns="" val="3623936382"/>
                    </a:ext>
                  </a:extLst>
                </a:gridCol>
                <a:gridCol w="1919906">
                  <a:extLst>
                    <a:ext uri="{9D8B030D-6E8A-4147-A177-3AD203B41FA5}">
                      <a16:colId xmlns:a16="http://schemas.microsoft.com/office/drawing/2014/main" xmlns="" val="2157758478"/>
                    </a:ext>
                  </a:extLst>
                </a:gridCol>
              </a:tblGrid>
              <a:tr h="405378">
                <a:tc>
                  <a:txBody>
                    <a:bodyPr/>
                    <a:lstStyle/>
                    <a:p>
                      <a:pPr>
                        <a:lnSpc>
                          <a:spcPct val="107000"/>
                        </a:lnSpc>
                        <a:spcAft>
                          <a:spcPts val="0"/>
                        </a:spcAft>
                      </a:pPr>
                      <a:r>
                        <a:rPr lang="en-GB" sz="1100">
                          <a:effectLst/>
                        </a:rPr>
                        <a:t>Work package type and ref.nr </a:t>
                      </a:r>
                      <a:r>
                        <a:rPr lang="fr-BE" sz="11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3">
                  <a:txBody>
                    <a:bodyPr/>
                    <a:lstStyle/>
                    <a:p>
                      <a:pPr algn="ctr">
                        <a:lnSpc>
                          <a:spcPct val="107000"/>
                        </a:lnSpc>
                        <a:spcAft>
                          <a:spcPts val="0"/>
                        </a:spcAft>
                      </a:pPr>
                      <a:r>
                        <a:rPr lang="en-GB" sz="1100">
                          <a:effectLst/>
                        </a:rPr>
                        <a:t>PREPARATION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a:txBody>
                    <a:bodyPr/>
                    <a:lstStyle/>
                    <a:p>
                      <a:pPr algn="ctr">
                        <a:lnSpc>
                          <a:spcPct val="107000"/>
                        </a:lnSpc>
                        <a:spcAft>
                          <a:spcPts val="0"/>
                        </a:spcAft>
                      </a:pPr>
                      <a:r>
                        <a:rPr lang="en-GB" sz="1100">
                          <a:effectLst/>
                        </a:rPr>
                        <a:t>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extLst>
                  <a:ext uri="{0D108BD9-81ED-4DB2-BD59-A6C34878D82A}">
                    <a16:rowId xmlns:a16="http://schemas.microsoft.com/office/drawing/2014/main" xmlns="" val="1866121859"/>
                  </a:ext>
                </a:extLst>
              </a:tr>
              <a:tr h="405378">
                <a:tc>
                  <a:txBody>
                    <a:bodyPr/>
                    <a:lstStyle/>
                    <a:p>
                      <a:pPr>
                        <a:lnSpc>
                          <a:spcPct val="107000"/>
                        </a:lnSpc>
                        <a:spcAft>
                          <a:spcPts val="0"/>
                        </a:spcAft>
                      </a:pPr>
                      <a:r>
                        <a:rPr lang="en-GB" sz="1100">
                          <a:effectLst/>
                        </a:rPr>
                        <a:t>Title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a:effectLst/>
                        </a:rPr>
                        <a:t>Identification of internationalization models and development of Guidelines for Effective and Efficient Internationalization at Montenegrin HEIs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796891286"/>
                  </a:ext>
                </a:extLst>
              </a:tr>
              <a:tr h="405378">
                <a:tc>
                  <a:txBody>
                    <a:bodyPr/>
                    <a:lstStyle/>
                    <a:p>
                      <a:pPr>
                        <a:lnSpc>
                          <a:spcPct val="107000"/>
                        </a:lnSpc>
                        <a:spcAft>
                          <a:spcPts val="0"/>
                        </a:spcAft>
                      </a:pPr>
                      <a:r>
                        <a:rPr lang="en-GB" sz="1100">
                          <a:effectLst/>
                        </a:rPr>
                        <a:t>Related assumptions and risks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a:effectLst/>
                        </a:rPr>
                        <a:t>● Appropriateness of data gathered through surveys  </a:t>
                      </a:r>
                      <a:endParaRPr lang="fr-FR" sz="1100">
                        <a:effectLst/>
                      </a:endParaRPr>
                    </a:p>
                    <a:p>
                      <a:pPr>
                        <a:lnSpc>
                          <a:spcPct val="107000"/>
                        </a:lnSpc>
                        <a:spcAft>
                          <a:spcPts val="0"/>
                        </a:spcAft>
                      </a:pPr>
                      <a:r>
                        <a:rPr lang="en-GB" sz="1100">
                          <a:effectLst/>
                        </a:rPr>
                        <a:t>● Potential delays in evaluating the benchmarking analysis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752587946"/>
                  </a:ext>
                </a:extLst>
              </a:tr>
              <a:tr h="3040339">
                <a:tc>
                  <a:txBody>
                    <a:bodyPr/>
                    <a:lstStyle/>
                    <a:p>
                      <a:pPr>
                        <a:lnSpc>
                          <a:spcPct val="107000"/>
                        </a:lnSpc>
                        <a:spcAft>
                          <a:spcPts val="0"/>
                        </a:spcAft>
                      </a:pPr>
                      <a:r>
                        <a:rPr lang="en-GB" sz="1100">
                          <a:effectLst/>
                        </a:rPr>
                        <a:t>Description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dirty="0">
                          <a:effectLst/>
                        </a:rPr>
                        <a:t>Main goal of WP1 is to identify appropriate model of internationalization for Montenegrin HEIs and to develop guidelines for its effective and efficient implementation. This will be achieved through 3 tasks. </a:t>
                      </a:r>
                      <a:endParaRPr lang="fr-FR" sz="1100" dirty="0">
                        <a:effectLst/>
                      </a:endParaRPr>
                    </a:p>
                    <a:p>
                      <a:pPr>
                        <a:lnSpc>
                          <a:spcPct val="107000"/>
                        </a:lnSpc>
                        <a:spcAft>
                          <a:spcPts val="0"/>
                        </a:spcAft>
                      </a:pPr>
                      <a:r>
                        <a:rPr lang="en-GB" sz="1100" dirty="0">
                          <a:effectLst/>
                        </a:rPr>
                        <a:t>The starting point for WP1 is preparation process of gathering information about Montenegrin HEIs current situation in regard to internationalization, which was conducted through self-evaluation processes and follow-up evaluation processes conducted by EUA (European University Association) Institutional Evaluation Programme in 2018. </a:t>
                      </a:r>
                      <a:endParaRPr lang="fr-FR" sz="1100" dirty="0">
                        <a:effectLst/>
                      </a:endParaRPr>
                    </a:p>
                    <a:p>
                      <a:pPr>
                        <a:lnSpc>
                          <a:spcPct val="107000"/>
                        </a:lnSpc>
                        <a:spcAft>
                          <a:spcPts val="0"/>
                        </a:spcAft>
                      </a:pPr>
                      <a:r>
                        <a:rPr lang="en-GB" sz="1100" dirty="0">
                          <a:effectLst/>
                        </a:rPr>
                        <a:t>The first task will be scanning on EU HEIs internationalization models of legal and administrative framework. </a:t>
                      </a:r>
                      <a:endParaRPr lang="fr-FR" sz="1100" dirty="0">
                        <a:effectLst/>
                      </a:endParaRPr>
                    </a:p>
                    <a:p>
                      <a:pPr>
                        <a:lnSpc>
                          <a:spcPct val="107000"/>
                        </a:lnSpc>
                        <a:spcAft>
                          <a:spcPts val="0"/>
                        </a:spcAft>
                      </a:pPr>
                      <a:r>
                        <a:rPr lang="en-GB" sz="1100" dirty="0">
                          <a:effectLst/>
                        </a:rPr>
                        <a:t>The second task is oriented on finding a reference point within EU Partners for setting goals and targets. The benchmark indicators will be defined in key areas of the process of internationalization. As a result, the best model for enhancing internationalization process will be proposed for each Montenegrin HEI. </a:t>
                      </a:r>
                      <a:endParaRPr lang="fr-FR" sz="1100" dirty="0">
                        <a:effectLst/>
                      </a:endParaRPr>
                    </a:p>
                    <a:p>
                      <a:pPr>
                        <a:lnSpc>
                          <a:spcPct val="107000"/>
                        </a:lnSpc>
                        <a:spcAft>
                          <a:spcPts val="0"/>
                        </a:spcAft>
                      </a:pPr>
                      <a:r>
                        <a:rPr lang="en-GB" sz="1100" dirty="0">
                          <a:effectLst/>
                        </a:rPr>
                        <a:t>At the end, as a third task, guidelines for enhancing internationalization will be delivered for each Montenegrin HEI.</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2738566221"/>
                  </a:ext>
                </a:extLst>
              </a:tr>
              <a:tr h="810757">
                <a:tc>
                  <a:txBody>
                    <a:bodyPr/>
                    <a:lstStyle/>
                    <a:p>
                      <a:pPr>
                        <a:lnSpc>
                          <a:spcPct val="107000"/>
                        </a:lnSpc>
                        <a:spcAft>
                          <a:spcPts val="0"/>
                        </a:spcAft>
                      </a:pPr>
                      <a:r>
                        <a:rPr lang="en-GB" sz="1100">
                          <a:effectLst/>
                        </a:rPr>
                        <a:t>Tasks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dirty="0">
                          <a:effectLst/>
                        </a:rPr>
                        <a:t>● DEV1.1: Review of EU HEIs models of internationalization (M1-M3, Event/Report)</a:t>
                      </a:r>
                      <a:endParaRPr lang="fr-FR" sz="1100" dirty="0">
                        <a:effectLst/>
                      </a:endParaRPr>
                    </a:p>
                    <a:p>
                      <a:pPr>
                        <a:lnSpc>
                          <a:spcPct val="107000"/>
                        </a:lnSpc>
                        <a:spcAft>
                          <a:spcPts val="0"/>
                        </a:spcAft>
                      </a:pPr>
                      <a:r>
                        <a:rPr lang="en-GB" sz="1100" dirty="0">
                          <a:effectLst/>
                        </a:rPr>
                        <a:t>● DEV1.2: Benchmarking of internationalization criteria (M3-M5, Event/Report)</a:t>
                      </a:r>
                      <a:endParaRPr lang="fr-FR" sz="1100" dirty="0">
                        <a:effectLst/>
                      </a:endParaRPr>
                    </a:p>
                    <a:p>
                      <a:pPr>
                        <a:lnSpc>
                          <a:spcPct val="107000"/>
                        </a:lnSpc>
                        <a:spcAft>
                          <a:spcPts val="0"/>
                        </a:spcAft>
                      </a:pPr>
                      <a:r>
                        <a:rPr lang="en-GB" sz="1100" dirty="0">
                          <a:effectLst/>
                        </a:rPr>
                        <a:t>● DEV1.3: Development of guidelines for enhancing internationalization of Montenegrin HEIs (M5-M7, Event/Report)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602362934"/>
                  </a:ext>
                </a:extLst>
              </a:tr>
              <a:tr h="405378">
                <a:tc>
                  <a:txBody>
                    <a:bodyPr/>
                    <a:lstStyle/>
                    <a:p>
                      <a:pPr>
                        <a:lnSpc>
                          <a:spcPct val="107000"/>
                        </a:lnSpc>
                        <a:spcAft>
                          <a:spcPts val="0"/>
                        </a:spcAft>
                      </a:pPr>
                      <a:r>
                        <a:rPr lang="en-GB" sz="1100" dirty="0">
                          <a:effectLst/>
                        </a:rPr>
                        <a:t>Estimated Start Date (</a:t>
                      </a:r>
                      <a:r>
                        <a:rPr lang="en-GB" sz="1100" dirty="0" err="1">
                          <a:effectLst/>
                        </a:rPr>
                        <a:t>dd</a:t>
                      </a:r>
                      <a:r>
                        <a:rPr lang="en-GB" sz="1100" dirty="0">
                          <a:effectLst/>
                        </a:rPr>
                        <a:t>-mm-</a:t>
                      </a:r>
                      <a:r>
                        <a:rPr lang="en-GB" sz="1100" dirty="0" err="1">
                          <a:effectLst/>
                        </a:rPr>
                        <a:t>yyyy</a:t>
                      </a:r>
                      <a:r>
                        <a:rPr lang="en-GB" sz="11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a:txBody>
                    <a:bodyPr/>
                    <a:lstStyle/>
                    <a:p>
                      <a:pPr>
                        <a:lnSpc>
                          <a:spcPct val="107000"/>
                        </a:lnSpc>
                        <a:spcAft>
                          <a:spcPts val="0"/>
                        </a:spcAft>
                      </a:pPr>
                      <a:r>
                        <a:rPr lang="fr-BE" sz="1100" dirty="0">
                          <a:effectLst/>
                        </a:rPr>
                        <a:t>15-11-2019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a:txBody>
                    <a:bodyPr/>
                    <a:lstStyle/>
                    <a:p>
                      <a:pPr>
                        <a:lnSpc>
                          <a:spcPct val="107000"/>
                        </a:lnSpc>
                        <a:spcAft>
                          <a:spcPts val="0"/>
                        </a:spcAft>
                      </a:pPr>
                      <a:r>
                        <a:rPr lang="en-GB" sz="1100" dirty="0">
                          <a:effectLst/>
                        </a:rPr>
                        <a:t>Estimated End Date (</a:t>
                      </a:r>
                      <a:r>
                        <a:rPr lang="en-GB" sz="1100" dirty="0" err="1">
                          <a:effectLst/>
                        </a:rPr>
                        <a:t>dd</a:t>
                      </a:r>
                      <a:r>
                        <a:rPr lang="en-GB" sz="1100" dirty="0">
                          <a:effectLst/>
                        </a:rPr>
                        <a:t>-mm-</a:t>
                      </a:r>
                      <a:r>
                        <a:rPr lang="en-GB" sz="1100" dirty="0" err="1">
                          <a:effectLst/>
                        </a:rPr>
                        <a:t>yyyy</a:t>
                      </a:r>
                      <a:r>
                        <a:rPr lang="en-GB" sz="11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2">
                  <a:txBody>
                    <a:bodyPr/>
                    <a:lstStyle/>
                    <a:p>
                      <a:pPr>
                        <a:lnSpc>
                          <a:spcPct val="107000"/>
                        </a:lnSpc>
                        <a:spcAft>
                          <a:spcPts val="0"/>
                        </a:spcAft>
                      </a:pPr>
                      <a:r>
                        <a:rPr lang="fr-BE" sz="1100" dirty="0">
                          <a:effectLst/>
                        </a:rPr>
                        <a:t>15-06-2020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extLst>
                  <a:ext uri="{0D108BD9-81ED-4DB2-BD59-A6C34878D82A}">
                    <a16:rowId xmlns:a16="http://schemas.microsoft.com/office/drawing/2014/main" xmlns="" val="2175462611"/>
                  </a:ext>
                </a:extLst>
              </a:tr>
            </a:tbl>
          </a:graphicData>
        </a:graphic>
      </p:graphicFrame>
      <p:sp>
        <p:nvSpPr>
          <p:cNvPr id="5"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320135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62713865"/>
              </p:ext>
            </p:extLst>
          </p:nvPr>
        </p:nvGraphicFramePr>
        <p:xfrm>
          <a:off x="251520" y="476672"/>
          <a:ext cx="8684956" cy="4779899"/>
        </p:xfrm>
        <a:graphic>
          <a:graphicData uri="http://schemas.openxmlformats.org/drawingml/2006/table">
            <a:tbl>
              <a:tblPr bandRow="1">
                <a:tableStyleId>{5C22544A-7EE6-4342-B048-85BDC9FD1C3A}</a:tableStyleId>
              </a:tblPr>
              <a:tblGrid>
                <a:gridCol w="2293791">
                  <a:extLst>
                    <a:ext uri="{9D8B030D-6E8A-4147-A177-3AD203B41FA5}">
                      <a16:colId xmlns:a16="http://schemas.microsoft.com/office/drawing/2014/main" xmlns="" val="2787019562"/>
                    </a:ext>
                  </a:extLst>
                </a:gridCol>
                <a:gridCol w="6391165">
                  <a:extLst>
                    <a:ext uri="{9D8B030D-6E8A-4147-A177-3AD203B41FA5}">
                      <a16:colId xmlns:a16="http://schemas.microsoft.com/office/drawing/2014/main" xmlns="" val="3634548732"/>
                    </a:ext>
                  </a:extLst>
                </a:gridCol>
              </a:tblGrid>
              <a:tr h="443457">
                <a:tc>
                  <a:txBody>
                    <a:bodyPr/>
                    <a:lstStyle/>
                    <a:p>
                      <a:pPr>
                        <a:lnSpc>
                          <a:spcPct val="107000"/>
                        </a:lnSpc>
                        <a:spcAft>
                          <a:spcPts val="800"/>
                        </a:spcAft>
                      </a:pPr>
                      <a:r>
                        <a:rPr lang="fr-FR" sz="1200">
                          <a:effectLst/>
                        </a:rPr>
                        <a:t>Work Package and Outcome ref.nr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nSpc>
                          <a:spcPct val="107000"/>
                        </a:lnSpc>
                        <a:spcAft>
                          <a:spcPts val="800"/>
                        </a:spcAft>
                      </a:pPr>
                      <a:r>
                        <a:rPr lang="fr-FR" sz="1200" dirty="0">
                          <a:effectLst/>
                        </a:rPr>
                        <a:t>1.1.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xmlns="" val="2681713936"/>
                  </a:ext>
                </a:extLst>
              </a:tr>
              <a:tr h="221729">
                <a:tc>
                  <a:txBody>
                    <a:bodyPr/>
                    <a:lstStyle/>
                    <a:p>
                      <a:pPr>
                        <a:lnSpc>
                          <a:spcPct val="107000"/>
                        </a:lnSpc>
                        <a:spcAft>
                          <a:spcPts val="800"/>
                        </a:spcAft>
                      </a:pPr>
                      <a:r>
                        <a:rPr lang="fr-FR" sz="1200">
                          <a:effectLst/>
                        </a:rPr>
                        <a:t>Title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nSpc>
                          <a:spcPct val="107000"/>
                        </a:lnSpc>
                        <a:spcAft>
                          <a:spcPts val="800"/>
                        </a:spcAft>
                      </a:pPr>
                      <a:r>
                        <a:rPr lang="fr-FR" sz="1200" dirty="0" err="1">
                          <a:effectLst/>
                        </a:rPr>
                        <a:t>Review</a:t>
                      </a:r>
                      <a:r>
                        <a:rPr lang="fr-FR" sz="1200" dirty="0">
                          <a:effectLst/>
                        </a:rPr>
                        <a:t> of EU </a:t>
                      </a:r>
                      <a:r>
                        <a:rPr lang="fr-FR" sz="1200" dirty="0" err="1">
                          <a:effectLst/>
                        </a:rPr>
                        <a:t>HEIs</a:t>
                      </a:r>
                      <a:r>
                        <a:rPr lang="fr-FR" sz="1200" dirty="0">
                          <a:effectLst/>
                        </a:rPr>
                        <a:t> </a:t>
                      </a:r>
                      <a:r>
                        <a:rPr lang="fr-FR" sz="1200" dirty="0" err="1">
                          <a:effectLst/>
                        </a:rPr>
                        <a:t>models</a:t>
                      </a:r>
                      <a:r>
                        <a:rPr lang="fr-FR" sz="1200" dirty="0">
                          <a:effectLst/>
                        </a:rPr>
                        <a:t> of </a:t>
                      </a:r>
                      <a:r>
                        <a:rPr lang="fr-FR" sz="1200" dirty="0" err="1">
                          <a:effectLst/>
                        </a:rPr>
                        <a:t>internationalization</a:t>
                      </a: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xmlns="" val="1473346107"/>
                  </a:ext>
                </a:extLst>
              </a:tr>
              <a:tr h="3892984">
                <a:tc>
                  <a:txBody>
                    <a:bodyPr/>
                    <a:lstStyle/>
                    <a:p>
                      <a:pPr>
                        <a:lnSpc>
                          <a:spcPct val="107000"/>
                        </a:lnSpc>
                        <a:spcAft>
                          <a:spcPts val="800"/>
                        </a:spcAft>
                      </a:pPr>
                      <a:r>
                        <a:rPr lang="fr-FR" sz="1200">
                          <a:effectLst/>
                        </a:rPr>
                        <a:t>Description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gn="just">
                        <a:lnSpc>
                          <a:spcPct val="107000"/>
                        </a:lnSpc>
                        <a:spcAft>
                          <a:spcPts val="800"/>
                        </a:spcAft>
                      </a:pPr>
                      <a:r>
                        <a:rPr lang="fr-FR" sz="1200" dirty="0">
                          <a:effectLst/>
                        </a:rPr>
                        <a:t>The </a:t>
                      </a:r>
                      <a:r>
                        <a:rPr lang="fr-FR" sz="1200" dirty="0" err="1">
                          <a:effectLst/>
                        </a:rPr>
                        <a:t>starting</a:t>
                      </a:r>
                      <a:r>
                        <a:rPr lang="fr-FR" sz="1200" dirty="0">
                          <a:effectLst/>
                        </a:rPr>
                        <a:t> point for WP1 </a:t>
                      </a:r>
                      <a:r>
                        <a:rPr lang="fr-FR" sz="1200" dirty="0" err="1">
                          <a:effectLst/>
                        </a:rPr>
                        <a:t>was</a:t>
                      </a:r>
                      <a:r>
                        <a:rPr lang="fr-FR" sz="1200" dirty="0">
                          <a:effectLst/>
                        </a:rPr>
                        <a:t> </a:t>
                      </a:r>
                      <a:r>
                        <a:rPr lang="fr-FR" sz="1200" dirty="0" err="1">
                          <a:effectLst/>
                        </a:rPr>
                        <a:t>preparation</a:t>
                      </a:r>
                      <a:r>
                        <a:rPr lang="fr-FR" sz="1200" dirty="0">
                          <a:effectLst/>
                        </a:rPr>
                        <a:t> </a:t>
                      </a:r>
                      <a:r>
                        <a:rPr lang="fr-FR" sz="1200" dirty="0" err="1">
                          <a:effectLst/>
                        </a:rPr>
                        <a:t>process</a:t>
                      </a:r>
                      <a:r>
                        <a:rPr lang="fr-FR" sz="1200" dirty="0">
                          <a:effectLst/>
                        </a:rPr>
                        <a:t> of </a:t>
                      </a:r>
                      <a:r>
                        <a:rPr lang="fr-FR" sz="1200" dirty="0" err="1">
                          <a:effectLst/>
                        </a:rPr>
                        <a:t>gathering</a:t>
                      </a:r>
                      <a:r>
                        <a:rPr lang="fr-FR" sz="1200" dirty="0">
                          <a:effectLst/>
                        </a:rPr>
                        <a:t> information about </a:t>
                      </a:r>
                      <a:r>
                        <a:rPr lang="fr-FR" sz="1200" dirty="0" err="1">
                          <a:effectLst/>
                        </a:rPr>
                        <a:t>Montenegrin</a:t>
                      </a:r>
                      <a:r>
                        <a:rPr lang="fr-FR" sz="1200" dirty="0">
                          <a:effectLst/>
                        </a:rPr>
                        <a:t> </a:t>
                      </a:r>
                      <a:r>
                        <a:rPr lang="fr-FR" sz="1200" dirty="0" err="1">
                          <a:effectLst/>
                        </a:rPr>
                        <a:t>HEIs</a:t>
                      </a:r>
                      <a:r>
                        <a:rPr lang="fr-FR" sz="1200" dirty="0">
                          <a:effectLst/>
                        </a:rPr>
                        <a:t> </a:t>
                      </a:r>
                      <a:r>
                        <a:rPr lang="fr-FR" sz="1200" dirty="0" err="1">
                          <a:effectLst/>
                        </a:rPr>
                        <a:t>current</a:t>
                      </a:r>
                      <a:r>
                        <a:rPr lang="fr-FR" sz="1200" dirty="0">
                          <a:effectLst/>
                        </a:rPr>
                        <a:t> situation in regard to </a:t>
                      </a:r>
                      <a:r>
                        <a:rPr lang="fr-FR" sz="1200" dirty="0" err="1">
                          <a:effectLst/>
                        </a:rPr>
                        <a:t>internationalization</a:t>
                      </a:r>
                      <a:r>
                        <a:rPr lang="fr-FR" sz="1200" dirty="0">
                          <a:effectLst/>
                        </a:rPr>
                        <a:t> of </a:t>
                      </a:r>
                      <a:r>
                        <a:rPr lang="fr-FR" sz="1200" dirty="0" err="1">
                          <a:effectLst/>
                        </a:rPr>
                        <a:t>education</a:t>
                      </a:r>
                      <a:r>
                        <a:rPr lang="fr-FR" sz="1200" dirty="0">
                          <a:effectLst/>
                        </a:rPr>
                        <a:t>, </a:t>
                      </a:r>
                      <a:r>
                        <a:rPr lang="fr-FR" sz="1200" dirty="0" err="1">
                          <a:effectLst/>
                        </a:rPr>
                        <a:t>research</a:t>
                      </a:r>
                      <a:r>
                        <a:rPr lang="fr-FR" sz="1200" dirty="0">
                          <a:effectLst/>
                        </a:rPr>
                        <a:t> and </a:t>
                      </a:r>
                      <a:r>
                        <a:rPr lang="fr-FR" sz="1200" dirty="0" err="1">
                          <a:effectLst/>
                        </a:rPr>
                        <a:t>mobility</a:t>
                      </a:r>
                      <a:r>
                        <a:rPr lang="fr-FR" sz="1200" dirty="0">
                          <a:effectLst/>
                        </a:rPr>
                        <a:t>, </a:t>
                      </a:r>
                      <a:r>
                        <a:rPr lang="fr-FR" sz="1200" dirty="0" err="1">
                          <a:effectLst/>
                        </a:rPr>
                        <a:t>which</a:t>
                      </a:r>
                      <a:r>
                        <a:rPr lang="fr-FR" sz="1200" dirty="0">
                          <a:effectLst/>
                        </a:rPr>
                        <a:t> </a:t>
                      </a:r>
                      <a:r>
                        <a:rPr lang="fr-FR" sz="1200" dirty="0" err="1">
                          <a:effectLst/>
                        </a:rPr>
                        <a:t>was</a:t>
                      </a:r>
                      <a:r>
                        <a:rPr lang="fr-FR" sz="1200" dirty="0">
                          <a:effectLst/>
                        </a:rPr>
                        <a:t> </a:t>
                      </a:r>
                      <a:r>
                        <a:rPr lang="fr-FR" sz="1200" dirty="0" err="1">
                          <a:effectLst/>
                        </a:rPr>
                        <a:t>conducted</a:t>
                      </a:r>
                      <a:r>
                        <a:rPr lang="fr-FR" sz="1200" dirty="0">
                          <a:effectLst/>
                        </a:rPr>
                        <a:t> </a:t>
                      </a:r>
                      <a:r>
                        <a:rPr lang="fr-FR" sz="1200" dirty="0" err="1">
                          <a:effectLst/>
                        </a:rPr>
                        <a:t>through</a:t>
                      </a:r>
                      <a:r>
                        <a:rPr lang="fr-FR" sz="1200" dirty="0">
                          <a:effectLst/>
                        </a:rPr>
                        <a:t> self-</a:t>
                      </a:r>
                      <a:r>
                        <a:rPr lang="fr-FR" sz="1200" dirty="0" err="1">
                          <a:effectLst/>
                        </a:rPr>
                        <a:t>evaluation</a:t>
                      </a:r>
                      <a:r>
                        <a:rPr lang="fr-FR" sz="1200" dirty="0">
                          <a:effectLst/>
                        </a:rPr>
                        <a:t> </a:t>
                      </a:r>
                      <a:r>
                        <a:rPr lang="fr-FR" sz="1200" dirty="0" err="1">
                          <a:effectLst/>
                        </a:rPr>
                        <a:t>processes</a:t>
                      </a:r>
                      <a:r>
                        <a:rPr lang="fr-FR" sz="1200" dirty="0">
                          <a:effectLst/>
                        </a:rPr>
                        <a:t> and </a:t>
                      </a:r>
                      <a:r>
                        <a:rPr lang="fr-FR" sz="1200" dirty="0" err="1">
                          <a:effectLst/>
                        </a:rPr>
                        <a:t>follow</a:t>
                      </a:r>
                      <a:r>
                        <a:rPr lang="fr-FR" sz="1200" dirty="0">
                          <a:effectLst/>
                        </a:rPr>
                        <a:t>-up </a:t>
                      </a:r>
                      <a:r>
                        <a:rPr lang="fr-FR" sz="1200" dirty="0" err="1">
                          <a:effectLst/>
                        </a:rPr>
                        <a:t>evaluation</a:t>
                      </a:r>
                      <a:r>
                        <a:rPr lang="fr-FR" sz="1200" dirty="0">
                          <a:effectLst/>
                        </a:rPr>
                        <a:t> </a:t>
                      </a:r>
                      <a:r>
                        <a:rPr lang="fr-FR" sz="1200" dirty="0" err="1">
                          <a:effectLst/>
                        </a:rPr>
                        <a:t>processes</a:t>
                      </a:r>
                      <a:r>
                        <a:rPr lang="fr-FR" sz="1200" dirty="0">
                          <a:effectLst/>
                        </a:rPr>
                        <a:t> </a:t>
                      </a:r>
                      <a:r>
                        <a:rPr lang="fr-FR" sz="1200" dirty="0" err="1">
                          <a:effectLst/>
                        </a:rPr>
                        <a:t>conducted</a:t>
                      </a:r>
                      <a:r>
                        <a:rPr lang="fr-FR" sz="1200" dirty="0">
                          <a:effectLst/>
                        </a:rPr>
                        <a:t> by EUA (</a:t>
                      </a:r>
                      <a:r>
                        <a:rPr lang="fr-FR" sz="1200" dirty="0" err="1">
                          <a:effectLst/>
                        </a:rPr>
                        <a:t>European</a:t>
                      </a:r>
                      <a:r>
                        <a:rPr lang="fr-FR" sz="1200" dirty="0">
                          <a:effectLst/>
                        </a:rPr>
                        <a:t> </a:t>
                      </a:r>
                      <a:r>
                        <a:rPr lang="fr-FR" sz="1200" dirty="0" err="1">
                          <a:effectLst/>
                        </a:rPr>
                        <a:t>University</a:t>
                      </a:r>
                      <a:r>
                        <a:rPr lang="fr-FR" sz="1200" dirty="0">
                          <a:effectLst/>
                        </a:rPr>
                        <a:t> Association) </a:t>
                      </a:r>
                      <a:r>
                        <a:rPr lang="fr-FR" sz="1200" dirty="0" err="1">
                          <a:effectLst/>
                        </a:rPr>
                        <a:t>Institutional</a:t>
                      </a:r>
                      <a:r>
                        <a:rPr lang="fr-FR" sz="1200" dirty="0">
                          <a:effectLst/>
                        </a:rPr>
                        <a:t> Evaluation Programme in 2018. </a:t>
                      </a:r>
                    </a:p>
                    <a:p>
                      <a:pPr algn="just">
                        <a:lnSpc>
                          <a:spcPct val="107000"/>
                        </a:lnSpc>
                        <a:spcAft>
                          <a:spcPts val="800"/>
                        </a:spcAft>
                      </a:pPr>
                      <a:r>
                        <a:rPr lang="fr-FR" sz="1200" dirty="0">
                          <a:effectLst/>
                        </a:rPr>
                        <a:t>At </a:t>
                      </a:r>
                      <a:r>
                        <a:rPr lang="fr-FR" sz="1200" dirty="0" err="1">
                          <a:effectLst/>
                        </a:rPr>
                        <a:t>this</a:t>
                      </a:r>
                      <a:r>
                        <a:rPr lang="fr-FR" sz="1200" dirty="0">
                          <a:effectLst/>
                        </a:rPr>
                        <a:t> point, </a:t>
                      </a:r>
                      <a:r>
                        <a:rPr lang="fr-FR" sz="1200" dirty="0" err="1">
                          <a:solidFill>
                            <a:srgbClr val="FF0000"/>
                          </a:solidFill>
                          <a:effectLst/>
                        </a:rPr>
                        <a:t>review</a:t>
                      </a:r>
                      <a:r>
                        <a:rPr lang="fr-FR" sz="1200" dirty="0">
                          <a:solidFill>
                            <a:srgbClr val="FF0000"/>
                          </a:solidFill>
                          <a:effectLst/>
                        </a:rPr>
                        <a:t> of </a:t>
                      </a:r>
                      <a:r>
                        <a:rPr lang="fr-FR" sz="1200" dirty="0" err="1">
                          <a:solidFill>
                            <a:srgbClr val="FF0000"/>
                          </a:solidFill>
                          <a:effectLst/>
                        </a:rPr>
                        <a:t>existing</a:t>
                      </a:r>
                      <a:r>
                        <a:rPr lang="fr-FR" sz="1200" dirty="0">
                          <a:solidFill>
                            <a:srgbClr val="FF0000"/>
                          </a:solidFill>
                          <a:effectLst/>
                        </a:rPr>
                        <a:t> national </a:t>
                      </a:r>
                      <a:r>
                        <a:rPr lang="fr-FR" sz="1200" dirty="0" err="1">
                          <a:solidFill>
                            <a:srgbClr val="FF0000"/>
                          </a:solidFill>
                          <a:effectLst/>
                        </a:rPr>
                        <a:t>strategic</a:t>
                      </a:r>
                      <a:r>
                        <a:rPr lang="fr-FR" sz="1200" dirty="0">
                          <a:solidFill>
                            <a:srgbClr val="FF0000"/>
                          </a:solidFill>
                          <a:effectLst/>
                        </a:rPr>
                        <a:t> documents </a:t>
                      </a:r>
                      <a:r>
                        <a:rPr lang="fr-FR" sz="1200" dirty="0" err="1">
                          <a:solidFill>
                            <a:srgbClr val="FF0000"/>
                          </a:solidFill>
                          <a:effectLst/>
                        </a:rPr>
                        <a:t>will</a:t>
                      </a:r>
                      <a:r>
                        <a:rPr lang="fr-FR" sz="1200" dirty="0">
                          <a:solidFill>
                            <a:srgbClr val="FF0000"/>
                          </a:solidFill>
                          <a:effectLst/>
                        </a:rPr>
                        <a:t> </a:t>
                      </a:r>
                      <a:r>
                        <a:rPr lang="fr-FR" sz="1200" dirty="0" err="1">
                          <a:solidFill>
                            <a:srgbClr val="FF0000"/>
                          </a:solidFill>
                          <a:effectLst/>
                        </a:rPr>
                        <a:t>be</a:t>
                      </a:r>
                      <a:r>
                        <a:rPr lang="fr-FR" sz="1200" dirty="0">
                          <a:solidFill>
                            <a:srgbClr val="FF0000"/>
                          </a:solidFill>
                          <a:effectLst/>
                        </a:rPr>
                        <a:t> </a:t>
                      </a:r>
                      <a:r>
                        <a:rPr lang="fr-FR" sz="1200" dirty="0" err="1">
                          <a:solidFill>
                            <a:srgbClr val="FF0000"/>
                          </a:solidFill>
                          <a:effectLst/>
                        </a:rPr>
                        <a:t>prepared</a:t>
                      </a:r>
                      <a:r>
                        <a:rPr lang="fr-FR" sz="1200" dirty="0">
                          <a:solidFill>
                            <a:srgbClr val="FF0000"/>
                          </a:solidFill>
                          <a:effectLst/>
                        </a:rPr>
                        <a:t>, </a:t>
                      </a:r>
                      <a:r>
                        <a:rPr lang="fr-FR" sz="1200" dirty="0" err="1">
                          <a:solidFill>
                            <a:srgbClr val="FF0000"/>
                          </a:solidFill>
                          <a:effectLst/>
                        </a:rPr>
                        <a:t>ensuring</a:t>
                      </a:r>
                      <a:r>
                        <a:rPr lang="fr-FR" sz="1200" dirty="0">
                          <a:solidFill>
                            <a:srgbClr val="FF0000"/>
                          </a:solidFill>
                          <a:effectLst/>
                        </a:rPr>
                        <a:t> </a:t>
                      </a:r>
                      <a:r>
                        <a:rPr lang="fr-FR" sz="1200" dirty="0" err="1">
                          <a:solidFill>
                            <a:srgbClr val="FF0000"/>
                          </a:solidFill>
                          <a:effectLst/>
                        </a:rPr>
                        <a:t>that</a:t>
                      </a:r>
                      <a:r>
                        <a:rPr lang="fr-FR" sz="1200" dirty="0">
                          <a:solidFill>
                            <a:srgbClr val="FF0000"/>
                          </a:solidFill>
                          <a:effectLst/>
                        </a:rPr>
                        <a:t> the </a:t>
                      </a:r>
                      <a:r>
                        <a:rPr lang="fr-FR" sz="1200" dirty="0" err="1">
                          <a:solidFill>
                            <a:srgbClr val="FF0000"/>
                          </a:solidFill>
                          <a:effectLst/>
                        </a:rPr>
                        <a:t>strategy</a:t>
                      </a:r>
                      <a:r>
                        <a:rPr lang="fr-FR" sz="1200" dirty="0">
                          <a:solidFill>
                            <a:srgbClr val="FF0000"/>
                          </a:solidFill>
                          <a:effectLst/>
                        </a:rPr>
                        <a:t> </a:t>
                      </a:r>
                      <a:r>
                        <a:rPr lang="fr-FR" sz="1200" dirty="0" err="1">
                          <a:solidFill>
                            <a:srgbClr val="FF0000"/>
                          </a:solidFill>
                          <a:effectLst/>
                        </a:rPr>
                        <a:t>development</a:t>
                      </a:r>
                      <a:r>
                        <a:rPr lang="fr-FR" sz="1200" dirty="0">
                          <a:solidFill>
                            <a:srgbClr val="FF0000"/>
                          </a:solidFill>
                          <a:effectLst/>
                        </a:rPr>
                        <a:t> </a:t>
                      </a:r>
                      <a:r>
                        <a:rPr lang="fr-FR" sz="1200" dirty="0" err="1">
                          <a:solidFill>
                            <a:srgbClr val="FF0000"/>
                          </a:solidFill>
                          <a:effectLst/>
                        </a:rPr>
                        <a:t>process</a:t>
                      </a:r>
                      <a:r>
                        <a:rPr lang="fr-FR" sz="1200" dirty="0">
                          <a:solidFill>
                            <a:srgbClr val="FF0000"/>
                          </a:solidFill>
                          <a:effectLst/>
                        </a:rPr>
                        <a:t> </a:t>
                      </a:r>
                      <a:r>
                        <a:rPr lang="fr-FR" sz="1200" dirty="0" err="1">
                          <a:solidFill>
                            <a:srgbClr val="FF0000"/>
                          </a:solidFill>
                          <a:effectLst/>
                        </a:rPr>
                        <a:t>will</a:t>
                      </a:r>
                      <a:r>
                        <a:rPr lang="fr-FR" sz="1200" dirty="0">
                          <a:solidFill>
                            <a:srgbClr val="FF0000"/>
                          </a:solidFill>
                          <a:effectLst/>
                        </a:rPr>
                        <a:t> </a:t>
                      </a:r>
                      <a:r>
                        <a:rPr lang="fr-FR" sz="1200" dirty="0" err="1">
                          <a:solidFill>
                            <a:srgbClr val="FF0000"/>
                          </a:solidFill>
                          <a:effectLst/>
                        </a:rPr>
                        <a:t>be</a:t>
                      </a:r>
                      <a:r>
                        <a:rPr lang="fr-FR" sz="1200" dirty="0">
                          <a:solidFill>
                            <a:srgbClr val="FF0000"/>
                          </a:solidFill>
                          <a:effectLst/>
                        </a:rPr>
                        <a:t> </a:t>
                      </a:r>
                      <a:r>
                        <a:rPr lang="fr-FR" sz="1200" dirty="0" err="1">
                          <a:solidFill>
                            <a:srgbClr val="FF0000"/>
                          </a:solidFill>
                          <a:effectLst/>
                        </a:rPr>
                        <a:t>harmonized</a:t>
                      </a:r>
                      <a:r>
                        <a:rPr lang="fr-FR" sz="1200" dirty="0">
                          <a:solidFill>
                            <a:srgbClr val="FF0000"/>
                          </a:solidFill>
                          <a:effectLst/>
                        </a:rPr>
                        <a:t> </a:t>
                      </a:r>
                      <a:r>
                        <a:rPr lang="fr-FR" sz="1200" dirty="0" err="1">
                          <a:solidFill>
                            <a:srgbClr val="FF0000"/>
                          </a:solidFill>
                          <a:effectLst/>
                        </a:rPr>
                        <a:t>with</a:t>
                      </a:r>
                      <a:r>
                        <a:rPr lang="fr-FR" sz="1200" dirty="0">
                          <a:solidFill>
                            <a:srgbClr val="FF0000"/>
                          </a:solidFill>
                          <a:effectLst/>
                        </a:rPr>
                        <a:t> national and EU practice</a:t>
                      </a:r>
                      <a:r>
                        <a:rPr lang="fr-FR" sz="1200" dirty="0">
                          <a:effectLst/>
                        </a:rPr>
                        <a:t>. </a:t>
                      </a:r>
                      <a:r>
                        <a:rPr lang="fr-FR" sz="1200" dirty="0" err="1">
                          <a:effectLst/>
                        </a:rPr>
                        <a:t>Also</a:t>
                      </a:r>
                      <a:r>
                        <a:rPr lang="fr-FR" sz="1200" dirty="0">
                          <a:effectLst/>
                        </a:rPr>
                        <a:t>, </a:t>
                      </a:r>
                      <a:r>
                        <a:rPr lang="fr-FR" sz="1200" dirty="0" err="1">
                          <a:effectLst/>
                        </a:rPr>
                        <a:t>any</a:t>
                      </a:r>
                      <a:r>
                        <a:rPr lang="fr-FR" sz="1200" dirty="0">
                          <a:effectLst/>
                        </a:rPr>
                        <a:t> </a:t>
                      </a:r>
                      <a:r>
                        <a:rPr lang="fr-FR" sz="1200" dirty="0" err="1">
                          <a:effectLst/>
                        </a:rPr>
                        <a:t>ongoing</a:t>
                      </a:r>
                      <a:r>
                        <a:rPr lang="fr-FR" sz="1200" dirty="0">
                          <a:effectLst/>
                        </a:rPr>
                        <a:t> </a:t>
                      </a:r>
                      <a:r>
                        <a:rPr lang="fr-FR" sz="1200" dirty="0" err="1">
                          <a:effectLst/>
                        </a:rPr>
                        <a:t>institutional</a:t>
                      </a:r>
                      <a:r>
                        <a:rPr lang="fr-FR" sz="1200" dirty="0">
                          <a:effectLst/>
                        </a:rPr>
                        <a:t> </a:t>
                      </a:r>
                      <a:r>
                        <a:rPr lang="fr-FR" sz="1200" dirty="0" err="1">
                          <a:effectLst/>
                        </a:rPr>
                        <a:t>strategy</a:t>
                      </a:r>
                      <a:r>
                        <a:rPr lang="fr-FR" sz="1200" dirty="0">
                          <a:effectLst/>
                        </a:rPr>
                        <a:t> </a:t>
                      </a:r>
                      <a:r>
                        <a:rPr lang="fr-FR" sz="1200" dirty="0" err="1">
                          <a:effectLst/>
                        </a:rPr>
                        <a:t>development</a:t>
                      </a:r>
                      <a:r>
                        <a:rPr lang="fr-FR" sz="1200" dirty="0">
                          <a:effectLst/>
                        </a:rPr>
                        <a:t> </a:t>
                      </a:r>
                      <a:r>
                        <a:rPr lang="fr-FR" sz="1200" dirty="0" err="1">
                          <a:effectLst/>
                        </a:rPr>
                        <a:t>processes</a:t>
                      </a:r>
                      <a:r>
                        <a:rPr lang="fr-FR" sz="1200" dirty="0">
                          <a:effectLst/>
                        </a:rPr>
                        <a:t> at </a:t>
                      </a:r>
                      <a:r>
                        <a:rPr lang="fr-FR" sz="1200" dirty="0" err="1">
                          <a:effectLst/>
                        </a:rPr>
                        <a:t>HEIs</a:t>
                      </a:r>
                      <a:r>
                        <a:rPr lang="fr-FR" sz="1200" dirty="0">
                          <a:effectLst/>
                        </a:rPr>
                        <a:t>, </a:t>
                      </a:r>
                      <a:r>
                        <a:rPr lang="fr-FR" sz="1200" dirty="0" err="1">
                          <a:effectLst/>
                        </a:rPr>
                        <a:t>that</a:t>
                      </a:r>
                      <a:r>
                        <a:rPr lang="fr-FR" sz="1200" dirty="0">
                          <a:effectLst/>
                        </a:rPr>
                        <a:t> have not been </a:t>
                      </a:r>
                      <a:r>
                        <a:rPr lang="fr-FR" sz="1200" dirty="0" err="1">
                          <a:effectLst/>
                        </a:rPr>
                        <a:t>encompassed</a:t>
                      </a:r>
                      <a:r>
                        <a:rPr lang="fr-FR" sz="1200" dirty="0">
                          <a:effectLst/>
                        </a:rPr>
                        <a:t> by IEP reports, </a:t>
                      </a:r>
                      <a:r>
                        <a:rPr lang="fr-FR" sz="1200" dirty="0" err="1">
                          <a:effectLst/>
                        </a:rPr>
                        <a:t>will</a:t>
                      </a:r>
                      <a:r>
                        <a:rPr lang="fr-FR" sz="1200" dirty="0">
                          <a:effectLst/>
                        </a:rPr>
                        <a:t> </a:t>
                      </a:r>
                      <a:r>
                        <a:rPr lang="fr-FR" sz="1200" dirty="0" err="1">
                          <a:effectLst/>
                        </a:rPr>
                        <a:t>be</a:t>
                      </a:r>
                      <a:r>
                        <a:rPr lang="fr-FR" sz="1200" dirty="0">
                          <a:effectLst/>
                        </a:rPr>
                        <a:t> </a:t>
                      </a:r>
                      <a:r>
                        <a:rPr lang="fr-FR" sz="1200" dirty="0" err="1">
                          <a:effectLst/>
                        </a:rPr>
                        <a:t>taken</a:t>
                      </a:r>
                      <a:r>
                        <a:rPr lang="fr-FR" sz="1200" dirty="0">
                          <a:effectLst/>
                        </a:rPr>
                        <a:t> </a:t>
                      </a:r>
                      <a:r>
                        <a:rPr lang="fr-FR" sz="1200" dirty="0" err="1">
                          <a:effectLst/>
                        </a:rPr>
                        <a:t>into</a:t>
                      </a:r>
                      <a:r>
                        <a:rPr lang="fr-FR" sz="1200" dirty="0">
                          <a:effectLst/>
                        </a:rPr>
                        <a:t> </a:t>
                      </a:r>
                      <a:r>
                        <a:rPr lang="fr-FR" sz="1200" dirty="0" err="1">
                          <a:effectLst/>
                        </a:rPr>
                        <a:t>consideration</a:t>
                      </a:r>
                      <a:r>
                        <a:rPr lang="fr-FR" sz="1200" dirty="0">
                          <a:effectLst/>
                        </a:rPr>
                        <a:t>.</a:t>
                      </a:r>
                    </a:p>
                    <a:p>
                      <a:pPr algn="just">
                        <a:lnSpc>
                          <a:spcPct val="107000"/>
                        </a:lnSpc>
                        <a:spcAft>
                          <a:spcPts val="800"/>
                        </a:spcAft>
                      </a:pPr>
                      <a:r>
                        <a:rPr lang="fr-FR" sz="1200" dirty="0" err="1">
                          <a:solidFill>
                            <a:srgbClr val="FF0000"/>
                          </a:solidFill>
                          <a:effectLst/>
                        </a:rPr>
                        <a:t>Two-day</a:t>
                      </a:r>
                      <a:r>
                        <a:rPr lang="fr-FR" sz="1200" dirty="0">
                          <a:solidFill>
                            <a:srgbClr val="FF0000"/>
                          </a:solidFill>
                          <a:effectLst/>
                        </a:rPr>
                        <a:t> </a:t>
                      </a:r>
                      <a:r>
                        <a:rPr lang="fr-FR" sz="1200" dirty="0" err="1">
                          <a:solidFill>
                            <a:srgbClr val="FF0000"/>
                          </a:solidFill>
                          <a:effectLst/>
                        </a:rPr>
                        <a:t>visits</a:t>
                      </a:r>
                      <a:r>
                        <a:rPr lang="fr-FR" sz="1200" dirty="0">
                          <a:solidFill>
                            <a:srgbClr val="FF0000"/>
                          </a:solidFill>
                          <a:effectLst/>
                        </a:rPr>
                        <a:t> (M2-M3) to P4 </a:t>
                      </a:r>
                      <a:r>
                        <a:rPr lang="fr-FR" sz="1200" dirty="0" smtClean="0">
                          <a:solidFill>
                            <a:srgbClr val="FF0000"/>
                          </a:solidFill>
                          <a:effectLst/>
                        </a:rPr>
                        <a:t>(UCA_F, France) and P5 (UL, </a:t>
                      </a:r>
                      <a:r>
                        <a:rPr lang="fr-FR" sz="1200" dirty="0" err="1" smtClean="0">
                          <a:solidFill>
                            <a:srgbClr val="FF0000"/>
                          </a:solidFill>
                          <a:effectLst/>
                        </a:rPr>
                        <a:t>Slovenia</a:t>
                      </a:r>
                      <a:r>
                        <a:rPr lang="fr-FR" sz="1200" dirty="0" smtClean="0">
                          <a:solidFill>
                            <a:srgbClr val="FF0000"/>
                          </a:solidFill>
                          <a:effectLst/>
                        </a:rPr>
                        <a:t>) </a:t>
                      </a:r>
                      <a:r>
                        <a:rPr lang="fr-FR" sz="1200" dirty="0" err="1">
                          <a:solidFill>
                            <a:srgbClr val="FF0000"/>
                          </a:solidFill>
                          <a:effectLst/>
                        </a:rPr>
                        <a:t>partners</a:t>
                      </a:r>
                      <a:r>
                        <a:rPr lang="fr-FR" sz="1200" dirty="0">
                          <a:solidFill>
                            <a:srgbClr val="FF0000"/>
                          </a:solidFill>
                          <a:effectLst/>
                        </a:rPr>
                        <a:t> </a:t>
                      </a:r>
                      <a:r>
                        <a:rPr lang="fr-FR" sz="1200" dirty="0" err="1">
                          <a:solidFill>
                            <a:srgbClr val="FF0000"/>
                          </a:solidFill>
                          <a:effectLst/>
                        </a:rPr>
                        <a:t>will</a:t>
                      </a:r>
                      <a:r>
                        <a:rPr lang="fr-FR" sz="1200" dirty="0">
                          <a:solidFill>
                            <a:srgbClr val="FF0000"/>
                          </a:solidFill>
                          <a:effectLst/>
                        </a:rPr>
                        <a:t> </a:t>
                      </a:r>
                      <a:r>
                        <a:rPr lang="fr-FR" sz="1200" dirty="0" err="1">
                          <a:solidFill>
                            <a:srgbClr val="FF0000"/>
                          </a:solidFill>
                          <a:effectLst/>
                        </a:rPr>
                        <a:t>be</a:t>
                      </a:r>
                      <a:r>
                        <a:rPr lang="fr-FR" sz="1200" dirty="0">
                          <a:solidFill>
                            <a:srgbClr val="FF0000"/>
                          </a:solidFill>
                          <a:effectLst/>
                        </a:rPr>
                        <a:t> </a:t>
                      </a:r>
                      <a:r>
                        <a:rPr lang="fr-FR" sz="1200" dirty="0" err="1">
                          <a:solidFill>
                            <a:srgbClr val="FF0000"/>
                          </a:solidFill>
                          <a:effectLst/>
                        </a:rPr>
                        <a:t>organized</a:t>
                      </a:r>
                      <a:r>
                        <a:rPr lang="fr-FR" sz="1200" dirty="0">
                          <a:solidFill>
                            <a:srgbClr val="FF0000"/>
                          </a:solidFill>
                          <a:effectLst/>
                        </a:rPr>
                        <a:t> for </a:t>
                      </a:r>
                      <a:r>
                        <a:rPr lang="fr-FR" sz="1200" dirty="0" err="1">
                          <a:solidFill>
                            <a:srgbClr val="FF0000"/>
                          </a:solidFill>
                          <a:effectLst/>
                        </a:rPr>
                        <a:t>Montenegrin</a:t>
                      </a:r>
                      <a:r>
                        <a:rPr lang="fr-FR" sz="1200" dirty="0">
                          <a:solidFill>
                            <a:srgbClr val="FF0000"/>
                          </a:solidFill>
                          <a:effectLst/>
                        </a:rPr>
                        <a:t> </a:t>
                      </a:r>
                      <a:r>
                        <a:rPr lang="fr-FR" sz="1200" dirty="0" err="1">
                          <a:solidFill>
                            <a:srgbClr val="FF0000"/>
                          </a:solidFill>
                          <a:effectLst/>
                        </a:rPr>
                        <a:t>HEIs</a:t>
                      </a:r>
                      <a:r>
                        <a:rPr lang="fr-FR" sz="1200" dirty="0">
                          <a:effectLst/>
                        </a:rPr>
                        <a:t>, </a:t>
                      </a:r>
                      <a:r>
                        <a:rPr lang="fr-FR" sz="1200" dirty="0" err="1">
                          <a:effectLst/>
                        </a:rPr>
                        <a:t>with</a:t>
                      </a:r>
                      <a:r>
                        <a:rPr lang="fr-FR" sz="1200" dirty="0">
                          <a:effectLst/>
                        </a:rPr>
                        <a:t> </a:t>
                      </a:r>
                      <a:r>
                        <a:rPr lang="fr-FR" sz="1200" dirty="0" err="1">
                          <a:effectLst/>
                        </a:rPr>
                        <a:t>aim</a:t>
                      </a:r>
                      <a:r>
                        <a:rPr lang="fr-FR" sz="1200" dirty="0">
                          <a:effectLst/>
                        </a:rPr>
                        <a:t> to </a:t>
                      </a:r>
                      <a:r>
                        <a:rPr lang="fr-FR" sz="1200" dirty="0" err="1">
                          <a:effectLst/>
                        </a:rPr>
                        <a:t>get</a:t>
                      </a:r>
                      <a:r>
                        <a:rPr lang="fr-FR" sz="1200" dirty="0">
                          <a:effectLst/>
                        </a:rPr>
                        <a:t> insight of EU </a:t>
                      </a:r>
                      <a:r>
                        <a:rPr lang="fr-FR" sz="1200" dirty="0" err="1">
                          <a:effectLst/>
                        </a:rPr>
                        <a:t>HEIs</a:t>
                      </a:r>
                      <a:r>
                        <a:rPr lang="fr-FR" sz="1200" dirty="0">
                          <a:effectLst/>
                        </a:rPr>
                        <a:t> </a:t>
                      </a:r>
                      <a:r>
                        <a:rPr lang="fr-FR" sz="1200" dirty="0" err="1">
                          <a:effectLst/>
                        </a:rPr>
                        <a:t>knowledge</a:t>
                      </a:r>
                      <a:r>
                        <a:rPr lang="fr-FR" sz="1200" dirty="0">
                          <a:effectLst/>
                        </a:rPr>
                        <a:t>, </a:t>
                      </a:r>
                      <a:r>
                        <a:rPr lang="fr-FR" sz="1200" dirty="0" err="1">
                          <a:effectLst/>
                        </a:rPr>
                        <a:t>experiences</a:t>
                      </a:r>
                      <a:r>
                        <a:rPr lang="fr-FR" sz="1200" dirty="0">
                          <a:effectLst/>
                        </a:rPr>
                        <a:t> and expertise in </a:t>
                      </a:r>
                      <a:r>
                        <a:rPr lang="fr-FR" sz="1200" dirty="0" err="1">
                          <a:effectLst/>
                        </a:rPr>
                        <a:t>field</a:t>
                      </a:r>
                      <a:r>
                        <a:rPr lang="fr-FR" sz="1200" dirty="0">
                          <a:effectLst/>
                        </a:rPr>
                        <a:t> of </a:t>
                      </a:r>
                      <a:r>
                        <a:rPr lang="fr-FR" sz="1200" dirty="0" err="1">
                          <a:effectLst/>
                        </a:rPr>
                        <a:t>internationalization</a:t>
                      </a:r>
                      <a:r>
                        <a:rPr lang="fr-FR" sz="1200" dirty="0">
                          <a:effectLst/>
                        </a:rPr>
                        <a:t>. </a:t>
                      </a:r>
                      <a:r>
                        <a:rPr lang="fr-FR" sz="1200" dirty="0" err="1">
                          <a:effectLst/>
                        </a:rPr>
                        <a:t>Delegation</a:t>
                      </a:r>
                      <a:r>
                        <a:rPr lang="fr-FR" sz="1200" dirty="0">
                          <a:effectLst/>
                        </a:rPr>
                        <a:t> </a:t>
                      </a:r>
                      <a:r>
                        <a:rPr lang="fr-FR" sz="1200" dirty="0" err="1">
                          <a:effectLst/>
                        </a:rPr>
                        <a:t>will</a:t>
                      </a:r>
                      <a:r>
                        <a:rPr lang="fr-FR" sz="1200" dirty="0">
                          <a:effectLst/>
                        </a:rPr>
                        <a:t> </a:t>
                      </a:r>
                      <a:r>
                        <a:rPr lang="fr-FR" sz="1200" dirty="0" err="1">
                          <a:effectLst/>
                        </a:rPr>
                        <a:t>be</a:t>
                      </a:r>
                      <a:r>
                        <a:rPr lang="fr-FR" sz="1200" dirty="0">
                          <a:effectLst/>
                        </a:rPr>
                        <a:t> </a:t>
                      </a:r>
                      <a:r>
                        <a:rPr lang="fr-FR" sz="1200" dirty="0" err="1">
                          <a:effectLst/>
                        </a:rPr>
                        <a:t>composed</a:t>
                      </a:r>
                      <a:r>
                        <a:rPr lang="fr-FR" sz="1200" dirty="0">
                          <a:effectLst/>
                        </a:rPr>
                        <a:t> of at least 3 </a:t>
                      </a:r>
                      <a:r>
                        <a:rPr lang="fr-FR" sz="1200" dirty="0" err="1">
                          <a:effectLst/>
                        </a:rPr>
                        <a:t>members</a:t>
                      </a:r>
                      <a:r>
                        <a:rPr lang="fr-FR" sz="1200" dirty="0">
                          <a:effectLst/>
                        </a:rPr>
                        <a:t> of </a:t>
                      </a:r>
                      <a:r>
                        <a:rPr lang="fr-FR" sz="1200" dirty="0" err="1">
                          <a:effectLst/>
                        </a:rPr>
                        <a:t>each</a:t>
                      </a:r>
                      <a:r>
                        <a:rPr lang="fr-FR" sz="1200" dirty="0">
                          <a:effectLst/>
                        </a:rPr>
                        <a:t> </a:t>
                      </a:r>
                      <a:r>
                        <a:rPr lang="fr-FR" sz="1200" dirty="0" err="1">
                          <a:effectLst/>
                        </a:rPr>
                        <a:t>Montenegrin</a:t>
                      </a:r>
                      <a:r>
                        <a:rPr lang="fr-FR" sz="1200" dirty="0">
                          <a:effectLst/>
                        </a:rPr>
                        <a:t> </a:t>
                      </a:r>
                      <a:r>
                        <a:rPr lang="fr-FR" sz="1200" dirty="0" err="1">
                          <a:effectLst/>
                        </a:rPr>
                        <a:t>HEIs</a:t>
                      </a:r>
                      <a:r>
                        <a:rPr lang="fr-FR" sz="1200" dirty="0">
                          <a:effectLst/>
                        </a:rPr>
                        <a:t>, and at least </a:t>
                      </a:r>
                      <a:r>
                        <a:rPr lang="fr-FR" sz="1200" dirty="0" err="1">
                          <a:effectLst/>
                        </a:rPr>
                        <a:t>two</a:t>
                      </a:r>
                      <a:r>
                        <a:rPr lang="fr-FR" sz="1200" dirty="0">
                          <a:effectLst/>
                        </a:rPr>
                        <a:t> </a:t>
                      </a:r>
                      <a:r>
                        <a:rPr lang="fr-FR" sz="1200" dirty="0" err="1">
                          <a:effectLst/>
                        </a:rPr>
                        <a:t>members</a:t>
                      </a:r>
                      <a:r>
                        <a:rPr lang="fr-FR" sz="1200" dirty="0">
                          <a:effectLst/>
                        </a:rPr>
                        <a:t> </a:t>
                      </a:r>
                      <a:r>
                        <a:rPr lang="fr-FR" sz="1200" dirty="0" err="1">
                          <a:effectLst/>
                        </a:rPr>
                        <a:t>from</a:t>
                      </a:r>
                      <a:r>
                        <a:rPr lang="fr-FR" sz="1200" dirty="0">
                          <a:effectLst/>
                        </a:rPr>
                        <a:t> the relevant </a:t>
                      </a:r>
                      <a:r>
                        <a:rPr lang="fr-FR" sz="1200" dirty="0" err="1">
                          <a:effectLst/>
                        </a:rPr>
                        <a:t>ministries</a:t>
                      </a:r>
                      <a:r>
                        <a:rPr lang="fr-FR" sz="1200" dirty="0">
                          <a:effectLst/>
                        </a:rPr>
                        <a:t> and </a:t>
                      </a:r>
                      <a:r>
                        <a:rPr lang="fr-FR" sz="1200" dirty="0" err="1">
                          <a:effectLst/>
                        </a:rPr>
                        <a:t>agency</a:t>
                      </a:r>
                      <a:r>
                        <a:rPr lang="fr-FR" sz="1200" dirty="0">
                          <a:effectLst/>
                        </a:rPr>
                        <a:t>.</a:t>
                      </a:r>
                    </a:p>
                    <a:p>
                      <a:pPr algn="just">
                        <a:lnSpc>
                          <a:spcPct val="107000"/>
                        </a:lnSpc>
                        <a:spcAft>
                          <a:spcPts val="800"/>
                        </a:spcAft>
                      </a:pPr>
                      <a:r>
                        <a:rPr lang="fr-FR" sz="1200" dirty="0">
                          <a:effectLst/>
                        </a:rPr>
                        <a:t>A </a:t>
                      </a:r>
                      <a:r>
                        <a:rPr lang="fr-FR" sz="1200" dirty="0" err="1">
                          <a:effectLst/>
                        </a:rPr>
                        <a:t>review</a:t>
                      </a:r>
                      <a:r>
                        <a:rPr lang="fr-FR" sz="1200" dirty="0">
                          <a:effectLst/>
                        </a:rPr>
                        <a:t> on EU </a:t>
                      </a:r>
                      <a:r>
                        <a:rPr lang="fr-FR" sz="1200" dirty="0" err="1">
                          <a:effectLst/>
                        </a:rPr>
                        <a:t>HEIs</a:t>
                      </a:r>
                      <a:r>
                        <a:rPr lang="fr-FR" sz="1200" dirty="0">
                          <a:effectLst/>
                        </a:rPr>
                        <a:t> </a:t>
                      </a:r>
                      <a:r>
                        <a:rPr lang="fr-FR" sz="1200" dirty="0" err="1">
                          <a:effectLst/>
                        </a:rPr>
                        <a:t>models</a:t>
                      </a:r>
                      <a:r>
                        <a:rPr lang="fr-FR" sz="1200" dirty="0">
                          <a:effectLst/>
                        </a:rPr>
                        <a:t> of </a:t>
                      </a:r>
                      <a:r>
                        <a:rPr lang="fr-FR" sz="1200" dirty="0" err="1">
                          <a:effectLst/>
                        </a:rPr>
                        <a:t>legal</a:t>
                      </a:r>
                      <a:r>
                        <a:rPr lang="fr-FR" sz="1200" dirty="0">
                          <a:effectLst/>
                        </a:rPr>
                        <a:t> and administrative </a:t>
                      </a:r>
                      <a:r>
                        <a:rPr lang="fr-FR" sz="1200" dirty="0" err="1">
                          <a:effectLst/>
                        </a:rPr>
                        <a:t>framework</a:t>
                      </a:r>
                      <a:r>
                        <a:rPr lang="fr-FR" sz="1200" dirty="0">
                          <a:effectLst/>
                        </a:rPr>
                        <a:t> in regard to </a:t>
                      </a:r>
                      <a:r>
                        <a:rPr lang="fr-FR" sz="1200" dirty="0" err="1">
                          <a:effectLst/>
                        </a:rPr>
                        <a:t>internationalization</a:t>
                      </a:r>
                      <a:r>
                        <a:rPr lang="fr-FR" sz="1200" dirty="0">
                          <a:effectLst/>
                        </a:rPr>
                        <a:t> of </a:t>
                      </a:r>
                      <a:r>
                        <a:rPr lang="fr-FR" sz="1200" dirty="0" err="1">
                          <a:effectLst/>
                        </a:rPr>
                        <a:t>education</a:t>
                      </a:r>
                      <a:r>
                        <a:rPr lang="fr-FR" sz="1200" dirty="0">
                          <a:effectLst/>
                        </a:rPr>
                        <a:t>, </a:t>
                      </a:r>
                      <a:r>
                        <a:rPr lang="fr-FR" sz="1200" dirty="0" err="1">
                          <a:effectLst/>
                        </a:rPr>
                        <a:t>research</a:t>
                      </a:r>
                      <a:r>
                        <a:rPr lang="fr-FR" sz="1200" dirty="0">
                          <a:effectLst/>
                        </a:rPr>
                        <a:t> and </a:t>
                      </a:r>
                      <a:r>
                        <a:rPr lang="fr-FR" sz="1200" dirty="0" err="1">
                          <a:effectLst/>
                        </a:rPr>
                        <a:t>mobility</a:t>
                      </a:r>
                      <a:r>
                        <a:rPr lang="fr-FR" sz="1200" dirty="0">
                          <a:effectLst/>
                        </a:rPr>
                        <a:t> </a:t>
                      </a:r>
                      <a:r>
                        <a:rPr lang="fr-FR" sz="1200" dirty="0" err="1">
                          <a:effectLst/>
                        </a:rPr>
                        <a:t>will</a:t>
                      </a:r>
                      <a:r>
                        <a:rPr lang="fr-FR" sz="1200" dirty="0">
                          <a:effectLst/>
                        </a:rPr>
                        <a:t> </a:t>
                      </a:r>
                      <a:r>
                        <a:rPr lang="fr-FR" sz="1200" dirty="0" err="1">
                          <a:effectLst/>
                        </a:rPr>
                        <a:t>be</a:t>
                      </a:r>
                      <a:r>
                        <a:rPr lang="fr-FR" sz="1200" dirty="0">
                          <a:effectLst/>
                        </a:rPr>
                        <a:t> </a:t>
                      </a:r>
                      <a:r>
                        <a:rPr lang="fr-FR" sz="1200" dirty="0" err="1">
                          <a:effectLst/>
                        </a:rPr>
                        <a:t>delivered</a:t>
                      </a:r>
                      <a:r>
                        <a:rPr lang="fr-FR" sz="1200" dirty="0">
                          <a:effectLst/>
                        </a:rPr>
                        <a:t>. Report </a:t>
                      </a:r>
                      <a:r>
                        <a:rPr lang="fr-FR" sz="1200" dirty="0" err="1">
                          <a:effectLst/>
                        </a:rPr>
                        <a:t>shall</a:t>
                      </a:r>
                      <a:r>
                        <a:rPr lang="fr-FR" sz="1200" dirty="0">
                          <a:effectLst/>
                        </a:rPr>
                        <a:t> </a:t>
                      </a:r>
                      <a:r>
                        <a:rPr lang="fr-FR" sz="1200" dirty="0" err="1">
                          <a:effectLst/>
                        </a:rPr>
                        <a:t>be</a:t>
                      </a:r>
                      <a:r>
                        <a:rPr lang="fr-FR" sz="1200" dirty="0">
                          <a:effectLst/>
                        </a:rPr>
                        <a:t> </a:t>
                      </a:r>
                      <a:r>
                        <a:rPr lang="fr-FR" sz="1200" dirty="0" err="1">
                          <a:effectLst/>
                        </a:rPr>
                        <a:t>disseminated</a:t>
                      </a:r>
                      <a:r>
                        <a:rPr lang="fr-FR" sz="1200" dirty="0">
                          <a:effectLst/>
                        </a:rPr>
                        <a:t> and </a:t>
                      </a:r>
                      <a:r>
                        <a:rPr lang="fr-FR" sz="1200" dirty="0" err="1">
                          <a:effectLst/>
                        </a:rPr>
                        <a:t>incorporated</a:t>
                      </a:r>
                      <a:r>
                        <a:rPr lang="fr-FR" sz="1200" dirty="0">
                          <a:effectLst/>
                        </a:rPr>
                        <a:t> </a:t>
                      </a:r>
                      <a:r>
                        <a:rPr lang="fr-FR" sz="1200" dirty="0" err="1">
                          <a:effectLst/>
                        </a:rPr>
                        <a:t>into</a:t>
                      </a:r>
                      <a:r>
                        <a:rPr lang="fr-FR" sz="1200" dirty="0">
                          <a:effectLst/>
                        </a:rPr>
                        <a:t> the </a:t>
                      </a:r>
                      <a:r>
                        <a:rPr lang="fr-FR" sz="1200" dirty="0" err="1">
                          <a:effectLst/>
                        </a:rPr>
                        <a:t>interim</a:t>
                      </a:r>
                      <a:r>
                        <a:rPr lang="fr-FR" sz="1200" dirty="0">
                          <a:effectLst/>
                        </a:rPr>
                        <a:t> and final report.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xmlns="" val="2751921626"/>
                  </a:ext>
                </a:extLst>
              </a:tr>
              <a:tr h="221729">
                <a:tc>
                  <a:txBody>
                    <a:bodyPr/>
                    <a:lstStyle/>
                    <a:p>
                      <a:pPr>
                        <a:lnSpc>
                          <a:spcPct val="107000"/>
                        </a:lnSpc>
                        <a:spcAft>
                          <a:spcPts val="800"/>
                        </a:spcAft>
                      </a:pPr>
                      <a:r>
                        <a:rPr lang="fr-FR" sz="1200">
                          <a:effectLst/>
                        </a:rPr>
                        <a:t>Due date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nSpc>
                          <a:spcPct val="107000"/>
                        </a:lnSpc>
                        <a:spcAft>
                          <a:spcPts val="800"/>
                        </a:spcAft>
                      </a:pPr>
                      <a:r>
                        <a:rPr lang="fr-FR" sz="1200" dirty="0">
                          <a:effectLst/>
                        </a:rPr>
                        <a:t>15/02/2020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xmlns="" val="1778298348"/>
                  </a:ext>
                </a:extLst>
              </a:tr>
            </a:tbl>
          </a:graphicData>
        </a:graphic>
      </p:graphicFrame>
      <p:sp>
        <p:nvSpPr>
          <p:cNvPr id="5"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3218028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8689352"/>
              </p:ext>
            </p:extLst>
          </p:nvPr>
        </p:nvGraphicFramePr>
        <p:xfrm>
          <a:off x="323528" y="620688"/>
          <a:ext cx="8601528" cy="4560404"/>
        </p:xfrm>
        <a:graphic>
          <a:graphicData uri="http://schemas.openxmlformats.org/drawingml/2006/table">
            <a:tbl>
              <a:tblPr bandRow="1">
                <a:tableStyleId>{5C22544A-7EE6-4342-B048-85BDC9FD1C3A}</a:tableStyleId>
              </a:tblPr>
              <a:tblGrid>
                <a:gridCol w="2271756">
                  <a:extLst>
                    <a:ext uri="{9D8B030D-6E8A-4147-A177-3AD203B41FA5}">
                      <a16:colId xmlns:a16="http://schemas.microsoft.com/office/drawing/2014/main" xmlns="" val="2452840936"/>
                    </a:ext>
                  </a:extLst>
                </a:gridCol>
                <a:gridCol w="6329772">
                  <a:extLst>
                    <a:ext uri="{9D8B030D-6E8A-4147-A177-3AD203B41FA5}">
                      <a16:colId xmlns:a16="http://schemas.microsoft.com/office/drawing/2014/main" xmlns="" val="2308090947"/>
                    </a:ext>
                  </a:extLst>
                </a:gridCol>
              </a:tblGrid>
              <a:tr h="434324">
                <a:tc>
                  <a:txBody>
                    <a:bodyPr/>
                    <a:lstStyle/>
                    <a:p>
                      <a:pPr>
                        <a:lnSpc>
                          <a:spcPct val="107000"/>
                        </a:lnSpc>
                        <a:spcAft>
                          <a:spcPts val="0"/>
                        </a:spcAft>
                      </a:pPr>
                      <a:r>
                        <a:rPr lang="en-GB" sz="1200">
                          <a:effectLst/>
                        </a:rPr>
                        <a:t>Work Package and Outcome ref.nr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nSpc>
                          <a:spcPct val="107000"/>
                        </a:lnSpc>
                        <a:spcAft>
                          <a:spcPts val="0"/>
                        </a:spcAft>
                      </a:pPr>
                      <a:r>
                        <a:rPr lang="en-GB" sz="1200" dirty="0">
                          <a:effectLst/>
                        </a:rPr>
                        <a:t>1.2.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extLst>
                  <a:ext uri="{0D108BD9-81ED-4DB2-BD59-A6C34878D82A}">
                    <a16:rowId xmlns:a16="http://schemas.microsoft.com/office/drawing/2014/main" xmlns="" val="115775055"/>
                  </a:ext>
                </a:extLst>
              </a:tr>
              <a:tr h="217162">
                <a:tc>
                  <a:txBody>
                    <a:bodyPr/>
                    <a:lstStyle/>
                    <a:p>
                      <a:pPr>
                        <a:lnSpc>
                          <a:spcPct val="107000"/>
                        </a:lnSpc>
                        <a:spcAft>
                          <a:spcPts val="0"/>
                        </a:spcAft>
                      </a:pPr>
                      <a:r>
                        <a:rPr lang="en-GB" sz="1200">
                          <a:effectLst/>
                        </a:rPr>
                        <a:t>Title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nSpc>
                          <a:spcPct val="107000"/>
                        </a:lnSpc>
                        <a:spcAft>
                          <a:spcPts val="0"/>
                        </a:spcAft>
                      </a:pPr>
                      <a:r>
                        <a:rPr lang="en-GB" sz="1200" dirty="0">
                          <a:effectLst/>
                        </a:rPr>
                        <a:t>Benchmarking of internationalization criteria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extLst>
                  <a:ext uri="{0D108BD9-81ED-4DB2-BD59-A6C34878D82A}">
                    <a16:rowId xmlns:a16="http://schemas.microsoft.com/office/drawing/2014/main" xmlns="" val="3646561580"/>
                  </a:ext>
                </a:extLst>
              </a:tr>
              <a:tr h="3691756">
                <a:tc>
                  <a:txBody>
                    <a:bodyPr/>
                    <a:lstStyle/>
                    <a:p>
                      <a:pPr>
                        <a:lnSpc>
                          <a:spcPct val="107000"/>
                        </a:lnSpc>
                        <a:spcAft>
                          <a:spcPts val="0"/>
                        </a:spcAft>
                      </a:pPr>
                      <a:r>
                        <a:rPr lang="en-GB" sz="1200">
                          <a:effectLst/>
                        </a:rPr>
                        <a:t>Description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gn="just">
                        <a:lnSpc>
                          <a:spcPct val="107000"/>
                        </a:lnSpc>
                        <a:spcAft>
                          <a:spcPts val="0"/>
                        </a:spcAft>
                      </a:pPr>
                      <a:r>
                        <a:rPr lang="en-GB" sz="1200" dirty="0">
                          <a:effectLst/>
                        </a:rPr>
                        <a:t>Upon previous self-evaluation processes and follow-up evaluation processes conducted by EUA Institutional Evaluation Programme and review on EU HEIs legal and administrative models, a comprehensive understanding of the Montenegrin and EU HEIs' current state on internationalization will be provided, thus enabling Montenegrin HEIs to start identifying main areas for improvement, as well as to establish the appropriate benchmark indicators. EU HEIs will act as benchmarking partners and the analysis from previous task will serve as a baseline for comparison. In the process, the benchmarking reports with defined performance indicators will be produced, including the performance measures and performance data that will enable Montenegrin HEIs to measure and improve its quality of performance against the defined benchmarks.</a:t>
                      </a:r>
                      <a:endParaRPr lang="fr-FR" sz="1200" dirty="0">
                        <a:effectLst/>
                      </a:endParaRPr>
                    </a:p>
                    <a:p>
                      <a:pPr algn="just">
                        <a:lnSpc>
                          <a:spcPct val="107000"/>
                        </a:lnSpc>
                        <a:spcAft>
                          <a:spcPts val="0"/>
                        </a:spcAft>
                      </a:pPr>
                      <a:r>
                        <a:rPr lang="en-GB" sz="1200" dirty="0">
                          <a:effectLst/>
                        </a:rPr>
                        <a:t>In order to ensure efficient exchange of performance indicators, </a:t>
                      </a:r>
                      <a:r>
                        <a:rPr lang="en-GB" sz="1200" dirty="0" smtClean="0">
                          <a:solidFill>
                            <a:srgbClr val="FF0000"/>
                          </a:solidFill>
                          <a:effectLst/>
                        </a:rPr>
                        <a:t>P6 (UCA_E, Spain) </a:t>
                      </a:r>
                      <a:r>
                        <a:rPr lang="en-GB" sz="1200" dirty="0">
                          <a:solidFill>
                            <a:srgbClr val="FF0000"/>
                          </a:solidFill>
                          <a:effectLst/>
                        </a:rPr>
                        <a:t>partner will host a two-day study visit</a:t>
                      </a:r>
                      <a:r>
                        <a:rPr lang="en-GB" sz="1200" dirty="0">
                          <a:effectLst/>
                        </a:rPr>
                        <a:t>, during which the Partners’ performance will be assessed (M4).  Delegation will be composed of at least 3 members of the each Montenegrin HEIs, at least two members from the relevant ministries and agency.</a:t>
                      </a:r>
                      <a:endParaRPr lang="fr-FR" sz="1200" dirty="0">
                        <a:effectLst/>
                      </a:endParaRPr>
                    </a:p>
                    <a:p>
                      <a:pPr algn="just">
                        <a:lnSpc>
                          <a:spcPct val="107000"/>
                        </a:lnSpc>
                        <a:spcAft>
                          <a:spcPts val="0"/>
                        </a:spcAft>
                      </a:pPr>
                      <a:r>
                        <a:rPr lang="en-GB" sz="1200" dirty="0">
                          <a:effectLst/>
                        </a:rPr>
                        <a:t>As a result, the best model for enhancing internationalization process will be proposed for each Montenegrin HEI. Report shall be disseminated and incorporated into the interim and final report.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extLst>
                  <a:ext uri="{0D108BD9-81ED-4DB2-BD59-A6C34878D82A}">
                    <a16:rowId xmlns:a16="http://schemas.microsoft.com/office/drawing/2014/main" xmlns="" val="3535160650"/>
                  </a:ext>
                </a:extLst>
              </a:tr>
              <a:tr h="217162">
                <a:tc>
                  <a:txBody>
                    <a:bodyPr/>
                    <a:lstStyle/>
                    <a:p>
                      <a:pPr>
                        <a:lnSpc>
                          <a:spcPct val="107000"/>
                        </a:lnSpc>
                        <a:spcAft>
                          <a:spcPts val="0"/>
                        </a:spcAft>
                      </a:pPr>
                      <a:r>
                        <a:rPr lang="en-GB" sz="1200">
                          <a:effectLst/>
                        </a:rPr>
                        <a:t>Due date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nSpc>
                          <a:spcPct val="107000"/>
                        </a:lnSpc>
                        <a:spcAft>
                          <a:spcPts val="0"/>
                        </a:spcAft>
                      </a:pPr>
                      <a:r>
                        <a:rPr lang="en-GB" sz="1200" dirty="0">
                          <a:effectLst/>
                        </a:rPr>
                        <a:t>15/04/2020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tc>
                <a:extLst>
                  <a:ext uri="{0D108BD9-81ED-4DB2-BD59-A6C34878D82A}">
                    <a16:rowId xmlns:a16="http://schemas.microsoft.com/office/drawing/2014/main" xmlns="" val="1613314612"/>
                  </a:ext>
                </a:extLst>
              </a:tr>
            </a:tbl>
          </a:graphicData>
        </a:graphic>
      </p:graphicFrame>
      <p:sp>
        <p:nvSpPr>
          <p:cNvPr id="6" name="Footer Placeholder 3"/>
          <p:cNvSpPr>
            <a:spLocks noGrp="1"/>
          </p:cNvSpPr>
          <p:nvPr>
            <p:ph type="ftr" sz="quarter" idx="11"/>
          </p:nvPr>
        </p:nvSpPr>
        <p:spPr>
          <a:xfrm>
            <a:off x="1979712" y="6328671"/>
            <a:ext cx="5052192" cy="340689"/>
          </a:xfrm>
        </p:spPr>
        <p:txBody>
          <a:bodyPr/>
          <a:lstStyle/>
          <a:p>
            <a:r>
              <a:rPr lang="fr-FR" dirty="0" smtClean="0"/>
              <a:t>PMB </a:t>
            </a:r>
            <a:r>
              <a:rPr lang="fr-FR" dirty="0"/>
              <a:t>Online Meeting</a:t>
            </a:r>
          </a:p>
          <a:p>
            <a:r>
              <a:rPr lang="fr-FR" dirty="0" err="1"/>
              <a:t>November</a:t>
            </a:r>
            <a:r>
              <a:rPr lang="fr-FR" dirty="0"/>
              <a:t> 13</a:t>
            </a:r>
            <a:r>
              <a:rPr lang="fr-FR" baseline="30000" dirty="0"/>
              <a:t>th</a:t>
            </a:r>
            <a:r>
              <a:rPr lang="fr-FR" dirty="0"/>
              <a:t> 2020</a:t>
            </a:r>
          </a:p>
        </p:txBody>
      </p:sp>
    </p:spTree>
    <p:extLst>
      <p:ext uri="{BB962C8B-B14F-4D97-AF65-F5344CB8AC3E}">
        <p14:creationId xmlns:p14="http://schemas.microsoft.com/office/powerpoint/2010/main" val="3102598816"/>
      </p:ext>
    </p:extLst>
  </p:cSld>
  <p:clrMapOvr>
    <a:masterClrMapping/>
  </p:clrMapOvr>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Template.potx</Template>
  <TotalTime>350</TotalTime>
  <Words>1400</Words>
  <Application>Microsoft Office PowerPoint</Application>
  <PresentationFormat>On-screen Show (4:3)</PresentationFormat>
  <Paragraphs>156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Times New Roman</vt:lpstr>
      <vt:lpstr>MARDS Template</vt:lpstr>
      <vt:lpstr>     WP1: Presentation of the results achieved in the first project year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Asus</cp:lastModifiedBy>
  <cp:revision>31</cp:revision>
  <dcterms:created xsi:type="dcterms:W3CDTF">2019-02-18T18:02:56Z</dcterms:created>
  <dcterms:modified xsi:type="dcterms:W3CDTF">2020-12-11T02:51:45Z</dcterms:modified>
  <cp:category/>
</cp:coreProperties>
</file>