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250" y="-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CF6905-C0DB-44B2-8E23-74672FB084E7}" type="datetimeFigureOut">
              <a:rPr lang="en-GB" smtClean="0"/>
              <a:t>24/02/2022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4C636E-07B9-41F5-B21E-C03171E846A4}" type="slidenum">
              <a:rPr lang="en-GB" smtClean="0"/>
              <a:t>‹#›</a:t>
            </a:fld>
            <a:endParaRPr lang="en-GB"/>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F6905-C0DB-44B2-8E23-74672FB084E7}" type="datetimeFigureOut">
              <a:rPr lang="en-GB" smtClean="0"/>
              <a:t>24/02/2022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4C636E-07B9-41F5-B21E-C03171E846A4}"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F6905-C0DB-44B2-8E23-74672FB084E7}" type="datetimeFigureOut">
              <a:rPr lang="en-GB" smtClean="0"/>
              <a:t>24/02/2022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4C636E-07B9-41F5-B21E-C03171E846A4}"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F6905-C0DB-44B2-8E23-74672FB084E7}" type="datetimeFigureOut">
              <a:rPr lang="en-GB" smtClean="0"/>
              <a:t>24/02/2022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4C636E-07B9-41F5-B21E-C03171E846A4}"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CF6905-C0DB-44B2-8E23-74672FB084E7}" type="datetimeFigureOut">
              <a:rPr lang="en-GB" smtClean="0"/>
              <a:t>24/02/2022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4C636E-07B9-41F5-B21E-C03171E846A4}" type="slidenum">
              <a:rPr lang="en-GB" smtClean="0"/>
              <a:t>‹#›</a:t>
            </a:fld>
            <a:endParaRPr lang="en-GB"/>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CF6905-C0DB-44B2-8E23-74672FB084E7}" type="datetimeFigureOut">
              <a:rPr lang="en-GB" smtClean="0"/>
              <a:t>24/02/2022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4C636E-07B9-41F5-B21E-C03171E846A4}"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CF6905-C0DB-44B2-8E23-74672FB084E7}" type="datetimeFigureOut">
              <a:rPr lang="en-GB" smtClean="0"/>
              <a:t>24/02/2022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E4C636E-07B9-41F5-B21E-C03171E846A4}" type="slidenum">
              <a:rPr lang="en-GB" smtClean="0"/>
              <a:t>‹#›</a:t>
            </a:fld>
            <a:endParaRPr lang="en-GB"/>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3CF6905-C0DB-44B2-8E23-74672FB084E7}" type="datetimeFigureOut">
              <a:rPr lang="en-GB" smtClean="0"/>
              <a:t>24/02/2022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E4C636E-07B9-41F5-B21E-C03171E846A4}"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CF6905-C0DB-44B2-8E23-74672FB084E7}" type="datetimeFigureOut">
              <a:rPr lang="en-GB" smtClean="0"/>
              <a:t>24/02/2022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E4C636E-07B9-41F5-B21E-C03171E846A4}"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CF6905-C0DB-44B2-8E23-74672FB084E7}" type="datetimeFigureOut">
              <a:rPr lang="en-GB" smtClean="0"/>
              <a:t>24/02/2022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4C636E-07B9-41F5-B21E-C03171E846A4}" type="slidenum">
              <a:rPr lang="en-GB" smtClean="0"/>
              <a:t>‹#›</a:t>
            </a:fld>
            <a:endParaRPr lang="en-GB"/>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CF6905-C0DB-44B2-8E23-74672FB084E7}" type="datetimeFigureOut">
              <a:rPr lang="en-GB" smtClean="0"/>
              <a:t>24/02/2022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4C636E-07B9-41F5-B21E-C03171E846A4}"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83CF6905-C0DB-44B2-8E23-74672FB084E7}" type="datetimeFigureOut">
              <a:rPr lang="en-GB" smtClean="0"/>
              <a:t>24/02/2022</a:t>
            </a:fld>
            <a:endParaRPr lang="en-GB"/>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GB"/>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6E4C636E-07B9-41F5-B21E-C03171E846A4}" type="slidenum">
              <a:rPr lang="en-GB" smtClean="0"/>
              <a:t>‹#›</a:t>
            </a:fld>
            <a:endParaRPr lang="en-GB"/>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Toni Morrison</a:t>
            </a:r>
            <a:endParaRPr lang="en-GB" dirty="0"/>
          </a:p>
        </p:txBody>
      </p:sp>
      <p:sp>
        <p:nvSpPr>
          <p:cNvPr id="3" name="Subtitle 2"/>
          <p:cNvSpPr>
            <a:spLocks noGrp="1"/>
          </p:cNvSpPr>
          <p:nvPr>
            <p:ph type="subTitle" idx="1"/>
          </p:nvPr>
        </p:nvSpPr>
        <p:spPr/>
        <p:txBody>
          <a:bodyPr/>
          <a:lstStyle/>
          <a:p>
            <a:r>
              <a:rPr lang="en-GB" dirty="0" smtClean="0"/>
              <a:t>1970-2000 The Rise of Women Writers</a:t>
            </a:r>
            <a:endParaRPr lang="en-GB" dirty="0"/>
          </a:p>
        </p:txBody>
      </p:sp>
    </p:spTree>
    <p:extLst>
      <p:ext uri="{BB962C8B-B14F-4D97-AF65-F5344CB8AC3E}">
        <p14:creationId xmlns:p14="http://schemas.microsoft.com/office/powerpoint/2010/main" val="1023736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ct val="20000"/>
              </a:spcBef>
            </a:pPr>
            <a:r>
              <a:rPr lang="en-GB" sz="2800" dirty="0">
                <a:solidFill>
                  <a:srgbClr val="323232"/>
                </a:solidFill>
                <a:latin typeface="Times New Roman"/>
                <a:ea typeface="+mn-ea"/>
                <a:cs typeface="+mn-cs"/>
              </a:rPr>
              <a:t>1970-2000 The Rise of Women Writers</a:t>
            </a:r>
            <a:br>
              <a:rPr lang="en-GB" sz="2800" dirty="0">
                <a:solidFill>
                  <a:srgbClr val="323232"/>
                </a:solidFill>
                <a:latin typeface="Times New Roman"/>
                <a:ea typeface="+mn-ea"/>
                <a:cs typeface="+mn-cs"/>
              </a:rPr>
            </a:br>
            <a:endParaRPr lang="en-GB" dirty="0"/>
          </a:p>
        </p:txBody>
      </p:sp>
      <p:sp>
        <p:nvSpPr>
          <p:cNvPr id="3" name="Content Placeholder 2"/>
          <p:cNvSpPr>
            <a:spLocks noGrp="1"/>
          </p:cNvSpPr>
          <p:nvPr>
            <p:ph idx="1"/>
          </p:nvPr>
        </p:nvSpPr>
        <p:spPr/>
        <p:txBody>
          <a:bodyPr/>
          <a:lstStyle/>
          <a:p>
            <a:pPr algn="just"/>
            <a:r>
              <a:rPr lang="en-GB" dirty="0"/>
              <a:t>a major theme in African American literature beginning in the early 1970s was the turn toward </a:t>
            </a:r>
            <a:r>
              <a:rPr lang="en-GB" dirty="0" smtClean="0"/>
              <a:t>history</a:t>
            </a:r>
          </a:p>
          <a:p>
            <a:pPr algn="just"/>
            <a:r>
              <a:rPr lang="en-GB" dirty="0"/>
              <a:t>a fresh look at history and at the deep ancestral connections that became a primary literary focus in the 1970s and </a:t>
            </a:r>
            <a:r>
              <a:rPr lang="en-GB" dirty="0" smtClean="0"/>
              <a:t>1980s (</a:t>
            </a:r>
            <a:r>
              <a:rPr lang="en-GB" i="1" dirty="0" smtClean="0"/>
              <a:t>The Roots, Generations</a:t>
            </a:r>
            <a:r>
              <a:rPr lang="en-GB" dirty="0" smtClean="0"/>
              <a:t>)</a:t>
            </a:r>
          </a:p>
          <a:p>
            <a:pPr algn="just"/>
            <a:r>
              <a:rPr lang="en-GB" dirty="0"/>
              <a:t>the urgent preoccupation with history in the writings of black women in the 1970s and 1980s registered alarm at the potential loss of a history that had never been accurately </a:t>
            </a:r>
            <a:r>
              <a:rPr lang="en-GB" dirty="0" smtClean="0"/>
              <a:t>recorded</a:t>
            </a:r>
            <a:endParaRPr lang="en-GB" dirty="0"/>
          </a:p>
        </p:txBody>
      </p:sp>
    </p:spTree>
    <p:extLst>
      <p:ext uri="{BB962C8B-B14F-4D97-AF65-F5344CB8AC3E}">
        <p14:creationId xmlns:p14="http://schemas.microsoft.com/office/powerpoint/2010/main" val="1725959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pPr algn="just"/>
            <a:r>
              <a:rPr lang="en-GB" dirty="0"/>
              <a:t>Toni Morrison is by almost any measure the most important American novelist of the late twentieth </a:t>
            </a:r>
            <a:r>
              <a:rPr lang="en-GB" dirty="0" smtClean="0"/>
              <a:t>century</a:t>
            </a:r>
          </a:p>
          <a:p>
            <a:pPr algn="just"/>
            <a:r>
              <a:rPr lang="en-GB" dirty="0"/>
              <a:t>Song of Solomon (1977) and Beloved (1987) are at the </a:t>
            </a:r>
            <a:r>
              <a:rPr lang="en-GB" dirty="0" err="1"/>
              <a:t>center</a:t>
            </a:r>
            <a:r>
              <a:rPr lang="en-GB" dirty="0"/>
              <a:t> of her magisterial oeuvre, and both underscore the prominence of family history and history more generally in African American fiction of this </a:t>
            </a:r>
            <a:r>
              <a:rPr lang="en-GB" dirty="0" smtClean="0"/>
              <a:t>era</a:t>
            </a:r>
          </a:p>
          <a:p>
            <a:pPr algn="just"/>
            <a:r>
              <a:rPr lang="en-GB" dirty="0"/>
              <a:t>Morrison began as an editor at Random House, helping to promote the careers of important members of her cohort such as </a:t>
            </a:r>
            <a:r>
              <a:rPr lang="en-GB" dirty="0" err="1"/>
              <a:t>Gayl</a:t>
            </a:r>
            <a:r>
              <a:rPr lang="en-GB" dirty="0"/>
              <a:t> Jones and Toni Cade Bambara. </a:t>
            </a:r>
            <a:endParaRPr lang="en-GB" dirty="0" smtClean="0"/>
          </a:p>
          <a:p>
            <a:pPr algn="just"/>
            <a:r>
              <a:rPr lang="en-GB" dirty="0" smtClean="0"/>
              <a:t>She </a:t>
            </a:r>
            <a:r>
              <a:rPr lang="en-GB" dirty="0"/>
              <a:t>also curated and co-edited </a:t>
            </a:r>
            <a:r>
              <a:rPr lang="en-GB" i="1" dirty="0"/>
              <a:t>The Black Book </a:t>
            </a:r>
            <a:r>
              <a:rPr lang="en-GB" dirty="0"/>
              <a:t>(1974), an illustrated history of the African American experience that foretells her emphasis on folk history in her fiction</a:t>
            </a:r>
          </a:p>
        </p:txBody>
      </p:sp>
    </p:spTree>
    <p:extLst>
      <p:ext uri="{BB962C8B-B14F-4D97-AF65-F5344CB8AC3E}">
        <p14:creationId xmlns:p14="http://schemas.microsoft.com/office/powerpoint/2010/main" val="1764490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dirty="0"/>
              <a:t>The themes of Morrison’s writing </a:t>
            </a:r>
            <a:r>
              <a:rPr lang="en-GB" sz="1800" dirty="0" smtClean="0"/>
              <a:t>recur</a:t>
            </a:r>
            <a:r>
              <a:rPr lang="en-GB" sz="1800" dirty="0"/>
              <a:t>: violence and love are always intertwined in her work, human sacrifice is both a necessary and random component of societies, material values are the primary threat to higher spiritual values, and growth is impossible without pain and effort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55776" y="764704"/>
            <a:ext cx="4171156" cy="3657600"/>
          </a:xfrm>
          <a:prstGeom prst="rect">
            <a:avLst/>
          </a:prstGeom>
          <a:ln>
            <a:noFill/>
          </a:ln>
          <a:effectLst>
            <a:softEdge rad="112500"/>
          </a:effectLst>
        </p:spPr>
      </p:pic>
    </p:spTree>
    <p:extLst>
      <p:ext uri="{BB962C8B-B14F-4D97-AF65-F5344CB8AC3E}">
        <p14:creationId xmlns:p14="http://schemas.microsoft.com/office/powerpoint/2010/main" val="474042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Toni Morrison</a:t>
            </a:r>
            <a:endParaRPr lang="en-GB"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1333" b="1333"/>
          <a:stretch>
            <a:fillRect/>
          </a:stretch>
        </p:blipFill>
        <p:spPr/>
      </p:pic>
      <p:sp>
        <p:nvSpPr>
          <p:cNvPr id="6" name="Text Placeholder 5"/>
          <p:cNvSpPr>
            <a:spLocks noGrp="1"/>
          </p:cNvSpPr>
          <p:nvPr>
            <p:ph type="body" sz="half" idx="2"/>
          </p:nvPr>
        </p:nvSpPr>
        <p:spPr>
          <a:xfrm>
            <a:off x="850392" y="3505200"/>
            <a:ext cx="7322008" cy="1219944"/>
          </a:xfrm>
        </p:spPr>
        <p:txBody>
          <a:bodyPr>
            <a:normAutofit/>
          </a:bodyPr>
          <a:lstStyle/>
          <a:p>
            <a:r>
              <a:rPr lang="en-GB" dirty="0"/>
              <a:t>Her focus is largely (but not exclusively) on the experiences of black women. The truly heroic characters in her work are unlikely mentors and spiritual guides, frequently outcasts rather than pillars of their community. The majority of her novels are historical.</a:t>
            </a:r>
          </a:p>
        </p:txBody>
      </p:sp>
    </p:spTree>
    <p:extLst>
      <p:ext uri="{BB962C8B-B14F-4D97-AF65-F5344CB8AC3E}">
        <p14:creationId xmlns:p14="http://schemas.microsoft.com/office/powerpoint/2010/main" val="2410298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i="1" dirty="0" smtClean="0">
                <a:effectLst>
                  <a:outerShdw blurRad="38100" dist="38100" dir="2700000" algn="tl">
                    <a:srgbClr val="000000">
                      <a:alpha val="43137"/>
                    </a:srgbClr>
                  </a:outerShdw>
                </a:effectLst>
              </a:rPr>
              <a:t>Beloved </a:t>
            </a:r>
            <a:endParaRPr lang="en-GB" i="1"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p:txBody>
          <a:bodyPr>
            <a:normAutofit fontScale="92500" lnSpcReduction="10000"/>
          </a:bodyPr>
          <a:lstStyle/>
          <a:p>
            <a:r>
              <a:rPr lang="en-GB" dirty="0" smtClean="0"/>
              <a:t>1. Describe the relationships that slave mothers have with their children in the novel. How are these relationships affected by slavery? How are they affected by freedom?</a:t>
            </a:r>
          </a:p>
          <a:p>
            <a:r>
              <a:rPr lang="en-GB" dirty="0" smtClean="0"/>
              <a:t>2. What are some examples of healing in Beloved? How are people healed physically? Spiritually? </a:t>
            </a:r>
          </a:p>
          <a:p>
            <a:r>
              <a:rPr lang="en-GB" dirty="0" smtClean="0"/>
              <a:t>3. Discuss the use of nature imagery in the novel and how it corresponds to the </a:t>
            </a:r>
            <a:r>
              <a:rPr lang="en-GB" dirty="0" err="1" smtClean="0"/>
              <a:t>characters'moods</a:t>
            </a:r>
            <a:r>
              <a:rPr lang="en-GB" dirty="0" smtClean="0"/>
              <a:t> or situations</a:t>
            </a:r>
          </a:p>
          <a:p>
            <a:r>
              <a:rPr lang="en-GB" dirty="0" smtClean="0"/>
              <a:t>4. Discuss the different ways in which white people treat African Americans.</a:t>
            </a:r>
          </a:p>
          <a:p>
            <a:r>
              <a:rPr lang="en-GB" dirty="0" smtClean="0"/>
              <a:t>5. How does </a:t>
            </a:r>
            <a:r>
              <a:rPr lang="en-GB" dirty="0" err="1" smtClean="0"/>
              <a:t>Sethe</a:t>
            </a:r>
            <a:r>
              <a:rPr lang="en-GB" dirty="0" smtClean="0"/>
              <a:t> justify her murder of Beloved? How are her actions viewed by townspeople? By Paul D?</a:t>
            </a:r>
            <a:endParaRPr lang="en-GB" dirty="0"/>
          </a:p>
        </p:txBody>
      </p:sp>
    </p:spTree>
    <p:extLst>
      <p:ext uri="{BB962C8B-B14F-4D97-AF65-F5344CB8AC3E}">
        <p14:creationId xmlns:p14="http://schemas.microsoft.com/office/powerpoint/2010/main" val="3024416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2008" y="4860032"/>
            <a:ext cx="6781800" cy="1600200"/>
          </a:xfrm>
        </p:spPr>
        <p:txBody>
          <a:bodyPr/>
          <a:lstStyle/>
          <a:p>
            <a:r>
              <a:rPr lang="en-GB" sz="1800" i="1" dirty="0" smtClean="0">
                <a:effectLst>
                  <a:outerShdw blurRad="38100" dist="38100" dir="2700000" algn="tl">
                    <a:srgbClr val="000000">
                      <a:alpha val="43137"/>
                    </a:srgbClr>
                  </a:outerShdw>
                </a:effectLst>
              </a:rPr>
              <a:t>Beloved</a:t>
            </a:r>
            <a:endParaRPr lang="en-GB" sz="1800" i="1" dirty="0">
              <a:effectLst>
                <a:outerShdw blurRad="38100" dist="38100" dir="2700000" algn="tl">
                  <a:srgbClr val="000000">
                    <a:alpha val="43137"/>
                  </a:srgbClr>
                </a:outerShdw>
              </a:effectLst>
            </a:endParaRPr>
          </a:p>
        </p:txBody>
      </p:sp>
      <p:sp>
        <p:nvSpPr>
          <p:cNvPr id="3" name="Content Placeholder 2"/>
          <p:cNvSpPr>
            <a:spLocks noGrp="1"/>
          </p:cNvSpPr>
          <p:nvPr>
            <p:ph type="body" idx="4294967295"/>
          </p:nvPr>
        </p:nvSpPr>
        <p:spPr>
          <a:xfrm>
            <a:off x="72008" y="897632"/>
            <a:ext cx="8748464" cy="4691608"/>
          </a:xfrm>
        </p:spPr>
        <p:txBody>
          <a:bodyPr>
            <a:noAutofit/>
          </a:bodyPr>
          <a:lstStyle/>
          <a:p>
            <a:pPr lvl="0">
              <a:buClr>
                <a:srgbClr val="F07F09"/>
              </a:buClr>
            </a:pPr>
            <a:endParaRPr lang="en-GB" sz="1800" dirty="0" smtClean="0">
              <a:solidFill>
                <a:srgbClr val="323232"/>
              </a:solidFill>
            </a:endParaRPr>
          </a:p>
          <a:p>
            <a:pPr lvl="0">
              <a:buClr>
                <a:srgbClr val="F07F09"/>
              </a:buClr>
            </a:pPr>
            <a:endParaRPr lang="en-GB" sz="1800" dirty="0">
              <a:solidFill>
                <a:srgbClr val="323232"/>
              </a:solidFill>
            </a:endParaRPr>
          </a:p>
          <a:p>
            <a:pPr marL="0" lvl="0" indent="0">
              <a:buClr>
                <a:srgbClr val="F07F09"/>
              </a:buClr>
              <a:buNone/>
            </a:pPr>
            <a:r>
              <a:rPr lang="en-GB" dirty="0" smtClean="0">
                <a:solidFill>
                  <a:srgbClr val="323232"/>
                </a:solidFill>
              </a:rPr>
              <a:t> </a:t>
            </a:r>
            <a:r>
              <a:rPr lang="en-GB" b="1" dirty="0">
                <a:solidFill>
                  <a:srgbClr val="323232"/>
                </a:solidFill>
                <a:effectLst>
                  <a:outerShdw blurRad="38100" dist="38100" dir="2700000" algn="tl">
                    <a:srgbClr val="000000">
                      <a:alpha val="43137"/>
                    </a:srgbClr>
                  </a:outerShdw>
                </a:effectLst>
              </a:rPr>
              <a:t>Identify the </a:t>
            </a:r>
            <a:r>
              <a:rPr lang="en-GB" b="1" dirty="0" smtClean="0">
                <a:solidFill>
                  <a:srgbClr val="323232"/>
                </a:solidFill>
                <a:effectLst>
                  <a:outerShdw blurRad="38100" dist="38100" dir="2700000" algn="tl">
                    <a:srgbClr val="000000">
                      <a:alpha val="43137"/>
                    </a:srgbClr>
                  </a:outerShdw>
                </a:effectLst>
              </a:rPr>
              <a:t>speakers and </a:t>
            </a:r>
            <a:r>
              <a:rPr lang="en-GB" b="1" dirty="0" err="1" smtClean="0">
                <a:solidFill>
                  <a:srgbClr val="323232"/>
                </a:solidFill>
                <a:effectLst>
                  <a:outerShdw blurRad="38100" dist="38100" dir="2700000" algn="tl">
                    <a:srgbClr val="000000">
                      <a:alpha val="43137"/>
                    </a:srgbClr>
                  </a:outerShdw>
                </a:effectLst>
              </a:rPr>
              <a:t>and</a:t>
            </a:r>
            <a:r>
              <a:rPr lang="en-GB" b="1" dirty="0" smtClean="0">
                <a:solidFill>
                  <a:srgbClr val="323232"/>
                </a:solidFill>
                <a:effectLst>
                  <a:outerShdw blurRad="38100" dist="38100" dir="2700000" algn="tl">
                    <a:srgbClr val="000000">
                      <a:alpha val="43137"/>
                    </a:srgbClr>
                  </a:outerShdw>
                </a:effectLst>
              </a:rPr>
              <a:t> the circumstances </a:t>
            </a:r>
            <a:r>
              <a:rPr lang="en-GB" b="1" dirty="0">
                <a:solidFill>
                  <a:srgbClr val="323232"/>
                </a:solidFill>
                <a:effectLst>
                  <a:outerShdw blurRad="38100" dist="38100" dir="2700000" algn="tl">
                    <a:srgbClr val="000000">
                      <a:alpha val="43137"/>
                    </a:srgbClr>
                  </a:outerShdw>
                </a:effectLst>
              </a:rPr>
              <a:t>of </a:t>
            </a:r>
            <a:r>
              <a:rPr lang="en-GB" b="1" dirty="0" smtClean="0">
                <a:solidFill>
                  <a:srgbClr val="323232"/>
                </a:solidFill>
                <a:effectLst>
                  <a:outerShdw blurRad="38100" dist="38100" dir="2700000" algn="tl">
                    <a:srgbClr val="000000">
                      <a:alpha val="43137"/>
                    </a:srgbClr>
                  </a:outerShdw>
                </a:effectLst>
              </a:rPr>
              <a:t>the following quotations</a:t>
            </a:r>
            <a:endParaRPr lang="en-GB" b="1" dirty="0">
              <a:solidFill>
                <a:srgbClr val="323232"/>
              </a:solidFill>
              <a:effectLst>
                <a:outerShdw blurRad="38100" dist="38100" dir="2700000" algn="tl">
                  <a:srgbClr val="000000">
                    <a:alpha val="43137"/>
                  </a:srgbClr>
                </a:outerShdw>
              </a:effectLst>
            </a:endParaRPr>
          </a:p>
          <a:p>
            <a:pPr lvl="0">
              <a:buClr>
                <a:srgbClr val="F07F09"/>
              </a:buClr>
            </a:pPr>
            <a:r>
              <a:rPr lang="en-GB" b="1" dirty="0" smtClean="0">
                <a:solidFill>
                  <a:srgbClr val="323232"/>
                </a:solidFill>
              </a:rPr>
              <a:t> ‘</a:t>
            </a:r>
            <a:r>
              <a:rPr lang="en-GB" dirty="0" smtClean="0">
                <a:solidFill>
                  <a:srgbClr val="323232"/>
                </a:solidFill>
              </a:rPr>
              <a:t>Velvet </a:t>
            </a:r>
            <a:r>
              <a:rPr lang="en-GB" dirty="0">
                <a:solidFill>
                  <a:srgbClr val="323232"/>
                </a:solidFill>
              </a:rPr>
              <a:t>is like the world was just born. Clean and new and so </a:t>
            </a:r>
            <a:r>
              <a:rPr lang="en-GB" dirty="0" smtClean="0">
                <a:solidFill>
                  <a:srgbClr val="323232"/>
                </a:solidFill>
              </a:rPr>
              <a:t>smooth’.</a:t>
            </a:r>
            <a:endParaRPr lang="en-GB" dirty="0">
              <a:solidFill>
                <a:srgbClr val="323232"/>
              </a:solidFill>
            </a:endParaRPr>
          </a:p>
          <a:p>
            <a:pPr lvl="0">
              <a:buClr>
                <a:srgbClr val="F07F09"/>
              </a:buClr>
            </a:pPr>
            <a:r>
              <a:rPr lang="en-GB" b="1" dirty="0" smtClean="0">
                <a:solidFill>
                  <a:srgbClr val="323232"/>
                </a:solidFill>
              </a:rPr>
              <a:t> “</a:t>
            </a:r>
            <a:r>
              <a:rPr lang="en-GB" dirty="0" smtClean="0">
                <a:solidFill>
                  <a:srgbClr val="323232"/>
                </a:solidFill>
              </a:rPr>
              <a:t>I </a:t>
            </a:r>
            <a:r>
              <a:rPr lang="en-GB" dirty="0">
                <a:solidFill>
                  <a:srgbClr val="323232"/>
                </a:solidFill>
              </a:rPr>
              <a:t>took and put my babies where they’d be </a:t>
            </a:r>
            <a:r>
              <a:rPr lang="en-GB" dirty="0" smtClean="0">
                <a:solidFill>
                  <a:srgbClr val="323232"/>
                </a:solidFill>
              </a:rPr>
              <a:t>safe”.</a:t>
            </a:r>
            <a:endParaRPr lang="en-GB" dirty="0">
              <a:solidFill>
                <a:srgbClr val="323232"/>
              </a:solidFill>
            </a:endParaRPr>
          </a:p>
          <a:p>
            <a:pPr lvl="0">
              <a:buClr>
                <a:srgbClr val="F07F09"/>
              </a:buClr>
            </a:pPr>
            <a:r>
              <a:rPr lang="en-GB" b="1" dirty="0" smtClean="0">
                <a:solidFill>
                  <a:srgbClr val="323232"/>
                </a:solidFill>
              </a:rPr>
              <a:t> “</a:t>
            </a:r>
            <a:r>
              <a:rPr lang="en-GB" dirty="0" smtClean="0">
                <a:solidFill>
                  <a:srgbClr val="323232"/>
                </a:solidFill>
              </a:rPr>
              <a:t>You </a:t>
            </a:r>
            <a:r>
              <a:rPr lang="en-GB" dirty="0">
                <a:solidFill>
                  <a:srgbClr val="323232"/>
                </a:solidFill>
              </a:rPr>
              <a:t>got two feet, </a:t>
            </a:r>
            <a:r>
              <a:rPr lang="en-GB" dirty="0" err="1">
                <a:solidFill>
                  <a:srgbClr val="323232"/>
                </a:solidFill>
              </a:rPr>
              <a:t>Sethe</a:t>
            </a:r>
            <a:r>
              <a:rPr lang="en-GB" dirty="0">
                <a:solidFill>
                  <a:srgbClr val="323232"/>
                </a:solidFill>
              </a:rPr>
              <a:t>, not four</a:t>
            </a:r>
            <a:r>
              <a:rPr lang="en-GB" dirty="0" smtClean="0">
                <a:solidFill>
                  <a:srgbClr val="323232"/>
                </a:solidFill>
              </a:rPr>
              <a:t>.”</a:t>
            </a:r>
            <a:endParaRPr lang="en-GB" dirty="0">
              <a:solidFill>
                <a:srgbClr val="323232"/>
              </a:solidFill>
            </a:endParaRPr>
          </a:p>
          <a:p>
            <a:pPr lvl="0">
              <a:buClr>
                <a:srgbClr val="F07F09"/>
              </a:buClr>
            </a:pPr>
            <a:r>
              <a:rPr lang="en-GB" dirty="0" smtClean="0">
                <a:solidFill>
                  <a:srgbClr val="323232"/>
                </a:solidFill>
              </a:rPr>
              <a:t>“What </a:t>
            </a:r>
            <a:r>
              <a:rPr lang="en-GB" dirty="0">
                <a:solidFill>
                  <a:srgbClr val="323232"/>
                </a:solidFill>
              </a:rPr>
              <a:t>I have to do is get in my bed and lay down. I want to fix on </a:t>
            </a:r>
            <a:r>
              <a:rPr lang="en-GB" dirty="0" smtClean="0">
                <a:solidFill>
                  <a:srgbClr val="323232"/>
                </a:solidFill>
              </a:rPr>
              <a:t>something harmless </a:t>
            </a:r>
            <a:r>
              <a:rPr lang="en-GB" dirty="0">
                <a:solidFill>
                  <a:srgbClr val="323232"/>
                </a:solidFill>
              </a:rPr>
              <a:t>in this </a:t>
            </a:r>
            <a:r>
              <a:rPr lang="en-GB" dirty="0" smtClean="0">
                <a:solidFill>
                  <a:srgbClr val="323232"/>
                </a:solidFill>
              </a:rPr>
              <a:t>world”.</a:t>
            </a:r>
            <a:endParaRPr lang="en-GB" dirty="0">
              <a:solidFill>
                <a:srgbClr val="323232"/>
              </a:solidFill>
            </a:endParaRPr>
          </a:p>
          <a:p>
            <a:pPr lvl="0">
              <a:buClr>
                <a:srgbClr val="F07F09"/>
              </a:buClr>
            </a:pPr>
            <a:r>
              <a:rPr lang="en-GB" dirty="0" smtClean="0">
                <a:solidFill>
                  <a:srgbClr val="323232"/>
                </a:solidFill>
              </a:rPr>
              <a:t>“Her </a:t>
            </a:r>
            <a:r>
              <a:rPr lang="en-GB" dirty="0">
                <a:solidFill>
                  <a:srgbClr val="323232"/>
                </a:solidFill>
              </a:rPr>
              <a:t>face is my own and I want to be there in the place where her face </a:t>
            </a:r>
            <a:r>
              <a:rPr lang="en-GB" dirty="0" smtClean="0">
                <a:solidFill>
                  <a:srgbClr val="323232"/>
                </a:solidFill>
              </a:rPr>
              <a:t>is and </a:t>
            </a:r>
            <a:r>
              <a:rPr lang="en-GB" dirty="0">
                <a:solidFill>
                  <a:srgbClr val="323232"/>
                </a:solidFill>
              </a:rPr>
              <a:t>to be looking at it </a:t>
            </a:r>
            <a:r>
              <a:rPr lang="en-GB" dirty="0" smtClean="0">
                <a:solidFill>
                  <a:srgbClr val="323232"/>
                </a:solidFill>
              </a:rPr>
              <a:t>too”.</a:t>
            </a:r>
            <a:endParaRPr lang="en-GB" dirty="0">
              <a:solidFill>
                <a:srgbClr val="323232"/>
              </a:solidFill>
            </a:endParaRPr>
          </a:p>
          <a:p>
            <a:endParaRPr lang="en-GB" sz="1800" dirty="0"/>
          </a:p>
        </p:txBody>
      </p:sp>
    </p:spTree>
    <p:extLst>
      <p:ext uri="{BB962C8B-B14F-4D97-AF65-F5344CB8AC3E}">
        <p14:creationId xmlns:p14="http://schemas.microsoft.com/office/powerpoint/2010/main" val="1926303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967335"/>
            <a:ext cx="4572000" cy="923330"/>
          </a:xfrm>
          <a:prstGeom prst="rect">
            <a:avLst/>
          </a:prstGeom>
        </p:spPr>
        <p:txBody>
          <a:bodyPr>
            <a:spAutoFit/>
          </a:bodyPr>
          <a:lstStyle/>
          <a:p>
            <a:r>
              <a:rPr lang="en-GB" b="1" dirty="0">
                <a:latin typeface="AGaramond-Semibold"/>
              </a:rPr>
              <a:t>American Slave Narratives: An Online Anthology. </a:t>
            </a:r>
            <a:r>
              <a:rPr lang="en-GB" dirty="0" err="1">
                <a:latin typeface="Courier"/>
              </a:rPr>
              <a:t>xroads.virginia</a:t>
            </a:r>
            <a:r>
              <a:rPr lang="en-GB" dirty="0">
                <a:latin typeface="Courier"/>
              </a:rPr>
              <a:t>.</a:t>
            </a:r>
          </a:p>
          <a:p>
            <a:r>
              <a:rPr lang="en-GB" dirty="0" err="1">
                <a:latin typeface="Courier"/>
              </a:rPr>
              <a:t>edu</a:t>
            </a:r>
            <a:r>
              <a:rPr lang="en-GB" dirty="0">
                <a:latin typeface="Courier"/>
              </a:rPr>
              <a:t>/~HYPER/</a:t>
            </a:r>
            <a:r>
              <a:rPr lang="en-GB" dirty="0" err="1">
                <a:latin typeface="Courier"/>
              </a:rPr>
              <a:t>wpa</a:t>
            </a:r>
            <a:r>
              <a:rPr lang="en-GB" dirty="0">
                <a:latin typeface="Courier"/>
              </a:rPr>
              <a:t>/wpahome.html</a:t>
            </a:r>
            <a:r>
              <a:rPr lang="en-GB" dirty="0">
                <a:latin typeface="AGaramond-Regular"/>
              </a:rPr>
              <a:t>.</a:t>
            </a:r>
            <a:endParaRPr lang="en-GB" dirty="0"/>
          </a:p>
        </p:txBody>
      </p:sp>
    </p:spTree>
    <p:extLst>
      <p:ext uri="{BB962C8B-B14F-4D97-AF65-F5344CB8AC3E}">
        <p14:creationId xmlns:p14="http://schemas.microsoft.com/office/powerpoint/2010/main" val="38889789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112</TotalTime>
  <Words>532</Words>
  <Application>Microsoft Office PowerPoint</Application>
  <PresentationFormat>On-screen Show (4:3)</PresentationFormat>
  <Paragraphs>30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NewsPrint</vt:lpstr>
      <vt:lpstr>Toni Morrison</vt:lpstr>
      <vt:lpstr>1970-2000 The Rise of Women Writers </vt:lpstr>
      <vt:lpstr>PowerPoint Presentation</vt:lpstr>
      <vt:lpstr>The themes of Morrison’s writing recur: violence and love are always intertwined in her work, human sacrifice is both a necessary and random component of societies, material values are the primary threat to higher spiritual values, and growth is impossible without pain and effort</vt:lpstr>
      <vt:lpstr>Toni Morrison</vt:lpstr>
      <vt:lpstr>Beloved </vt:lpstr>
      <vt:lpstr>Beloved</vt:lpstr>
      <vt:lpstr>PowerPoint Presentation</vt:lpstr>
    </vt:vector>
  </TitlesOfParts>
  <Company>HP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Toni Morrison</dc:title>
  <dc:creator>Tamara Jovovic</dc:creator>
  <cp:lastModifiedBy>Tamara Jovovic</cp:lastModifiedBy>
  <cp:revision>7</cp:revision>
  <dcterms:created xsi:type="dcterms:W3CDTF">2021-02-02T08:32:45Z</dcterms:created>
  <dcterms:modified xsi:type="dcterms:W3CDTF">2022-02-24T08:27:34Z</dcterms:modified>
</cp:coreProperties>
</file>