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7" r:id="rId2"/>
    <p:sldId id="259" r:id="rId3"/>
    <p:sldId id="26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89" r:id="rId12"/>
    <p:sldId id="287" r:id="rId13"/>
    <p:sldId id="283" r:id="rId14"/>
    <p:sldId id="285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4" y="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5202C-5FB0-4118-BBB6-E4842C9ADE2A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60F2A-6605-4184-BC96-84E67EF143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7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F1-907F-439B-9092-E4DE3014EA38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F1-907F-439B-9092-E4DE3014EA38}" type="slidenum">
              <a:rPr lang="sr-Latn-CS" smtClean="0"/>
              <a:pPr/>
              <a:t>4</a:t>
            </a:fld>
            <a:endParaRPr lang="sr-Latn-C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F1-907F-439B-9092-E4DE3014EA38}" type="slidenum">
              <a:rPr lang="sr-Latn-CS" smtClean="0"/>
              <a:pPr/>
              <a:t>5</a:t>
            </a:fld>
            <a:endParaRPr lang="sr-Latn-C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F1-907F-439B-9092-E4DE3014EA38}" type="slidenum">
              <a:rPr lang="sr-Latn-CS" smtClean="0"/>
              <a:pPr/>
              <a:t>6</a:t>
            </a:fld>
            <a:endParaRPr lang="sr-Latn-C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F1-907F-439B-9092-E4DE3014EA38}" type="slidenum">
              <a:rPr lang="sr-Latn-CS" smtClean="0"/>
              <a:pPr/>
              <a:t>7</a:t>
            </a:fld>
            <a:endParaRPr lang="sr-Latn-C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F1-907F-439B-9092-E4DE3014EA38}" type="slidenum">
              <a:rPr lang="sr-Latn-CS" smtClean="0"/>
              <a:pPr/>
              <a:t>13</a:t>
            </a:fld>
            <a:endParaRPr lang="sr-Latn-C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F1-907F-439B-9092-E4DE3014EA38}" type="slidenum">
              <a:rPr lang="sr-Latn-CS" smtClean="0"/>
              <a:pPr/>
              <a:t>14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AC5BA4-A6F9-4284-AC46-C3472E9CABED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7C1373-A9B8-41FA-876A-B9E5BB4CB3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What is Syntax? 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Defining concept and linguistic discipline 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Open / closed classes of words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In syntax: </a:t>
            </a:r>
            <a:r>
              <a:rPr lang="sr-Latn-CS" dirty="0" smtClean="0">
                <a:solidFill>
                  <a:srgbClr val="FF0000"/>
                </a:solidFill>
              </a:rPr>
              <a:t>it is a minimal free unit, i.e.  capable of standing on its own, has a meaning  and enters grammatical relations with other words. 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OPEN CLASS    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   </a:t>
            </a:r>
            <a:r>
              <a:rPr lang="sr-Latn-CS" dirty="0" smtClean="0">
                <a:solidFill>
                  <a:srgbClr val="FF0000"/>
                </a:solidFill>
              </a:rPr>
              <a:t>LEXICAL /CONTENT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sr-Latn-CS" dirty="0" smtClean="0">
                <a:solidFill>
                  <a:srgbClr val="FF0000"/>
                </a:solidFill>
              </a:rPr>
              <a:t>WORDS 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CLOSED CLASS 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sr-Latn-CS" dirty="0" smtClean="0">
                <a:solidFill>
                  <a:srgbClr val="FF0000"/>
                </a:solidFill>
              </a:rPr>
              <a:t>FUNCTION/GRAMMATICAL </a:t>
            </a:r>
            <a:r>
              <a:rPr lang="en-GB" dirty="0" smtClean="0">
                <a:solidFill>
                  <a:srgbClr val="FF0000"/>
                </a:solidFill>
              </a:rPr>
              <a:t>WORDS </a:t>
            </a:r>
            <a:endParaRPr lang="sr-Latn-CS" dirty="0" smtClean="0">
              <a:solidFill>
                <a:srgbClr val="FF0000"/>
              </a:solidFill>
            </a:endParaRPr>
          </a:p>
          <a:p>
            <a:endParaRPr lang="sr-Latn-CS" dirty="0" smtClean="0">
              <a:solidFill>
                <a:srgbClr val="FFFF00"/>
              </a:solidFill>
            </a:endParaRP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Function and Content Words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        MAN      BEAR      AXE    KILLED</a:t>
            </a:r>
          </a:p>
          <a:p>
            <a:r>
              <a:rPr lang="sr-Latn-CS" dirty="0" smtClean="0"/>
              <a:t>        BEAR     KILLED  MAN   AXE   ?</a:t>
            </a:r>
          </a:p>
          <a:p>
            <a:r>
              <a:rPr lang="sr-Latn-CS" dirty="0" smtClean="0"/>
              <a:t>        </a:t>
            </a:r>
            <a:r>
              <a:rPr lang="sr-Latn-CS" dirty="0" smtClean="0">
                <a:solidFill>
                  <a:srgbClr val="FF0000"/>
                </a:solidFill>
              </a:rPr>
              <a:t>MAN     KILLED  BEAR   AXE 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    THE  </a:t>
            </a:r>
            <a:r>
              <a:rPr lang="sr-Latn-CS" dirty="0" smtClean="0"/>
              <a:t>MAN KILL</a:t>
            </a:r>
            <a:r>
              <a:rPr lang="sr-Latn-CS" dirty="0" smtClean="0">
                <a:solidFill>
                  <a:srgbClr val="FF0000"/>
                </a:solidFill>
              </a:rPr>
              <a:t>ED A </a:t>
            </a:r>
            <a:r>
              <a:rPr lang="sr-Latn-CS" dirty="0" smtClean="0"/>
              <a:t>BEAR</a:t>
            </a:r>
            <a:r>
              <a:rPr lang="sr-Latn-CS" dirty="0" smtClean="0">
                <a:solidFill>
                  <a:srgbClr val="FF0000"/>
                </a:solidFill>
              </a:rPr>
              <a:t> WITH HIS </a:t>
            </a:r>
            <a:r>
              <a:rPr lang="sr-Latn-CS" dirty="0" smtClean="0"/>
              <a:t>AXE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      f          </a:t>
            </a:r>
            <a:r>
              <a:rPr lang="sr-Latn-CS" dirty="0" smtClean="0"/>
              <a:t>c          c</a:t>
            </a:r>
            <a:r>
              <a:rPr lang="sr-Latn-CS" dirty="0" smtClean="0">
                <a:solidFill>
                  <a:srgbClr val="FF0000"/>
                </a:solidFill>
              </a:rPr>
              <a:t>    f    f      </a:t>
            </a:r>
            <a:r>
              <a:rPr lang="sr-Latn-CS" dirty="0" smtClean="0"/>
              <a:t>c</a:t>
            </a:r>
            <a:r>
              <a:rPr lang="sr-Latn-CS" dirty="0" smtClean="0">
                <a:solidFill>
                  <a:srgbClr val="FF0000"/>
                </a:solidFill>
              </a:rPr>
              <a:t>        f          f       </a:t>
            </a:r>
            <a:r>
              <a:rPr lang="sr-Latn-CS" dirty="0" smtClean="0"/>
              <a:t>c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</a:p>
          <a:p>
            <a:r>
              <a:rPr lang="sr-Latn-CS" dirty="0" smtClean="0"/>
              <a:t>It is the presence of  function words that  binds the list of content words together into an organized whole! 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 Q: Which of the two is more important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sr-Latn-C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To wrap up...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C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We shall be dealing with...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Syntax: what it is and what it does</a:t>
            </a:r>
            <a:r>
              <a:rPr lang="en-GB" dirty="0" smtClean="0"/>
              <a:t>.</a:t>
            </a:r>
            <a:endParaRPr lang="sr-Latn-CS" dirty="0" smtClean="0"/>
          </a:p>
          <a:p>
            <a:r>
              <a:rPr lang="sr-Latn-CS" dirty="0" smtClean="0"/>
              <a:t>Constructions : how they are formed  and how they combine</a:t>
            </a:r>
            <a:r>
              <a:rPr lang="en-GB" dirty="0" smtClean="0"/>
              <a:t>.</a:t>
            </a:r>
            <a:endParaRPr lang="sr-Latn-CS" dirty="0" smtClean="0"/>
          </a:p>
          <a:p>
            <a:r>
              <a:rPr lang="sr-Latn-CS" dirty="0" smtClean="0"/>
              <a:t>Sentences: communicative functions and typical patterns: declarative, interrogative, imperative and exclamatory</a:t>
            </a:r>
            <a:r>
              <a:rPr lang="en-GB" dirty="0" smtClean="0"/>
              <a:t>.</a:t>
            </a:r>
            <a:endParaRPr lang="sr-Latn-CS" dirty="0" smtClean="0"/>
          </a:p>
          <a:p>
            <a:r>
              <a:rPr lang="sr-Latn-CS" dirty="0" smtClean="0"/>
              <a:t>Communicative roles and functions: participants, process, attributes and settings</a:t>
            </a:r>
            <a:r>
              <a:rPr lang="en-GB" dirty="0" smtClean="0"/>
              <a:t>.</a:t>
            </a:r>
            <a:r>
              <a:rPr lang="sr-Latn-CS" dirty="0" smtClean="0"/>
              <a:t> </a:t>
            </a:r>
          </a:p>
          <a:p>
            <a:r>
              <a:rPr lang="sr-Latn-CS" dirty="0" smtClean="0"/>
              <a:t>Sentence constituents : subject, predicate (verb, object, attributes, adverbial)</a:t>
            </a:r>
            <a:r>
              <a:rPr lang="en-GB" dirty="0" smtClean="0"/>
              <a:t>.</a:t>
            </a: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English word order</a:t>
            </a:r>
          </a:p>
          <a:p>
            <a:r>
              <a:rPr lang="sr-Latn-CS" dirty="0" smtClean="0"/>
              <a:t>Sentences versus clauses </a:t>
            </a:r>
          </a:p>
          <a:p>
            <a:r>
              <a:rPr lang="sr-Latn-CS" dirty="0" smtClean="0"/>
              <a:t>Sentence types: simple, compound, complex</a:t>
            </a:r>
            <a:r>
              <a:rPr lang="en-GB" dirty="0" smtClean="0"/>
              <a:t>. </a:t>
            </a:r>
            <a:r>
              <a:rPr lang="sr-Latn-CS" dirty="0" smtClean="0"/>
              <a:t> 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Recom</a:t>
            </a:r>
            <a:r>
              <a:rPr lang="sr-Latn-ME" sz="3200" dirty="0" smtClean="0"/>
              <a:t>m</a:t>
            </a:r>
            <a:r>
              <a:rPr lang="en-GB" sz="3200" dirty="0" smtClean="0"/>
              <a:t>ended reading </a:t>
            </a:r>
            <a:endParaRPr lang="sr-Latn-C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 err="1"/>
              <a:t>Aarts</a:t>
            </a:r>
            <a:r>
              <a:rPr lang="en-GB" dirty="0"/>
              <a:t>, B. (2001). </a:t>
            </a:r>
            <a:r>
              <a:rPr lang="en-GB" i="1" dirty="0"/>
              <a:t>English </a:t>
            </a:r>
            <a:r>
              <a:rPr lang="sr-Latn-ME" i="1" dirty="0" smtClean="0"/>
              <a:t>s</a:t>
            </a:r>
            <a:r>
              <a:rPr lang="en-GB" i="1" dirty="0" err="1" smtClean="0"/>
              <a:t>yntax</a:t>
            </a:r>
            <a:r>
              <a:rPr lang="en-GB" i="1" dirty="0" smtClean="0"/>
              <a:t> </a:t>
            </a:r>
            <a:r>
              <a:rPr lang="en-GB" i="1" dirty="0"/>
              <a:t>and </a:t>
            </a:r>
            <a:r>
              <a:rPr lang="sr-Latn-ME" i="1" smtClean="0"/>
              <a:t>a</a:t>
            </a:r>
            <a:r>
              <a:rPr lang="en-GB" i="1" smtClean="0"/>
              <a:t>rgumentation</a:t>
            </a:r>
            <a:r>
              <a:rPr lang="en-GB" dirty="0"/>
              <a:t>. New York: Palgrave</a:t>
            </a:r>
            <a:r>
              <a:rPr lang="en-GB" dirty="0" smtClean="0"/>
              <a:t>.</a:t>
            </a:r>
          </a:p>
          <a:p>
            <a:pPr algn="just"/>
            <a:r>
              <a:rPr lang="en-GB" dirty="0"/>
              <a:t>Matthews, P. H. (1996). </a:t>
            </a:r>
            <a:r>
              <a:rPr lang="en-GB" i="1" dirty="0"/>
              <a:t>Syntax</a:t>
            </a:r>
            <a:r>
              <a:rPr lang="en-GB" dirty="0"/>
              <a:t>. Cambridge: CUP</a:t>
            </a:r>
            <a:r>
              <a:rPr lang="en-GB" dirty="0" smtClean="0"/>
              <a:t>.</a:t>
            </a:r>
          </a:p>
          <a:p>
            <a:pPr algn="just"/>
            <a:r>
              <a:rPr lang="en-GB" dirty="0" err="1"/>
              <a:t>Verspoor</a:t>
            </a:r>
            <a:r>
              <a:rPr lang="en-GB" dirty="0"/>
              <a:t>, M., &amp; </a:t>
            </a:r>
            <a:r>
              <a:rPr lang="en-GB" dirty="0" err="1"/>
              <a:t>Sauter</a:t>
            </a:r>
            <a:r>
              <a:rPr lang="en-GB" dirty="0"/>
              <a:t>, K. (2000). </a:t>
            </a:r>
            <a:r>
              <a:rPr lang="en-GB" i="1" dirty="0"/>
              <a:t>English sentence analysis: An introductory course.</a:t>
            </a:r>
            <a:r>
              <a:rPr lang="en-GB" dirty="0"/>
              <a:t> </a:t>
            </a:r>
            <a:r>
              <a:rPr lang="en-GB" dirty="0" smtClean="0"/>
              <a:t>Amsterdam</a:t>
            </a:r>
            <a:r>
              <a:rPr lang="sr-Latn-ME" dirty="0" smtClean="0"/>
              <a:t>/Philadelphia: </a:t>
            </a:r>
            <a:r>
              <a:rPr lang="en-GB" dirty="0" smtClean="0"/>
              <a:t>John </a:t>
            </a:r>
            <a:r>
              <a:rPr lang="en-GB" dirty="0" err="1"/>
              <a:t>Benjamins</a:t>
            </a:r>
            <a:r>
              <a:rPr lang="en-GB" dirty="0"/>
              <a:t> </a:t>
            </a:r>
            <a:r>
              <a:rPr lang="en-GB" dirty="0" smtClean="0"/>
              <a:t>Publishing</a:t>
            </a:r>
            <a:r>
              <a:rPr lang="sr-Latn-ME" dirty="0" smtClean="0"/>
              <a:t> Company</a:t>
            </a:r>
            <a:r>
              <a:rPr lang="en-GB" dirty="0" smtClean="0"/>
              <a:t>.</a:t>
            </a:r>
          </a:p>
          <a:p>
            <a:pPr algn="just"/>
            <a:r>
              <a:rPr lang="en-GB" dirty="0" err="1"/>
              <a:t>Widdowson</a:t>
            </a:r>
            <a:r>
              <a:rPr lang="en-GB" dirty="0"/>
              <a:t>, H. G. (1996). </a:t>
            </a:r>
            <a:r>
              <a:rPr lang="en-GB" i="1" dirty="0"/>
              <a:t>Linguistics</a:t>
            </a:r>
            <a:r>
              <a:rPr lang="en-GB" dirty="0"/>
              <a:t>. Oxford/New York: Oxford University Press.</a:t>
            </a:r>
            <a:endParaRPr lang="sr-Latn-CS" dirty="0" smtClean="0"/>
          </a:p>
          <a:p>
            <a:endParaRPr lang="sr-Latn-CS" b="1" dirty="0" smtClean="0">
              <a:solidFill>
                <a:srgbClr val="FFFF00"/>
              </a:solidFill>
            </a:endParaRPr>
          </a:p>
          <a:p>
            <a:endParaRPr lang="sr-Latn-CS" b="1" dirty="0" smtClean="0">
              <a:solidFill>
                <a:srgbClr val="FFFF00"/>
              </a:solidFill>
            </a:endParaRPr>
          </a:p>
          <a:p>
            <a:endParaRPr lang="sr-Latn-CS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sr-Latn-CS" b="1" dirty="0" smtClean="0">
                <a:solidFill>
                  <a:srgbClr val="FF0000"/>
                </a:solidFill>
              </a:rPr>
              <a:t>    </a:t>
            </a:r>
            <a:endParaRPr lang="sr-Latn-C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Morphology and Syntax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Twofold aspect of </a:t>
            </a:r>
            <a:r>
              <a:rPr lang="sr-Latn-CS" dirty="0" smtClean="0">
                <a:solidFill>
                  <a:srgbClr val="FF0000"/>
                </a:solidFill>
              </a:rPr>
              <a:t>WORDS</a:t>
            </a:r>
          </a:p>
          <a:p>
            <a:r>
              <a:rPr lang="sr-Latn-CS" dirty="0" smtClean="0">
                <a:solidFill>
                  <a:srgbClr val="FF0000"/>
                </a:solidFill>
              </a:rPr>
              <a:t>New word formation: derivation, composition, conversion, etc.</a:t>
            </a:r>
          </a:p>
          <a:p>
            <a:r>
              <a:rPr lang="sr-Latn-CS" dirty="0" smtClean="0"/>
              <a:t>E.g. Actor – actrESS</a:t>
            </a:r>
          </a:p>
          <a:p>
            <a:r>
              <a:rPr lang="sr-Latn-CS" dirty="0" smtClean="0"/>
              <a:t>E.g.  Post  + man = postman</a:t>
            </a:r>
          </a:p>
          <a:p>
            <a:r>
              <a:rPr lang="sr-Latn-CS" dirty="0" smtClean="0"/>
              <a:t>E.g. Answer (v)  </a:t>
            </a:r>
            <a:r>
              <a:rPr lang="sr-Latn-CS" dirty="0" smtClean="0">
                <a:sym typeface="Wingdings" pitchFamily="2" charset="2"/>
              </a:rPr>
              <a:t> answer (n)</a:t>
            </a:r>
            <a:endParaRPr lang="sr-Latn-CS" dirty="0" smtClean="0"/>
          </a:p>
          <a:p>
            <a:r>
              <a:rPr lang="sr-Latn-CS" dirty="0" smtClean="0">
                <a:solidFill>
                  <a:srgbClr val="FF0000"/>
                </a:solidFill>
              </a:rPr>
              <a:t>Inflection</a:t>
            </a:r>
            <a:r>
              <a:rPr lang="sr-Latn-CS" dirty="0" smtClean="0"/>
              <a:t> (adaptation that led to the realization of their functional value)</a:t>
            </a:r>
          </a:p>
          <a:p>
            <a:r>
              <a:rPr lang="sr-Latn-CS" dirty="0" smtClean="0"/>
              <a:t>Smoke  (v) </a:t>
            </a:r>
            <a:r>
              <a:rPr lang="sr-Latn-CS" dirty="0" smtClean="0">
                <a:sym typeface="Wingdings" pitchFamily="2" charset="2"/>
              </a:rPr>
              <a:t> smoke</a:t>
            </a:r>
            <a:r>
              <a:rPr lang="sr-Latn-CS" dirty="0" smtClean="0">
                <a:solidFill>
                  <a:srgbClr val="FF0000"/>
                </a:solidFill>
                <a:sym typeface="Wingdings" pitchFamily="2" charset="2"/>
              </a:rPr>
              <a:t>S </a:t>
            </a:r>
            <a:r>
              <a:rPr lang="sr-Latn-CS" dirty="0" smtClean="0">
                <a:sym typeface="Wingdings" pitchFamily="2" charset="2"/>
              </a:rPr>
              <a:t>(3rd pers sg, + present)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These endings allow the words to enter combinations of a higher structural order, such as</a:t>
            </a:r>
            <a:r>
              <a:rPr lang="en-GB" dirty="0" smtClean="0"/>
              <a:t>: </a:t>
            </a:r>
            <a:endParaRPr lang="sr-Latn-CS" dirty="0" smtClean="0"/>
          </a:p>
          <a:p>
            <a:r>
              <a:rPr lang="sr-Latn-CS" dirty="0"/>
              <a:t>p</a:t>
            </a:r>
            <a:r>
              <a:rPr lang="sr-Latn-CS" dirty="0" smtClean="0"/>
              <a:t>hrases</a:t>
            </a:r>
          </a:p>
          <a:p>
            <a:r>
              <a:rPr lang="sr-Latn-CS" dirty="0"/>
              <a:t>c</a:t>
            </a:r>
            <a:r>
              <a:rPr lang="sr-Latn-CS" dirty="0" smtClean="0"/>
              <a:t>lauses</a:t>
            </a:r>
          </a:p>
          <a:p>
            <a:r>
              <a:rPr lang="sr-Latn-CS" dirty="0" smtClean="0"/>
              <a:t>Sentences. </a:t>
            </a:r>
          </a:p>
          <a:p>
            <a:r>
              <a:rPr lang="sr-Latn-CS" dirty="0" smtClean="0"/>
              <a:t>They will be the focus of interest in syntax. </a:t>
            </a:r>
          </a:p>
          <a:p>
            <a:r>
              <a:rPr lang="sr-Latn-CS" dirty="0" smtClean="0"/>
              <a:t>Together, </a:t>
            </a:r>
            <a:r>
              <a:rPr lang="sr-Latn-CS" dirty="0" smtClean="0">
                <a:solidFill>
                  <a:srgbClr val="FF0000"/>
                </a:solidFill>
              </a:rPr>
              <a:t>MORPHOLOGY</a:t>
            </a:r>
            <a:r>
              <a:rPr lang="sr-Latn-CS" dirty="0" smtClean="0"/>
              <a:t> and </a:t>
            </a:r>
            <a:r>
              <a:rPr lang="sr-Latn-CS" dirty="0" smtClean="0">
                <a:solidFill>
                  <a:srgbClr val="FF0000"/>
                </a:solidFill>
              </a:rPr>
              <a:t>SYNTAX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Latn-CS" dirty="0" smtClean="0"/>
              <a:t> constitute </a:t>
            </a:r>
            <a:r>
              <a:rPr lang="sr-Latn-CS" dirty="0" smtClean="0">
                <a:solidFill>
                  <a:srgbClr val="FF0000"/>
                </a:solidFill>
              </a:rPr>
              <a:t>GRAMMAR.</a:t>
            </a:r>
            <a:endParaRPr lang="sr-Latn-C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8575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Morphosyntactic interface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85000" lnSpcReduction="20000"/>
          </a:bodyPr>
          <a:lstStyle/>
          <a:p>
            <a:r>
              <a:rPr lang="sr-Latn-CS" dirty="0" smtClean="0"/>
              <a:t>Take a look  at the following  linear set of ‘word stems’</a:t>
            </a:r>
            <a:r>
              <a:rPr lang="en-GB" dirty="0" smtClean="0"/>
              <a:t>. </a:t>
            </a:r>
            <a:endParaRPr lang="sr-Latn-CS" dirty="0" smtClean="0"/>
          </a:p>
          <a:p>
            <a:endParaRPr lang="sr-Latn-CS" dirty="0" smtClean="0"/>
          </a:p>
          <a:p>
            <a:r>
              <a:rPr lang="sr-Latn-CS" dirty="0" smtClean="0"/>
              <a:t>CHURCH   GOTHIC   IN     LIVE    ARTIST </a:t>
            </a:r>
          </a:p>
          <a:p>
            <a:r>
              <a:rPr lang="sr-Latn-CS" dirty="0" smtClean="0"/>
              <a:t>What do we need to do with these word stems in order to make a sentence ?</a:t>
            </a:r>
          </a:p>
          <a:p>
            <a:r>
              <a:rPr lang="sr-Latn-CS" dirty="0" smtClean="0"/>
              <a:t>We need to arrange them in some kind of order first, so that the order points to a state of affairs that might be in harmony with the reality known to us:</a:t>
            </a:r>
          </a:p>
          <a:p>
            <a:r>
              <a:rPr lang="sr-Latn-CS" dirty="0" smtClean="0"/>
              <a:t>ARTIST    LIVE   IN   GOTHIC     CHURCH </a:t>
            </a:r>
          </a:p>
          <a:p>
            <a:r>
              <a:rPr lang="sr-Latn-CS" dirty="0" smtClean="0"/>
              <a:t>What has enabled us  to  arrange them in this order? Does it make sense to you? Is  it a proposition? Or not yet....</a:t>
            </a:r>
          </a:p>
          <a:p>
            <a:r>
              <a:rPr lang="sr-Latn-CS" dirty="0" smtClean="0"/>
              <a:t>Inflection  may help :</a:t>
            </a:r>
          </a:p>
          <a:p>
            <a:pPr lvl="1"/>
            <a:r>
              <a:rPr lang="en-GB" dirty="0"/>
              <a:t>l</a:t>
            </a:r>
            <a:r>
              <a:rPr lang="sr-Latn-CS" dirty="0" smtClean="0"/>
              <a:t>ocate the event in time  (tense)</a:t>
            </a:r>
          </a:p>
          <a:p>
            <a:pPr lvl="1"/>
            <a:r>
              <a:rPr lang="en-GB" dirty="0"/>
              <a:t>d</a:t>
            </a:r>
            <a:r>
              <a:rPr lang="sr-Latn-CS" dirty="0" smtClean="0"/>
              <a:t>etermine whether the event was momentary or lasted  (aspect)</a:t>
            </a:r>
          </a:p>
          <a:p>
            <a:pPr lvl="1"/>
            <a:r>
              <a:rPr lang="en-GB" dirty="0"/>
              <a:t>c</a:t>
            </a:r>
            <a:r>
              <a:rPr lang="sr-Latn-CS" dirty="0" smtClean="0"/>
              <a:t>ount the participants (sg vs. pl)</a:t>
            </a:r>
            <a:r>
              <a:rPr lang="en-GB" dirty="0" smtClean="0"/>
              <a:t>. </a:t>
            </a:r>
            <a:endParaRPr lang="sr-Latn-CS" dirty="0" smtClean="0"/>
          </a:p>
          <a:p>
            <a:pPr lvl="1">
              <a:buNone/>
            </a:pPr>
            <a:endParaRPr lang="sr-Latn-CS" dirty="0" smtClean="0"/>
          </a:p>
          <a:p>
            <a:pPr lvl="1">
              <a:buNone/>
            </a:pPr>
            <a:r>
              <a:rPr lang="sr-Latn-CS" sz="2600" b="1" dirty="0" smtClean="0">
                <a:solidFill>
                  <a:srgbClr val="FF0000"/>
                </a:solidFill>
              </a:rPr>
              <a:t>ARTIST LIVES IN GOTHIC</a:t>
            </a:r>
            <a:r>
              <a:rPr lang="sr-Latn-CS" b="1" dirty="0" smtClean="0">
                <a:solidFill>
                  <a:srgbClr val="FF0000"/>
                </a:solidFill>
              </a:rPr>
              <a:t> </a:t>
            </a:r>
            <a:r>
              <a:rPr lang="sr-Latn-CS" sz="2600" b="1" dirty="0" smtClean="0">
                <a:solidFill>
                  <a:srgbClr val="FF0000"/>
                </a:solidFill>
              </a:rPr>
              <a:t>CHURCH </a:t>
            </a:r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Possibil</a:t>
            </a:r>
            <a:r>
              <a:rPr lang="en-US" dirty="0" err="1" smtClean="0"/>
              <a:t>i</a:t>
            </a:r>
            <a:r>
              <a:rPr lang="sr-Latn-CS" dirty="0" smtClean="0"/>
              <a:t>ty to formally determine  the identity of a noun (</a:t>
            </a:r>
            <a:r>
              <a:rPr lang="sr-Latn-CS" i="1" dirty="0" smtClean="0"/>
              <a:t>a</a:t>
            </a:r>
            <a:r>
              <a:rPr lang="sr-Latn-CS" dirty="0" smtClean="0"/>
              <a:t> vs. </a:t>
            </a:r>
            <a:r>
              <a:rPr lang="sr-Latn-CS" i="1" dirty="0" smtClean="0"/>
              <a:t>the </a:t>
            </a:r>
            <a:r>
              <a:rPr lang="sr-Latn-CS" dirty="0" smtClean="0"/>
              <a:t>)</a:t>
            </a:r>
          </a:p>
          <a:p>
            <a:r>
              <a:rPr lang="sr-Latn-CS" dirty="0" smtClean="0"/>
              <a:t>Etc.</a:t>
            </a:r>
          </a:p>
          <a:p>
            <a:endParaRPr lang="sr-Latn-CS" dirty="0" smtClean="0"/>
          </a:p>
          <a:p>
            <a:endParaRPr lang="sr-Latn-C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785787" y="3500439"/>
            <a:ext cx="7286676" cy="207170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b="1" dirty="0" smtClean="0">
                <a:solidFill>
                  <a:srgbClr val="FFCC00"/>
                </a:solidFill>
              </a:rPr>
              <a:t>Exercise :  Process the  sequence ( all the nouns, the verb and the adjective in all available ways) and report your combination to the class.</a:t>
            </a:r>
            <a:endParaRPr lang="sr-Latn-CS" sz="24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b="1" dirty="0" smtClean="0">
                <a:solidFill>
                  <a:srgbClr val="FF0000"/>
                </a:solidFill>
              </a:rPr>
              <a:t>The results: </a:t>
            </a:r>
          </a:p>
          <a:p>
            <a:pPr lvl="1"/>
            <a:r>
              <a:rPr lang="sr-Latn-CS" b="1" dirty="0" smtClean="0">
                <a:solidFill>
                  <a:srgbClr val="FF0000"/>
                </a:solidFill>
              </a:rPr>
              <a:t>The artist lives in a Gothic church.</a:t>
            </a:r>
          </a:p>
          <a:p>
            <a:pPr lvl="1"/>
            <a:r>
              <a:rPr lang="sr-Latn-CS" b="1" dirty="0" smtClean="0">
                <a:solidFill>
                  <a:srgbClr val="FF0000"/>
                </a:solidFill>
              </a:rPr>
              <a:t>Artists live in the Gothic church.</a:t>
            </a:r>
          </a:p>
          <a:p>
            <a:pPr lvl="1"/>
            <a:r>
              <a:rPr lang="sr-Latn-CS" b="1" dirty="0" smtClean="0">
                <a:solidFill>
                  <a:srgbClr val="FF0000"/>
                </a:solidFill>
              </a:rPr>
              <a:t>An artist lived in a Gothic church. </a:t>
            </a:r>
          </a:p>
          <a:p>
            <a:pPr lvl="1"/>
            <a:r>
              <a:rPr lang="sr-Latn-CS" b="1" dirty="0" smtClean="0">
                <a:solidFill>
                  <a:srgbClr val="FF0000"/>
                </a:solidFill>
              </a:rPr>
              <a:t>The artist was living in a Gothic church.</a:t>
            </a:r>
          </a:p>
          <a:p>
            <a:pPr lvl="1"/>
            <a:r>
              <a:rPr lang="sr-Latn-CS" b="1" dirty="0" smtClean="0">
                <a:solidFill>
                  <a:srgbClr val="FF0000"/>
                </a:solidFill>
              </a:rPr>
              <a:t>Artists have lived in the Gothic church.</a:t>
            </a:r>
          </a:p>
          <a:p>
            <a:pPr lvl="1"/>
            <a:r>
              <a:rPr lang="sr-Latn-CS" b="1" dirty="0" smtClean="0">
                <a:solidFill>
                  <a:srgbClr val="FF0000"/>
                </a:solidFill>
              </a:rPr>
              <a:t>...</a:t>
            </a:r>
          </a:p>
          <a:p>
            <a:pPr algn="just"/>
            <a:r>
              <a:rPr lang="sr-Latn-CS" b="1" dirty="0" smtClean="0"/>
              <a:t>What follows is that processing the nouns and verbs has to be coordinated (e.g. Npl &gt; Vpl)</a:t>
            </a:r>
            <a:r>
              <a:rPr lang="sr-Latn-ME" b="1" dirty="0" smtClean="0"/>
              <a:t>; </a:t>
            </a:r>
            <a:r>
              <a:rPr lang="sr-Latn-CS" b="1" dirty="0" smtClean="0"/>
              <a:t>these elements are interrelated and depend on each other as constituents and themselves turn out to be part of a larger constituent; also, apart from inflection, we may introduce  certain functional words, such as the formal markers of determinacy and indeterminacy. 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Subject matter of syntax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Step by step, combining the principles of paradigmatic and syntagmatic relations we have  outlined the principles of CONSTITUENT STRUCTURE which will be the focus of this course.</a:t>
            </a:r>
          </a:p>
          <a:p>
            <a:pPr>
              <a:buNone/>
            </a:pPr>
            <a:endParaRPr lang="sr-Latn-CS" dirty="0" smtClean="0"/>
          </a:p>
          <a:p>
            <a:endParaRPr lang="sr-Latn-CS" dirty="0"/>
          </a:p>
        </p:txBody>
      </p:sp>
      <p:sp>
        <p:nvSpPr>
          <p:cNvPr id="4" name="Rounded Rectangle 3"/>
          <p:cNvSpPr/>
          <p:nvPr/>
        </p:nvSpPr>
        <p:spPr>
          <a:xfrm>
            <a:off x="714348" y="3714753"/>
            <a:ext cx="8001056" cy="2128846"/>
          </a:xfrm>
          <a:prstGeom prst="roundRect">
            <a:avLst>
              <a:gd name="adj" fmla="val 18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2400" b="1" dirty="0" smtClean="0">
                <a:solidFill>
                  <a:srgbClr val="FFFF00"/>
                </a:solidFill>
              </a:rPr>
              <a:t>The subject matter of syntax: combinations of words  into groups of at least two or more words between and among which there are certain grammatical relations</a:t>
            </a:r>
            <a:r>
              <a:rPr lang="en-GB" sz="2400" b="1" dirty="0" smtClean="0">
                <a:solidFill>
                  <a:srgbClr val="FFFF00"/>
                </a:solidFill>
              </a:rPr>
              <a:t>. </a:t>
            </a:r>
            <a:endParaRPr lang="sr-Latn-C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sr-Latn-CS" sz="2400" b="1" dirty="0" smtClean="0">
                <a:solidFill>
                  <a:srgbClr val="FFFF00"/>
                </a:solidFill>
              </a:rPr>
              <a:t>CONSTRUCTIONS: phrases, clauses, sentences  </a:t>
            </a:r>
            <a:endParaRPr lang="sr-Latn-C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The angle from which we approach these relations  may differ considerably</a:t>
            </a:r>
            <a:r>
              <a:rPr lang="en-GB" dirty="0" smtClean="0"/>
              <a:t>.</a:t>
            </a:r>
            <a:endParaRPr lang="sr-Latn-CS" dirty="0" smtClean="0"/>
          </a:p>
          <a:p>
            <a:r>
              <a:rPr lang="sr-Latn-CS" dirty="0" smtClean="0"/>
              <a:t>The approch may be</a:t>
            </a:r>
            <a:r>
              <a:rPr lang="en-GB" dirty="0" smtClean="0"/>
              <a:t>: </a:t>
            </a:r>
            <a:endParaRPr lang="sr-Latn-CS" dirty="0" smtClean="0"/>
          </a:p>
          <a:p>
            <a:r>
              <a:rPr lang="sr-Latn-CS" dirty="0" smtClean="0"/>
              <a:t>Traditional (S, P, O...)</a:t>
            </a:r>
          </a:p>
          <a:p>
            <a:r>
              <a:rPr lang="sr-Latn-CS" dirty="0" smtClean="0"/>
              <a:t>Structural  (which sees the relations of hierarchy within construction, i.e. </a:t>
            </a:r>
            <a:r>
              <a:rPr lang="en-GB" dirty="0" smtClean="0"/>
              <a:t>s</a:t>
            </a:r>
            <a:r>
              <a:rPr lang="sr-Latn-CS" dirty="0" smtClean="0"/>
              <a:t>tructure) </a:t>
            </a:r>
          </a:p>
          <a:p>
            <a:r>
              <a:rPr lang="sr-Latn-CS" dirty="0" smtClean="0"/>
              <a:t>Transformation-generative (which acknowledges relation between the deep and surface structure of L). 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Syntactic units and their combinations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The basic unit of syntactic analysis  - </a:t>
            </a:r>
            <a:r>
              <a:rPr lang="sr-Latn-CS" dirty="0" smtClean="0">
                <a:solidFill>
                  <a:srgbClr val="FF0000"/>
                </a:solidFill>
              </a:rPr>
              <a:t>WORD</a:t>
            </a:r>
          </a:p>
          <a:p>
            <a:r>
              <a:rPr lang="sr-Latn-CS" dirty="0" smtClean="0"/>
              <a:t>Extremely diverse definitions</a:t>
            </a:r>
            <a:r>
              <a:rPr lang="en-GB" dirty="0" smtClean="0"/>
              <a:t>:</a:t>
            </a:r>
            <a:endParaRPr lang="sr-Latn-CS" dirty="0" smtClean="0"/>
          </a:p>
          <a:p>
            <a:r>
              <a:rPr lang="en-GB" dirty="0"/>
              <a:t>i</a:t>
            </a:r>
            <a:r>
              <a:rPr lang="sr-Latn-CS" dirty="0" smtClean="0"/>
              <a:t>n writing</a:t>
            </a:r>
          </a:p>
          <a:p>
            <a:r>
              <a:rPr lang="en-GB" dirty="0"/>
              <a:t>i</a:t>
            </a:r>
            <a:r>
              <a:rPr lang="sr-Latn-CS" dirty="0" smtClean="0"/>
              <a:t>n speech : pauses? However... </a:t>
            </a:r>
          </a:p>
          <a:p>
            <a:pPr lvl="1"/>
            <a:r>
              <a:rPr lang="sr-Latn-CS" dirty="0" smtClean="0"/>
              <a:t>A: My wife went on a holiday...</a:t>
            </a:r>
          </a:p>
          <a:p>
            <a:pPr lvl="1"/>
            <a:r>
              <a:rPr lang="sr-Latn-CS" dirty="0" smtClean="0"/>
              <a:t>B: Jamaica ? </a:t>
            </a:r>
          </a:p>
          <a:p>
            <a:pPr lvl="1"/>
            <a:r>
              <a:rPr lang="sr-Latn-CS" dirty="0" smtClean="0"/>
              <a:t>A: No, she went on her own free will. </a:t>
            </a:r>
          </a:p>
          <a:p>
            <a:pPr lvl="1"/>
            <a:r>
              <a:rPr lang="sr-Latn-CS" dirty="0" smtClean="0"/>
              <a:t>(Did you make her?) </a:t>
            </a:r>
          </a:p>
          <a:p>
            <a:r>
              <a:rPr lang="en-GB" dirty="0"/>
              <a:t>i</a:t>
            </a:r>
            <a:r>
              <a:rPr lang="sr-Latn-CS" dirty="0" smtClean="0"/>
              <a:t>n morphology</a:t>
            </a:r>
            <a:r>
              <a:rPr lang="sr-Latn-CS" dirty="0" smtClean="0">
                <a:solidFill>
                  <a:srgbClr val="FF0000"/>
                </a:solidFill>
              </a:rPr>
              <a:t>: word is NOT a morpheme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Latn-CS" dirty="0" smtClean="0">
                <a:solidFill>
                  <a:srgbClr val="FF0000"/>
                </a:solidFill>
              </a:rPr>
              <a:t>;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Latn-CS" dirty="0" smtClean="0"/>
              <a:t>the principle of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Latn-CS" dirty="0" smtClean="0">
                <a:solidFill>
                  <a:srgbClr val="FF0000"/>
                </a:solidFill>
              </a:rPr>
              <a:t>uninterruptability ;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Latn-CS" dirty="0" smtClean="0"/>
              <a:t>but  abso–BLOOMING–lutely </a:t>
            </a:r>
            <a:endParaRPr lang="sr-Latn-C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920</Words>
  <Application>Microsoft Office PowerPoint</Application>
  <PresentationFormat>On-screen Show (4:3)</PresentationFormat>
  <Paragraphs>101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What is Syntax? </vt:lpstr>
      <vt:lpstr>Morphology and Syntax</vt:lpstr>
      <vt:lpstr>PowerPoint Presentation</vt:lpstr>
      <vt:lpstr>Morphosyntactic interface </vt:lpstr>
      <vt:lpstr>PowerPoint Presentation</vt:lpstr>
      <vt:lpstr>PowerPoint Presentation</vt:lpstr>
      <vt:lpstr>Subject matter of syntax </vt:lpstr>
      <vt:lpstr>PowerPoint Presentation</vt:lpstr>
      <vt:lpstr>Syntactic units and their combinations </vt:lpstr>
      <vt:lpstr>Open / closed classes of words </vt:lpstr>
      <vt:lpstr>Function and Content Words</vt:lpstr>
      <vt:lpstr>To wrap up...</vt:lpstr>
      <vt:lpstr>We shall be dealing with...</vt:lpstr>
      <vt:lpstr>PowerPoint Presentation</vt:lpstr>
      <vt:lpstr>Recommended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Syntax?</dc:title>
  <dc:creator>XP</dc:creator>
  <cp:lastModifiedBy>PC</cp:lastModifiedBy>
  <cp:revision>32</cp:revision>
  <dcterms:created xsi:type="dcterms:W3CDTF">2010-09-26T10:42:13Z</dcterms:created>
  <dcterms:modified xsi:type="dcterms:W3CDTF">2022-10-25T12:15:46Z</dcterms:modified>
</cp:coreProperties>
</file>