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3" r:id="rId1"/>
  </p:sldMasterIdLst>
  <p:notesMasterIdLst>
    <p:notesMasterId r:id="rId12"/>
  </p:notesMasterIdLst>
  <p:sldIdLst>
    <p:sldId id="287" r:id="rId2"/>
    <p:sldId id="257" r:id="rId3"/>
    <p:sldId id="258" r:id="rId4"/>
    <p:sldId id="259" r:id="rId5"/>
    <p:sldId id="270" r:id="rId6"/>
    <p:sldId id="280" r:id="rId7"/>
    <p:sldId id="282" r:id="rId8"/>
    <p:sldId id="283" r:id="rId9"/>
    <p:sldId id="284" r:id="rId10"/>
    <p:sldId id="286" r:id="rId11"/>
  </p:sldIdLst>
  <p:sldSz cx="10058400" cy="7772400"/>
  <p:notesSz cx="10058400" cy="7772400"/>
  <p:defaultTextStyle>
    <a:defPPr>
      <a:defRPr lang="e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91" y="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E9978-9551-463D-AE52-D2C626C5BB9A}" type="datetimeFigureOut">
              <a:rPr lang="en-US" smtClean="0"/>
              <a:t>26-Oct-22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" smtClean="0"/>
              <a:t>Click to edit Master text styles</a:t>
            </a:r>
          </a:p>
          <a:p>
            <a:pPr lvl="1"/>
            <a:r>
              <a:rPr lang="en" smtClean="0"/>
              <a:t>Second level</a:t>
            </a:r>
          </a:p>
          <a:p>
            <a:pPr lvl="2"/>
            <a:r>
              <a:rPr lang="en" smtClean="0"/>
              <a:t>Third level</a:t>
            </a:r>
          </a:p>
          <a:p>
            <a:pPr lvl="3"/>
            <a:r>
              <a:rPr lang="en" smtClean="0"/>
              <a:t>Fourth level</a:t>
            </a:r>
          </a:p>
          <a:p>
            <a:pPr lvl="4"/>
            <a:r>
              <a:rPr lang="en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7538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269F8-A935-4D43-9970-96BF2BDEF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977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269F8-A935-4D43-9970-96BF2BDEF4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30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269F8-A935-4D43-9970-96BF2BDEF4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098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086" y="1640842"/>
            <a:ext cx="7283065" cy="3773525"/>
          </a:xfrm>
        </p:spPr>
        <p:txBody>
          <a:bodyPr anchor="b"/>
          <a:lstStyle>
            <a:lvl1pPr>
              <a:defRPr sz="79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3086" y="5414364"/>
            <a:ext cx="7283065" cy="976276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50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5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8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1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4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17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23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03FD4-674D-4798-B86E-12097658C6EF}" type="datetime1">
              <a:rPr lang="en-US" smtClean="0"/>
              <a:t>26-Oct-22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Izvor: Rabotić Branislav, Selektivni oblici turizma, drugo izdanje, Visoka turistička škola strukovnih studija, Beograd, 2013.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9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088" y="5440665"/>
            <a:ext cx="7283064" cy="642303"/>
          </a:xfrm>
        </p:spPr>
        <p:txBody>
          <a:bodyPr anchor="b">
            <a:normAutofit/>
          </a:bodyPr>
          <a:lstStyle>
            <a:lvl1pPr algn="l">
              <a:defRPr sz="264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53086" y="777240"/>
            <a:ext cx="7283065" cy="412608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0"/>
            </a:lvl1pPr>
            <a:lvl2pPr marL="502920" indent="0">
              <a:buNone/>
              <a:defRPr sz="1760"/>
            </a:lvl2pPr>
            <a:lvl3pPr marL="1005840" indent="0">
              <a:buNone/>
              <a:defRPr sz="1760"/>
            </a:lvl3pPr>
            <a:lvl4pPr marL="1508760" indent="0">
              <a:buNone/>
              <a:defRPr sz="1760"/>
            </a:lvl4pPr>
            <a:lvl5pPr marL="2011680" indent="0">
              <a:buNone/>
              <a:defRPr sz="1760"/>
            </a:lvl5pPr>
            <a:lvl6pPr marL="2514600" indent="0">
              <a:buNone/>
              <a:defRPr sz="1760"/>
            </a:lvl6pPr>
            <a:lvl7pPr marL="3017520" indent="0">
              <a:buNone/>
              <a:defRPr sz="1760"/>
            </a:lvl7pPr>
            <a:lvl8pPr marL="3520440" indent="0">
              <a:buNone/>
              <a:defRPr sz="1760"/>
            </a:lvl8pPr>
            <a:lvl9pPr marL="4023360" indent="0">
              <a:buNone/>
              <a:defRPr sz="176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3087" y="6082968"/>
            <a:ext cx="7283063" cy="559540"/>
          </a:xfrm>
        </p:spPr>
        <p:txBody>
          <a:bodyPr>
            <a:normAutofit/>
          </a:bodyPr>
          <a:lstStyle>
            <a:lvl1pPr marL="0" indent="0">
              <a:buNone/>
              <a:defRPr sz="132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59CD-637C-4A13-97B9-5CAA0C1096F7}" type="datetime1">
              <a:rPr lang="en-US" smtClean="0"/>
              <a:t>26-Oct-22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Izvor: Rabotić Branislav, Selektivni oblici turizma, drugo izdanje, Visoka turistička škola strukovnih studija, Beograd, 2013.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528829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086" y="1640840"/>
            <a:ext cx="7283065" cy="2245360"/>
          </a:xfrm>
        </p:spPr>
        <p:txBody>
          <a:bodyPr/>
          <a:lstStyle>
            <a:lvl1pPr>
              <a:defRPr sz="52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953086" y="4145280"/>
            <a:ext cx="7283065" cy="2677160"/>
          </a:xfrm>
        </p:spPr>
        <p:txBody>
          <a:bodyPr anchor="ctr">
            <a:normAutofit/>
          </a:bodyPr>
          <a:lstStyle>
            <a:lvl1pPr marL="0" indent="0">
              <a:buNone/>
              <a:defRPr sz="198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59CD-637C-4A13-97B9-5CAA0C1096F7}" type="datetime1">
              <a:rPr lang="en-US" smtClean="0"/>
              <a:t>26-Oct-22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Izvor: Rabotić Branislav, Selektivni oblici turizma, drugo izdanje, Visoka turistička škola strukovnih studija, Beograd, 2013.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641839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9550" y="1640841"/>
            <a:ext cx="6601154" cy="2626669"/>
          </a:xfrm>
        </p:spPr>
        <p:txBody>
          <a:bodyPr/>
          <a:lstStyle>
            <a:lvl1pPr>
              <a:defRPr sz="52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599984" y="4267509"/>
            <a:ext cx="5994858" cy="387797"/>
          </a:xfrm>
        </p:spPr>
        <p:txBody>
          <a:bodyPr anchor="t">
            <a:normAutofit/>
          </a:bodyPr>
          <a:lstStyle>
            <a:lvl1pPr marL="0" indent="0">
              <a:buNone/>
              <a:defRPr lang="en-US" sz="154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953086" y="4930745"/>
            <a:ext cx="7283065" cy="1899920"/>
          </a:xfrm>
        </p:spPr>
        <p:txBody>
          <a:bodyPr anchor="ctr">
            <a:normAutofit/>
          </a:bodyPr>
          <a:lstStyle>
            <a:lvl1pPr marL="0" indent="0">
              <a:buNone/>
              <a:defRPr sz="198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59CD-637C-4A13-97B9-5CAA0C1096F7}" type="datetime1">
              <a:rPr lang="en-US" smtClean="0"/>
              <a:t>26-Oct-22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Izvor: Rabotić Branislav, Selektivni oblici turizma, drugo izdanje, Visoka turistička škola strukovnih studija, Beograd, 2013.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41287" y="1100753"/>
            <a:ext cx="661750" cy="215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342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99660" y="2962292"/>
            <a:ext cx="661750" cy="215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342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6215368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086" y="3540761"/>
            <a:ext cx="7283066" cy="1873604"/>
          </a:xfrm>
        </p:spPr>
        <p:txBody>
          <a:bodyPr anchor="b"/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3086" y="5414365"/>
            <a:ext cx="7283065" cy="975120"/>
          </a:xfrm>
        </p:spPr>
        <p:txBody>
          <a:bodyPr anchor="t"/>
          <a:lstStyle>
            <a:lvl1pPr marL="0" indent="0" algn="l">
              <a:buNone/>
              <a:defRPr sz="2200" cap="none">
                <a:solidFill>
                  <a:schemeClr val="accent1"/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59CD-637C-4A13-97B9-5CAA0C1096F7}" type="datetime1">
              <a:rPr lang="en-US" smtClean="0"/>
              <a:t>26-Oct-22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Izvor: Rabotić Branislav, Selektivni oblici turizma, drugo izdanje, Visoka turistička škola strukovnih studija, Beograd, 2013.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022320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6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318" y="2245360"/>
            <a:ext cx="2431798" cy="653097"/>
          </a:xfrm>
        </p:spPr>
        <p:txBody>
          <a:bodyPr anchor="b">
            <a:noAutofit/>
          </a:bodyPr>
          <a:lstStyle>
            <a:lvl1pPr marL="0" indent="0">
              <a:buNone/>
              <a:defRPr sz="2640" b="0">
                <a:solidFill>
                  <a:schemeClr val="accent1"/>
                </a:solidFill>
              </a:defRPr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8423" y="3022600"/>
            <a:ext cx="2415692" cy="4067916"/>
          </a:xfrm>
        </p:spPr>
        <p:txBody>
          <a:bodyPr anchor="t">
            <a:normAutofit/>
          </a:bodyPr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04855" y="2245360"/>
            <a:ext cx="2423029" cy="653097"/>
          </a:xfrm>
        </p:spPr>
        <p:txBody>
          <a:bodyPr anchor="b">
            <a:noAutofit/>
          </a:bodyPr>
          <a:lstStyle>
            <a:lvl1pPr marL="0" indent="0">
              <a:buNone/>
              <a:defRPr sz="2640" b="0">
                <a:solidFill>
                  <a:schemeClr val="accent1"/>
                </a:solidFill>
              </a:defRPr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196145" y="3022600"/>
            <a:ext cx="2431738" cy="4067916"/>
          </a:xfrm>
        </p:spPr>
        <p:txBody>
          <a:bodyPr anchor="t">
            <a:normAutofit/>
          </a:bodyPr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9409" y="2245360"/>
            <a:ext cx="2419624" cy="653097"/>
          </a:xfrm>
        </p:spPr>
        <p:txBody>
          <a:bodyPr anchor="b">
            <a:noAutofit/>
          </a:bodyPr>
          <a:lstStyle>
            <a:lvl1pPr marL="0" indent="0">
              <a:buNone/>
              <a:defRPr sz="2640" b="0">
                <a:solidFill>
                  <a:schemeClr val="accent1"/>
                </a:solidFill>
              </a:defRPr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9409" y="3022600"/>
            <a:ext cx="2419624" cy="4067916"/>
          </a:xfrm>
        </p:spPr>
        <p:txBody>
          <a:bodyPr anchor="t">
            <a:normAutofit/>
          </a:bodyPr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074867" y="2418080"/>
            <a:ext cx="0" cy="449072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45333" y="2418080"/>
            <a:ext cx="0" cy="44958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59CD-637C-4A13-97B9-5CAA0C1096F7}" type="datetime1">
              <a:rPr lang="en-US" smtClean="0"/>
              <a:t>26-Oct-22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Izvor: Rabotić Branislav, Selektivni oblici turizma, drugo izdanje, Visoka turistička škola strukovnih studija, Beograd, 2013.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84552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6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8423" y="4817742"/>
            <a:ext cx="2426173" cy="653097"/>
          </a:xfrm>
        </p:spPr>
        <p:txBody>
          <a:bodyPr anchor="b">
            <a:noAutofit/>
          </a:bodyPr>
          <a:lstStyle>
            <a:lvl1pPr marL="0" indent="0">
              <a:buNone/>
              <a:defRPr sz="2640" b="0">
                <a:solidFill>
                  <a:schemeClr val="accent1"/>
                </a:solidFill>
              </a:defRPr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8423" y="2504440"/>
            <a:ext cx="2426173" cy="17272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0"/>
            </a:lvl1pPr>
            <a:lvl2pPr marL="502920" indent="0">
              <a:buNone/>
              <a:defRPr sz="1760"/>
            </a:lvl2pPr>
            <a:lvl3pPr marL="1005840" indent="0">
              <a:buNone/>
              <a:defRPr sz="1760"/>
            </a:lvl3pPr>
            <a:lvl4pPr marL="1508760" indent="0">
              <a:buNone/>
              <a:defRPr sz="1760"/>
            </a:lvl4pPr>
            <a:lvl5pPr marL="2011680" indent="0">
              <a:buNone/>
              <a:defRPr sz="1760"/>
            </a:lvl5pPr>
            <a:lvl6pPr marL="2514600" indent="0">
              <a:buNone/>
              <a:defRPr sz="1760"/>
            </a:lvl6pPr>
            <a:lvl7pPr marL="3017520" indent="0">
              <a:buNone/>
              <a:defRPr sz="1760"/>
            </a:lvl7pPr>
            <a:lvl8pPr marL="3520440" indent="0">
              <a:buNone/>
              <a:defRPr sz="1760"/>
            </a:lvl8pPr>
            <a:lvl9pPr marL="4023360" indent="0">
              <a:buNone/>
              <a:defRPr sz="176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8423" y="5470841"/>
            <a:ext cx="2426173" cy="747081"/>
          </a:xfrm>
        </p:spPr>
        <p:txBody>
          <a:bodyPr anchor="t">
            <a:normAutofit/>
          </a:bodyPr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09571" y="4817742"/>
            <a:ext cx="2418313" cy="653097"/>
          </a:xfrm>
        </p:spPr>
        <p:txBody>
          <a:bodyPr anchor="b">
            <a:noAutofit/>
          </a:bodyPr>
          <a:lstStyle>
            <a:lvl1pPr marL="0" indent="0">
              <a:buNone/>
              <a:defRPr sz="2640" b="0">
                <a:solidFill>
                  <a:schemeClr val="accent1"/>
                </a:solidFill>
              </a:defRPr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09570" y="2504440"/>
            <a:ext cx="2418313" cy="17272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0"/>
            </a:lvl1pPr>
            <a:lvl2pPr marL="502920" indent="0">
              <a:buNone/>
              <a:defRPr sz="1760"/>
            </a:lvl2pPr>
            <a:lvl3pPr marL="1005840" indent="0">
              <a:buNone/>
              <a:defRPr sz="1760"/>
            </a:lvl3pPr>
            <a:lvl4pPr marL="1508760" indent="0">
              <a:buNone/>
              <a:defRPr sz="1760"/>
            </a:lvl4pPr>
            <a:lvl5pPr marL="2011680" indent="0">
              <a:buNone/>
              <a:defRPr sz="1760"/>
            </a:lvl5pPr>
            <a:lvl6pPr marL="2514600" indent="0">
              <a:buNone/>
              <a:defRPr sz="1760"/>
            </a:lvl6pPr>
            <a:lvl7pPr marL="3017520" indent="0">
              <a:buNone/>
              <a:defRPr sz="1760"/>
            </a:lvl7pPr>
            <a:lvl8pPr marL="3520440" indent="0">
              <a:buNone/>
              <a:defRPr sz="1760"/>
            </a:lvl8pPr>
            <a:lvl9pPr marL="4023360" indent="0">
              <a:buNone/>
              <a:defRPr sz="176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08454" y="5470840"/>
            <a:ext cx="2421516" cy="747081"/>
          </a:xfrm>
        </p:spPr>
        <p:txBody>
          <a:bodyPr anchor="t">
            <a:normAutofit/>
          </a:bodyPr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9409" y="4817742"/>
            <a:ext cx="2419624" cy="653097"/>
          </a:xfrm>
        </p:spPr>
        <p:txBody>
          <a:bodyPr anchor="b">
            <a:noAutofit/>
          </a:bodyPr>
          <a:lstStyle>
            <a:lvl1pPr marL="0" indent="0">
              <a:buNone/>
              <a:defRPr sz="2640" b="0">
                <a:solidFill>
                  <a:schemeClr val="accent1"/>
                </a:solidFill>
              </a:defRPr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79408" y="2504440"/>
            <a:ext cx="2419624" cy="17272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0"/>
            </a:lvl1pPr>
            <a:lvl2pPr marL="502920" indent="0">
              <a:buNone/>
              <a:defRPr sz="1760"/>
            </a:lvl2pPr>
            <a:lvl3pPr marL="1005840" indent="0">
              <a:buNone/>
              <a:defRPr sz="1760"/>
            </a:lvl3pPr>
            <a:lvl4pPr marL="1508760" indent="0">
              <a:buNone/>
              <a:defRPr sz="1760"/>
            </a:lvl4pPr>
            <a:lvl5pPr marL="2011680" indent="0">
              <a:buNone/>
              <a:defRPr sz="1760"/>
            </a:lvl5pPr>
            <a:lvl6pPr marL="2514600" indent="0">
              <a:buNone/>
              <a:defRPr sz="1760"/>
            </a:lvl6pPr>
            <a:lvl7pPr marL="3017520" indent="0">
              <a:buNone/>
              <a:defRPr sz="1760"/>
            </a:lvl7pPr>
            <a:lvl8pPr marL="3520440" indent="0">
              <a:buNone/>
              <a:defRPr sz="1760"/>
            </a:lvl8pPr>
            <a:lvl9pPr marL="4023360" indent="0">
              <a:buNone/>
              <a:defRPr sz="176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79307" y="5470837"/>
            <a:ext cx="2422828" cy="747081"/>
          </a:xfrm>
        </p:spPr>
        <p:txBody>
          <a:bodyPr anchor="t">
            <a:normAutofit/>
          </a:bodyPr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074867" y="2418080"/>
            <a:ext cx="0" cy="449072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45333" y="2418080"/>
            <a:ext cx="0" cy="44958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59CD-637C-4A13-97B9-5CAA0C1096F7}" type="datetime1">
              <a:rPr lang="en-US" smtClean="0"/>
              <a:t>26-Oct-22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Izvor: Rabotić Branislav, Selektivni oblici turizma, drugo izdanje, Visoka turistička škola strukovnih studija, Beograd, 2013.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701768"/>
      </p:ext>
    </p:extLst>
  </p:cSld>
  <p:clrMapOvr>
    <a:masterClrMapping/>
  </p:clrMapOvr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A5EB-C414-4A0C-9435-EAF333A91F20}" type="datetime1">
              <a:rPr lang="en-US" smtClean="0"/>
              <a:t>26-Oct-22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Izvor: Rabotić Branislav, Selektivni oblici turizma, drugo izdanje, Visoka turistička škola strukovnih studija, Beograd, 2013.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127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2761" y="487576"/>
            <a:ext cx="1446272" cy="6602942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8423" y="876299"/>
            <a:ext cx="6125693" cy="621421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226CF-A67D-46CA-ABFA-8EA54497214A}" type="datetime1">
              <a:rPr lang="en-US" smtClean="0"/>
              <a:t>26-Oct-22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Izvor: Rabotić Branislav, Selektivni oblici turizma, drugo izdanje, Visoka turistička škola strukovnih studija, Beograd, 2013.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98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E8F9-3C12-4AE0-95D2-4004D07EA506}" type="datetime1">
              <a:rPr lang="en-US" smtClean="0"/>
              <a:t>26-Oct-22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Izvor: Rabotić Branislav, Selektivni oblici turizma, drugo izdanje, Visoka turistička škola strukovnih studija, Beograd, 2013.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753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088" y="3243299"/>
            <a:ext cx="7283064" cy="2171067"/>
          </a:xfrm>
        </p:spPr>
        <p:txBody>
          <a:bodyPr anchor="b"/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3086" y="5414365"/>
            <a:ext cx="7283065" cy="975120"/>
          </a:xfrm>
        </p:spPr>
        <p:txBody>
          <a:bodyPr anchor="t"/>
          <a:lstStyle>
            <a:lvl1pPr marL="0" indent="0" algn="l">
              <a:buNone/>
              <a:defRPr sz="2200" cap="all">
                <a:solidFill>
                  <a:schemeClr val="accent1"/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E5DD9-9E3B-433B-92E6-D4CC18463057}" type="datetime1">
              <a:rPr lang="en-US" smtClean="0"/>
              <a:t>26-Oct-22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Izvor: Rabotić Branislav, Selektivni oblici turizma, drugo izdanje, Visoka turistička škola strukovnih studija, Beograd, 2013.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707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0471" y="2335320"/>
            <a:ext cx="3627924" cy="4755198"/>
          </a:xfrm>
        </p:spPr>
        <p:txBody>
          <a:bodyPr>
            <a:normAutofit/>
          </a:bodyPr>
          <a:lstStyle>
            <a:lvl1pPr>
              <a:defRPr sz="1980"/>
            </a:lvl1pPr>
            <a:lvl2pPr>
              <a:defRPr sz="1760"/>
            </a:lvl2pPr>
            <a:lvl3pPr>
              <a:defRPr sz="1540"/>
            </a:lvl3pPr>
            <a:lvl4pPr>
              <a:defRPr sz="1320"/>
            </a:lvl4pPr>
            <a:lvl5pPr>
              <a:defRPr sz="1320"/>
            </a:lvl5pPr>
            <a:lvl6pPr>
              <a:defRPr sz="1320"/>
            </a:lvl6pPr>
            <a:lvl7pPr>
              <a:defRPr sz="1320"/>
            </a:lvl7pPr>
            <a:lvl8pPr>
              <a:defRPr sz="1320"/>
            </a:lvl8pPr>
            <a:lvl9pPr>
              <a:defRPr sz="132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6173" y="2330239"/>
            <a:ext cx="3627927" cy="4760278"/>
          </a:xfrm>
        </p:spPr>
        <p:txBody>
          <a:bodyPr>
            <a:normAutofit/>
          </a:bodyPr>
          <a:lstStyle>
            <a:lvl1pPr>
              <a:defRPr sz="1980"/>
            </a:lvl1pPr>
            <a:lvl2pPr>
              <a:defRPr sz="1760"/>
            </a:lvl2pPr>
            <a:lvl3pPr>
              <a:defRPr sz="1540"/>
            </a:lvl3pPr>
            <a:lvl4pPr>
              <a:defRPr sz="1320"/>
            </a:lvl4pPr>
            <a:lvl5pPr>
              <a:defRPr sz="1320"/>
            </a:lvl5pPr>
            <a:lvl6pPr>
              <a:defRPr sz="1320"/>
            </a:lvl6pPr>
            <a:lvl7pPr>
              <a:defRPr sz="1320"/>
            </a:lvl7pPr>
            <a:lvl8pPr>
              <a:defRPr sz="1320"/>
            </a:lvl8pPr>
            <a:lvl9pPr>
              <a:defRPr sz="132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9E7B-AB98-41F8-AE86-B28BDA6107B7}" type="datetime1">
              <a:rPr lang="en-US" smtClean="0"/>
              <a:t>26-Oct-22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Izvor: Rabotić Branislav, Selektivni oblici turizma, drugo izdanje, Visoka turistička škola strukovnih studija, Beograd, 2013.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321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0470" y="2159000"/>
            <a:ext cx="3627923" cy="653097"/>
          </a:xfrm>
        </p:spPr>
        <p:txBody>
          <a:bodyPr anchor="b">
            <a:noAutofit/>
          </a:bodyPr>
          <a:lstStyle>
            <a:lvl1pPr marL="0" indent="0">
              <a:buNone/>
              <a:defRPr sz="2640" b="0">
                <a:solidFill>
                  <a:schemeClr val="accent1"/>
                </a:solidFill>
              </a:defRPr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0471" y="2849880"/>
            <a:ext cx="3627924" cy="4240636"/>
          </a:xfrm>
        </p:spPr>
        <p:txBody>
          <a:bodyPr>
            <a:normAutofit/>
          </a:bodyPr>
          <a:lstStyle>
            <a:lvl1pPr>
              <a:defRPr sz="1980"/>
            </a:lvl1pPr>
            <a:lvl2pPr>
              <a:defRPr sz="1760"/>
            </a:lvl2pPr>
            <a:lvl3pPr>
              <a:defRPr sz="1540"/>
            </a:lvl3pPr>
            <a:lvl4pPr>
              <a:defRPr sz="1320"/>
            </a:lvl4pPr>
            <a:lvl5pPr>
              <a:defRPr sz="1320"/>
            </a:lvl5pPr>
            <a:lvl6pPr>
              <a:defRPr sz="1320"/>
            </a:lvl6pPr>
            <a:lvl7pPr>
              <a:defRPr sz="1320"/>
            </a:lvl7pPr>
            <a:lvl8pPr>
              <a:defRPr sz="1320"/>
            </a:lvl8pPr>
            <a:lvl9pPr>
              <a:defRPr sz="132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6174" y="2159000"/>
            <a:ext cx="3627924" cy="653097"/>
          </a:xfrm>
        </p:spPr>
        <p:txBody>
          <a:bodyPr anchor="b">
            <a:noAutofit/>
          </a:bodyPr>
          <a:lstStyle>
            <a:lvl1pPr marL="0" indent="0">
              <a:buNone/>
              <a:defRPr sz="2640" b="0">
                <a:solidFill>
                  <a:schemeClr val="accent1"/>
                </a:solidFill>
              </a:defRPr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6174" y="2849880"/>
            <a:ext cx="3627924" cy="4240636"/>
          </a:xfrm>
        </p:spPr>
        <p:txBody>
          <a:bodyPr>
            <a:normAutofit/>
          </a:bodyPr>
          <a:lstStyle>
            <a:lvl1pPr>
              <a:defRPr sz="1980"/>
            </a:lvl1pPr>
            <a:lvl2pPr>
              <a:defRPr sz="1760"/>
            </a:lvl2pPr>
            <a:lvl3pPr>
              <a:defRPr sz="1540"/>
            </a:lvl3pPr>
            <a:lvl4pPr>
              <a:defRPr sz="1320"/>
            </a:lvl4pPr>
            <a:lvl5pPr>
              <a:defRPr sz="1320"/>
            </a:lvl5pPr>
            <a:lvl6pPr>
              <a:defRPr sz="1320"/>
            </a:lvl6pPr>
            <a:lvl7pPr>
              <a:defRPr sz="1320"/>
            </a:lvl7pPr>
            <a:lvl8pPr>
              <a:defRPr sz="1320"/>
            </a:lvl8pPr>
            <a:lvl9pPr>
              <a:defRPr sz="132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3D7C-4140-4E81-A9E4-2C9E8530D987}" type="datetime1">
              <a:rPr lang="en-US" smtClean="0"/>
              <a:t>26-Oct-22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Izvor: Rabotić Branislav, Selektivni oblici turizma, drugo izdanje, Visoka turistička škola strukovnih studija, Beograd, 2013.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035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B6584-D126-432B-B54D-557E5507EDE7}" type="datetime1">
              <a:rPr lang="en-US" smtClean="0"/>
              <a:t>26-Oct-22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Izvor: Rabotić Branislav, Selektivni oblici turizma, drugo izdanje, Visoka turistička škola strukovnih studija, Beograd, 2013.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242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9804-A0FD-4DCD-8062-789C99ADB76C}" type="datetime1">
              <a:rPr lang="en-US" smtClean="0"/>
              <a:t>26-Oct-22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Izvor: Rabotić Branislav, Selektivni oblici turizma, drugo izdanje, Visoka turistička škola strukovnih studija, Beograd, 2013.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359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085" y="1640840"/>
            <a:ext cx="2806608" cy="1640840"/>
          </a:xfrm>
        </p:spPr>
        <p:txBody>
          <a:bodyPr anchor="b"/>
          <a:lstStyle>
            <a:lvl1pPr algn="l">
              <a:defRPr sz="264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8337" y="1640840"/>
            <a:ext cx="4287814" cy="5181600"/>
          </a:xfrm>
        </p:spPr>
        <p:txBody>
          <a:bodyPr anchor="ctr">
            <a:normAutofit/>
          </a:bodyPr>
          <a:lstStyle>
            <a:lvl1pPr>
              <a:defRPr sz="2200"/>
            </a:lvl1pPr>
            <a:lvl2pPr>
              <a:defRPr sz="1980"/>
            </a:lvl2pPr>
            <a:lvl3pPr>
              <a:defRPr sz="1760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3085" y="3546519"/>
            <a:ext cx="2806608" cy="3281679"/>
          </a:xfrm>
        </p:spPr>
        <p:txBody>
          <a:bodyPr/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191C-4F83-43CA-9FD3-EF87F2B31AE5}" type="datetime1">
              <a:rPr lang="en-US" smtClean="0"/>
              <a:t>26-Oct-22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Izvor: Rabotić Branislav, Selektivni oblici turizma, drugo izdanje, Visoka turistička škola strukovnih studija, Beograd, 2013.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222" y="2101418"/>
            <a:ext cx="4202741" cy="1784782"/>
          </a:xfrm>
        </p:spPr>
        <p:txBody>
          <a:bodyPr anchor="b">
            <a:normAutofit/>
          </a:bodyPr>
          <a:lstStyle>
            <a:lvl1pPr algn="l">
              <a:defRPr sz="396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734869" y="1295400"/>
            <a:ext cx="2641018" cy="51816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0"/>
            </a:lvl1pPr>
            <a:lvl2pPr marL="502920" indent="0">
              <a:buNone/>
              <a:defRPr sz="1760"/>
            </a:lvl2pPr>
            <a:lvl3pPr marL="1005840" indent="0">
              <a:buNone/>
              <a:defRPr sz="1760"/>
            </a:lvl3pPr>
            <a:lvl4pPr marL="1508760" indent="0">
              <a:buNone/>
              <a:defRPr sz="1760"/>
            </a:lvl4pPr>
            <a:lvl5pPr marL="2011680" indent="0">
              <a:buNone/>
              <a:defRPr sz="1760"/>
            </a:lvl5pPr>
            <a:lvl6pPr marL="2514600" indent="0">
              <a:buNone/>
              <a:defRPr sz="1760"/>
            </a:lvl6pPr>
            <a:lvl7pPr marL="3017520" indent="0">
              <a:buNone/>
              <a:defRPr sz="1760"/>
            </a:lvl7pPr>
            <a:lvl8pPr marL="3520440" indent="0">
              <a:buNone/>
              <a:defRPr sz="1760"/>
            </a:lvl8pPr>
            <a:lvl9pPr marL="4023360" indent="0">
              <a:buNone/>
              <a:defRPr sz="176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3085" y="4145280"/>
            <a:ext cx="4196201" cy="1554480"/>
          </a:xfrm>
        </p:spPr>
        <p:txBody>
          <a:bodyPr>
            <a:normAutofit/>
          </a:bodyPr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775CB-B8FE-4911-B4C9-EC0435ABC8B1}" type="datetime1">
              <a:rPr lang="en-US" smtClean="0"/>
              <a:t>26-Oct-22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Izvor: Rabotić Branislav, Selektivni oblici turizma, drugo izdanje, Visoka turistička škola strukovnih studija, Beograd, 2013.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38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929375" y="1899920"/>
            <a:ext cx="3101340" cy="319532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6258815" y="-518160"/>
            <a:ext cx="1760220" cy="181356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929375" y="6908800"/>
            <a:ext cx="1089660" cy="112268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69387" y="3022600"/>
            <a:ext cx="4610100" cy="47498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923767" y="3281680"/>
            <a:ext cx="2598420" cy="267716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8520208" y="0"/>
            <a:ext cx="754380" cy="12460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181" y="513081"/>
            <a:ext cx="7760918" cy="15872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0470" y="2326649"/>
            <a:ext cx="7382819" cy="4754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" smtClean="0"/>
              <a:t>Click to edit Master text styles</a:t>
            </a:r>
          </a:p>
          <a:p>
            <a:pPr lvl="1"/>
            <a:r>
              <a:rPr lang="en" smtClean="0"/>
              <a:t>Second level</a:t>
            </a:r>
          </a:p>
          <a:p>
            <a:pPr lvl="2"/>
            <a:r>
              <a:rPr lang="en" smtClean="0"/>
              <a:t>Third level</a:t>
            </a:r>
          </a:p>
          <a:p>
            <a:pPr lvl="3"/>
            <a:r>
              <a:rPr lang="en" smtClean="0"/>
              <a:t>Fourth level</a:t>
            </a:r>
          </a:p>
          <a:p>
            <a:pPr lvl="4"/>
            <a:r>
              <a:rPr lang="e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8227978" y="2076419"/>
            <a:ext cx="1122679" cy="2515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1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6EB59CD-637C-4A13-97B9-5CAA0C1096F7}" type="datetime1">
              <a:rPr lang="en-US" smtClean="0"/>
              <a:t>26-Oct-22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792339" y="3702298"/>
            <a:ext cx="4374434" cy="2515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1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" smtClean="0"/>
              <a:t>Source: Branislav Rabotić, Selective forms of tourism, second edition, Vocational School of Tourism, Belgrade, 2013.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075" y="335168"/>
            <a:ext cx="691694" cy="8700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308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708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  <p:sldLayoutId id="2147483760" r:id="rId17"/>
  </p:sldLayoutIdLst>
  <p:hf sldNum="0" hdr="0" dt="0"/>
  <p:txStyles>
    <p:titleStyle>
      <a:lvl1pPr algn="l" defTabSz="502920" rtl="0" eaLnBrk="1" latinLnBrk="0" hangingPunct="1">
        <a:spcBef>
          <a:spcPct val="0"/>
        </a:spcBef>
        <a:buNone/>
        <a:defRPr sz="462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7190" indent="-377190" algn="l" defTabSz="502920" rtl="0" eaLnBrk="1" latinLnBrk="0" hangingPunct="1">
        <a:spcBef>
          <a:spcPts val="11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2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817245" indent="-314325" algn="l" defTabSz="502920" rtl="0" eaLnBrk="1" latinLnBrk="0" hangingPunct="1">
        <a:spcBef>
          <a:spcPts val="11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8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257300" indent="-251460" algn="l" defTabSz="502920" rtl="0" eaLnBrk="1" latinLnBrk="0" hangingPunct="1">
        <a:spcBef>
          <a:spcPts val="11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6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760220" indent="-251460" algn="l" defTabSz="502920" rtl="0" eaLnBrk="1" latinLnBrk="0" hangingPunct="1">
        <a:spcBef>
          <a:spcPts val="11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4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263140" indent="-251460" algn="l" defTabSz="502920" rtl="0" eaLnBrk="1" latinLnBrk="0" hangingPunct="1">
        <a:spcBef>
          <a:spcPts val="11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4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766060" indent="-251460" algn="l" defTabSz="502920" rtl="0" eaLnBrk="1" latinLnBrk="0" hangingPunct="1">
        <a:spcBef>
          <a:spcPts val="11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4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3268980" indent="-251460" algn="l" defTabSz="502920" rtl="0" eaLnBrk="1" latinLnBrk="0" hangingPunct="1">
        <a:spcBef>
          <a:spcPts val="11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4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771900" indent="-251460" algn="l" defTabSz="502920" rtl="0" eaLnBrk="1" latinLnBrk="0" hangingPunct="1">
        <a:spcBef>
          <a:spcPts val="11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4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4274820" indent="-251460" algn="l" defTabSz="502920" rtl="0" eaLnBrk="1" latinLnBrk="0" hangingPunct="1">
        <a:spcBef>
          <a:spcPts val="11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4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53086" y="1640842"/>
            <a:ext cx="8495714" cy="3773525"/>
          </a:xfrm>
        </p:spPr>
        <p:txBody>
          <a:bodyPr/>
          <a:lstStyle/>
          <a:p>
            <a:r>
              <a:rPr lang="en" dirty="0" smtClean="0"/>
              <a:t>Thematic tourism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" dirty="0" smtClean="0"/>
              <a:t>Lecture 3: Urban - city tourism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79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9081" y="1371600"/>
            <a:ext cx="8374380" cy="2570704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55600" marR="380365" indent="-342900" algn="just">
              <a:lnSpc>
                <a:spcPts val="2450"/>
              </a:lnSpc>
              <a:spcBef>
                <a:spcPts val="10"/>
              </a:spcBef>
              <a:buClr>
                <a:srgbClr val="EEC85D"/>
              </a:buClr>
              <a:buSzPct val="70833"/>
              <a:buFont typeface="Lucida Sans Unicode"/>
              <a:buChar char="◆"/>
              <a:tabLst>
                <a:tab pos="354965" algn="l"/>
                <a:tab pos="355600" algn="l"/>
              </a:tabLst>
            </a:pPr>
            <a:r>
              <a:rPr lang="en" sz="2800" dirty="0" smtClean="0">
                <a:solidFill>
                  <a:srgbClr val="EAEAEA"/>
                </a:solidFill>
                <a:latin typeface="Cambria"/>
                <a:cs typeface="Cambria"/>
              </a:rPr>
              <a:t>The role of </a:t>
            </a:r>
            <a:r>
              <a:rPr lang="en" sz="4000" dirty="0" smtClean="0">
                <a:solidFill>
                  <a:srgbClr val="EAEAEA"/>
                </a:solidFill>
                <a:latin typeface="Cambria"/>
                <a:cs typeface="Cambria"/>
              </a:rPr>
              <a:t>tourist guides!</a:t>
            </a:r>
            <a:endParaRPr sz="4000" dirty="0">
              <a:latin typeface="Cambria"/>
              <a:cs typeface="Cambria"/>
            </a:endParaRPr>
          </a:p>
          <a:p>
            <a:pPr marL="355600" marR="334645" indent="-342900" algn="just">
              <a:lnSpc>
                <a:spcPct val="85100"/>
              </a:lnSpc>
              <a:spcBef>
                <a:spcPts val="430"/>
              </a:spcBef>
              <a:buClr>
                <a:srgbClr val="EEC85D"/>
              </a:buClr>
              <a:buSzPct val="70833"/>
              <a:buFont typeface="Lucida Sans Unicode"/>
              <a:buChar char="◆"/>
              <a:tabLst>
                <a:tab pos="354965" algn="l"/>
                <a:tab pos="355600" algn="l"/>
              </a:tabLst>
            </a:pP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Most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tourist guides work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in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cities,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where </a:t>
            </a:r>
            <a:r>
              <a:rPr lang="en" sz="2800" spc="-5" dirty="0" smtClean="0">
                <a:solidFill>
                  <a:srgbClr val="EAEAEA"/>
                </a:solidFill>
                <a:latin typeface="Cambria"/>
                <a:cs typeface="Cambria"/>
              </a:rPr>
              <a:t>is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the </a:t>
            </a:r>
            <a:r>
              <a:rPr sz="2800" spc="-5" dirty="0" smtClean="0">
                <a:solidFill>
                  <a:srgbClr val="EAEAEA"/>
                </a:solidFill>
                <a:latin typeface="Cambria"/>
                <a:cs typeface="Cambria"/>
              </a:rPr>
              <a:t>greatest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demand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for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their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services. Guides can provide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their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services </a:t>
            </a:r>
            <a:r>
              <a:rPr sz="2800" spc="-10" dirty="0">
                <a:solidFill>
                  <a:srgbClr val="EAEAEA"/>
                </a:solidFill>
                <a:latin typeface="Cambria"/>
                <a:cs typeface="Cambria"/>
              </a:rPr>
              <a:t>either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directly ( they usually come into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contact with potential clients via the Internet), </a:t>
            </a:r>
            <a:r>
              <a:rPr sz="2800" spc="-10" dirty="0">
                <a:solidFill>
                  <a:srgbClr val="EAEAEA"/>
                </a:solidFill>
                <a:latin typeface="Cambria"/>
                <a:cs typeface="Cambria"/>
              </a:rPr>
              <a:t>or </a:t>
            </a:r>
            <a:r>
              <a:rPr sz="2800" dirty="0">
                <a:solidFill>
                  <a:srgbClr val="EAEAEA"/>
                </a:solidFill>
                <a:latin typeface="Cambria"/>
                <a:cs typeface="Cambria"/>
              </a:rPr>
              <a:t>for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the account of tour operators </a:t>
            </a:r>
            <a:r>
              <a:rPr sz="2800" spc="-10" dirty="0">
                <a:solidFill>
                  <a:srgbClr val="EAEAEA"/>
                </a:solidFill>
                <a:latin typeface="Cambria"/>
                <a:cs typeface="Cambria"/>
              </a:rPr>
              <a:t>or </a:t>
            </a:r>
            <a:r>
              <a:rPr sz="2800" spc="-5" dirty="0">
                <a:solidFill>
                  <a:srgbClr val="EAEAEA"/>
                </a:solidFill>
                <a:latin typeface="Cambria"/>
                <a:cs typeface="Cambria"/>
              </a:rPr>
              <a:t>local </a:t>
            </a:r>
            <a:r>
              <a:rPr sz="2800" i="1" spc="-5" dirty="0">
                <a:solidFill>
                  <a:srgbClr val="EAEAEA"/>
                </a:solidFill>
                <a:latin typeface="Cambria"/>
                <a:cs typeface="Cambria"/>
              </a:rPr>
              <a:t>sightseeing</a:t>
            </a:r>
            <a:r>
              <a:rPr sz="2800" i="1" spc="35" dirty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800" spc="-5">
                <a:solidFill>
                  <a:srgbClr val="EAEAEA"/>
                </a:solidFill>
                <a:latin typeface="Cambria"/>
                <a:cs typeface="Cambria"/>
              </a:rPr>
              <a:t>companies</a:t>
            </a:r>
            <a:r>
              <a:rPr sz="2800" spc="-5" smtClean="0">
                <a:solidFill>
                  <a:srgbClr val="EAEAEA"/>
                </a:solidFill>
                <a:latin typeface="Cambria"/>
                <a:cs typeface="Cambria"/>
              </a:rPr>
              <a:t>.</a:t>
            </a:r>
            <a:endParaRPr sz="2800" dirty="0">
              <a:latin typeface="Cambria"/>
              <a:cs typeface="Cambri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" smtClean="0"/>
              <a:t>Source: Branislav Rabotić, Selective forms of tourism, second edition, Vocational School of Tourism, Belgrade, 2013.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44548" y="1447800"/>
            <a:ext cx="8338184" cy="2532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3695" marR="433705" indent="-340995" algn="just">
              <a:lnSpc>
                <a:spcPct val="94800"/>
              </a:lnSpc>
              <a:spcBef>
                <a:spcPts val="300"/>
              </a:spcBef>
              <a:buClr>
                <a:srgbClr val="EEC85D"/>
              </a:buClr>
              <a:buSzPct val="72000"/>
              <a:buFont typeface="Lucida Sans Unicode"/>
              <a:buChar char="◆"/>
              <a:tabLst>
                <a:tab pos="354330" algn="l"/>
              </a:tabLst>
            </a:pPr>
            <a:r>
              <a:rPr sz="2500" spc="-5" dirty="0" smtClean="0">
                <a:solidFill>
                  <a:srgbClr val="FFFFFF"/>
                </a:solidFill>
                <a:latin typeface="Cambria"/>
                <a:cs typeface="Cambria"/>
              </a:rPr>
              <a:t>The </a:t>
            </a:r>
            <a:r>
              <a:rPr sz="2500" spc="-5" dirty="0">
                <a:solidFill>
                  <a:srgbClr val="FFFFFF"/>
                </a:solidFill>
                <a:latin typeface="Cambria"/>
                <a:cs typeface="Cambria"/>
              </a:rPr>
              <a:t>process of urban development </a:t>
            </a:r>
            <a:r>
              <a:rPr sz="2500" dirty="0">
                <a:solidFill>
                  <a:srgbClr val="FFFFFF"/>
                </a:solidFill>
                <a:latin typeface="Cambria"/>
                <a:cs typeface="Cambria"/>
              </a:rPr>
              <a:t>is as old </a:t>
            </a:r>
            <a:r>
              <a:rPr sz="2500" spc="-5" dirty="0">
                <a:solidFill>
                  <a:srgbClr val="FFFFFF"/>
                </a:solidFill>
                <a:latin typeface="Cambria"/>
                <a:cs typeface="Cambria"/>
              </a:rPr>
              <a:t>as civilization itself </a:t>
            </a:r>
            <a:r>
              <a:rPr sz="2500" dirty="0">
                <a:solidFill>
                  <a:srgbClr val="FFFFFF"/>
                </a:solidFill>
                <a:latin typeface="Cambria"/>
                <a:cs typeface="Cambria"/>
              </a:rPr>
              <a:t>. </a:t>
            </a:r>
            <a:r>
              <a:rPr sz="2500" spc="-5" dirty="0">
                <a:solidFill>
                  <a:srgbClr val="FFFFFF"/>
                </a:solidFill>
                <a:latin typeface="Cambria"/>
                <a:cs typeface="Cambria"/>
              </a:rPr>
              <a:t>The first urban settlements were founded </a:t>
            </a:r>
            <a:r>
              <a:rPr sz="2500" dirty="0">
                <a:solidFill>
                  <a:srgbClr val="FFFFFF"/>
                </a:solidFill>
                <a:latin typeface="Cambria"/>
                <a:cs typeface="Cambria"/>
              </a:rPr>
              <a:t>in </a:t>
            </a:r>
            <a:r>
              <a:rPr sz="2500" spc="-5" dirty="0">
                <a:solidFill>
                  <a:srgbClr val="FFFFFF"/>
                </a:solidFill>
                <a:latin typeface="Cambria"/>
                <a:cs typeface="Cambria"/>
              </a:rPr>
              <a:t>the valley between the Tigris </a:t>
            </a:r>
            <a:r>
              <a:rPr sz="2500" dirty="0">
                <a:solidFill>
                  <a:srgbClr val="FFFFFF"/>
                </a:solidFill>
                <a:latin typeface="Cambria"/>
                <a:cs typeface="Cambria"/>
              </a:rPr>
              <a:t>and </a:t>
            </a:r>
            <a:r>
              <a:rPr sz="2500" spc="-5" dirty="0">
                <a:solidFill>
                  <a:srgbClr val="FFFFFF"/>
                </a:solidFill>
                <a:latin typeface="Cambria"/>
                <a:cs typeface="Cambria"/>
              </a:rPr>
              <a:t>Euphrates rivers </a:t>
            </a:r>
            <a:r>
              <a:rPr sz="2500" dirty="0">
                <a:solidFill>
                  <a:srgbClr val="FFFFFF"/>
                </a:solidFill>
                <a:latin typeface="Cambria"/>
                <a:cs typeface="Cambria"/>
              </a:rPr>
              <a:t>in the </a:t>
            </a:r>
            <a:r>
              <a:rPr sz="2500" spc="-5" dirty="0">
                <a:solidFill>
                  <a:srgbClr val="FFFFFF"/>
                </a:solidFill>
                <a:latin typeface="Cambria"/>
                <a:cs typeface="Cambria"/>
              </a:rPr>
              <a:t>4th millennium </a:t>
            </a:r>
            <a:r>
              <a:rPr lang="sr-Latn-ME" sz="2500" spc="-5" dirty="0" smtClean="0">
                <a:solidFill>
                  <a:srgbClr val="FFFFFF"/>
                </a:solidFill>
                <a:latin typeface="Cambria"/>
                <a:cs typeface="Cambria"/>
              </a:rPr>
              <a:t>b.c.</a:t>
            </a:r>
            <a:endParaRPr sz="2500" dirty="0">
              <a:latin typeface="Cambria"/>
              <a:cs typeface="Cambria"/>
            </a:endParaRPr>
          </a:p>
          <a:p>
            <a:pPr marL="353695" marR="121920" indent="-340995" algn="just">
              <a:lnSpc>
                <a:spcPct val="85000"/>
              </a:lnSpc>
              <a:spcBef>
                <a:spcPts val="725"/>
              </a:spcBef>
              <a:buClr>
                <a:srgbClr val="EEC85D"/>
              </a:buClr>
              <a:buSzPct val="72000"/>
              <a:buFont typeface="Lucida Sans Unicode"/>
              <a:buChar char="◆"/>
              <a:tabLst>
                <a:tab pos="354330" algn="l"/>
              </a:tabLst>
            </a:pPr>
            <a:r>
              <a:rPr sz="2500" spc="-5" dirty="0" smtClean="0">
                <a:solidFill>
                  <a:srgbClr val="FFFFFF"/>
                </a:solidFill>
                <a:latin typeface="Cambria"/>
                <a:cs typeface="Cambria"/>
              </a:rPr>
              <a:t>England</a:t>
            </a:r>
            <a:r>
              <a:rPr lang="sr-Latn-ME" sz="2500" spc="-5" dirty="0" smtClean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500" spc="-5" dirty="0" smtClean="0">
                <a:solidFill>
                  <a:srgbClr val="FFFFFF"/>
                </a:solidFill>
                <a:latin typeface="Cambria"/>
                <a:cs typeface="Cambria"/>
              </a:rPr>
              <a:t>first experienced industrial </a:t>
            </a:r>
            <a:r>
              <a:rPr sz="2500" dirty="0">
                <a:solidFill>
                  <a:srgbClr val="FFFFFF"/>
                </a:solidFill>
                <a:latin typeface="Cambria"/>
                <a:cs typeface="Cambria"/>
              </a:rPr>
              <a:t>and </a:t>
            </a:r>
            <a:r>
              <a:rPr sz="2500" spc="-5" dirty="0">
                <a:solidFill>
                  <a:srgbClr val="FFFFFF"/>
                </a:solidFill>
                <a:latin typeface="Cambria"/>
                <a:cs typeface="Cambria"/>
              </a:rPr>
              <a:t>urban revolution, </a:t>
            </a:r>
            <a:r>
              <a:rPr sz="2500" dirty="0">
                <a:solidFill>
                  <a:srgbClr val="FFFFFF"/>
                </a:solidFill>
                <a:latin typeface="Cambria"/>
                <a:cs typeface="Cambria"/>
              </a:rPr>
              <a:t>so at </a:t>
            </a:r>
            <a:r>
              <a:rPr sz="2500" spc="-5" dirty="0">
                <a:solidFill>
                  <a:srgbClr val="FFFFFF"/>
                </a:solidFill>
                <a:latin typeface="Cambria"/>
                <a:cs typeface="Cambria"/>
              </a:rPr>
              <a:t>the </a:t>
            </a:r>
            <a:r>
              <a:rPr sz="2500" dirty="0">
                <a:solidFill>
                  <a:srgbClr val="FFFFFF"/>
                </a:solidFill>
                <a:latin typeface="Cambria"/>
                <a:cs typeface="Cambria"/>
              </a:rPr>
              <a:t>end of the </a:t>
            </a:r>
            <a:r>
              <a:rPr sz="2500" spc="-5" dirty="0">
                <a:solidFill>
                  <a:srgbClr val="FFFFFF"/>
                </a:solidFill>
                <a:latin typeface="Cambria"/>
                <a:cs typeface="Cambria"/>
              </a:rPr>
              <a:t>18th </a:t>
            </a:r>
            <a:r>
              <a:rPr sz="2500" spc="-5" dirty="0" smtClean="0">
                <a:solidFill>
                  <a:srgbClr val="FFFFFF"/>
                </a:solidFill>
                <a:latin typeface="Cambria"/>
                <a:cs typeface="Cambria"/>
              </a:rPr>
              <a:t>c</a:t>
            </a:r>
            <a:r>
              <a:rPr lang="sr-Latn-ME" sz="2500" spc="-5" dirty="0" smtClean="0">
                <a:solidFill>
                  <a:srgbClr val="FFFFFF"/>
                </a:solidFill>
                <a:latin typeface="Cambria"/>
                <a:cs typeface="Cambria"/>
              </a:rPr>
              <a:t>entury</a:t>
            </a:r>
            <a:r>
              <a:rPr sz="2500" spc="-5" dirty="0" smtClean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mbria"/>
                <a:cs typeface="Cambria"/>
              </a:rPr>
              <a:t>London reached one </a:t>
            </a:r>
            <a:r>
              <a:rPr sz="2500" dirty="0">
                <a:solidFill>
                  <a:srgbClr val="FFFFFF"/>
                </a:solidFill>
                <a:latin typeface="Cambria"/>
                <a:cs typeface="Cambria"/>
              </a:rPr>
              <a:t>million </a:t>
            </a:r>
            <a:r>
              <a:rPr sz="2500" spc="-5" dirty="0">
                <a:solidFill>
                  <a:srgbClr val="FFFFFF"/>
                </a:solidFill>
                <a:latin typeface="Cambria"/>
                <a:cs typeface="Cambria"/>
              </a:rPr>
              <a:t>inhabitants</a:t>
            </a:r>
            <a:r>
              <a:rPr sz="2500" spc="-5" dirty="0" smtClean="0">
                <a:solidFill>
                  <a:srgbClr val="FFFFFF"/>
                </a:solidFill>
                <a:latin typeface="Cambria"/>
                <a:cs typeface="Cambria"/>
              </a:rPr>
              <a:t>.</a:t>
            </a:r>
            <a:endParaRPr sz="2500" dirty="0">
              <a:latin typeface="Cambria"/>
              <a:cs typeface="Cambria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181" y="513081"/>
            <a:ext cx="7760918" cy="782319"/>
          </a:xfrm>
        </p:spPr>
        <p:txBody>
          <a:bodyPr/>
          <a:lstStyle/>
          <a:p>
            <a:r>
              <a:rPr lang="en" dirty="0" smtClean="0"/>
              <a:t>Urban tourism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" smtClean="0"/>
              <a:t>Source: Branislav Rabotić, Selective forms of tourism, second edition, Vocational School of Tourism, Belgrade, 2013.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600" y="914400"/>
            <a:ext cx="8305800" cy="44050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ct val="85100"/>
              </a:lnSpc>
              <a:buClr>
                <a:srgbClr val="EEC85D"/>
              </a:buClr>
              <a:buSzPct val="72000"/>
              <a:buFont typeface="Lucida Sans Unicode"/>
              <a:buChar char="◆"/>
              <a:tabLst>
                <a:tab pos="355600" algn="l"/>
              </a:tabLst>
            </a:pPr>
            <a:r>
              <a:rPr lang="en" sz="2500" spc="-5" dirty="0" smtClean="0">
                <a:solidFill>
                  <a:srgbClr val="FFFFFF"/>
                </a:solidFill>
                <a:latin typeface="Cambria"/>
                <a:cs typeface="Cambria"/>
              </a:rPr>
              <a:t>Visit</a:t>
            </a:r>
            <a:r>
              <a:rPr sz="2500" spc="-5" dirty="0" smtClean="0">
                <a:solidFill>
                  <a:srgbClr val="FFFFFF"/>
                </a:solidFill>
                <a:latin typeface="Cambria"/>
                <a:cs typeface="Cambria"/>
              </a:rPr>
              <a:t>  </a:t>
            </a:r>
            <a:r>
              <a:rPr sz="2500" spc="-5" dirty="0">
                <a:solidFill>
                  <a:srgbClr val="FFFFFF"/>
                </a:solidFill>
                <a:latin typeface="Cambria"/>
                <a:cs typeface="Cambria"/>
              </a:rPr>
              <a:t>big or small </a:t>
            </a:r>
            <a:r>
              <a:rPr sz="2500" dirty="0">
                <a:solidFill>
                  <a:srgbClr val="FFFFFF"/>
                </a:solidFill>
                <a:latin typeface="Cambria"/>
                <a:cs typeface="Cambria"/>
              </a:rPr>
              <a:t>cities for various </a:t>
            </a:r>
            <a:r>
              <a:rPr sz="2500" spc="-5" dirty="0">
                <a:solidFill>
                  <a:srgbClr val="FFFFFF"/>
                </a:solidFill>
                <a:latin typeface="Cambria"/>
                <a:cs typeface="Cambria"/>
              </a:rPr>
              <a:t>reasons </a:t>
            </a:r>
            <a:r>
              <a:rPr sz="2500" dirty="0">
                <a:solidFill>
                  <a:srgbClr val="FFFFFF"/>
                </a:solidFill>
                <a:latin typeface="Cambria"/>
                <a:cs typeface="Cambria"/>
              </a:rPr>
              <a:t>- </a:t>
            </a:r>
            <a:r>
              <a:rPr sz="2500" spc="-5" dirty="0">
                <a:solidFill>
                  <a:srgbClr val="FFFFFF"/>
                </a:solidFill>
                <a:latin typeface="Cambria"/>
                <a:cs typeface="Cambria"/>
              </a:rPr>
              <a:t>sightseeing, shopping, visiting </a:t>
            </a:r>
            <a:r>
              <a:rPr sz="2500" spc="-5" dirty="0" err="1" smtClean="0">
                <a:solidFill>
                  <a:srgbClr val="FFFFFF"/>
                </a:solidFill>
                <a:latin typeface="Cambria"/>
                <a:cs typeface="Cambria"/>
              </a:rPr>
              <a:t>relatives </a:t>
            </a:r>
            <a:r>
              <a:rPr lang="en" sz="2500" spc="-5" dirty="0" smtClean="0">
                <a:solidFill>
                  <a:srgbClr val="FFFFFF"/>
                </a:solidFill>
                <a:latin typeface="Cambria"/>
                <a:cs typeface="Cambria"/>
              </a:rPr>
              <a:t>or </a:t>
            </a:r>
            <a:r>
              <a:rPr sz="2500" spc="-5" dirty="0">
                <a:solidFill>
                  <a:srgbClr val="FFFFFF"/>
                </a:solidFill>
                <a:latin typeface="Cambria"/>
                <a:cs typeface="Cambria"/>
              </a:rPr>
              <a:t>friends </a:t>
            </a:r>
            <a:r>
              <a:rPr sz="2500" spc="-5" dirty="0" smtClean="0">
                <a:solidFill>
                  <a:srgbClr val="FFFFFF"/>
                </a:solidFill>
                <a:latin typeface="Cambria"/>
                <a:cs typeface="Cambria"/>
              </a:rPr>
              <a:t>, </a:t>
            </a:r>
            <a:r>
              <a:rPr sz="2500" dirty="0">
                <a:solidFill>
                  <a:srgbClr val="FFFFFF"/>
                </a:solidFill>
                <a:latin typeface="Cambria"/>
                <a:cs typeface="Cambria"/>
              </a:rPr>
              <a:t>business </a:t>
            </a:r>
            <a:r>
              <a:rPr sz="2500" spc="-5" dirty="0">
                <a:solidFill>
                  <a:srgbClr val="FFFFFF"/>
                </a:solidFill>
                <a:latin typeface="Cambria"/>
                <a:cs typeface="Cambria"/>
              </a:rPr>
              <a:t>reasons, culture, </a:t>
            </a:r>
            <a:r>
              <a:rPr sz="2500" dirty="0">
                <a:solidFill>
                  <a:srgbClr val="FFFFFF"/>
                </a:solidFill>
                <a:latin typeface="Cambria"/>
                <a:cs typeface="Cambria"/>
              </a:rPr>
              <a:t>entertainment and</a:t>
            </a:r>
            <a:r>
              <a:rPr sz="2500" spc="2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mbria"/>
                <a:cs typeface="Cambria"/>
              </a:rPr>
              <a:t>fig.</a:t>
            </a:r>
            <a:endParaRPr sz="2500" dirty="0">
              <a:latin typeface="Cambria"/>
              <a:cs typeface="Cambria"/>
            </a:endParaRPr>
          </a:p>
          <a:p>
            <a:pPr marL="355600" marR="203835" indent="-342900" algn="just">
              <a:lnSpc>
                <a:spcPct val="85100"/>
              </a:lnSpc>
              <a:spcBef>
                <a:spcPts val="590"/>
              </a:spcBef>
              <a:buClr>
                <a:srgbClr val="EEC85D"/>
              </a:buClr>
              <a:buSzPct val="72000"/>
              <a:buFont typeface="Lucida Sans Unicode"/>
              <a:buChar char="◆"/>
              <a:tabLst>
                <a:tab pos="355600" algn="l"/>
              </a:tabLst>
            </a:pPr>
            <a:r>
              <a:rPr sz="2500" spc="-5" dirty="0">
                <a:solidFill>
                  <a:srgbClr val="FFFFFF"/>
                </a:solidFill>
                <a:latin typeface="Cambria"/>
                <a:cs typeface="Cambria"/>
              </a:rPr>
              <a:t>The development of tourism </a:t>
            </a:r>
            <a:r>
              <a:rPr sz="2500" dirty="0">
                <a:solidFill>
                  <a:srgbClr val="FFFFFF"/>
                </a:solidFill>
                <a:latin typeface="Cambria"/>
                <a:cs typeface="Cambria"/>
              </a:rPr>
              <a:t>in </a:t>
            </a:r>
            <a:r>
              <a:rPr sz="2500" spc="-5" dirty="0">
                <a:solidFill>
                  <a:srgbClr val="FFFFFF"/>
                </a:solidFill>
                <a:latin typeface="Cambria"/>
                <a:cs typeface="Cambria"/>
              </a:rPr>
              <a:t>urban areas </a:t>
            </a:r>
            <a:r>
              <a:rPr sz="2500" dirty="0">
                <a:solidFill>
                  <a:srgbClr val="FFFFFF"/>
                </a:solidFill>
                <a:latin typeface="Cambria"/>
                <a:cs typeface="Cambria"/>
              </a:rPr>
              <a:t>is not </a:t>
            </a:r>
            <a:r>
              <a:rPr sz="2500" spc="-5" dirty="0">
                <a:solidFill>
                  <a:srgbClr val="FFFFFF"/>
                </a:solidFill>
                <a:latin typeface="Cambria"/>
                <a:cs typeface="Cambria"/>
              </a:rPr>
              <a:t>a new phenomenon. It </a:t>
            </a:r>
            <a:r>
              <a:rPr sz="2500" dirty="0">
                <a:solidFill>
                  <a:srgbClr val="FFFFFF"/>
                </a:solidFill>
                <a:latin typeface="Cambria"/>
                <a:cs typeface="Cambria"/>
              </a:rPr>
              <a:t>is known </a:t>
            </a:r>
            <a:r>
              <a:rPr sz="2500" spc="-5" dirty="0">
                <a:solidFill>
                  <a:srgbClr val="FFFFFF"/>
                </a:solidFill>
                <a:latin typeface="Cambria"/>
                <a:cs typeface="Cambria"/>
              </a:rPr>
              <a:t>that the Romans were happy to travel to </a:t>
            </a:r>
            <a:r>
              <a:rPr sz="2500" spc="-5" dirty="0" err="1" smtClean="0">
                <a:solidFill>
                  <a:srgbClr val="FFFFFF"/>
                </a:solidFill>
                <a:latin typeface="Cambria"/>
                <a:cs typeface="Cambria"/>
              </a:rPr>
              <a:t>Greek </a:t>
            </a:r>
            <a:r>
              <a:rPr sz="2500" dirty="0">
                <a:solidFill>
                  <a:srgbClr val="FFFFFF"/>
                </a:solidFill>
                <a:latin typeface="Cambria"/>
                <a:cs typeface="Cambria"/>
              </a:rPr>
              <a:t>cities, </a:t>
            </a:r>
            <a:r>
              <a:rPr lang="en" sz="2500" spc="-5" dirty="0" smtClean="0">
                <a:solidFill>
                  <a:srgbClr val="FFFFFF"/>
                </a:solidFill>
                <a:latin typeface="Cambria"/>
                <a:cs typeface="Cambria"/>
              </a:rPr>
              <a:t>first </a:t>
            </a:r>
            <a:r>
              <a:rPr sz="2500" spc="-5" dirty="0" smtClean="0">
                <a:solidFill>
                  <a:srgbClr val="FFFFFF"/>
                </a:solidFill>
                <a:latin typeface="Cambria"/>
                <a:cs typeface="Cambria"/>
              </a:rPr>
              <a:t>of </a:t>
            </a:r>
            <a:r>
              <a:rPr sz="2500" spc="-5" dirty="0">
                <a:solidFill>
                  <a:srgbClr val="FFFFFF"/>
                </a:solidFill>
                <a:latin typeface="Cambria"/>
                <a:cs typeface="Cambria"/>
              </a:rPr>
              <a:t>all </a:t>
            </a:r>
            <a:r>
              <a:rPr sz="2500" dirty="0">
                <a:solidFill>
                  <a:srgbClr val="FFFFFF"/>
                </a:solidFill>
                <a:latin typeface="Cambria"/>
                <a:cs typeface="Cambria"/>
              </a:rPr>
              <a:t>to </a:t>
            </a:r>
            <a:r>
              <a:rPr sz="2500" spc="-5" dirty="0">
                <a:solidFill>
                  <a:srgbClr val="FFFFFF"/>
                </a:solidFill>
                <a:latin typeface="Cambria"/>
                <a:cs typeface="Cambria"/>
              </a:rPr>
              <a:t>Athens </a:t>
            </a:r>
            <a:r>
              <a:rPr sz="2500" dirty="0">
                <a:solidFill>
                  <a:srgbClr val="FFFFFF"/>
                </a:solidFill>
                <a:latin typeface="Cambria"/>
                <a:cs typeface="Cambria"/>
              </a:rPr>
              <a:t>and </a:t>
            </a:r>
            <a:r>
              <a:rPr sz="2500" spc="-5" dirty="0">
                <a:solidFill>
                  <a:srgbClr val="FFFFFF"/>
                </a:solidFill>
                <a:latin typeface="Cambria"/>
                <a:cs typeface="Cambria"/>
              </a:rPr>
              <a:t>Alexandria, then </a:t>
            </a:r>
            <a:r>
              <a:rPr sz="2500" dirty="0">
                <a:solidFill>
                  <a:srgbClr val="FFFFFF"/>
                </a:solidFill>
                <a:latin typeface="Cambria"/>
                <a:cs typeface="Cambria"/>
              </a:rPr>
              <a:t>the largest Mediterranean</a:t>
            </a:r>
            <a:r>
              <a:rPr sz="2500" spc="-10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mbria"/>
                <a:cs typeface="Cambria"/>
              </a:rPr>
              <a:t>port.</a:t>
            </a:r>
            <a:endParaRPr sz="2500" dirty="0">
              <a:latin typeface="Cambria"/>
              <a:cs typeface="Cambria"/>
            </a:endParaRPr>
          </a:p>
          <a:p>
            <a:pPr marL="355600" marR="179705" indent="-342900" algn="just">
              <a:lnSpc>
                <a:spcPct val="85000"/>
              </a:lnSpc>
              <a:spcBef>
                <a:spcPts val="590"/>
              </a:spcBef>
              <a:buClr>
                <a:srgbClr val="EEC85D"/>
              </a:buClr>
              <a:buSzPct val="72000"/>
              <a:buFont typeface="Lucida Sans Unicode"/>
              <a:buChar char="◆"/>
              <a:tabLst>
                <a:tab pos="355600" algn="l"/>
              </a:tabLst>
            </a:pPr>
            <a:r>
              <a:rPr sz="2500" spc="-5" dirty="0">
                <a:solidFill>
                  <a:srgbClr val="FFFFFF"/>
                </a:solidFill>
                <a:latin typeface="Cambria"/>
                <a:cs typeface="Cambria"/>
              </a:rPr>
              <a:t>From the 50s of the 20th </a:t>
            </a:r>
            <a:r>
              <a:rPr sz="2500" dirty="0" smtClean="0">
                <a:solidFill>
                  <a:srgbClr val="FFFFFF"/>
                </a:solidFill>
                <a:latin typeface="Cambria"/>
                <a:cs typeface="Cambria"/>
              </a:rPr>
              <a:t>c</a:t>
            </a:r>
            <a:r>
              <a:rPr lang="sr-Latn-ME" sz="2500" dirty="0" smtClean="0">
                <a:solidFill>
                  <a:srgbClr val="FFFFFF"/>
                </a:solidFill>
                <a:latin typeface="Cambria"/>
                <a:cs typeface="Cambria"/>
              </a:rPr>
              <a:t>entury</a:t>
            </a:r>
            <a:r>
              <a:rPr sz="2500" dirty="0" smtClean="0">
                <a:solidFill>
                  <a:srgbClr val="FFFFFF"/>
                </a:solidFill>
                <a:latin typeface="Cambria"/>
                <a:cs typeface="Cambria"/>
              </a:rPr>
              <a:t>, </a:t>
            </a:r>
            <a:r>
              <a:rPr sz="2500" spc="-5" dirty="0">
                <a:solidFill>
                  <a:srgbClr val="FFFFFF"/>
                </a:solidFill>
                <a:latin typeface="Cambria"/>
                <a:cs typeface="Cambria"/>
              </a:rPr>
              <a:t>when </a:t>
            </a:r>
            <a:r>
              <a:rPr sz="2500" dirty="0">
                <a:solidFill>
                  <a:srgbClr val="FFFFFF"/>
                </a:solidFill>
                <a:latin typeface="Cambria"/>
                <a:cs typeface="Cambria"/>
              </a:rPr>
              <a:t>the </a:t>
            </a:r>
            <a:r>
              <a:rPr sz="2500" spc="-5" dirty="0">
                <a:solidFill>
                  <a:srgbClr val="FFFFFF"/>
                </a:solidFill>
                <a:latin typeface="Cambria"/>
                <a:cs typeface="Cambria"/>
              </a:rPr>
              <a:t>era of mass tourism </a:t>
            </a:r>
            <a:r>
              <a:rPr sz="2500" dirty="0">
                <a:solidFill>
                  <a:srgbClr val="FFFFFF"/>
                </a:solidFill>
                <a:latin typeface="Cambria"/>
                <a:cs typeface="Cambria"/>
              </a:rPr>
              <a:t>and charter flights begins, </a:t>
            </a:r>
            <a:r>
              <a:rPr sz="2500" spc="-5" dirty="0">
                <a:solidFill>
                  <a:srgbClr val="FFFFFF"/>
                </a:solidFill>
                <a:latin typeface="Cambria"/>
                <a:cs typeface="Cambria"/>
              </a:rPr>
              <a:t>tourists mostly went </a:t>
            </a:r>
            <a:r>
              <a:rPr sz="2500" spc="-5" dirty="0" smtClean="0">
                <a:solidFill>
                  <a:srgbClr val="FFFFFF"/>
                </a:solidFill>
                <a:latin typeface="Cambria"/>
                <a:cs typeface="Cambria"/>
              </a:rPr>
              <a:t>to</a:t>
            </a:r>
            <a:r>
              <a:rPr sz="2500" dirty="0" smtClean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500" dirty="0">
                <a:solidFill>
                  <a:srgbClr val="FFFFFF"/>
                </a:solidFill>
                <a:latin typeface="Cambria"/>
                <a:cs typeface="Cambria"/>
              </a:rPr>
              <a:t>various Mediterranean destinations or to </a:t>
            </a:r>
            <a:r>
              <a:rPr sz="2500" spc="-5" dirty="0">
                <a:solidFill>
                  <a:srgbClr val="FFFFFF"/>
                </a:solidFill>
                <a:latin typeface="Cambria"/>
                <a:cs typeface="Cambria"/>
              </a:rPr>
              <a:t>rural </a:t>
            </a:r>
            <a:r>
              <a:rPr sz="2500" dirty="0">
                <a:solidFill>
                  <a:srgbClr val="FFFFFF"/>
                </a:solidFill>
                <a:latin typeface="Cambria"/>
                <a:cs typeface="Cambria"/>
              </a:rPr>
              <a:t>and mountainous </a:t>
            </a:r>
            <a:r>
              <a:rPr sz="2500" dirty="0" smtClean="0">
                <a:solidFill>
                  <a:srgbClr val="FFFFFF"/>
                </a:solidFill>
                <a:latin typeface="Cambria"/>
                <a:cs typeface="Cambria"/>
              </a:rPr>
              <a:t>ones</a:t>
            </a:r>
            <a:r>
              <a:rPr sz="2500" spc="-5" dirty="0" smtClean="0">
                <a:solidFill>
                  <a:srgbClr val="FFFFFF"/>
                </a:solidFill>
                <a:latin typeface="Cambria"/>
                <a:cs typeface="Cambria"/>
              </a:rPr>
              <a:t>. </a:t>
            </a:r>
            <a:r>
              <a:rPr sz="2500" spc="-5" dirty="0" err="1" smtClean="0">
                <a:solidFill>
                  <a:srgbClr val="FFFFFF"/>
                </a:solidFill>
                <a:latin typeface="Cambria"/>
                <a:cs typeface="Cambria"/>
              </a:rPr>
              <a:t>_ </a:t>
            </a:r>
            <a:r>
              <a:rPr sz="2500" spc="-5" dirty="0">
                <a:solidFill>
                  <a:srgbClr val="FFFFFF"/>
                </a:solidFill>
                <a:latin typeface="Cambria"/>
                <a:cs typeface="Cambria"/>
              </a:rPr>
              <a:t>Cities were, </a:t>
            </a:r>
            <a:r>
              <a:rPr sz="2500" dirty="0" err="1" smtClean="0">
                <a:solidFill>
                  <a:srgbClr val="FFFFFF"/>
                </a:solidFill>
                <a:latin typeface="Cambria"/>
                <a:cs typeface="Cambria"/>
              </a:rPr>
              <a:t>first </a:t>
            </a:r>
            <a:r>
              <a:rPr sz="2500" dirty="0" smtClean="0">
                <a:solidFill>
                  <a:srgbClr val="FFFFFF"/>
                </a:solidFill>
                <a:latin typeface="Cambria"/>
                <a:cs typeface="Cambria"/>
              </a:rPr>
              <a:t>of </a:t>
            </a:r>
            <a:r>
              <a:rPr sz="2500" spc="-5" dirty="0">
                <a:solidFill>
                  <a:srgbClr val="FFFFFF"/>
                </a:solidFill>
                <a:latin typeface="Cambria"/>
                <a:cs typeface="Cambria"/>
              </a:rPr>
              <a:t>all, </a:t>
            </a:r>
            <a:r>
              <a:rPr sz="2500" dirty="0">
                <a:solidFill>
                  <a:srgbClr val="FFFFFF"/>
                </a:solidFill>
                <a:latin typeface="Cambria"/>
                <a:cs typeface="Cambria"/>
              </a:rPr>
              <a:t>generators of </a:t>
            </a:r>
            <a:r>
              <a:rPr lang="en" sz="2500" dirty="0" smtClean="0">
                <a:solidFill>
                  <a:srgbClr val="FFFFFF"/>
                </a:solidFill>
                <a:latin typeface="Cambria"/>
                <a:cs typeface="Cambria"/>
              </a:rPr>
              <a:t>outgoing </a:t>
            </a:r>
            <a:r>
              <a:rPr sz="2500" spc="-5" dirty="0">
                <a:solidFill>
                  <a:srgbClr val="FFFFFF"/>
                </a:solidFill>
                <a:latin typeface="Cambria"/>
                <a:cs typeface="Cambria"/>
              </a:rPr>
              <a:t>tourism, while receptive tourism </a:t>
            </a:r>
            <a:r>
              <a:rPr sz="2500" dirty="0">
                <a:solidFill>
                  <a:srgbClr val="FFFFFF"/>
                </a:solidFill>
                <a:latin typeface="Cambria"/>
                <a:cs typeface="Cambria"/>
              </a:rPr>
              <a:t>in </a:t>
            </a:r>
            <a:r>
              <a:rPr sz="2500" spc="-5" dirty="0">
                <a:solidFill>
                  <a:srgbClr val="FFFFFF"/>
                </a:solidFill>
                <a:latin typeface="Cambria"/>
                <a:cs typeface="Cambria"/>
              </a:rPr>
              <a:t>them, i.e. urban tourism, was relatively negligible. </a:t>
            </a:r>
            <a:endParaRPr sz="2500" dirty="0">
              <a:latin typeface="Cambria"/>
              <a:cs typeface="Cambri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" smtClean="0"/>
              <a:t>Source: Branislav Rabotić, Selective forms of tourism, second edition, Vocational School of Tourism, Belgrade, 2013.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400" y="990600"/>
            <a:ext cx="8077834" cy="5257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494665" indent="-342900" algn="just">
              <a:lnSpc>
                <a:spcPts val="2450"/>
              </a:lnSpc>
              <a:buClr>
                <a:srgbClr val="EEC85D"/>
              </a:buClr>
              <a:buSzPct val="70833"/>
              <a:buFont typeface="Lucida Sans Unicode"/>
              <a:buChar char="◆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EAEAEA"/>
                </a:solidFill>
                <a:latin typeface="Cambria"/>
                <a:cs typeface="Cambria"/>
              </a:rPr>
              <a:t>Smith </a:t>
            </a:r>
            <a:r>
              <a:rPr sz="2400" i="1" spc="-5" dirty="0">
                <a:solidFill>
                  <a:srgbClr val="EAEAEA"/>
                </a:solidFill>
                <a:latin typeface="Cambria"/>
                <a:cs typeface="Cambria"/>
              </a:rPr>
              <a:t>et al. </a:t>
            </a:r>
            <a:r>
              <a:rPr sz="2400" spc="-5" dirty="0">
                <a:solidFill>
                  <a:srgbClr val="EAEAEA"/>
                </a:solidFill>
                <a:latin typeface="Cambria"/>
                <a:cs typeface="Cambria"/>
              </a:rPr>
              <a:t>(2010) </a:t>
            </a:r>
            <a:r>
              <a:rPr sz="2400" dirty="0">
                <a:solidFill>
                  <a:srgbClr val="EAEAEA"/>
                </a:solidFill>
                <a:latin typeface="Cambria"/>
                <a:cs typeface="Cambria"/>
              </a:rPr>
              <a:t>believe </a:t>
            </a:r>
            <a:r>
              <a:rPr sz="2400" spc="-5" dirty="0">
                <a:solidFill>
                  <a:srgbClr val="EAEAEA"/>
                </a:solidFill>
                <a:latin typeface="Cambria"/>
                <a:cs typeface="Cambria"/>
              </a:rPr>
              <a:t>that urban tourism includes the following</a:t>
            </a:r>
            <a:r>
              <a:rPr sz="2400" spc="-70" dirty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400" dirty="0">
                <a:solidFill>
                  <a:srgbClr val="EAEAEA"/>
                </a:solidFill>
                <a:latin typeface="Cambria"/>
                <a:cs typeface="Cambria"/>
              </a:rPr>
              <a:t>activities:</a:t>
            </a:r>
            <a:endParaRPr sz="2400" dirty="0">
              <a:latin typeface="Cambria"/>
              <a:cs typeface="Cambria"/>
            </a:endParaRPr>
          </a:p>
          <a:p>
            <a:pPr marL="756285" marR="46990" lvl="1" indent="-286385" algn="just">
              <a:lnSpc>
                <a:spcPts val="2450"/>
              </a:lnSpc>
              <a:spcBef>
                <a:spcPts val="570"/>
              </a:spcBef>
              <a:buChar char="•"/>
              <a:tabLst>
                <a:tab pos="755650" algn="l"/>
                <a:tab pos="756920" algn="l"/>
              </a:tabLst>
            </a:pPr>
            <a:r>
              <a:rPr sz="2400" spc="-5" dirty="0">
                <a:solidFill>
                  <a:srgbClr val="EAEAEA"/>
                </a:solidFill>
                <a:latin typeface="Cambria"/>
                <a:cs typeface="Cambria"/>
              </a:rPr>
              <a:t>sightseeing (for example historical monuments, archeology, architecture),</a:t>
            </a:r>
            <a:endParaRPr sz="2400" dirty="0">
              <a:latin typeface="Cambria"/>
              <a:cs typeface="Cambria"/>
            </a:endParaRPr>
          </a:p>
          <a:p>
            <a:pPr marL="756285" lvl="1" indent="-286385" algn="just">
              <a:lnSpc>
                <a:spcPts val="2230"/>
              </a:lnSpc>
              <a:buChar char="•"/>
              <a:tabLst>
                <a:tab pos="755650" algn="l"/>
                <a:tab pos="756285" algn="l"/>
              </a:tabLst>
            </a:pPr>
            <a:r>
              <a:rPr sz="2400" spc="-5" dirty="0" err="1" smtClean="0">
                <a:solidFill>
                  <a:srgbClr val="EAEAEA"/>
                </a:solidFill>
                <a:latin typeface="Cambria"/>
                <a:cs typeface="Cambria"/>
              </a:rPr>
              <a:t>visiting </a:t>
            </a:r>
            <a:r>
              <a:rPr lang="en" sz="2400" spc="-5" dirty="0" smtClean="0">
                <a:solidFill>
                  <a:srgbClr val="EAEAEA"/>
                </a:solidFill>
                <a:latin typeface="Cambria"/>
                <a:cs typeface="Cambria"/>
              </a:rPr>
              <a:t>museums </a:t>
            </a:r>
            <a:r>
              <a:rPr sz="2400" dirty="0" smtClean="0">
                <a:solidFill>
                  <a:srgbClr val="EAEAEA"/>
                </a:solidFill>
                <a:latin typeface="Cambria"/>
                <a:cs typeface="Cambria"/>
              </a:rPr>
              <a:t>and</a:t>
            </a:r>
            <a:r>
              <a:rPr sz="2400" spc="-20" dirty="0" smtClean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400" spc="-5" dirty="0">
                <a:solidFill>
                  <a:srgbClr val="EAEAEA"/>
                </a:solidFill>
                <a:latin typeface="Cambria"/>
                <a:cs typeface="Cambria"/>
              </a:rPr>
              <a:t>galleries,</a:t>
            </a:r>
            <a:endParaRPr sz="2400" dirty="0">
              <a:latin typeface="Cambria"/>
              <a:cs typeface="Cambria"/>
            </a:endParaRPr>
          </a:p>
          <a:p>
            <a:pPr marL="756285" lvl="1" indent="-286385" algn="just">
              <a:lnSpc>
                <a:spcPts val="2455"/>
              </a:lnSpc>
              <a:buChar char="•"/>
              <a:tabLst>
                <a:tab pos="755650" algn="l"/>
                <a:tab pos="756285" algn="l"/>
              </a:tabLst>
            </a:pPr>
            <a:r>
              <a:rPr sz="2400" spc="-5" dirty="0">
                <a:solidFill>
                  <a:srgbClr val="EAEAEA"/>
                </a:solidFill>
                <a:latin typeface="Cambria"/>
                <a:cs typeface="Cambria"/>
              </a:rPr>
              <a:t>going </a:t>
            </a:r>
            <a:r>
              <a:rPr sz="2400" dirty="0">
                <a:solidFill>
                  <a:srgbClr val="EAEAEA"/>
                </a:solidFill>
                <a:latin typeface="Cambria"/>
                <a:cs typeface="Cambria"/>
              </a:rPr>
              <a:t>to </a:t>
            </a:r>
            <a:r>
              <a:rPr sz="2400" spc="-5" dirty="0">
                <a:solidFill>
                  <a:srgbClr val="EAEAEA"/>
                </a:solidFill>
                <a:latin typeface="Cambria"/>
                <a:cs typeface="Cambria"/>
              </a:rPr>
              <a:t>theaters, </a:t>
            </a:r>
            <a:r>
              <a:rPr sz="2400" spc="-10" dirty="0">
                <a:solidFill>
                  <a:srgbClr val="EAEAEA"/>
                </a:solidFill>
                <a:latin typeface="Cambria"/>
                <a:cs typeface="Cambria"/>
              </a:rPr>
              <a:t>concerts </a:t>
            </a:r>
            <a:r>
              <a:rPr sz="2400" dirty="0">
                <a:solidFill>
                  <a:srgbClr val="EAEAEA"/>
                </a:solidFill>
                <a:latin typeface="Cambria"/>
                <a:cs typeface="Cambria"/>
              </a:rPr>
              <a:t>and </a:t>
            </a:r>
            <a:r>
              <a:rPr sz="2400" dirty="0" smtClean="0">
                <a:solidFill>
                  <a:srgbClr val="EAEAEA"/>
                </a:solidFill>
                <a:latin typeface="Cambria"/>
                <a:cs typeface="Cambria"/>
              </a:rPr>
              <a:t>parties</a:t>
            </a:r>
            <a:r>
              <a:rPr sz="2400" dirty="0">
                <a:solidFill>
                  <a:srgbClr val="EAEAEA"/>
                </a:solidFill>
                <a:latin typeface="Cambria"/>
                <a:cs typeface="Cambria"/>
              </a:rPr>
              <a:t>,</a:t>
            </a:r>
            <a:endParaRPr sz="2400" dirty="0">
              <a:latin typeface="Cambria"/>
              <a:cs typeface="Cambria"/>
            </a:endParaRPr>
          </a:p>
          <a:p>
            <a:pPr marL="756285" lvl="1" indent="-286385" algn="just">
              <a:lnSpc>
                <a:spcPts val="2450"/>
              </a:lnSpc>
              <a:buChar char="•"/>
              <a:tabLst>
                <a:tab pos="755650" algn="l"/>
                <a:tab pos="756285" algn="l"/>
              </a:tabLst>
            </a:pPr>
            <a:r>
              <a:rPr sz="2400" spc="-5" dirty="0" err="1" smtClean="0">
                <a:solidFill>
                  <a:srgbClr val="EAEAEA"/>
                </a:solidFill>
                <a:latin typeface="Cambria"/>
                <a:cs typeface="Cambria"/>
              </a:rPr>
              <a:t>visit </a:t>
            </a:r>
            <a:r>
              <a:rPr lang="en" sz="2400" spc="-5" dirty="0" smtClean="0">
                <a:solidFill>
                  <a:srgbClr val="EAEAEA"/>
                </a:solidFill>
                <a:latin typeface="Cambria"/>
                <a:cs typeface="Cambria"/>
              </a:rPr>
              <a:t>from </a:t>
            </a:r>
            <a:r>
              <a:rPr sz="2400" spc="-5" dirty="0" smtClean="0">
                <a:solidFill>
                  <a:srgbClr val="EAEAEA"/>
                </a:solidFill>
                <a:latin typeface="Cambria"/>
                <a:cs typeface="Cambria"/>
              </a:rPr>
              <a:t>education</a:t>
            </a:r>
            <a:r>
              <a:rPr lang="sr-Latn-ME" sz="2400" spc="-5" dirty="0" smtClean="0">
                <a:solidFill>
                  <a:srgbClr val="EAEAEA"/>
                </a:solidFill>
                <a:latin typeface="Cambria"/>
                <a:cs typeface="Cambria"/>
              </a:rPr>
              <a:t>al </a:t>
            </a:r>
            <a:r>
              <a:rPr sz="2400" spc="-5" dirty="0" smtClean="0">
                <a:solidFill>
                  <a:srgbClr val="EAEAEA"/>
                </a:solidFill>
                <a:latin typeface="Cambria"/>
                <a:cs typeface="Cambria"/>
              </a:rPr>
              <a:t>reasons</a:t>
            </a:r>
            <a:r>
              <a:rPr sz="2400" spc="-5" dirty="0">
                <a:solidFill>
                  <a:srgbClr val="EAEAEA"/>
                </a:solidFill>
                <a:latin typeface="Cambria"/>
                <a:cs typeface="Cambria"/>
              </a:rPr>
              <a:t>,</a:t>
            </a:r>
            <a:endParaRPr sz="2400" dirty="0">
              <a:latin typeface="Cambria"/>
              <a:cs typeface="Cambria"/>
            </a:endParaRPr>
          </a:p>
          <a:p>
            <a:pPr marL="756285" lvl="1" indent="-286385" algn="just">
              <a:lnSpc>
                <a:spcPts val="2450"/>
              </a:lnSpc>
              <a:buChar char="•"/>
              <a:tabLst>
                <a:tab pos="755650" algn="l"/>
                <a:tab pos="756285" algn="l"/>
              </a:tabLst>
            </a:pPr>
            <a:r>
              <a:rPr sz="2400" spc="-5" dirty="0">
                <a:solidFill>
                  <a:srgbClr val="EAEAEA"/>
                </a:solidFill>
                <a:latin typeface="Cambria"/>
                <a:cs typeface="Cambria"/>
              </a:rPr>
              <a:t>shopping,</a:t>
            </a:r>
            <a:endParaRPr sz="2400" dirty="0">
              <a:latin typeface="Cambria"/>
              <a:cs typeface="Cambria"/>
            </a:endParaRPr>
          </a:p>
          <a:p>
            <a:pPr marL="756285" lvl="1" indent="-286385" algn="just">
              <a:lnSpc>
                <a:spcPts val="2450"/>
              </a:lnSpc>
              <a:buChar char="•"/>
              <a:tabLst>
                <a:tab pos="755650" algn="l"/>
                <a:tab pos="756285" algn="l"/>
              </a:tabLst>
            </a:pPr>
            <a:r>
              <a:rPr sz="2400" spc="-5" dirty="0">
                <a:solidFill>
                  <a:srgbClr val="EAEAEA"/>
                </a:solidFill>
                <a:latin typeface="Cambria"/>
                <a:cs typeface="Cambria"/>
              </a:rPr>
              <a:t>festivals </a:t>
            </a:r>
            <a:r>
              <a:rPr sz="2400" dirty="0">
                <a:solidFill>
                  <a:srgbClr val="EAEAEA"/>
                </a:solidFill>
                <a:latin typeface="Cambria"/>
                <a:cs typeface="Cambria"/>
              </a:rPr>
              <a:t>and</a:t>
            </a:r>
            <a:r>
              <a:rPr sz="2400" spc="-45" dirty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400" spc="-5" dirty="0">
                <a:solidFill>
                  <a:srgbClr val="EAEAEA"/>
                </a:solidFill>
                <a:latin typeface="Cambria"/>
                <a:cs typeface="Cambria"/>
              </a:rPr>
              <a:t>events,</a:t>
            </a:r>
            <a:endParaRPr sz="2400" dirty="0">
              <a:latin typeface="Cambria"/>
              <a:cs typeface="Cambria"/>
            </a:endParaRPr>
          </a:p>
          <a:p>
            <a:pPr marL="756285" lvl="1" indent="-286385" algn="just">
              <a:lnSpc>
                <a:spcPts val="2450"/>
              </a:lnSpc>
              <a:buChar char="•"/>
              <a:tabLst>
                <a:tab pos="755650" algn="l"/>
                <a:tab pos="756285" algn="l"/>
              </a:tabLst>
            </a:pPr>
            <a:r>
              <a:rPr sz="2400" spc="-5" dirty="0">
                <a:solidFill>
                  <a:srgbClr val="EAEAEA"/>
                </a:solidFill>
                <a:latin typeface="Cambria"/>
                <a:cs typeface="Cambria"/>
              </a:rPr>
              <a:t>conferences </a:t>
            </a:r>
            <a:r>
              <a:rPr sz="2400" dirty="0">
                <a:solidFill>
                  <a:srgbClr val="EAEAEA"/>
                </a:solidFill>
                <a:latin typeface="Cambria"/>
                <a:cs typeface="Cambria"/>
              </a:rPr>
              <a:t>and </a:t>
            </a:r>
            <a:r>
              <a:rPr sz="2400" spc="-5" dirty="0">
                <a:solidFill>
                  <a:srgbClr val="EAEAEA"/>
                </a:solidFill>
                <a:latin typeface="Cambria"/>
                <a:cs typeface="Cambria"/>
              </a:rPr>
              <a:t>business</a:t>
            </a:r>
            <a:r>
              <a:rPr sz="2400" spc="-45" dirty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400" dirty="0">
                <a:solidFill>
                  <a:srgbClr val="EAEAEA"/>
                </a:solidFill>
                <a:latin typeface="Cambria"/>
                <a:cs typeface="Cambria"/>
              </a:rPr>
              <a:t>meetings,</a:t>
            </a:r>
            <a:endParaRPr sz="2400" dirty="0">
              <a:latin typeface="Cambria"/>
              <a:cs typeface="Cambria"/>
            </a:endParaRPr>
          </a:p>
          <a:p>
            <a:pPr marL="756285" marR="437515" lvl="1" indent="-286385" algn="just">
              <a:lnSpc>
                <a:spcPts val="2460"/>
              </a:lnSpc>
              <a:spcBef>
                <a:spcPts val="215"/>
              </a:spcBef>
              <a:buChar char="•"/>
              <a:tabLst>
                <a:tab pos="755650" algn="l"/>
                <a:tab pos="756285" algn="l"/>
              </a:tabLst>
            </a:pPr>
            <a:r>
              <a:rPr sz="2400" spc="-5" dirty="0" err="1" smtClean="0">
                <a:solidFill>
                  <a:srgbClr val="EAEAEA"/>
                </a:solidFill>
                <a:latin typeface="Cambria"/>
                <a:cs typeface="Cambria"/>
              </a:rPr>
              <a:t>visiting restaurants, </a:t>
            </a:r>
            <a:r>
              <a:rPr lang="en" sz="2400" spc="-5" dirty="0" smtClean="0">
                <a:solidFill>
                  <a:srgbClr val="EAEAEA"/>
                </a:solidFill>
                <a:latin typeface="Cambria"/>
                <a:cs typeface="Cambria"/>
              </a:rPr>
              <a:t>cafeterias </a:t>
            </a:r>
            <a:r>
              <a:rPr sz="2400" spc="-5" dirty="0">
                <a:solidFill>
                  <a:srgbClr val="EAEAEA"/>
                </a:solidFill>
                <a:latin typeface="Cambria"/>
                <a:cs typeface="Cambria"/>
              </a:rPr>
              <a:t>, bars </a:t>
            </a:r>
            <a:r>
              <a:rPr sz="2400" spc="-5" dirty="0" smtClean="0">
                <a:solidFill>
                  <a:srgbClr val="EAEAEA"/>
                </a:solidFill>
                <a:latin typeface="Cambria"/>
                <a:cs typeface="Cambria"/>
              </a:rPr>
              <a:t>and </a:t>
            </a:r>
            <a:r>
              <a:rPr sz="2400" dirty="0">
                <a:solidFill>
                  <a:srgbClr val="EAEAEA"/>
                </a:solidFill>
                <a:latin typeface="Cambria"/>
                <a:cs typeface="Cambria"/>
              </a:rPr>
              <a:t>night </a:t>
            </a:r>
            <a:r>
              <a:rPr sz="2400" spc="-5" dirty="0">
                <a:solidFill>
                  <a:srgbClr val="EAEAEA"/>
                </a:solidFill>
                <a:latin typeface="Cambria"/>
                <a:cs typeface="Cambria"/>
              </a:rPr>
              <a:t>clubs,</a:t>
            </a:r>
            <a:endParaRPr sz="2400" dirty="0">
              <a:latin typeface="Cambria"/>
              <a:cs typeface="Cambria"/>
            </a:endParaRPr>
          </a:p>
          <a:p>
            <a:pPr marL="756285" lvl="1" indent="-286385" algn="just">
              <a:lnSpc>
                <a:spcPts val="2435"/>
              </a:lnSpc>
              <a:buChar char="•"/>
              <a:tabLst>
                <a:tab pos="755650" algn="l"/>
                <a:tab pos="756285" algn="l"/>
              </a:tabLst>
            </a:pPr>
            <a:r>
              <a:rPr sz="2400" spc="-5" dirty="0">
                <a:solidFill>
                  <a:srgbClr val="EAEAEA"/>
                </a:solidFill>
                <a:latin typeface="Cambria"/>
                <a:cs typeface="Cambria"/>
              </a:rPr>
              <a:t>visiting friends </a:t>
            </a:r>
            <a:r>
              <a:rPr sz="2400" dirty="0">
                <a:solidFill>
                  <a:srgbClr val="EAEAEA"/>
                </a:solidFill>
                <a:latin typeface="Cambria"/>
                <a:cs typeface="Cambria"/>
              </a:rPr>
              <a:t>and</a:t>
            </a:r>
            <a:r>
              <a:rPr sz="2400" spc="-25" dirty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400" spc="-5" dirty="0">
                <a:solidFill>
                  <a:srgbClr val="EAEAEA"/>
                </a:solidFill>
                <a:latin typeface="Cambria"/>
                <a:cs typeface="Cambria"/>
              </a:rPr>
              <a:t>relatives.</a:t>
            </a:r>
            <a:endParaRPr sz="2400" dirty="0">
              <a:latin typeface="Cambria"/>
              <a:cs typeface="Cambria"/>
            </a:endParaRPr>
          </a:p>
          <a:p>
            <a:pPr marL="355600" marR="5080" indent="-342900" algn="just">
              <a:lnSpc>
                <a:spcPts val="2450"/>
              </a:lnSpc>
              <a:spcBef>
                <a:spcPts val="580"/>
              </a:spcBef>
              <a:buClr>
                <a:srgbClr val="EEC85D"/>
              </a:buClr>
              <a:buSzPct val="70833"/>
              <a:buFont typeface="Lucida Sans Unicode"/>
              <a:buChar char="◆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EAEAEA"/>
                </a:solidFill>
                <a:latin typeface="Cambria"/>
                <a:cs typeface="Cambria"/>
              </a:rPr>
              <a:t>Many tourists undertake trips </a:t>
            </a:r>
            <a:r>
              <a:rPr sz="2400" dirty="0">
                <a:solidFill>
                  <a:srgbClr val="EAEAEA"/>
                </a:solidFill>
                <a:latin typeface="Cambria"/>
                <a:cs typeface="Cambria"/>
              </a:rPr>
              <a:t>two </a:t>
            </a:r>
            <a:r>
              <a:rPr sz="2400" spc="-5" dirty="0">
                <a:solidFill>
                  <a:srgbClr val="EAEAEA"/>
                </a:solidFill>
                <a:latin typeface="Cambria"/>
                <a:cs typeface="Cambria"/>
              </a:rPr>
              <a:t>or more times a year, whereby the </a:t>
            </a:r>
            <a:r>
              <a:rPr sz="2400" i="1" spc="-5" dirty="0">
                <a:solidFill>
                  <a:srgbClr val="EAEAEA"/>
                </a:solidFill>
                <a:latin typeface="Cambria"/>
                <a:cs typeface="Cambria"/>
              </a:rPr>
              <a:t>city break </a:t>
            </a:r>
            <a:r>
              <a:rPr sz="2400" dirty="0">
                <a:solidFill>
                  <a:srgbClr val="EAEAEA"/>
                </a:solidFill>
                <a:latin typeface="Cambria"/>
                <a:cs typeface="Cambria"/>
              </a:rPr>
              <a:t>trip </a:t>
            </a:r>
            <a:r>
              <a:rPr sz="2400" spc="-5" dirty="0">
                <a:solidFill>
                  <a:srgbClr val="EAEAEA"/>
                </a:solidFill>
                <a:latin typeface="Cambria"/>
                <a:cs typeface="Cambria"/>
              </a:rPr>
              <a:t>is usually complementary </a:t>
            </a:r>
            <a:r>
              <a:rPr sz="2400" dirty="0">
                <a:solidFill>
                  <a:srgbClr val="EAEAEA"/>
                </a:solidFill>
                <a:latin typeface="Cambria"/>
                <a:cs typeface="Cambria"/>
              </a:rPr>
              <a:t>to </a:t>
            </a:r>
            <a:r>
              <a:rPr sz="2400" spc="-5" dirty="0">
                <a:solidFill>
                  <a:srgbClr val="EAEAEA"/>
                </a:solidFill>
                <a:latin typeface="Cambria"/>
                <a:cs typeface="Cambria"/>
              </a:rPr>
              <a:t>the main annual vacation spent </a:t>
            </a:r>
            <a:r>
              <a:rPr sz="2400" dirty="0">
                <a:solidFill>
                  <a:srgbClr val="EAEAEA"/>
                </a:solidFill>
                <a:latin typeface="Cambria"/>
                <a:cs typeface="Cambria"/>
              </a:rPr>
              <a:t>at sea, in </a:t>
            </a:r>
            <a:r>
              <a:rPr sz="2400" spc="-5" dirty="0">
                <a:solidFill>
                  <a:srgbClr val="EAEAEA"/>
                </a:solidFill>
                <a:latin typeface="Cambria"/>
                <a:cs typeface="Cambria"/>
              </a:rPr>
              <a:t>the countryside or </a:t>
            </a:r>
            <a:r>
              <a:rPr sz="2400" dirty="0">
                <a:solidFill>
                  <a:srgbClr val="EAEAEA"/>
                </a:solidFill>
                <a:latin typeface="Cambria"/>
                <a:cs typeface="Cambria"/>
              </a:rPr>
              <a:t>in</a:t>
            </a:r>
            <a:r>
              <a:rPr sz="2400" spc="-50" dirty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400" spc="-5" dirty="0">
                <a:solidFill>
                  <a:srgbClr val="EAEAEA"/>
                </a:solidFill>
                <a:latin typeface="Cambria"/>
                <a:cs typeface="Cambria"/>
              </a:rPr>
              <a:t>mountains.</a:t>
            </a:r>
            <a:endParaRPr sz="2400" dirty="0">
              <a:latin typeface="Cambria"/>
              <a:cs typeface="Cambri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" smtClean="0"/>
              <a:t>Source: Branislav Rabotić, Selective forms of tourism, second edition, Vocational School of Tourism, Belgrade, 2013.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6912" y="2219818"/>
            <a:ext cx="8027034" cy="40534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ct val="85100"/>
              </a:lnSpc>
              <a:buClr>
                <a:srgbClr val="EEC85D"/>
              </a:buClr>
              <a:buSzPct val="70833"/>
              <a:buFont typeface="Lucida Sans Unicode"/>
              <a:buChar char="◆"/>
              <a:tabLst>
                <a:tab pos="354965" algn="l"/>
                <a:tab pos="355600" algn="l"/>
                <a:tab pos="4789170" algn="l"/>
              </a:tabLst>
            </a:pPr>
            <a:r>
              <a:rPr sz="2400" dirty="0">
                <a:solidFill>
                  <a:srgbClr val="EAEAEA"/>
                </a:solidFill>
                <a:latin typeface="Cambria"/>
                <a:cs typeface="Cambria"/>
              </a:rPr>
              <a:t>According to </a:t>
            </a:r>
            <a:r>
              <a:rPr sz="2400" spc="-5" dirty="0">
                <a:solidFill>
                  <a:srgbClr val="EAEAEA"/>
                </a:solidFill>
                <a:latin typeface="Cambria"/>
                <a:cs typeface="Cambria"/>
              </a:rPr>
              <a:t>the author Law (2002), there is a difference between basic, secondary </a:t>
            </a:r>
            <a:r>
              <a:rPr sz="2400" dirty="0">
                <a:solidFill>
                  <a:srgbClr val="EAEAEA"/>
                </a:solidFill>
                <a:latin typeface="Cambria"/>
                <a:cs typeface="Cambria"/>
              </a:rPr>
              <a:t>and </a:t>
            </a:r>
            <a:r>
              <a:rPr sz="2400" spc="-5" dirty="0">
                <a:solidFill>
                  <a:srgbClr val="EAEAEA"/>
                </a:solidFill>
                <a:latin typeface="Cambria"/>
                <a:cs typeface="Cambria"/>
              </a:rPr>
              <a:t>supplementary resources </a:t>
            </a:r>
            <a:r>
              <a:rPr sz="2400" dirty="0">
                <a:solidFill>
                  <a:srgbClr val="EAEAEA"/>
                </a:solidFill>
                <a:latin typeface="Cambria"/>
                <a:cs typeface="Cambria"/>
              </a:rPr>
              <a:t>in </a:t>
            </a:r>
            <a:r>
              <a:rPr sz="2400" spc="-5" dirty="0">
                <a:solidFill>
                  <a:srgbClr val="EAEAEA"/>
                </a:solidFill>
                <a:latin typeface="Cambria"/>
                <a:cs typeface="Cambria"/>
              </a:rPr>
              <a:t>urban tourism. </a:t>
            </a:r>
            <a:r>
              <a:rPr sz="3200" i="1" spc="-5" dirty="0">
                <a:solidFill>
                  <a:srgbClr val="FFFF00"/>
                </a:solidFill>
                <a:latin typeface="Cambria"/>
                <a:cs typeface="Cambria"/>
              </a:rPr>
              <a:t>Primary resources </a:t>
            </a:r>
            <a:r>
              <a:rPr sz="2400" spc="-5" dirty="0">
                <a:solidFill>
                  <a:srgbClr val="EAEAEA"/>
                </a:solidFill>
                <a:latin typeface="Cambria"/>
                <a:cs typeface="Cambria"/>
              </a:rPr>
              <a:t>are </a:t>
            </a:r>
            <a:r>
              <a:rPr sz="2400" dirty="0">
                <a:solidFill>
                  <a:srgbClr val="EAEAEA"/>
                </a:solidFill>
                <a:latin typeface="Cambria"/>
                <a:cs typeface="Cambria"/>
              </a:rPr>
              <a:t>the main </a:t>
            </a:r>
            <a:r>
              <a:rPr sz="2400" spc="-5" dirty="0">
                <a:solidFill>
                  <a:srgbClr val="EAEAEA"/>
                </a:solidFill>
                <a:latin typeface="Cambria"/>
                <a:cs typeface="Cambria"/>
              </a:rPr>
              <a:t>reason </a:t>
            </a:r>
            <a:r>
              <a:rPr sz="2400" dirty="0">
                <a:solidFill>
                  <a:srgbClr val="EAEAEA"/>
                </a:solidFill>
                <a:latin typeface="Cambria"/>
                <a:cs typeface="Cambria"/>
              </a:rPr>
              <a:t>that </a:t>
            </a:r>
            <a:r>
              <a:rPr sz="2400" spc="-5" dirty="0" smtClean="0">
                <a:solidFill>
                  <a:srgbClr val="EAEAEA"/>
                </a:solidFill>
                <a:latin typeface="Cambria"/>
                <a:cs typeface="Cambria"/>
              </a:rPr>
              <a:t>tourists</a:t>
            </a:r>
            <a:r>
              <a:rPr lang="sr-Latn-ME" sz="2400" spc="-5" dirty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lang="en" sz="2400" spc="-5" dirty="0" smtClean="0">
                <a:solidFill>
                  <a:srgbClr val="EAEAEA"/>
                </a:solidFill>
                <a:latin typeface="Cambria"/>
                <a:cs typeface="Cambria"/>
              </a:rPr>
              <a:t>visit</a:t>
            </a:r>
            <a:r>
              <a:rPr sz="2400" spc="-5" dirty="0" smtClean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400" dirty="0">
                <a:solidFill>
                  <a:srgbClr val="EAEAEA"/>
                </a:solidFill>
                <a:latin typeface="Cambria"/>
                <a:cs typeface="Cambria"/>
              </a:rPr>
              <a:t>cities. </a:t>
            </a:r>
            <a:r>
              <a:rPr sz="3200" i="1" spc="-5" dirty="0">
                <a:solidFill>
                  <a:srgbClr val="FFFF00"/>
                </a:solidFill>
                <a:latin typeface="Cambria"/>
                <a:cs typeface="Cambria"/>
              </a:rPr>
              <a:t>Secondary resources </a:t>
            </a:r>
            <a:r>
              <a:rPr sz="3200" spc="-5" dirty="0">
                <a:solidFill>
                  <a:srgbClr val="FFFF00"/>
                </a:solidFill>
                <a:latin typeface="Cambria"/>
                <a:cs typeface="Cambria"/>
              </a:rPr>
              <a:t>, </a:t>
            </a:r>
            <a:r>
              <a:rPr sz="2400" spc="-5" dirty="0">
                <a:solidFill>
                  <a:srgbClr val="EAEAEA"/>
                </a:solidFill>
                <a:latin typeface="Cambria"/>
                <a:cs typeface="Cambria"/>
              </a:rPr>
              <a:t>such as </a:t>
            </a:r>
            <a:r>
              <a:rPr sz="2400" spc="-5" dirty="0" smtClean="0">
                <a:solidFill>
                  <a:srgbClr val="EAEAEA"/>
                </a:solidFill>
                <a:latin typeface="Cambria"/>
                <a:cs typeface="Cambria"/>
              </a:rPr>
              <a:t>shopping</a:t>
            </a:r>
            <a:r>
              <a:rPr sz="2400" spc="-5" dirty="0">
                <a:solidFill>
                  <a:srgbClr val="EAEAEA"/>
                </a:solidFill>
                <a:latin typeface="Cambria"/>
                <a:cs typeface="Cambria"/>
              </a:rPr>
              <a:t>, </a:t>
            </a:r>
            <a:r>
              <a:rPr sz="2400" dirty="0">
                <a:solidFill>
                  <a:srgbClr val="EAEAEA"/>
                </a:solidFill>
                <a:latin typeface="Cambria"/>
                <a:cs typeface="Cambria"/>
              </a:rPr>
              <a:t>as well as </a:t>
            </a:r>
            <a:r>
              <a:rPr sz="2400" i="1" spc="-5" dirty="0">
                <a:solidFill>
                  <a:srgbClr val="EAEAEA"/>
                </a:solidFill>
                <a:latin typeface="Cambria"/>
                <a:cs typeface="Cambria"/>
              </a:rPr>
              <a:t>supplementary ones </a:t>
            </a:r>
            <a:r>
              <a:rPr sz="2400" spc="-5" dirty="0">
                <a:solidFill>
                  <a:srgbClr val="EAEAEA"/>
                </a:solidFill>
                <a:latin typeface="Cambria"/>
                <a:cs typeface="Cambria"/>
              </a:rPr>
              <a:t>, such as </a:t>
            </a:r>
            <a:r>
              <a:rPr sz="2400" dirty="0">
                <a:solidFill>
                  <a:srgbClr val="EAEAEA"/>
                </a:solidFill>
                <a:latin typeface="Cambria"/>
                <a:cs typeface="Cambria"/>
              </a:rPr>
              <a:t>traffic and </a:t>
            </a:r>
            <a:r>
              <a:rPr sz="2400" spc="-5" dirty="0">
                <a:solidFill>
                  <a:srgbClr val="EAEAEA"/>
                </a:solidFill>
                <a:latin typeface="Cambria"/>
                <a:cs typeface="Cambria"/>
              </a:rPr>
              <a:t>tourist information, are also important </a:t>
            </a:r>
            <a:r>
              <a:rPr sz="2400" dirty="0" smtClean="0">
                <a:solidFill>
                  <a:srgbClr val="EAEAEA"/>
                </a:solidFill>
                <a:latin typeface="Cambria"/>
                <a:cs typeface="Cambria"/>
              </a:rPr>
              <a:t>for </a:t>
            </a:r>
            <a:r>
              <a:rPr sz="2400" spc="-5" dirty="0">
                <a:solidFill>
                  <a:srgbClr val="EAEAEA"/>
                </a:solidFill>
                <a:latin typeface="Cambria"/>
                <a:cs typeface="Cambria"/>
              </a:rPr>
              <a:t>urban</a:t>
            </a:r>
            <a:r>
              <a:rPr lang="en" sz="2400" spc="-5" dirty="0" smtClean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400" spc="-5" dirty="0" smtClean="0">
                <a:solidFill>
                  <a:srgbClr val="EAEAEA"/>
                </a:solidFill>
                <a:latin typeface="Cambria"/>
                <a:cs typeface="Cambria"/>
              </a:rPr>
              <a:t>tourism </a:t>
            </a:r>
            <a:r>
              <a:rPr sz="2400" spc="-5" dirty="0">
                <a:solidFill>
                  <a:srgbClr val="EAEAEA"/>
                </a:solidFill>
                <a:latin typeface="Cambria"/>
                <a:cs typeface="Cambria"/>
              </a:rPr>
              <a:t>, </a:t>
            </a:r>
            <a:r>
              <a:rPr sz="2400" spc="-10" dirty="0">
                <a:solidFill>
                  <a:srgbClr val="EAEAEA"/>
                </a:solidFill>
                <a:latin typeface="Cambria"/>
                <a:cs typeface="Cambria"/>
              </a:rPr>
              <a:t>but</a:t>
            </a:r>
            <a:r>
              <a:rPr sz="2400" spc="-35" dirty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400" dirty="0">
                <a:solidFill>
                  <a:srgbClr val="EAEAEA"/>
                </a:solidFill>
                <a:latin typeface="Cambria"/>
                <a:cs typeface="Cambria"/>
              </a:rPr>
              <a:t>they are </a:t>
            </a:r>
            <a:r>
              <a:rPr sz="2400" dirty="0" smtClean="0">
                <a:solidFill>
                  <a:srgbClr val="EAEAEA"/>
                </a:solidFill>
                <a:latin typeface="Cambria"/>
                <a:cs typeface="Cambria"/>
              </a:rPr>
              <a:t>not</a:t>
            </a:r>
            <a:r>
              <a:rPr lang="sr-Latn-ME" sz="2400" dirty="0" smtClean="0">
                <a:solidFill>
                  <a:srgbClr val="EAEAEA"/>
                </a:solidFill>
                <a:latin typeface="Cambria"/>
                <a:cs typeface="Cambria"/>
              </a:rPr>
              <a:t> a</a:t>
            </a:r>
            <a:r>
              <a:rPr sz="2400" spc="-20" dirty="0" smtClean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400" spc="-5" dirty="0">
                <a:solidFill>
                  <a:srgbClr val="EAEAEA"/>
                </a:solidFill>
                <a:latin typeface="Cambria"/>
                <a:cs typeface="Cambria"/>
              </a:rPr>
              <a:t>motive</a:t>
            </a:r>
            <a:r>
              <a:rPr sz="2400" dirty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lang="sr-Latn-ME" sz="2400" dirty="0" smtClean="0">
                <a:solidFill>
                  <a:srgbClr val="EAEAEA"/>
                </a:solidFill>
                <a:latin typeface="Cambria"/>
                <a:cs typeface="Cambria"/>
              </a:rPr>
              <a:t>of </a:t>
            </a:r>
            <a:r>
              <a:rPr sz="2400" spc="-5" dirty="0" smtClean="0">
                <a:solidFill>
                  <a:srgbClr val="EAEAEA"/>
                </a:solidFill>
                <a:latin typeface="Cambria"/>
                <a:cs typeface="Cambria"/>
              </a:rPr>
              <a:t>arrival</a:t>
            </a:r>
            <a:r>
              <a:rPr lang="sr-Latn-ME" sz="2400" spc="-70" dirty="0" smtClean="0">
                <a:solidFill>
                  <a:srgbClr val="EAEAEA"/>
                </a:solidFill>
                <a:latin typeface="Cambria"/>
                <a:cs typeface="Cambria"/>
              </a:rPr>
              <a:t>.</a:t>
            </a:r>
            <a:endParaRPr sz="2400" dirty="0">
              <a:latin typeface="Cambria"/>
              <a:cs typeface="Cambria"/>
            </a:endParaRPr>
          </a:p>
          <a:p>
            <a:pPr marL="355600" marR="427355" indent="-342900" algn="just">
              <a:lnSpc>
                <a:spcPct val="85100"/>
              </a:lnSpc>
              <a:spcBef>
                <a:spcPts val="570"/>
              </a:spcBef>
              <a:buClr>
                <a:srgbClr val="EEC85D"/>
              </a:buClr>
              <a:buSzPct val="70833"/>
              <a:buFont typeface="Lucida Sans Unicode"/>
              <a:buChar char="◆"/>
              <a:tabLst>
                <a:tab pos="354965" algn="l"/>
                <a:tab pos="355600" algn="l"/>
              </a:tabLst>
            </a:pPr>
            <a:r>
              <a:rPr sz="2400" spc="-5" dirty="0" smtClean="0">
                <a:solidFill>
                  <a:srgbClr val="EAEAEA"/>
                </a:solidFill>
                <a:latin typeface="Cambria"/>
                <a:cs typeface="Cambria"/>
              </a:rPr>
              <a:t>A </a:t>
            </a:r>
            <a:r>
              <a:rPr sz="2400" spc="-5" dirty="0">
                <a:solidFill>
                  <a:srgbClr val="EAEAEA"/>
                </a:solidFill>
                <a:latin typeface="Cambria"/>
                <a:cs typeface="Cambria"/>
              </a:rPr>
              <a:t>pleasant tourist experience </a:t>
            </a:r>
            <a:r>
              <a:rPr sz="2400" spc="-5" dirty="0" smtClean="0">
                <a:solidFill>
                  <a:srgbClr val="EAEAEA"/>
                </a:solidFill>
                <a:latin typeface="Cambria"/>
                <a:cs typeface="Cambria"/>
              </a:rPr>
              <a:t>includes</a:t>
            </a:r>
            <a:r>
              <a:rPr sz="2400" dirty="0" smtClean="0">
                <a:solidFill>
                  <a:srgbClr val="EAEAEA"/>
                </a:solidFill>
                <a:latin typeface="Cambria"/>
                <a:cs typeface="Cambria"/>
              </a:rPr>
              <a:t>: </a:t>
            </a:r>
            <a:r>
              <a:rPr sz="2400" dirty="0">
                <a:solidFill>
                  <a:srgbClr val="EAEAEA"/>
                </a:solidFill>
                <a:latin typeface="Cambria"/>
                <a:cs typeface="Cambria"/>
              </a:rPr>
              <a:t>the </a:t>
            </a:r>
            <a:r>
              <a:rPr sz="2400" spc="-5" dirty="0">
                <a:solidFill>
                  <a:srgbClr val="EAEAEA"/>
                </a:solidFill>
                <a:latin typeface="Cambria"/>
                <a:cs typeface="Cambria"/>
              </a:rPr>
              <a:t>historical core or district, the coast (sea, rivers, lakes), congress center </a:t>
            </a:r>
            <a:r>
              <a:rPr sz="2400" dirty="0">
                <a:solidFill>
                  <a:srgbClr val="EAEAEA"/>
                </a:solidFill>
                <a:latin typeface="Cambria"/>
                <a:cs typeface="Cambria"/>
              </a:rPr>
              <a:t>and </a:t>
            </a:r>
            <a:r>
              <a:rPr sz="2400" spc="-5" dirty="0">
                <a:solidFill>
                  <a:srgbClr val="EAEAEA"/>
                </a:solidFill>
                <a:latin typeface="Cambria"/>
                <a:cs typeface="Cambria"/>
              </a:rPr>
              <a:t>exhibitions, festivals </a:t>
            </a:r>
            <a:r>
              <a:rPr sz="2400" dirty="0">
                <a:solidFill>
                  <a:srgbClr val="EAEAEA"/>
                </a:solidFill>
                <a:latin typeface="Cambria"/>
                <a:cs typeface="Cambria"/>
              </a:rPr>
              <a:t>and </a:t>
            </a:r>
            <a:r>
              <a:rPr sz="2400" spc="-5" dirty="0">
                <a:solidFill>
                  <a:srgbClr val="EAEAEA"/>
                </a:solidFill>
                <a:latin typeface="Cambria"/>
                <a:cs typeface="Cambria"/>
              </a:rPr>
              <a:t>events, special tourist districts, tourism employees </a:t>
            </a:r>
            <a:r>
              <a:rPr sz="2400" dirty="0">
                <a:solidFill>
                  <a:srgbClr val="EAEAEA"/>
                </a:solidFill>
                <a:latin typeface="Cambria"/>
                <a:cs typeface="Cambria"/>
              </a:rPr>
              <a:t>and </a:t>
            </a:r>
            <a:r>
              <a:rPr sz="2400" spc="-5" dirty="0">
                <a:solidFill>
                  <a:srgbClr val="EAEAEA"/>
                </a:solidFill>
                <a:latin typeface="Cambria"/>
                <a:cs typeface="Cambria"/>
              </a:rPr>
              <a:t>local </a:t>
            </a:r>
            <a:r>
              <a:rPr sz="2400" dirty="0">
                <a:solidFill>
                  <a:srgbClr val="EAEAEA"/>
                </a:solidFill>
                <a:latin typeface="Cambria"/>
                <a:cs typeface="Cambria"/>
              </a:rPr>
              <a:t>residents </a:t>
            </a:r>
            <a:r>
              <a:rPr sz="2400" spc="-5" dirty="0">
                <a:solidFill>
                  <a:srgbClr val="EAEAEA"/>
                </a:solidFill>
                <a:latin typeface="Cambria"/>
                <a:cs typeface="Cambria"/>
              </a:rPr>
              <a:t>, shops </a:t>
            </a:r>
            <a:r>
              <a:rPr sz="2400" dirty="0">
                <a:solidFill>
                  <a:srgbClr val="EAEAEA"/>
                </a:solidFill>
                <a:latin typeface="Cambria"/>
                <a:cs typeface="Cambria"/>
              </a:rPr>
              <a:t>and </a:t>
            </a:r>
            <a:r>
              <a:rPr sz="2400" spc="-5" dirty="0">
                <a:solidFill>
                  <a:srgbClr val="EAEAEA"/>
                </a:solidFill>
                <a:latin typeface="Cambria"/>
                <a:cs typeface="Cambria"/>
              </a:rPr>
              <a:t>catering</a:t>
            </a:r>
            <a:r>
              <a:rPr sz="2400" spc="-15" dirty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400" spc="-5" dirty="0">
                <a:solidFill>
                  <a:srgbClr val="EAEAEA"/>
                </a:solidFill>
                <a:latin typeface="Cambria"/>
                <a:cs typeface="Cambria"/>
              </a:rPr>
              <a:t>contents.</a:t>
            </a:r>
            <a:endParaRPr sz="2400" dirty="0">
              <a:latin typeface="Cambria"/>
              <a:cs typeface="Cambr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228600" y="513081"/>
            <a:ext cx="8522699" cy="14219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10410">
              <a:lnSpc>
                <a:spcPct val="100000"/>
              </a:lnSpc>
            </a:pPr>
            <a:r>
              <a:rPr lang="en" spc="40" dirty="0" smtClean="0"/>
              <a:t>City tourism resources</a:t>
            </a:r>
            <a:endParaRPr spc="4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" smtClean="0"/>
              <a:t>Source: Branislav Rabotić, Selective forms of tourism, second edition, Vocational School of Tourism, Belgrade, 2013.</a:t>
            </a:r>
            <a:endParaRPr lang="en-US"/>
          </a:p>
        </p:txBody>
      </p:sp>
      <p:sp>
        <p:nvSpPr>
          <p:cNvPr id="4" name="object 4"/>
          <p:cNvSpPr/>
          <p:nvPr/>
        </p:nvSpPr>
        <p:spPr>
          <a:xfrm>
            <a:off x="457193" y="1365497"/>
            <a:ext cx="9144000" cy="1905"/>
          </a:xfrm>
          <a:custGeom>
            <a:avLst/>
            <a:gdLst/>
            <a:ahLst/>
            <a:cxnLst/>
            <a:rect l="l" t="t" r="r" b="b"/>
            <a:pathLst>
              <a:path w="9144000" h="1905">
                <a:moveTo>
                  <a:pt x="0" y="0"/>
                </a:moveTo>
                <a:lnTo>
                  <a:pt x="9144005" y="1523"/>
                </a:lnTo>
              </a:path>
            </a:pathLst>
          </a:custGeom>
          <a:ln w="9359">
            <a:solidFill>
              <a:srgbClr val="DFD2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2645" y="2069351"/>
            <a:ext cx="8301990" cy="40895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179070" indent="-342900" algn="just">
              <a:lnSpc>
                <a:spcPct val="85600"/>
              </a:lnSpc>
              <a:buClr>
                <a:srgbClr val="EEC85D"/>
              </a:buClr>
              <a:buSzPct val="72000"/>
              <a:buFont typeface="Lucida Sans Unicode"/>
              <a:buChar char="◆"/>
              <a:tabLst>
                <a:tab pos="355600" algn="l"/>
              </a:tabLst>
            </a:pP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Under the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term </a:t>
            </a:r>
            <a:r>
              <a:rPr sz="2500" i="1" spc="-5" dirty="0">
                <a:solidFill>
                  <a:srgbClr val="EAEAEA"/>
                </a:solidFill>
                <a:latin typeface="Cambria"/>
                <a:cs typeface="Cambria"/>
              </a:rPr>
              <a:t>city break </a:t>
            </a:r>
            <a:r>
              <a:rPr lang="sr-Latn-ME" sz="2500" i="1" spc="-5" dirty="0" smtClean="0">
                <a:solidFill>
                  <a:srgbClr val="EAEAEA"/>
                </a:solidFill>
                <a:latin typeface="Cambria"/>
                <a:cs typeface="Cambria"/>
              </a:rPr>
              <a:t>– it </a:t>
            </a:r>
            <a:r>
              <a:rPr sz="2500" dirty="0" smtClean="0">
                <a:solidFill>
                  <a:srgbClr val="EAEAEA"/>
                </a:solidFill>
                <a:latin typeface="Cambria"/>
                <a:cs typeface="Cambria"/>
              </a:rPr>
              <a:t>is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a short </a:t>
            </a:r>
            <a:r>
              <a:rPr sz="2500" spc="-30" dirty="0">
                <a:solidFill>
                  <a:srgbClr val="EAEAEA"/>
                </a:solidFill>
                <a:latin typeface="Cambria"/>
                <a:cs typeface="Cambria"/>
              </a:rPr>
              <a:t>tourist </a:t>
            </a:r>
            <a:r>
              <a:rPr sz="2500" spc="-30" dirty="0">
                <a:solidFill>
                  <a:srgbClr val="EAEAEA"/>
                </a:solidFill>
                <a:latin typeface="Courier New"/>
                <a:cs typeface="Courier New"/>
              </a:rPr>
              <a:t>trip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, </a:t>
            </a:r>
            <a:r>
              <a:rPr sz="2500" spc="-45" dirty="0">
                <a:solidFill>
                  <a:srgbClr val="EAEAEA"/>
                </a:solidFill>
                <a:latin typeface="Cambria"/>
                <a:cs typeface="Cambria"/>
              </a:rPr>
              <a:t>usually </a:t>
            </a:r>
            <a:r>
              <a:rPr sz="2500" spc="-30" dirty="0">
                <a:solidFill>
                  <a:srgbClr val="EAEAEA"/>
                </a:solidFill>
                <a:latin typeface="Cambria"/>
                <a:cs typeface="Cambria"/>
              </a:rPr>
              <a:t>3-4 </a:t>
            </a:r>
            <a:r>
              <a:rPr sz="2500" spc="-45" dirty="0">
                <a:solidFill>
                  <a:srgbClr val="EAEAEA"/>
                </a:solidFill>
                <a:latin typeface="Courier New"/>
                <a:cs typeface="Courier New"/>
              </a:rPr>
              <a:t>days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, </a:t>
            </a:r>
            <a:r>
              <a:rPr sz="2500" spc="-45" dirty="0">
                <a:solidFill>
                  <a:srgbClr val="EAEAEA"/>
                </a:solidFill>
                <a:latin typeface="Cambria"/>
                <a:cs typeface="Cambria"/>
              </a:rPr>
              <a:t>to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one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city, without </a:t>
            </a:r>
            <a:r>
              <a:rPr sz="2500" spc="-40" dirty="0">
                <a:solidFill>
                  <a:srgbClr val="EAEAEA"/>
                </a:solidFill>
                <a:latin typeface="Cambria"/>
                <a:cs typeface="Cambria"/>
              </a:rPr>
              <a:t>an </a:t>
            </a:r>
            <a:r>
              <a:rPr sz="2500" spc="-40" dirty="0">
                <a:solidFill>
                  <a:srgbClr val="EAEAEA"/>
                </a:solidFill>
                <a:latin typeface="Courier New"/>
                <a:cs typeface="Courier New"/>
              </a:rPr>
              <a:t>overnight </a:t>
            </a:r>
            <a:r>
              <a:rPr sz="2500" spc="-40" dirty="0">
                <a:solidFill>
                  <a:srgbClr val="EAEAEA"/>
                </a:solidFill>
                <a:latin typeface="Cambria"/>
                <a:cs typeface="Cambria"/>
              </a:rPr>
              <a:t>stay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in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another</a:t>
            </a:r>
            <a:r>
              <a:rPr sz="2500" spc="-70" dirty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destination </a:t>
            </a:r>
            <a:r>
              <a:rPr sz="2500" i="1" dirty="0">
                <a:solidFill>
                  <a:srgbClr val="EAEAEA"/>
                </a:solidFill>
                <a:latin typeface="Cambria"/>
                <a:cs typeface="Cambria"/>
              </a:rPr>
              <a:t>.</a:t>
            </a:r>
            <a:endParaRPr sz="2500" dirty="0">
              <a:latin typeface="Cambria"/>
              <a:cs typeface="Cambria"/>
            </a:endParaRPr>
          </a:p>
          <a:p>
            <a:pPr marL="355600" marR="5080" indent="-342900" algn="just">
              <a:lnSpc>
                <a:spcPct val="85000"/>
              </a:lnSpc>
              <a:spcBef>
                <a:spcPts val="595"/>
              </a:spcBef>
              <a:buClr>
                <a:srgbClr val="EEC85D"/>
              </a:buClr>
              <a:buSzPct val="72000"/>
              <a:buFont typeface="Lucida Sans Unicode"/>
              <a:buChar char="◆"/>
              <a:tabLst>
                <a:tab pos="355600" algn="l"/>
              </a:tabLst>
            </a:pP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It is indicative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that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the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number of such trips is constantly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increasing,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which </a:t>
            </a:r>
            <a:r>
              <a:rPr sz="2500" spc="-70" dirty="0">
                <a:solidFill>
                  <a:srgbClr val="EAEAEA"/>
                </a:solidFill>
                <a:latin typeface="Courier New"/>
                <a:cs typeface="Courier New"/>
              </a:rPr>
              <a:t>is </a:t>
            </a:r>
            <a:r>
              <a:rPr sz="2500" spc="-70" dirty="0">
                <a:solidFill>
                  <a:srgbClr val="EAEAEA"/>
                </a:solidFill>
                <a:latin typeface="Cambria"/>
                <a:cs typeface="Cambria"/>
              </a:rPr>
              <a:t>why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the </a:t>
            </a:r>
            <a:r>
              <a:rPr sz="2500" i="1" spc="-5" dirty="0">
                <a:solidFill>
                  <a:srgbClr val="EAEAEA"/>
                </a:solidFill>
                <a:latin typeface="Cambria"/>
                <a:cs typeface="Cambria"/>
              </a:rPr>
              <a:t>city break is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one of the </a:t>
            </a:r>
            <a:r>
              <a:rPr sz="2500" spc="-35" dirty="0">
                <a:solidFill>
                  <a:srgbClr val="EAEAEA"/>
                </a:solidFill>
                <a:latin typeface="Cambria"/>
                <a:cs typeface="Cambria"/>
              </a:rPr>
              <a:t>strongest segments </a:t>
            </a:r>
            <a:r>
              <a:rPr sz="2500" spc="-35" dirty="0">
                <a:solidFill>
                  <a:srgbClr val="EAEAEA"/>
                </a:solidFill>
                <a:latin typeface="Courier New"/>
                <a:cs typeface="Courier New"/>
              </a:rPr>
              <a:t>of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broadcasting tourism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in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Europe. </a:t>
            </a:r>
            <a:endParaRPr lang="sr-Latn-ME" sz="2500" spc="-5" dirty="0" smtClean="0">
              <a:solidFill>
                <a:srgbClr val="EAEAEA"/>
              </a:solidFill>
              <a:latin typeface="Cambria"/>
              <a:cs typeface="Cambria"/>
            </a:endParaRPr>
          </a:p>
          <a:p>
            <a:pPr marL="355600" marR="5080" indent="-342900" algn="just">
              <a:lnSpc>
                <a:spcPct val="85000"/>
              </a:lnSpc>
              <a:spcBef>
                <a:spcPts val="595"/>
              </a:spcBef>
              <a:buClr>
                <a:srgbClr val="EEC85D"/>
              </a:buClr>
              <a:buSzPct val="72000"/>
              <a:buFont typeface="Lucida Sans Unicode"/>
              <a:buChar char="◆"/>
              <a:tabLst>
                <a:tab pos="355600" algn="l"/>
              </a:tabLst>
            </a:pPr>
            <a:r>
              <a:rPr sz="2500" spc="-5" dirty="0" smtClean="0">
                <a:solidFill>
                  <a:srgbClr val="EAEAEA"/>
                </a:solidFill>
                <a:latin typeface="Cambria"/>
                <a:cs typeface="Cambria"/>
              </a:rPr>
              <a:t>Low-cost </a:t>
            </a:r>
            <a:r>
              <a:rPr sz="2500" dirty="0" smtClean="0">
                <a:solidFill>
                  <a:srgbClr val="EAEAEA"/>
                </a:solidFill>
                <a:latin typeface="Cambria"/>
                <a:cs typeface="Cambria"/>
              </a:rPr>
              <a:t>airlines</a:t>
            </a:r>
            <a:r>
              <a:rPr sz="2500" spc="-5" dirty="0" smtClean="0">
                <a:solidFill>
                  <a:srgbClr val="EAEAEA"/>
                </a:solidFill>
                <a:latin typeface="Cambria"/>
                <a:cs typeface="Cambria"/>
              </a:rPr>
              <a:t>,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such as </a:t>
            </a:r>
            <a:r>
              <a:rPr sz="2500" i="1" spc="-5" dirty="0">
                <a:solidFill>
                  <a:srgbClr val="EAEAEA"/>
                </a:solidFill>
                <a:latin typeface="Cambria"/>
                <a:cs typeface="Cambria"/>
              </a:rPr>
              <a:t>Ryanair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(which flies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to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50 European destinations)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or </a:t>
            </a:r>
            <a:r>
              <a:rPr sz="2500" i="1" spc="-5" dirty="0" err="1" smtClean="0">
                <a:solidFill>
                  <a:srgbClr val="EAEAEA"/>
                </a:solidFill>
                <a:latin typeface="Cambria"/>
                <a:cs typeface="Cambria"/>
              </a:rPr>
              <a:t>Easyjet</a:t>
            </a:r>
            <a:r>
              <a:rPr sz="2500" spc="-5" dirty="0" smtClean="0">
                <a:solidFill>
                  <a:srgbClr val="EAEAEA"/>
                </a:solidFill>
                <a:latin typeface="Cambria"/>
                <a:cs typeface="Cambria"/>
              </a:rPr>
              <a:t>,</a:t>
            </a:r>
            <a:r>
              <a:rPr lang="sr-Latn-ME" sz="2500" spc="-5" dirty="0" smtClean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500" spc="-5" dirty="0" smtClean="0">
                <a:solidFill>
                  <a:srgbClr val="EAEAEA"/>
                </a:solidFill>
                <a:latin typeface="Cambria"/>
                <a:cs typeface="Cambria"/>
              </a:rPr>
              <a:t>contribute</a:t>
            </a:r>
            <a:r>
              <a:rPr lang="sr-Latn-ME" sz="2500" spc="-5" dirty="0" smtClean="0">
                <a:solidFill>
                  <a:srgbClr val="EAEAEA"/>
                </a:solidFill>
                <a:latin typeface="Cambria"/>
                <a:cs typeface="Cambria"/>
              </a:rPr>
              <a:t>d to</a:t>
            </a:r>
            <a:r>
              <a:rPr sz="2500" spc="-5" dirty="0" smtClean="0">
                <a:solidFill>
                  <a:srgbClr val="EAEAEA"/>
                </a:solidFill>
                <a:latin typeface="Cambria"/>
                <a:cs typeface="Cambria"/>
              </a:rPr>
              <a:t> 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the explosion of </a:t>
            </a:r>
            <a:r>
              <a:rPr sz="2500" i="1" spc="-5" dirty="0">
                <a:solidFill>
                  <a:srgbClr val="EAEAEA"/>
                </a:solidFill>
                <a:latin typeface="Cambria"/>
                <a:cs typeface="Cambria"/>
              </a:rPr>
              <a:t>city break </a:t>
            </a:r>
            <a:r>
              <a:rPr sz="2500" spc="-5" dirty="0" smtClean="0">
                <a:solidFill>
                  <a:srgbClr val="EAEAEA"/>
                </a:solidFill>
                <a:latin typeface="Cambria"/>
                <a:cs typeface="Cambria"/>
              </a:rPr>
              <a:t>tourism,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with low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transportation tariffs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and a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developed network of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direct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lines that made many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cities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easily accessible to the widest </a:t>
            </a:r>
            <a:r>
              <a:rPr sz="2500" spc="-35" dirty="0">
                <a:solidFill>
                  <a:srgbClr val="EAEAEA"/>
                </a:solidFill>
                <a:latin typeface="Cambria"/>
                <a:cs typeface="Cambria"/>
              </a:rPr>
              <a:t>possible range </a:t>
            </a:r>
            <a:r>
              <a:rPr sz="2500" spc="-35" dirty="0">
                <a:solidFill>
                  <a:srgbClr val="EAEAEA"/>
                </a:solidFill>
                <a:latin typeface="Courier New"/>
                <a:cs typeface="Courier New"/>
              </a:rPr>
              <a:t>of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potential</a:t>
            </a:r>
            <a:r>
              <a:rPr sz="2500" spc="-40" dirty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500" spc="-35" dirty="0">
                <a:solidFill>
                  <a:srgbClr val="EAEAEA"/>
                </a:solidFill>
                <a:latin typeface="Cambria"/>
                <a:cs typeface="Cambria"/>
              </a:rPr>
              <a:t>demand . </a:t>
            </a:r>
            <a:endParaRPr sz="2500" dirty="0">
              <a:latin typeface="Cambria"/>
              <a:cs typeface="Cambr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74370">
              <a:lnSpc>
                <a:spcPct val="100000"/>
              </a:lnSpc>
            </a:pPr>
            <a:r>
              <a:rPr spc="45" dirty="0"/>
              <a:t>City </a:t>
            </a:r>
            <a:r>
              <a:rPr spc="60" dirty="0"/>
              <a:t>Break </a:t>
            </a:r>
            <a:r>
              <a:rPr spc="65" dirty="0"/>
              <a:t>as a form </a:t>
            </a:r>
            <a:r>
              <a:rPr spc="50" dirty="0"/>
              <a:t>of urban</a:t>
            </a:r>
            <a:r>
              <a:rPr spc="-290" dirty="0"/>
              <a:t> </a:t>
            </a:r>
            <a:r>
              <a:rPr spc="40" dirty="0"/>
              <a:t>tourism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" smtClean="0"/>
              <a:t>Source: Branislav Rabotić, Selective forms of tourism, second edition, Vocational School of Tourism, Belgrade, 2013.</a:t>
            </a:r>
            <a:endParaRPr lang="en-US"/>
          </a:p>
        </p:txBody>
      </p:sp>
      <p:sp>
        <p:nvSpPr>
          <p:cNvPr id="4" name="object 4"/>
          <p:cNvSpPr/>
          <p:nvPr/>
        </p:nvSpPr>
        <p:spPr>
          <a:xfrm>
            <a:off x="457193" y="1365497"/>
            <a:ext cx="9144000" cy="1905"/>
          </a:xfrm>
          <a:custGeom>
            <a:avLst/>
            <a:gdLst/>
            <a:ahLst/>
            <a:cxnLst/>
            <a:rect l="l" t="t" r="r" b="b"/>
            <a:pathLst>
              <a:path w="9144000" h="1905">
                <a:moveTo>
                  <a:pt x="0" y="0"/>
                </a:moveTo>
                <a:lnTo>
                  <a:pt x="9144005" y="1523"/>
                </a:lnTo>
              </a:path>
            </a:pathLst>
          </a:custGeom>
          <a:ln w="9359">
            <a:solidFill>
              <a:srgbClr val="DFD2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" y="1447800"/>
            <a:ext cx="8275320" cy="3299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124460" indent="-342900" algn="just">
              <a:lnSpc>
                <a:spcPct val="80000"/>
              </a:lnSpc>
              <a:buClr>
                <a:srgbClr val="EEC85D"/>
              </a:buClr>
              <a:buSzPct val="72000"/>
              <a:buFont typeface="Lucida Sans Unicode"/>
              <a:buChar char="◆"/>
              <a:tabLst>
                <a:tab pos="355600" algn="l"/>
              </a:tabLst>
            </a:pPr>
            <a:r>
              <a:rPr sz="3600" i="1" spc="-5" dirty="0">
                <a:solidFill>
                  <a:srgbClr val="FFFF00"/>
                </a:solidFill>
                <a:latin typeface="Cambria"/>
                <a:cs typeface="Cambria"/>
              </a:rPr>
              <a:t>City break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trips,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in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practice,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also encounter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a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negative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attitude from some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interest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groups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in the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destinations.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There is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concern about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the level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of clientele </a:t>
            </a:r>
            <a:r>
              <a:rPr sz="2500" spc="-10" dirty="0">
                <a:solidFill>
                  <a:srgbClr val="EAEAEA"/>
                </a:solidFill>
                <a:latin typeface="Cambria"/>
                <a:cs typeface="Cambria"/>
              </a:rPr>
              <a:t>that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comes on cheap flights of low-budget companies</a:t>
            </a:r>
            <a:r>
              <a:rPr sz="2500" spc="-5" dirty="0" smtClean="0">
                <a:solidFill>
                  <a:srgbClr val="EAEAEA"/>
                </a:solidFill>
                <a:latin typeface="Cambria"/>
                <a:cs typeface="Cambria"/>
              </a:rPr>
              <a:t>.</a:t>
            </a:r>
            <a:endParaRPr lang="sr-Latn-ME" sz="2500" spc="-5" dirty="0" smtClean="0">
              <a:solidFill>
                <a:srgbClr val="EAEAEA"/>
              </a:solidFill>
              <a:latin typeface="Cambria"/>
              <a:cs typeface="Cambria"/>
            </a:endParaRPr>
          </a:p>
          <a:p>
            <a:pPr marL="355600" marR="124460" indent="-342900" algn="just">
              <a:lnSpc>
                <a:spcPct val="80000"/>
              </a:lnSpc>
              <a:buClr>
                <a:srgbClr val="EEC85D"/>
              </a:buClr>
              <a:buSzPct val="72000"/>
              <a:buFont typeface="Lucida Sans Unicode"/>
              <a:buChar char="◆"/>
              <a:tabLst>
                <a:tab pos="355600" algn="l"/>
              </a:tabLst>
            </a:pPr>
            <a:endParaRPr lang="sr-Latn-ME" sz="2500" spc="-5" dirty="0">
              <a:solidFill>
                <a:srgbClr val="EAEAEA"/>
              </a:solidFill>
              <a:latin typeface="Cambria"/>
              <a:cs typeface="Cambria"/>
            </a:endParaRPr>
          </a:p>
          <a:p>
            <a:pPr marL="355600" marR="124460" indent="-342900" algn="just">
              <a:lnSpc>
                <a:spcPct val="80000"/>
              </a:lnSpc>
              <a:buClr>
                <a:srgbClr val="EEC85D"/>
              </a:buClr>
              <a:buSzPct val="72000"/>
              <a:buFont typeface="Lucida Sans Unicode"/>
              <a:buChar char="◆"/>
              <a:tabLst>
                <a:tab pos="355600" algn="l"/>
              </a:tabLst>
            </a:pPr>
            <a:r>
              <a:rPr sz="2500" spc="-5" dirty="0" smtClean="0">
                <a:solidFill>
                  <a:srgbClr val="EAEAEA"/>
                </a:solidFill>
                <a:latin typeface="Cambria"/>
                <a:cs typeface="Cambria"/>
              </a:rPr>
              <a:t>A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significant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segment of the </a:t>
            </a:r>
            <a:r>
              <a:rPr sz="3200" i="1" spc="-5" dirty="0">
                <a:solidFill>
                  <a:srgbClr val="FFFF00"/>
                </a:solidFill>
                <a:latin typeface="Cambria"/>
                <a:cs typeface="Cambria"/>
              </a:rPr>
              <a:t>city break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clientele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consists of </a:t>
            </a:r>
            <a:r>
              <a:rPr sz="2500" spc="-5" dirty="0" smtClean="0">
                <a:solidFill>
                  <a:srgbClr val="EAEAEA"/>
                </a:solidFill>
                <a:latin typeface="Cambria"/>
                <a:cs typeface="Cambria"/>
              </a:rPr>
              <a:t>younger men </a:t>
            </a:r>
            <a:r>
              <a:rPr sz="2500" spc="5" dirty="0">
                <a:solidFill>
                  <a:srgbClr val="EAEAEA"/>
                </a:solidFill>
                <a:latin typeface="Cambria"/>
                <a:cs typeface="Cambria"/>
              </a:rPr>
              <a:t>from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Western European countries who come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in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search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of "romantic"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contacts with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members of the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local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community and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spending time at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organized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parties, with plenty of alcohol. </a:t>
            </a:r>
            <a:endParaRPr sz="2500" dirty="0">
              <a:solidFill>
                <a:srgbClr val="FFFF00"/>
              </a:solidFill>
              <a:latin typeface="Cambria"/>
              <a:cs typeface="Cambri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" smtClean="0"/>
              <a:t>Source: Branislav Rabotić, Selective forms of tourism, second edition, Vocational School of Tourism, Belgrade, 2013.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199369" y="609600"/>
            <a:ext cx="9178925" cy="5514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320"/>
              </a:lnSpc>
            </a:pPr>
            <a:r>
              <a:rPr spc="50" dirty="0"/>
              <a:t>Organized </a:t>
            </a:r>
            <a:r>
              <a:rPr spc="45" dirty="0" err="1"/>
              <a:t>sightseeing</a:t>
            </a:r>
            <a:r>
              <a:rPr spc="45" dirty="0"/>
              <a:t> </a:t>
            </a:r>
            <a:endParaRPr u="sng" spc="40" dirty="0"/>
          </a:p>
        </p:txBody>
      </p:sp>
      <p:sp>
        <p:nvSpPr>
          <p:cNvPr id="2" name="object 2"/>
          <p:cNvSpPr txBox="1">
            <a:spLocks noGrp="1"/>
          </p:cNvSpPr>
          <p:nvPr>
            <p:ph idx="1"/>
          </p:nvPr>
        </p:nvSpPr>
        <p:spPr>
          <a:xfrm>
            <a:off x="698683" y="1664091"/>
            <a:ext cx="7382819" cy="5413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9740" marR="5080" indent="-342900" algn="just">
              <a:lnSpc>
                <a:spcPct val="85200"/>
              </a:lnSpc>
              <a:buClr>
                <a:srgbClr val="EEC85D"/>
              </a:buClr>
              <a:buSzPct val="70833"/>
              <a:buFont typeface="Lucida Sans Unicode"/>
              <a:buChar char="◆"/>
              <a:tabLst>
                <a:tab pos="459740" algn="l"/>
                <a:tab pos="460375" algn="l"/>
              </a:tabLst>
            </a:pPr>
            <a:r>
              <a:rPr dirty="0"/>
              <a:t>One of the most common </a:t>
            </a:r>
            <a:r>
              <a:rPr spc="-5" dirty="0"/>
              <a:t>activities of urban tourists </a:t>
            </a:r>
            <a:r>
              <a:rPr spc="-10" dirty="0"/>
              <a:t>is </a:t>
            </a:r>
            <a:r>
              <a:rPr spc="-5" dirty="0"/>
              <a:t>sightseeing in the </a:t>
            </a:r>
            <a:r>
              <a:rPr dirty="0"/>
              <a:t>city, </a:t>
            </a:r>
            <a:r>
              <a:rPr spc="-5" dirty="0"/>
              <a:t>its individual attractions, museums </a:t>
            </a:r>
            <a:r>
              <a:rPr dirty="0"/>
              <a:t>and </a:t>
            </a:r>
            <a:r>
              <a:rPr spc="-5" dirty="0"/>
              <a:t>galleries. </a:t>
            </a:r>
            <a:r>
              <a:rPr dirty="0"/>
              <a:t>This </a:t>
            </a:r>
            <a:r>
              <a:rPr spc="-5" dirty="0"/>
              <a:t>only shows that urban tourism has a distinctly </a:t>
            </a:r>
            <a:r>
              <a:rPr spc="-5" dirty="0" err="1"/>
              <a:t>cultural character</a:t>
            </a:r>
            <a:r>
              <a:rPr spc="-5" dirty="0"/>
              <a:t>  </a:t>
            </a:r>
            <a:r>
              <a:rPr spc="-5" dirty="0" err="1" smtClean="0"/>
              <a:t>environment </a:t>
            </a:r>
            <a:r>
              <a:rPr spc="-5" dirty="0"/>
              <a:t>, </a:t>
            </a:r>
            <a:r>
              <a:rPr lang="en" spc="-5" dirty="0" smtClean="0"/>
              <a:t>regardless </a:t>
            </a:r>
            <a:r>
              <a:rPr dirty="0"/>
              <a:t>of the </a:t>
            </a:r>
            <a:r>
              <a:rPr spc="-5" dirty="0" err="1" smtClean="0"/>
              <a:t>motives </a:t>
            </a:r>
            <a:r>
              <a:rPr spc="-5" dirty="0"/>
              <a:t>that encouraged the </a:t>
            </a:r>
            <a:r>
              <a:rPr dirty="0"/>
              <a:t>individual to </a:t>
            </a:r>
            <a:r>
              <a:rPr spc="-5" dirty="0"/>
              <a:t>travel.</a:t>
            </a:r>
          </a:p>
          <a:p>
            <a:pPr marL="459740" marR="34925" indent="-342900" algn="just">
              <a:lnSpc>
                <a:spcPct val="85100"/>
              </a:lnSpc>
              <a:spcBef>
                <a:spcPts val="550"/>
              </a:spcBef>
              <a:buClr>
                <a:srgbClr val="EEC85D"/>
              </a:buClr>
              <a:buSzPct val="70833"/>
              <a:buFont typeface="Lucida Sans Unicode"/>
              <a:buChar char="◆"/>
              <a:tabLst>
                <a:tab pos="459740" algn="l"/>
                <a:tab pos="460375" algn="l"/>
              </a:tabLst>
            </a:pPr>
            <a:r>
              <a:rPr spc="-5" dirty="0"/>
              <a:t>The </a:t>
            </a:r>
            <a:r>
              <a:rPr dirty="0"/>
              <a:t>term </a:t>
            </a:r>
            <a:r>
              <a:rPr sz="2800" i="1" spc="-5" dirty="0">
                <a:solidFill>
                  <a:srgbClr val="FFFF00"/>
                </a:solidFill>
                <a:latin typeface="Cambria"/>
                <a:cs typeface="Cambria"/>
              </a:rPr>
              <a:t>sightseeing </a:t>
            </a:r>
            <a:r>
              <a:rPr sz="2800" spc="-5" dirty="0">
                <a:solidFill>
                  <a:srgbClr val="FFFF00"/>
                </a:solidFill>
              </a:rPr>
              <a:t>itself </a:t>
            </a:r>
            <a:r>
              <a:rPr spc="-5" dirty="0"/>
              <a:t>describes the </a:t>
            </a:r>
            <a:r>
              <a:rPr dirty="0" err="1"/>
              <a:t>act</a:t>
            </a:r>
            <a:r>
              <a:rPr dirty="0"/>
              <a:t> </a:t>
            </a:r>
            <a:r>
              <a:rPr spc="-5" dirty="0" err="1" smtClean="0"/>
              <a:t>you </a:t>
            </a:r>
            <a:r>
              <a:rPr lang="en" spc="-5" dirty="0" smtClean="0"/>
              <a:t>are </a:t>
            </a:r>
            <a:r>
              <a:rPr spc="-5" dirty="0" err="1" smtClean="0"/>
              <a:t>visiting</a:t>
            </a:r>
            <a:r>
              <a:rPr spc="-5" dirty="0" smtClean="0"/>
              <a:t>  </a:t>
            </a:r>
            <a:r>
              <a:rPr spc="-5" dirty="0"/>
              <a:t>attraction </a:t>
            </a:r>
            <a:r>
              <a:rPr spc="-10" dirty="0"/>
              <a:t>or </a:t>
            </a:r>
            <a:r>
              <a:rPr dirty="0"/>
              <a:t>several of </a:t>
            </a:r>
            <a:r>
              <a:rPr spc="-5" dirty="0"/>
              <a:t>them </a:t>
            </a:r>
            <a:r>
              <a:rPr spc="-10" dirty="0"/>
              <a:t>or a </a:t>
            </a:r>
            <a:r>
              <a:rPr dirty="0"/>
              <a:t>moment </a:t>
            </a:r>
            <a:r>
              <a:rPr spc="-10" dirty="0"/>
              <a:t>on the </a:t>
            </a:r>
            <a:r>
              <a:rPr spc="-5" dirty="0"/>
              <a:t>trip </a:t>
            </a:r>
            <a:r>
              <a:rPr dirty="0"/>
              <a:t>when </a:t>
            </a:r>
            <a:r>
              <a:rPr spc="-5" dirty="0"/>
              <a:t>looking </a:t>
            </a:r>
            <a:r>
              <a:rPr dirty="0"/>
              <a:t>at </a:t>
            </a:r>
            <a:r>
              <a:rPr spc="-5" dirty="0" err="1"/>
              <a:t>one</a:t>
            </a:r>
            <a:r>
              <a:rPr spc="-5" dirty="0"/>
              <a:t> </a:t>
            </a:r>
            <a:r>
              <a:rPr spc="-5" dirty="0" err="1" smtClean="0"/>
              <a:t>facility </a:t>
            </a:r>
            <a:r>
              <a:rPr lang="en" spc="-5" dirty="0"/>
              <a:t>.</a:t>
            </a:r>
            <a:r>
              <a:rPr spc="-5" dirty="0" smtClean="0"/>
              <a:t> </a:t>
            </a:r>
            <a:r>
              <a:rPr spc="-5" dirty="0"/>
              <a:t>Objects that are the subject of a </a:t>
            </a:r>
            <a:r>
              <a:rPr sz="2800" spc="-5" dirty="0">
                <a:solidFill>
                  <a:srgbClr val="FFFF00"/>
                </a:solidFill>
              </a:rPr>
              <a:t>"tourist view" </a:t>
            </a:r>
            <a:r>
              <a:rPr dirty="0"/>
              <a:t>can </a:t>
            </a:r>
            <a:r>
              <a:rPr spc="-5" dirty="0"/>
              <a:t>be different; most often it </a:t>
            </a:r>
            <a:r>
              <a:rPr dirty="0"/>
              <a:t>concerns </a:t>
            </a:r>
            <a:r>
              <a:rPr spc="-5" dirty="0"/>
              <a:t>architectural objects, monuments, museums </a:t>
            </a:r>
            <a:r>
              <a:rPr dirty="0" err="1"/>
              <a:t>and</a:t>
            </a:r>
            <a:r>
              <a:rPr dirty="0"/>
              <a:t> </a:t>
            </a:r>
            <a:r>
              <a:rPr spc="-5" dirty="0" smtClean="0"/>
              <a:t>ethnic </a:t>
            </a:r>
            <a:r>
              <a:rPr lang="en" spc="-5" dirty="0" smtClean="0"/>
              <a:t>works </a:t>
            </a:r>
            <a:r>
              <a:rPr spc="-5" dirty="0" smtClean="0"/>
              <a:t>of </a:t>
            </a:r>
            <a:r>
              <a:rPr spc="-5" dirty="0" err="1" smtClean="0"/>
              <a:t>art , </a:t>
            </a:r>
            <a:r>
              <a:rPr lang="en" spc="-5" dirty="0" smtClean="0"/>
              <a:t>but </a:t>
            </a:r>
            <a:r>
              <a:rPr dirty="0"/>
              <a:t>also </a:t>
            </a:r>
            <a:r>
              <a:rPr spc="-5" dirty="0"/>
              <a:t>people who participate </a:t>
            </a:r>
            <a:r>
              <a:rPr dirty="0"/>
              <a:t>in the </a:t>
            </a:r>
            <a:r>
              <a:rPr spc="-5" dirty="0"/>
              <a:t>presentation of </a:t>
            </a:r>
            <a:r>
              <a:rPr dirty="0"/>
              <a:t>their </a:t>
            </a:r>
            <a:r>
              <a:rPr spc="-5" dirty="0"/>
              <a:t>culture, </a:t>
            </a:r>
            <a:r>
              <a:rPr dirty="0"/>
              <a:t>contemporary </a:t>
            </a:r>
            <a:r>
              <a:rPr spc="-5" dirty="0"/>
              <a:t>or traditional, </a:t>
            </a:r>
            <a:r>
              <a:rPr dirty="0"/>
              <a:t>as well as those who expose </a:t>
            </a:r>
            <a:r>
              <a:rPr spc="-5" dirty="0"/>
              <a:t>their </a:t>
            </a:r>
            <a:r>
              <a:rPr dirty="0"/>
              <a:t>daily </a:t>
            </a:r>
            <a:r>
              <a:rPr spc="-5" dirty="0"/>
              <a:t>life, personal </a:t>
            </a:r>
            <a:r>
              <a:rPr spc="-10" dirty="0"/>
              <a:t>or </a:t>
            </a:r>
            <a:r>
              <a:rPr spc="-5" dirty="0"/>
              <a:t>professional , to the gaze of tourists . What </a:t>
            </a:r>
            <a:r>
              <a:rPr dirty="0"/>
              <a:t>they have in </a:t>
            </a:r>
            <a:r>
              <a:rPr spc="-5" dirty="0"/>
              <a:t>common is </a:t>
            </a:r>
            <a:r>
              <a:rPr dirty="0"/>
              <a:t>that </a:t>
            </a:r>
            <a:r>
              <a:rPr spc="-5" dirty="0"/>
              <a:t>they represent the destination, </a:t>
            </a:r>
            <a:r>
              <a:rPr dirty="0"/>
              <a:t>its </a:t>
            </a:r>
            <a:r>
              <a:rPr spc="-5" dirty="0"/>
              <a:t>natural </a:t>
            </a:r>
            <a:r>
              <a:rPr dirty="0"/>
              <a:t>and </a:t>
            </a:r>
            <a:r>
              <a:rPr spc="-5" dirty="0"/>
              <a:t>social environment, culture </a:t>
            </a:r>
            <a:r>
              <a:rPr dirty="0"/>
              <a:t>and</a:t>
            </a:r>
            <a:r>
              <a:rPr spc="35" dirty="0"/>
              <a:t> </a:t>
            </a:r>
            <a:r>
              <a:rPr spc="-5" dirty="0"/>
              <a:t>population.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" smtClean="0"/>
              <a:t>Source: Branislav Rabotić, Selective forms of tourism, second edition, Vocational School of Tourism, Belgrade, 2013.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1371600"/>
            <a:ext cx="8312784" cy="23675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ct val="85000"/>
              </a:lnSpc>
              <a:buClr>
                <a:srgbClr val="EEC85D"/>
              </a:buClr>
              <a:buSzPct val="72000"/>
              <a:buFont typeface="Lucida Sans Unicode"/>
              <a:buChar char="◆"/>
              <a:tabLst>
                <a:tab pos="355600" algn="l"/>
              </a:tabLst>
            </a:pP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In many </a:t>
            </a:r>
            <a:r>
              <a:rPr sz="2500" spc="-5" dirty="0" err="1" smtClean="0">
                <a:solidFill>
                  <a:srgbClr val="EAEAEA"/>
                </a:solidFill>
                <a:latin typeface="Cambria"/>
                <a:cs typeface="Cambria"/>
              </a:rPr>
              <a:t>urban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centers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in </a:t>
            </a:r>
            <a:r>
              <a:rPr sz="2500" spc="-5" dirty="0" err="1" smtClean="0">
                <a:solidFill>
                  <a:srgbClr val="EAEAEA"/>
                </a:solidFill>
                <a:latin typeface="Cambria"/>
                <a:cs typeface="Cambria"/>
              </a:rPr>
              <a:t>the </a:t>
            </a:r>
            <a:r>
              <a:rPr lang="en" sz="2500" spc="-5" dirty="0" smtClean="0">
                <a:solidFill>
                  <a:srgbClr val="EAEAEA"/>
                </a:solidFill>
                <a:latin typeface="Cambria"/>
                <a:cs typeface="Cambria"/>
              </a:rPr>
              <a:t>world</a:t>
            </a:r>
            <a:r>
              <a:rPr sz="2500" spc="-5" dirty="0" smtClean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there are organized tours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in the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form of so-called </a:t>
            </a:r>
            <a:r>
              <a:rPr sz="2800" spc="-5" dirty="0">
                <a:solidFill>
                  <a:srgbClr val="FFFF00"/>
                </a:solidFill>
                <a:latin typeface="Cambria"/>
                <a:cs typeface="Cambria"/>
              </a:rPr>
              <a:t>announced </a:t>
            </a:r>
            <a:r>
              <a:rPr sz="2800" dirty="0">
                <a:solidFill>
                  <a:srgbClr val="FFFF00"/>
                </a:solidFill>
                <a:latin typeface="Cambria"/>
                <a:cs typeface="Cambria"/>
              </a:rPr>
              <a:t>or </a:t>
            </a:r>
            <a:r>
              <a:rPr sz="2800" spc="-5" dirty="0">
                <a:solidFill>
                  <a:srgbClr val="FFFF00"/>
                </a:solidFill>
                <a:latin typeface="Cambria"/>
                <a:cs typeface="Cambria"/>
              </a:rPr>
              <a:t>published tours </a:t>
            </a:r>
            <a:r>
              <a:rPr sz="2800" i="1" spc="-10" dirty="0">
                <a:solidFill>
                  <a:srgbClr val="FFFF00"/>
                </a:solidFill>
                <a:latin typeface="Cambria"/>
                <a:cs typeface="Cambria"/>
              </a:rPr>
              <a:t>(regular </a:t>
            </a:r>
            <a:r>
              <a:rPr sz="2800" spc="-5" dirty="0">
                <a:solidFill>
                  <a:srgbClr val="FFFF00"/>
                </a:solidFill>
                <a:latin typeface="Cambria"/>
                <a:cs typeface="Cambria"/>
              </a:rPr>
              <a:t>or </a:t>
            </a:r>
            <a:r>
              <a:rPr sz="2800" i="1" spc="-5" dirty="0">
                <a:solidFill>
                  <a:srgbClr val="FFFF00"/>
                </a:solidFill>
                <a:latin typeface="Cambria"/>
                <a:cs typeface="Cambria"/>
              </a:rPr>
              <a:t>scheduled tour</a:t>
            </a:r>
            <a:r>
              <a:rPr sz="2800" i="1" spc="-5" dirty="0" smtClean="0">
                <a:solidFill>
                  <a:srgbClr val="FFFF00"/>
                </a:solidFill>
                <a:latin typeface="Cambria"/>
                <a:cs typeface="Cambria"/>
              </a:rPr>
              <a:t>)</a:t>
            </a:r>
            <a:r>
              <a:rPr sz="2500" spc="-5" dirty="0" smtClean="0">
                <a:solidFill>
                  <a:srgbClr val="EAEAEA"/>
                </a:solidFill>
                <a:latin typeface="Cambria"/>
                <a:cs typeface="Cambria"/>
              </a:rPr>
              <a:t>.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They have tours </a:t>
            </a:r>
            <a:r>
              <a:rPr lang="sr-Latn-ME" sz="2500" dirty="0" smtClean="0">
                <a:solidFill>
                  <a:srgbClr val="EAEAEA"/>
                </a:solidFill>
                <a:latin typeface="Cambria"/>
                <a:cs typeface="Cambria"/>
              </a:rPr>
              <a:t>with </a:t>
            </a:r>
            <a:r>
              <a:rPr sz="2500" dirty="0" smtClean="0">
                <a:solidFill>
                  <a:srgbClr val="EAEAEA"/>
                </a:solidFill>
                <a:latin typeface="Cambria"/>
                <a:cs typeface="Cambria"/>
              </a:rPr>
              <a:t>defined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program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-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route, attractions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that can be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viewed panoramically,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from the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bus, those that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are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visited, but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also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short stops along the way for the participants to take photos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of some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interesting</a:t>
            </a:r>
            <a:r>
              <a:rPr sz="2500" spc="-25" dirty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details</a:t>
            </a:r>
            <a:r>
              <a:rPr sz="2500" spc="-5" dirty="0" smtClean="0">
                <a:solidFill>
                  <a:srgbClr val="EAEAEA"/>
                </a:solidFill>
                <a:latin typeface="Cambria"/>
                <a:cs typeface="Cambria"/>
              </a:rPr>
              <a:t>.</a:t>
            </a:r>
            <a:endParaRPr sz="2500" dirty="0">
              <a:latin typeface="Cambria"/>
              <a:cs typeface="Cambri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" smtClean="0"/>
              <a:t>Source: Branislav Rabotić, Selective forms of tourism, second edition, Vocational School of Tourism, Belgrade, 2013.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66</TotalTime>
  <Words>1111</Words>
  <Application>Microsoft Office PowerPoint</Application>
  <PresentationFormat>Custom</PresentationFormat>
  <Paragraphs>46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Ion</vt:lpstr>
      <vt:lpstr>Thematic tourism</vt:lpstr>
      <vt:lpstr>Urban tourism</vt:lpstr>
      <vt:lpstr>PowerPoint Presentation</vt:lpstr>
      <vt:lpstr>PowerPoint Presentation</vt:lpstr>
      <vt:lpstr>City tourism resources</vt:lpstr>
      <vt:lpstr>City Break as a form of urban tourism</vt:lpstr>
      <vt:lpstr>PowerPoint Presentation</vt:lpstr>
      <vt:lpstr>Organized sightseeing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SELEKTIVNI OBLICI TURIZMA 11</dc:title>
  <dc:creator>R</dc:creator>
  <cp:lastModifiedBy>nina</cp:lastModifiedBy>
  <cp:revision>48</cp:revision>
  <dcterms:created xsi:type="dcterms:W3CDTF">2016-02-28T20:01:44Z</dcterms:created>
  <dcterms:modified xsi:type="dcterms:W3CDTF">2022-10-26T17:30:51Z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2012-05-07T00:00:00Z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2016-02-28T00:00:00Z</vt:filetime>
  </property>
</Properties>
</file>