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10058400" cy="7772400"/>
  <p:notesSz cx="10058400" cy="77724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7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7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6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7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5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7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9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4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smtClean="0"/>
              <a:t>Click to edit Master text styles</a:t>
            </a:r>
          </a:p>
          <a:p>
            <a:pPr lvl="1"/>
            <a:r>
              <a:rPr lang="en" smtClean="0"/>
              <a:t>Second level</a:t>
            </a:r>
          </a:p>
          <a:p>
            <a:pPr lvl="2"/>
            <a:r>
              <a:rPr lang="en" smtClean="0"/>
              <a:t>Third level</a:t>
            </a:r>
          </a:p>
          <a:p>
            <a:pPr lvl="3"/>
            <a:r>
              <a:rPr lang="en" smtClean="0"/>
              <a:t>Fourth level</a:t>
            </a:r>
          </a:p>
          <a:p>
            <a:pPr lvl="4"/>
            <a:r>
              <a:rPr lang="e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24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131" y="161013"/>
            <a:ext cx="8675370" cy="1502305"/>
          </a:xfrm>
          <a:prstGeom prst="rect">
            <a:avLst/>
          </a:prstGeom>
        </p:spPr>
        <p:txBody>
          <a:bodyPr vert="horz" wrap="square" lIns="0" tIns="158495" rIns="0" bIns="0" rtlCol="0">
            <a:spAutoFit/>
          </a:bodyPr>
          <a:lstStyle/>
          <a:p>
            <a:pPr marL="2586990">
              <a:lnSpc>
                <a:spcPct val="100000"/>
              </a:lnSpc>
            </a:pPr>
            <a:r>
              <a:rPr spc="55" dirty="0"/>
              <a:t>RURAL</a:t>
            </a:r>
            <a:r>
              <a:rPr spc="-55" dirty="0"/>
              <a:t> </a:t>
            </a:r>
            <a:r>
              <a:rPr spc="55" dirty="0"/>
              <a:t>TOURISM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801" y="1634743"/>
            <a:ext cx="8258175" cy="50054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114935" indent="-340995" algn="just">
              <a:lnSpc>
                <a:spcPct val="8000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Rural </a:t>
            </a:r>
            <a:r>
              <a:rPr sz="2800" dirty="0" err="1">
                <a:solidFill>
                  <a:srgbClr val="EAEAEA"/>
                </a:solidFill>
                <a:latin typeface="Cambria"/>
                <a:cs typeface="Cambria"/>
              </a:rPr>
              <a:t>space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(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arable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inhabited area outside the </a:t>
            </a:r>
            <a:r>
              <a:rPr sz="2800" spc="-5" dirty="0" err="1">
                <a:solidFill>
                  <a:srgbClr val="EAEAEA"/>
                </a:solidFill>
                <a:latin typeface="Cambria"/>
                <a:cs typeface="Cambria"/>
              </a:rPr>
              <a:t>cities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) </a:t>
            </a:r>
            <a:r>
              <a:rPr lang="en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- farmers</a:t>
            </a:r>
            <a:endParaRPr sz="2800" dirty="0">
              <a:latin typeface="Cambria"/>
              <a:cs typeface="Cambria"/>
            </a:endParaRPr>
          </a:p>
          <a:p>
            <a:pPr marL="353695" marR="5080" indent="-340995" algn="just">
              <a:lnSpc>
                <a:spcPct val="80000"/>
              </a:lnSpc>
              <a:spcBef>
                <a:spcPts val="67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This is where the traditional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village,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architecture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interiors, courtyards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gardens, but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also the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traditional culture of peasant life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work (knowledge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technology of agricultural production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ways of housing, clothing, eating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community), folk dances, songs, legends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traditions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were </a:t>
            </a:r>
            <a:r>
              <a:rPr sz="2800" dirty="0" smtClean="0">
                <a:solidFill>
                  <a:srgbClr val="EAEAEA"/>
                </a:solidFill>
                <a:latin typeface="Cambria"/>
                <a:cs typeface="Cambria"/>
              </a:rPr>
              <a:t>created</a:t>
            </a:r>
            <a:r>
              <a:rPr lang="sr-Latn-ME" sz="2800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</a:p>
          <a:p>
            <a:pPr marL="353695" marR="5080" indent="-340995" algn="just">
              <a:lnSpc>
                <a:spcPct val="80000"/>
              </a:lnSpc>
              <a:spcBef>
                <a:spcPts val="67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 smtClean="0">
                <a:solidFill>
                  <a:srgbClr val="FFFFFF"/>
                </a:solidFill>
                <a:latin typeface="Cambria"/>
                <a:cs typeface="Cambria"/>
              </a:rPr>
              <a:t>Rural </a:t>
            </a:r>
            <a:r>
              <a:rPr lang="sr-Latn-ME" sz="2800" dirty="0" smtClean="0">
                <a:solidFill>
                  <a:srgbClr val="FFFFFF"/>
                </a:solidFill>
                <a:latin typeface="Cambria"/>
                <a:cs typeface="Cambria"/>
              </a:rPr>
              <a:t>area </a:t>
            </a:r>
            <a:r>
              <a:rPr sz="2800" spc="-5" dirty="0" smtClean="0">
                <a:solidFill>
                  <a:srgbClr val="FFFFFF"/>
                </a:solidFill>
                <a:latin typeface="Cambria"/>
                <a:cs typeface="Cambria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Cambria"/>
                <a:cs typeface="Cambria"/>
              </a:rPr>
              <a:t>an ecologically, economically </a:t>
            </a:r>
            <a:r>
              <a:rPr sz="2800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Cambria"/>
                <a:cs typeface="Cambria"/>
              </a:rPr>
              <a:t>culturally specific environment </a:t>
            </a:r>
            <a:r>
              <a:rPr sz="2800" dirty="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Cambria"/>
                <a:cs typeface="Cambria"/>
              </a:rPr>
              <a:t>which various tourist activities can take place, which is </a:t>
            </a:r>
            <a:r>
              <a:rPr sz="2800" dirty="0">
                <a:solidFill>
                  <a:srgbClr val="FFFFFF"/>
                </a:solidFill>
                <a:latin typeface="Cambria"/>
                <a:cs typeface="Cambria"/>
              </a:rPr>
              <a:t>why </a:t>
            </a:r>
            <a:r>
              <a:rPr sz="2800" spc="-5" dirty="0">
                <a:solidFill>
                  <a:srgbClr val="FFFFFF"/>
                </a:solidFill>
                <a:latin typeface="Cambria"/>
                <a:cs typeface="Cambria"/>
              </a:rPr>
              <a:t>rural tourism  </a:t>
            </a:r>
            <a:r>
              <a:rPr sz="2800" spc="-5" dirty="0" smtClean="0">
                <a:solidFill>
                  <a:srgbClr val="FFFFFF"/>
                </a:solidFill>
                <a:latin typeface="Cambria"/>
                <a:cs typeface="Cambria"/>
              </a:rPr>
              <a:t>probably</a:t>
            </a:r>
            <a:r>
              <a:rPr lang="sr-Latn-ME" sz="2800" spc="-5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800" spc="-5" dirty="0" smtClean="0">
                <a:solidFill>
                  <a:srgbClr val="FFFFFF"/>
                </a:solidFill>
                <a:latin typeface="Cambria"/>
                <a:cs typeface="Cambria"/>
              </a:rPr>
              <a:t>represents </a:t>
            </a:r>
            <a:r>
              <a:rPr sz="2800" dirty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ambria"/>
                <a:cs typeface="Cambria"/>
              </a:rPr>
              <a:t>most complex form of today</a:t>
            </a:r>
            <a:r>
              <a:rPr sz="2800" spc="-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mbria"/>
                <a:cs typeface="Cambria"/>
              </a:rPr>
              <a:t>tourism.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3" y="1365497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5" y="1523"/>
                </a:lnTo>
              </a:path>
            </a:pathLst>
          </a:custGeom>
          <a:ln w="9359">
            <a:solidFill>
              <a:srgbClr val="DFD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33246" y="457200"/>
            <a:ext cx="10211019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20"/>
              </a:lnSpc>
            </a:pPr>
            <a:r>
              <a:rPr spc="50" dirty="0"/>
              <a:t>Receptive offer in</a:t>
            </a:r>
            <a:r>
              <a:rPr spc="-160" dirty="0"/>
              <a:t> </a:t>
            </a:r>
            <a:r>
              <a:rPr spc="50" dirty="0"/>
              <a:t>rural</a:t>
            </a:r>
          </a:p>
          <a:p>
            <a:pPr algn="ctr">
              <a:lnSpc>
                <a:spcPts val="4320"/>
              </a:lnSpc>
              <a:tabLst>
                <a:tab pos="3762375" algn="l"/>
                <a:tab pos="9152890" algn="l"/>
              </a:tabLst>
            </a:pPr>
            <a:r>
              <a:rPr i="0" u="sng" dirty="0">
                <a:latin typeface="Times New Roman"/>
                <a:cs typeface="Times New Roman"/>
              </a:rPr>
              <a:t>  </a:t>
            </a:r>
            <a:r>
              <a:rPr u="sng" spc="40" dirty="0"/>
              <a:t>tourism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801" y="1846578"/>
            <a:ext cx="8403590" cy="535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583565" indent="-340995">
              <a:lnSpc>
                <a:spcPts val="287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offer is increasingly diversified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terms </a:t>
            </a:r>
            <a:r>
              <a:rPr sz="2800" spc="-5" dirty="0" err="1">
                <a:solidFill>
                  <a:srgbClr val="EAEAEA"/>
                </a:solidFill>
                <a:latin typeface="Cambria"/>
                <a:cs typeface="Cambria"/>
              </a:rPr>
              <a:t>of species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  </a:t>
            </a:r>
            <a:r>
              <a:rPr sz="28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it </a:t>
            </a:r>
            <a:r>
              <a:rPr lang="en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's </a:t>
            </a:r>
            <a:r>
              <a:rPr sz="28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funny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choice of possible activities</a:t>
            </a:r>
            <a:r>
              <a:rPr sz="2800" spc="-2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(of the program).</a:t>
            </a:r>
            <a:endParaRPr sz="2800" dirty="0">
              <a:latin typeface="Cambria"/>
              <a:cs typeface="Cambria"/>
            </a:endParaRPr>
          </a:p>
          <a:p>
            <a:pPr marL="353695" indent="-340995">
              <a:lnSpc>
                <a:spcPct val="100000"/>
              </a:lnSpc>
              <a:spcBef>
                <a:spcPts val="15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Receptive (accommodation) facilities</a:t>
            </a:r>
            <a:r>
              <a:rPr sz="2800" spc="-1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are:</a:t>
            </a:r>
            <a:endParaRPr sz="28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spcBef>
                <a:spcPts val="720"/>
              </a:spcBef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rural tourist</a:t>
            </a:r>
            <a:r>
              <a:rPr sz="2800" spc="-5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household,</a:t>
            </a:r>
            <a:endParaRPr sz="28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rooms,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apartments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houses for</a:t>
            </a:r>
            <a:r>
              <a:rPr sz="2800" spc="-2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rental,</a:t>
            </a:r>
            <a:endParaRPr sz="28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guesthouses, hotels, especially small family ones</a:t>
            </a:r>
            <a:r>
              <a:rPr sz="2800" spc="2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hotels,</a:t>
            </a:r>
            <a:endParaRPr sz="28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camps,</a:t>
            </a:r>
            <a:endParaRPr sz="28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hunting, fishing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mountain lodges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</a:t>
            </a:r>
            <a:r>
              <a:rPr sz="2800" spc="-2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similar to.</a:t>
            </a:r>
            <a:endParaRPr sz="2800" dirty="0">
              <a:latin typeface="Cambria"/>
              <a:cs typeface="Cambria"/>
            </a:endParaRPr>
          </a:p>
          <a:p>
            <a:pPr marL="353695" marR="5080" indent="-340995">
              <a:lnSpc>
                <a:spcPct val="85200"/>
              </a:lnSpc>
              <a:spcBef>
                <a:spcPts val="63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These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facilities can offer a very different level of comfort,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from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simple to luxurious.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France, the so-called </a:t>
            </a: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gîtes,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outbuildings on farms converted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into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houses for</a:t>
            </a:r>
            <a:r>
              <a:rPr sz="2800" spc="-4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tourists.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1905000"/>
            <a:ext cx="8100059" cy="3036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5080" indent="-340995">
              <a:lnSpc>
                <a:spcPct val="8520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This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form of tourism has its own tradition: it has been popular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Europe since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the end of the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18th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century,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when individuals inspired by romanticism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searched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for an idyllic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village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as their own</a:t>
            </a:r>
            <a:r>
              <a:rPr sz="2800" spc="-5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 'refuge'.</a:t>
            </a:r>
            <a:endParaRPr sz="2800" dirty="0">
              <a:latin typeface="Cambria"/>
              <a:cs typeface="Cambria"/>
            </a:endParaRPr>
          </a:p>
          <a:p>
            <a:pPr marL="353695" marR="212090" indent="-340995">
              <a:lnSpc>
                <a:spcPts val="2870"/>
              </a:lnSpc>
              <a:spcBef>
                <a:spcPts val="67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However, only at the end of the 20th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c</a:t>
            </a:r>
            <a:r>
              <a:rPr lang="sr-Latn-ME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entury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due to city living conditions (noise, crowd, stress) becomes a form of tourism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right</a:t>
            </a:r>
            <a:r>
              <a:rPr sz="2800" spc="-8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meaning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3" y="1124873"/>
            <a:ext cx="8070850" cy="3475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1430" indent="-342900">
              <a:lnSpc>
                <a:spcPct val="8520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Tourists are usually most attracted to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rural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areas where agriculture is a </a:t>
            </a:r>
            <a:r>
              <a:rPr lang="sr-Latn-ME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popular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activity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which are sparsely populated,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isolated</a:t>
            </a:r>
            <a:r>
              <a:rPr lang="sr-Latn-ME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</a:p>
          <a:p>
            <a:pPr marL="355600" marR="5080" indent="-342900">
              <a:lnSpc>
                <a:spcPct val="85200"/>
              </a:lnSpc>
              <a:spcBef>
                <a:spcPts val="675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lang="en-US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P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rovide</a:t>
            </a:r>
            <a:r>
              <a:rPr lang="sr-Latn-ME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 tourist with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opportunity to participate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the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activities, traditions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lifestyle of the local</a:t>
            </a:r>
            <a:r>
              <a:rPr sz="2800" spc="-4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population.</a:t>
            </a:r>
            <a:endParaRPr sz="2800" dirty="0">
              <a:latin typeface="Cambria"/>
              <a:cs typeface="Cambria"/>
            </a:endParaRPr>
          </a:p>
          <a:p>
            <a:pPr marL="355600" marR="44450" indent="-342900">
              <a:lnSpc>
                <a:spcPct val="85200"/>
              </a:lnSpc>
              <a:spcBef>
                <a:spcPts val="675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term rural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tourism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is most often used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when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rural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culture </a:t>
            </a:r>
            <a:r>
              <a:rPr sz="2800" u="heavy" spc="-5" dirty="0">
                <a:solidFill>
                  <a:srgbClr val="EAEAEA"/>
                </a:solidFill>
                <a:latin typeface="Cambria"/>
                <a:cs typeface="Cambria"/>
              </a:rPr>
              <a:t>is a key component of the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tourist product.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47975"/>
            <a:ext cx="8675370" cy="992579"/>
          </a:xfrm>
          <a:prstGeom prst="rect">
            <a:avLst/>
          </a:prstGeom>
        </p:spPr>
        <p:txBody>
          <a:bodyPr vert="horz" wrap="square" lIns="0" tIns="245364" rIns="0" bIns="0" rtlCol="0">
            <a:spAutoFit/>
          </a:bodyPr>
          <a:lstStyle/>
          <a:p>
            <a:pPr marL="2775585">
              <a:lnSpc>
                <a:spcPct val="100000"/>
              </a:lnSpc>
            </a:pPr>
            <a:r>
              <a:rPr spc="50" dirty="0"/>
              <a:t>Term </a:t>
            </a:r>
            <a:r>
              <a:rPr lang="sr-Latn-ME" spc="65" dirty="0" smtClean="0"/>
              <a:t>and </a:t>
            </a:r>
            <a:r>
              <a:rPr spc="45" dirty="0" smtClean="0"/>
              <a:t>definition</a:t>
            </a:r>
            <a:endParaRPr spc="45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9730" marR="5080" indent="-340995">
              <a:lnSpc>
                <a:spcPct val="8520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81000" algn="l"/>
              </a:tabLst>
            </a:pPr>
            <a:r>
              <a:rPr spc="-5" dirty="0"/>
              <a:t>There is </a:t>
            </a:r>
            <a:r>
              <a:rPr dirty="0"/>
              <a:t>a problem </a:t>
            </a:r>
            <a:r>
              <a:rPr spc="-5" dirty="0"/>
              <a:t>of defining the term rural, which </a:t>
            </a:r>
            <a:r>
              <a:rPr spc="5" dirty="0"/>
              <a:t>is </a:t>
            </a:r>
            <a:r>
              <a:rPr spc="-5" dirty="0"/>
              <a:t>otherwise important for </a:t>
            </a:r>
            <a:r>
              <a:rPr dirty="0"/>
              <a:t>the purposes </a:t>
            </a:r>
            <a:r>
              <a:rPr spc="-5" dirty="0"/>
              <a:t>of planning </a:t>
            </a:r>
            <a:r>
              <a:rPr dirty="0"/>
              <a:t>and </a:t>
            </a:r>
            <a:r>
              <a:rPr spc="-5" dirty="0"/>
              <a:t>non-urban development policy</a:t>
            </a:r>
            <a:r>
              <a:rPr spc="-70" dirty="0"/>
              <a:t> </a:t>
            </a:r>
            <a:r>
              <a:rPr dirty="0"/>
              <a:t>areas.</a:t>
            </a:r>
          </a:p>
          <a:p>
            <a:pPr marL="379730" marR="1003935" indent="-340995">
              <a:lnSpc>
                <a:spcPts val="2860"/>
              </a:lnSpc>
              <a:spcBef>
                <a:spcPts val="69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81000" algn="l"/>
              </a:tabLst>
            </a:pPr>
            <a:r>
              <a:rPr spc="-5" dirty="0"/>
              <a:t>rural </a:t>
            </a:r>
            <a:r>
              <a:rPr dirty="0"/>
              <a:t>area </a:t>
            </a:r>
            <a:r>
              <a:rPr spc="-5" dirty="0"/>
              <a:t>can have a different </a:t>
            </a:r>
            <a:r>
              <a:rPr dirty="0"/>
              <a:t>degree </a:t>
            </a:r>
            <a:r>
              <a:rPr spc="-5" dirty="0"/>
              <a:t>of 'rural', which shows the so-called </a:t>
            </a:r>
            <a:r>
              <a:rPr i="1" spc="-5" dirty="0">
                <a:latin typeface="Cambria"/>
                <a:cs typeface="Cambria"/>
              </a:rPr>
              <a:t>Index</a:t>
            </a:r>
            <a:r>
              <a:rPr i="1" spc="35" dirty="0">
                <a:latin typeface="Cambria"/>
                <a:cs typeface="Cambria"/>
              </a:rPr>
              <a:t> </a:t>
            </a:r>
            <a:r>
              <a:rPr i="1" spc="-5" dirty="0">
                <a:latin typeface="Cambria"/>
                <a:cs typeface="Cambria"/>
              </a:rPr>
              <a:t>rurality </a:t>
            </a:r>
            <a:r>
              <a:rPr spc="-5" dirty="0"/>
              <a:t>:</a:t>
            </a:r>
          </a:p>
        </p:txBody>
      </p:sp>
      <p:sp>
        <p:nvSpPr>
          <p:cNvPr id="4" name="object 4"/>
          <p:cNvSpPr/>
          <p:nvPr/>
        </p:nvSpPr>
        <p:spPr>
          <a:xfrm>
            <a:off x="457193" y="1438649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5" y="1523"/>
                </a:lnTo>
              </a:path>
            </a:pathLst>
          </a:custGeom>
          <a:ln w="9359">
            <a:solidFill>
              <a:srgbClr val="DFD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1043" y="4460747"/>
            <a:ext cx="8496300" cy="2735580"/>
          </a:xfrm>
          <a:custGeom>
            <a:avLst/>
            <a:gdLst/>
            <a:ahLst/>
            <a:cxnLst/>
            <a:rect l="l" t="t" r="r" b="b"/>
            <a:pathLst>
              <a:path w="8496300" h="2735579">
                <a:moveTo>
                  <a:pt x="0" y="0"/>
                </a:moveTo>
                <a:lnTo>
                  <a:pt x="0" y="2735579"/>
                </a:lnTo>
                <a:lnTo>
                  <a:pt x="8496299" y="2735579"/>
                </a:lnTo>
                <a:lnTo>
                  <a:pt x="84962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0855" y="4460747"/>
            <a:ext cx="8496300" cy="2735580"/>
          </a:xfrm>
          <a:custGeom>
            <a:avLst/>
            <a:gdLst/>
            <a:ahLst/>
            <a:cxnLst/>
            <a:rect l="l" t="t" r="r" b="b"/>
            <a:pathLst>
              <a:path w="8496300" h="2735579">
                <a:moveTo>
                  <a:pt x="0" y="0"/>
                </a:moveTo>
                <a:lnTo>
                  <a:pt x="0" y="2735579"/>
                </a:lnTo>
                <a:lnTo>
                  <a:pt x="8496299" y="2735579"/>
                </a:lnTo>
                <a:lnTo>
                  <a:pt x="8496299" y="0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EEC8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855" y="4724400"/>
            <a:ext cx="8353043" cy="2471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3" y="1271523"/>
            <a:ext cx="8436610" cy="4771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04520" indent="-342900">
              <a:lnSpc>
                <a:spcPts val="286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lang="en" sz="2800" spc="-5" dirty="0">
                <a:solidFill>
                  <a:srgbClr val="EAEAEA"/>
                </a:solidFill>
                <a:latin typeface="Cambria"/>
                <a:cs typeface="Cambria"/>
              </a:rPr>
              <a:t>Rural </a:t>
            </a:r>
            <a:r>
              <a:rPr sz="2800" dirty="0" smtClean="0">
                <a:solidFill>
                  <a:srgbClr val="EAEAEA"/>
                </a:solidFill>
                <a:latin typeface="Cambria"/>
                <a:cs typeface="Cambria"/>
              </a:rPr>
              <a:t>areas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are classified as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follows:</a:t>
            </a:r>
            <a:endParaRPr sz="2800" dirty="0">
              <a:latin typeface="Cambria"/>
              <a:cs typeface="Cambria"/>
            </a:endParaRPr>
          </a:p>
          <a:p>
            <a:pPr marL="756285" marR="5080" lvl="1" indent="-286385" algn="just">
              <a:lnSpc>
                <a:spcPct val="85200"/>
              </a:lnSpc>
              <a:spcBef>
                <a:spcPts val="665"/>
              </a:spcBef>
              <a:buFont typeface="Cambria"/>
              <a:buChar char="•"/>
              <a:tabLst>
                <a:tab pos="756920" algn="l"/>
              </a:tabLst>
            </a:pP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Economically integrated areas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(near cities, rural appearance, economically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culturally close to urban areas),</a:t>
            </a:r>
            <a:endParaRPr sz="2800" dirty="0">
              <a:latin typeface="Cambria"/>
              <a:cs typeface="Cambria"/>
            </a:endParaRPr>
          </a:p>
          <a:p>
            <a:pPr marL="756285" marR="641985" lvl="1" indent="-286385">
              <a:lnSpc>
                <a:spcPct val="85200"/>
              </a:lnSpc>
              <a:spcBef>
                <a:spcPts val="675"/>
              </a:spcBef>
              <a:buFont typeface="Cambria"/>
              <a:buChar char="•"/>
              <a:tabLst>
                <a:tab pos="756285" algn="l"/>
                <a:tab pos="756920" algn="l"/>
              </a:tabLst>
            </a:pP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"Medium" areas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(rural hinterland, predominantly agriculture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forestry, further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from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cities),</a:t>
            </a:r>
            <a:endParaRPr sz="2800" dirty="0">
              <a:latin typeface="Cambria"/>
              <a:cs typeface="Cambria"/>
            </a:endParaRPr>
          </a:p>
          <a:p>
            <a:pPr marL="756285" marR="670560" lvl="1" indent="-286385">
              <a:lnSpc>
                <a:spcPts val="2860"/>
              </a:lnSpc>
              <a:spcBef>
                <a:spcPts val="690"/>
              </a:spcBef>
              <a:buFont typeface="Cambria"/>
              <a:buChar char="•"/>
              <a:tabLst>
                <a:tab pos="756285" algn="l"/>
                <a:tab pos="756920" algn="l"/>
              </a:tabLst>
            </a:pP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Outlying areas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(sparsely populated, far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from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urban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areas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with poorer land</a:t>
            </a:r>
            <a:r>
              <a:rPr sz="2800" spc="-6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quality).</a:t>
            </a:r>
            <a:endParaRPr sz="2800" dirty="0">
              <a:latin typeface="Cambria"/>
              <a:cs typeface="Cambria"/>
            </a:endParaRPr>
          </a:p>
          <a:p>
            <a:pPr marL="355600" marR="296545" indent="-342900">
              <a:lnSpc>
                <a:spcPct val="85200"/>
              </a:lnSpc>
              <a:spcBef>
                <a:spcPts val="665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Almost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90%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of the EU covers rural areas, which are important not only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for the local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population, but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also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as potential for development</a:t>
            </a:r>
            <a:r>
              <a:rPr sz="2800" spc="-4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tourism.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3" y="1271523"/>
            <a:ext cx="7818755" cy="3340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5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Rural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tourism is usually defined by three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aspect</a:t>
            </a:r>
            <a:r>
              <a:rPr lang="sr-Latn-ME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s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:</a:t>
            </a:r>
            <a:endParaRPr sz="28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spcBef>
                <a:spcPts val="180"/>
              </a:spcBef>
              <a:buFont typeface="Cambria"/>
              <a:buChar char="•"/>
              <a:tabLst>
                <a:tab pos="756285" algn="l"/>
                <a:tab pos="756920" algn="l"/>
              </a:tabLst>
            </a:pP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Geographical-demographic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(characteristics</a:t>
            </a:r>
            <a:r>
              <a:rPr sz="2800" spc="1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lang="sr-Latn-ME" sz="2800" spc="10" dirty="0" smtClean="0">
                <a:solidFill>
                  <a:srgbClr val="EAEAEA"/>
                </a:solidFill>
                <a:latin typeface="Cambria"/>
                <a:cs typeface="Cambria"/>
              </a:rPr>
              <a:t>of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locations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),</a:t>
            </a:r>
            <a:endParaRPr sz="2800" dirty="0">
              <a:latin typeface="Cambria"/>
              <a:cs typeface="Cambria"/>
            </a:endParaRPr>
          </a:p>
          <a:p>
            <a:pPr marL="756285" marR="304165" lvl="1" indent="-286385">
              <a:lnSpc>
                <a:spcPts val="2860"/>
              </a:lnSpc>
              <a:spcBef>
                <a:spcPts val="690"/>
              </a:spcBef>
              <a:buFont typeface="Cambria"/>
              <a:buChar char="•"/>
              <a:tabLst>
                <a:tab pos="756285" algn="l"/>
                <a:tab pos="756920" algn="l"/>
              </a:tabLst>
            </a:pPr>
            <a:r>
              <a:rPr sz="2800" i="1" dirty="0">
                <a:solidFill>
                  <a:srgbClr val="EAEAEA"/>
                </a:solidFill>
                <a:latin typeface="Cambria"/>
                <a:cs typeface="Cambria"/>
              </a:rPr>
              <a:t>The 'product' </a:t>
            </a:r>
            <a:r>
              <a:rPr sz="2800" i="1" spc="-10" dirty="0">
                <a:solidFill>
                  <a:srgbClr val="EAEAEA"/>
                </a:solidFill>
                <a:latin typeface="Cambria"/>
                <a:cs typeface="Cambria"/>
              </a:rPr>
              <a:t>aspect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(emphasis on attractions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activities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rural</a:t>
            </a:r>
            <a:r>
              <a:rPr sz="2800" spc="-5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tourism),</a:t>
            </a:r>
            <a:endParaRPr sz="2800" dirty="0">
              <a:latin typeface="Cambria"/>
              <a:cs typeface="Cambria"/>
            </a:endParaRPr>
          </a:p>
          <a:p>
            <a:pPr marL="756285" marR="5080" lvl="1" indent="-286385" algn="just">
              <a:lnSpc>
                <a:spcPct val="85200"/>
              </a:lnSpc>
              <a:spcBef>
                <a:spcPts val="665"/>
              </a:spcBef>
              <a:buFont typeface="Cambria"/>
              <a:buChar char="•"/>
              <a:tabLst>
                <a:tab pos="756920" algn="l"/>
              </a:tabLst>
            </a:pPr>
            <a:r>
              <a:rPr sz="2800" i="1" spc="-10" dirty="0">
                <a:solidFill>
                  <a:srgbClr val="EAEAEA"/>
                </a:solidFill>
                <a:latin typeface="Cambria"/>
                <a:cs typeface="Cambria"/>
              </a:rPr>
              <a:t>Aspect of the </a:t>
            </a: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tourist </a:t>
            </a:r>
            <a:r>
              <a:rPr sz="2800" i="1" dirty="0">
                <a:solidFill>
                  <a:srgbClr val="EAEAEA"/>
                </a:solidFill>
                <a:latin typeface="Cambria"/>
                <a:cs typeface="Cambria"/>
              </a:rPr>
              <a:t>experience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(picnic,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stay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a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village household, participation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village activities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, etc</a:t>
            </a:r>
            <a:r>
              <a:rPr sz="2800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).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3" y="840225"/>
            <a:ext cx="8513445" cy="495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66090" indent="-342900">
              <a:lnSpc>
                <a:spcPts val="286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Smith </a:t>
            </a: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et al.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(2010) give the following definition of rural tourism:</a:t>
            </a:r>
            <a:endParaRPr sz="2800" dirty="0">
              <a:latin typeface="Cambria"/>
              <a:cs typeface="Cambria"/>
            </a:endParaRPr>
          </a:p>
          <a:p>
            <a:pPr marL="355600" marR="137160" indent="-342900">
              <a:lnSpc>
                <a:spcPct val="85200"/>
              </a:lnSpc>
              <a:spcBef>
                <a:spcPts val="665"/>
              </a:spcBef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'Rural tourism describes forms of tourist activities that take place </a:t>
            </a:r>
            <a:r>
              <a:rPr sz="2800" dirty="0">
                <a:solidFill>
                  <a:srgbClr val="EEC85D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rural </a:t>
            </a:r>
            <a:r>
              <a:rPr sz="2800" dirty="0">
                <a:solidFill>
                  <a:srgbClr val="EEC85D"/>
                </a:solidFill>
                <a:latin typeface="Cambria"/>
                <a:cs typeface="Cambria"/>
              </a:rPr>
              <a:t>areas and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that include </a:t>
            </a:r>
            <a:r>
              <a:rPr sz="2800" spc="-10" dirty="0">
                <a:solidFill>
                  <a:srgbClr val="EEC85D"/>
                </a:solidFill>
                <a:latin typeface="Cambria"/>
                <a:cs typeface="Cambria"/>
              </a:rPr>
              <a:t>local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culture, </a:t>
            </a:r>
            <a:r>
              <a:rPr sz="2800" dirty="0">
                <a:solidFill>
                  <a:srgbClr val="EEC85D"/>
                </a:solidFill>
                <a:latin typeface="Cambria"/>
                <a:cs typeface="Cambria"/>
              </a:rPr>
              <a:t>tradition and </a:t>
            </a:r>
            <a:r>
              <a:rPr sz="2800" spc="-5" dirty="0" err="1">
                <a:solidFill>
                  <a:srgbClr val="EEC85D"/>
                </a:solidFill>
                <a:latin typeface="Cambria"/>
                <a:cs typeface="Cambria"/>
              </a:rPr>
              <a:t>economic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  </a:t>
            </a:r>
            <a:r>
              <a:rPr sz="2800" spc="-5" dirty="0" err="1" smtClean="0">
                <a:solidFill>
                  <a:srgbClr val="EEC85D"/>
                </a:solidFill>
                <a:latin typeface="Cambria"/>
                <a:cs typeface="Cambria"/>
              </a:rPr>
              <a:t>activities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, as </a:t>
            </a:r>
            <a:r>
              <a:rPr sz="2800" dirty="0">
                <a:solidFill>
                  <a:srgbClr val="EEC85D"/>
                </a:solidFill>
                <a:latin typeface="Cambria"/>
                <a:cs typeface="Cambria"/>
              </a:rPr>
              <a:t>well as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outdoor </a:t>
            </a:r>
            <a:r>
              <a:rPr sz="2800" spc="-10" dirty="0">
                <a:solidFill>
                  <a:srgbClr val="EEC85D"/>
                </a:solidFill>
                <a:latin typeface="Cambria"/>
                <a:cs typeface="Cambria"/>
              </a:rPr>
              <a:t>activities </a:t>
            </a:r>
            <a:r>
              <a:rPr sz="2800" dirty="0">
                <a:solidFill>
                  <a:srgbClr val="EEC85D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experiences that are realized </a:t>
            </a:r>
            <a:r>
              <a:rPr sz="2800" dirty="0">
                <a:solidFill>
                  <a:srgbClr val="EEC85D"/>
                </a:solidFill>
                <a:latin typeface="Cambria"/>
                <a:cs typeface="Cambria"/>
              </a:rPr>
              <a:t>in an </a:t>
            </a:r>
            <a:r>
              <a:rPr sz="2800" spc="-5" dirty="0" smtClean="0">
                <a:solidFill>
                  <a:srgbClr val="EEC85D"/>
                </a:solidFill>
                <a:latin typeface="Cambria"/>
                <a:cs typeface="Cambria"/>
              </a:rPr>
              <a:t>undisturbed </a:t>
            </a:r>
            <a:r>
              <a:rPr lang="en" sz="2800" spc="-5" dirty="0" smtClean="0">
                <a:solidFill>
                  <a:srgbClr val="EEC85D"/>
                </a:solidFill>
                <a:latin typeface="Cambria"/>
                <a:cs typeface="Cambria"/>
              </a:rPr>
              <a:t>rural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environment. The local community </a:t>
            </a:r>
            <a:r>
              <a:rPr lang="en" sz="2800" spc="-5" dirty="0" smtClean="0">
                <a:solidFill>
                  <a:srgbClr val="EEC85D"/>
                </a:solidFill>
                <a:latin typeface="Cambria"/>
                <a:cs typeface="Cambria"/>
              </a:rPr>
              <a:t>plays an </a:t>
            </a:r>
            <a:r>
              <a:rPr sz="2800" spc="-5" dirty="0" smtClean="0">
                <a:solidFill>
                  <a:srgbClr val="EEC85D"/>
                </a:solidFill>
                <a:latin typeface="Cambria"/>
                <a:cs typeface="Cambria"/>
              </a:rPr>
              <a:t>important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role </a:t>
            </a:r>
            <a:r>
              <a:rPr sz="2800" dirty="0">
                <a:solidFill>
                  <a:srgbClr val="EEC85D"/>
                </a:solidFill>
                <a:latin typeface="Cambria"/>
                <a:cs typeface="Cambria"/>
              </a:rPr>
              <a:t>in the </a:t>
            </a:r>
            <a:r>
              <a:rPr sz="2800" spc="-5" dirty="0" smtClean="0">
                <a:solidFill>
                  <a:srgbClr val="EEC85D"/>
                </a:solidFill>
                <a:latin typeface="Cambria"/>
                <a:cs typeface="Cambria"/>
              </a:rPr>
              <a:t>rural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tourist</a:t>
            </a:r>
            <a:r>
              <a:rPr sz="2800" spc="20" dirty="0">
                <a:solidFill>
                  <a:srgbClr val="EEC85D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EC85D"/>
                </a:solidFill>
                <a:latin typeface="Cambria"/>
                <a:cs typeface="Cambria"/>
              </a:rPr>
              <a:t>product'.</a:t>
            </a:r>
            <a:endParaRPr sz="2800" dirty="0">
              <a:latin typeface="Cambria"/>
              <a:cs typeface="Cambria"/>
            </a:endParaRPr>
          </a:p>
          <a:p>
            <a:pPr marL="355600" marR="294005" indent="-342900">
              <a:lnSpc>
                <a:spcPct val="85100"/>
              </a:lnSpc>
              <a:spcBef>
                <a:spcPts val="68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5600" algn="l"/>
              </a:tabLst>
            </a:pP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As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 market niche, rural tourism obviously 'covers' a number of narrower niches such as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-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ecotourism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nature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tourism, agritourism, sports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adventure tourism, gastronomic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wine tourism</a:t>
            </a:r>
            <a:r>
              <a:rPr sz="2800" spc="-4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etc.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609600" y="517379"/>
            <a:ext cx="10820399" cy="958724"/>
          </a:xfrm>
          <a:prstGeom prst="rect">
            <a:avLst/>
          </a:prstGeom>
        </p:spPr>
        <p:txBody>
          <a:bodyPr vert="horz" wrap="square" lIns="0" tIns="245364" rIns="0" bIns="0" rtlCol="0">
            <a:spAutoFit/>
          </a:bodyPr>
          <a:lstStyle/>
          <a:p>
            <a:pPr marL="1047750">
              <a:lnSpc>
                <a:spcPct val="100000"/>
              </a:lnSpc>
            </a:pPr>
            <a:r>
              <a:rPr spc="45" dirty="0"/>
              <a:t>Types </a:t>
            </a:r>
            <a:r>
              <a:rPr spc="65" dirty="0"/>
              <a:t>and </a:t>
            </a:r>
            <a:r>
              <a:rPr spc="50" dirty="0"/>
              <a:t>products of rural</a:t>
            </a:r>
            <a:r>
              <a:rPr spc="-215" dirty="0"/>
              <a:t> </a:t>
            </a:r>
            <a:r>
              <a:rPr spc="40" dirty="0"/>
              <a:t>tourism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801" y="1701799"/>
            <a:ext cx="7973059" cy="5163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5080" indent="-340995">
              <a:lnSpc>
                <a:spcPts val="287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According to Popescu (2008), the rural tourism product consists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of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four main parts</a:t>
            </a:r>
            <a:r>
              <a:rPr sz="2800" spc="-6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segments:</a:t>
            </a:r>
            <a:endParaRPr sz="280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spcBef>
                <a:spcPts val="165"/>
              </a:spcBef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Agrotourism or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rural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tourism.</a:t>
            </a:r>
            <a:endParaRPr sz="2800">
              <a:latin typeface="Cambria"/>
              <a:cs typeface="Cambria"/>
            </a:endParaRPr>
          </a:p>
          <a:p>
            <a:pPr marL="756285" marR="508000" lvl="1" indent="-286385">
              <a:lnSpc>
                <a:spcPts val="2870"/>
              </a:lnSpc>
              <a:spcBef>
                <a:spcPts val="670"/>
              </a:spcBef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Activities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nature (cycling, hunting, fishing, hiking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etc.)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cultural</a:t>
            </a:r>
            <a:r>
              <a:rPr sz="2800" spc="-4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tourism,</a:t>
            </a:r>
            <a:endParaRPr sz="280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spcBef>
                <a:spcPts val="165"/>
              </a:spcBef>
              <a:buChar char="•"/>
              <a:tabLst>
                <a:tab pos="755650" algn="l"/>
                <a:tab pos="756285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ecotourism,</a:t>
            </a:r>
            <a:endParaRPr sz="2800">
              <a:latin typeface="Cambria"/>
              <a:cs typeface="Cambria"/>
            </a:endParaRPr>
          </a:p>
          <a:p>
            <a:pPr marL="756285" marR="211454" lvl="1" indent="-286385">
              <a:lnSpc>
                <a:spcPts val="2870"/>
              </a:lnSpc>
              <a:spcBef>
                <a:spcPts val="670"/>
              </a:spcBef>
              <a:buChar char="•"/>
              <a:tabLst>
                <a:tab pos="755650" algn="l"/>
                <a:tab pos="756285" algn="l"/>
              </a:tabLst>
            </a:pP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Other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combined forms of rural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tourism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(events, festivals, carnivals, sale of local souvenirs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agricultural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products and</a:t>
            </a:r>
            <a:r>
              <a:rPr sz="2800" spc="-4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fig.).</a:t>
            </a:r>
            <a:endParaRPr sz="2800">
              <a:latin typeface="Cambria"/>
              <a:cs typeface="Cambria"/>
            </a:endParaRPr>
          </a:p>
          <a:p>
            <a:pPr marL="353695" marR="60960" indent="-340995">
              <a:lnSpc>
                <a:spcPct val="85200"/>
              </a:lnSpc>
              <a:spcBef>
                <a:spcPts val="65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mentioned author, by the way, distinguishes agrotourism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tourism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rural households.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the first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case, the service provider is the agricultural producers,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second case, the owners</a:t>
            </a:r>
            <a:r>
              <a:rPr sz="2800" spc="-4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households.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3" y="1438649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5" y="1523"/>
                </a:lnTo>
              </a:path>
            </a:pathLst>
          </a:custGeom>
          <a:ln w="9359">
            <a:solidFill>
              <a:srgbClr val="DFD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98721"/>
            <a:ext cx="8675370" cy="904862"/>
          </a:xfrm>
          <a:prstGeom prst="rect">
            <a:avLst/>
          </a:prstGeom>
        </p:spPr>
        <p:txBody>
          <a:bodyPr vert="horz" wrap="square" lIns="0" tIns="158495" rIns="0" bIns="0" rtlCol="0">
            <a:spAutoFit/>
          </a:bodyPr>
          <a:lstStyle/>
          <a:p>
            <a:pPr marL="3263900">
              <a:lnSpc>
                <a:spcPct val="100000"/>
              </a:lnSpc>
            </a:pPr>
            <a:r>
              <a:rPr lang="sr-Latn-ME" spc="50" dirty="0" smtClean="0"/>
              <a:t>  </a:t>
            </a:r>
            <a:endParaRPr spc="50" dirty="0"/>
          </a:p>
        </p:txBody>
      </p:sp>
      <p:sp>
        <p:nvSpPr>
          <p:cNvPr id="3" name="object 3"/>
          <p:cNvSpPr txBox="1"/>
          <p:nvPr/>
        </p:nvSpPr>
        <p:spPr>
          <a:xfrm>
            <a:off x="1003801" y="1772573"/>
            <a:ext cx="8202930" cy="4298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374650" indent="-340995">
              <a:lnSpc>
                <a:spcPct val="85200"/>
              </a:lnSpc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In agrotourism, the key component of the tourist product is rural culture (way of life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business).</a:t>
            </a:r>
            <a:endParaRPr sz="2800" dirty="0">
              <a:latin typeface="Cambria"/>
              <a:cs typeface="Cambria"/>
            </a:endParaRPr>
          </a:p>
          <a:p>
            <a:pPr marL="353695" indent="-340995">
              <a:lnSpc>
                <a:spcPct val="100000"/>
              </a:lnSpc>
              <a:spcBef>
                <a:spcPts val="180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term </a:t>
            </a:r>
            <a:r>
              <a:rPr sz="2800" i="1" spc="-5" dirty="0" smtClean="0">
                <a:solidFill>
                  <a:srgbClr val="EAEAEA"/>
                </a:solidFill>
                <a:latin typeface="Cambria"/>
                <a:cs typeface="Cambria"/>
              </a:rPr>
              <a:t>farm</a:t>
            </a:r>
            <a:r>
              <a:rPr lang="sr-Latn-ME" sz="2800" i="1" spc="-5" dirty="0" smtClean="0">
                <a:solidFill>
                  <a:srgbClr val="EAEAEA"/>
                </a:solidFill>
                <a:latin typeface="Cambria"/>
                <a:cs typeface="Cambria"/>
              </a:rPr>
              <a:t> tourism</a:t>
            </a:r>
            <a:r>
              <a:rPr sz="2800" i="1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is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also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often </a:t>
            </a:r>
            <a:r>
              <a:rPr sz="2800" spc="-10" dirty="0" smtClean="0">
                <a:solidFill>
                  <a:srgbClr val="EAEAEA"/>
                </a:solidFill>
                <a:latin typeface="Cambria"/>
                <a:cs typeface="Cambria"/>
              </a:rPr>
              <a:t>used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800" dirty="0">
              <a:latin typeface="Cambria"/>
              <a:cs typeface="Cambria"/>
            </a:endParaRPr>
          </a:p>
          <a:p>
            <a:pPr marL="353695" marR="20955" indent="-340995">
              <a:lnSpc>
                <a:spcPct val="85200"/>
              </a:lnSpc>
              <a:spcBef>
                <a:spcPts val="665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For the development of this type of tourism, the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help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of the public sector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various institutions is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needed</a:t>
            </a:r>
            <a:r>
              <a:rPr lang="sr-Latn-ME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800" dirty="0">
              <a:latin typeface="Cambria"/>
              <a:cs typeface="Cambria"/>
            </a:endParaRPr>
          </a:p>
          <a:p>
            <a:pPr marL="353695" marR="517525" indent="-340995">
              <a:lnSpc>
                <a:spcPct val="85200"/>
              </a:lnSpc>
              <a:spcBef>
                <a:spcPts val="675"/>
              </a:spcBef>
              <a:buClr>
                <a:srgbClr val="EEC85D"/>
              </a:buClr>
              <a:buSzPct val="71428"/>
              <a:buFont typeface="Lucida Sans Unicode"/>
              <a:buChar char="◆"/>
              <a:tabLst>
                <a:tab pos="354330" algn="l"/>
              </a:tabLst>
            </a:pP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problem of the rural household's tourism business is that the investments are slow to return,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the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'hosts' usually lack experience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necessary skills.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3" y="1365497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5" y="1523"/>
                </a:lnTo>
              </a:path>
            </a:pathLst>
          </a:custGeom>
          <a:ln w="9359">
            <a:solidFill>
              <a:srgbClr val="DFD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815</Words>
  <Application>Microsoft Office PowerPoint</Application>
  <PresentationFormat>Custom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RURAL TOURISM</vt:lpstr>
      <vt:lpstr>PowerPoint Presentation</vt:lpstr>
      <vt:lpstr>PowerPoint Presentation</vt:lpstr>
      <vt:lpstr>Term and definition</vt:lpstr>
      <vt:lpstr>PowerPoint Presentation</vt:lpstr>
      <vt:lpstr>PowerPoint Presentation</vt:lpstr>
      <vt:lpstr>PowerPoint Presentation</vt:lpstr>
      <vt:lpstr>Types and products of rural tourism</vt:lpstr>
      <vt:lpstr>  </vt:lpstr>
      <vt:lpstr>Receptive offer in rural   tourism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SELEKTIVNI OBLICI TURIZMA 3</dc:title>
  <dc:creator>R</dc:creator>
  <cp:lastModifiedBy>nina</cp:lastModifiedBy>
  <cp:revision>25</cp:revision>
  <dcterms:created xsi:type="dcterms:W3CDTF">2016-03-13T19:11:03Z</dcterms:created>
  <dcterms:modified xsi:type="dcterms:W3CDTF">2022-10-26T17:50:32Z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2012-02-19T00:00:00Z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2016-03-13T00:00:00Z</vt:filetime>
  </property>
</Properties>
</file>