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44" autoAdjust="0"/>
    <p:restoredTop sz="86333" autoAdjust="0"/>
  </p:normalViewPr>
  <p:slideViewPr>
    <p:cSldViewPr>
      <p:cViewPr varScale="1">
        <p:scale>
          <a:sx n="75" d="100"/>
          <a:sy n="75" d="100"/>
        </p:scale>
        <p:origin x="-15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333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D0323-ED60-483B-B8BA-8466FDD81297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B0F2F-7230-4D46-BF16-27ED00B34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8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4C088AD-A97A-40EE-B77C-97C10F6CB870}" type="datetimeFigureOut">
              <a:rPr lang="sr-Latn-CS" smtClean="0"/>
              <a:pPr/>
              <a:t>25.10.2022.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B88C266-8E31-4833-A1A8-F3ECB76CADF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SYNTACTIC </a:t>
            </a:r>
            <a:r>
              <a:rPr lang="sr-Latn-CS" smtClean="0"/>
              <a:t>CONSTRUCTIONS (I)</a:t>
            </a:r>
            <a:br>
              <a:rPr lang="sr-Latn-CS" smtClean="0"/>
            </a:b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>
                <a:solidFill>
                  <a:srgbClr val="FFC000"/>
                </a:solidFill>
              </a:rPr>
              <a:t>Task: Identify the type of construction and the syntactic level to which it belongs: </a:t>
            </a:r>
          </a:p>
          <a:p>
            <a:r>
              <a:rPr lang="sr-Latn-CS" dirty="0" smtClean="0">
                <a:solidFill>
                  <a:srgbClr val="FFC000"/>
                </a:solidFill>
              </a:rPr>
              <a:t>Doctor Jones </a:t>
            </a:r>
          </a:p>
          <a:p>
            <a:r>
              <a:rPr lang="sr-Latn-CS" dirty="0" smtClean="0">
                <a:solidFill>
                  <a:srgbClr val="FFC000"/>
                </a:solidFill>
              </a:rPr>
              <a:t>An accident </a:t>
            </a:r>
          </a:p>
          <a:p>
            <a:r>
              <a:rPr lang="sr-Latn-CS" dirty="0" smtClean="0">
                <a:solidFill>
                  <a:srgbClr val="FFC000"/>
                </a:solidFill>
              </a:rPr>
              <a:t>in an accident </a:t>
            </a:r>
          </a:p>
          <a:p>
            <a:r>
              <a:rPr lang="sr-Latn-CS" dirty="0" smtClean="0">
                <a:solidFill>
                  <a:srgbClr val="FFC000"/>
                </a:solidFill>
              </a:rPr>
              <a:t>Hit the brakes</a:t>
            </a:r>
          </a:p>
          <a:p>
            <a:r>
              <a:rPr lang="sr-Latn-CS" dirty="0" smtClean="0">
                <a:solidFill>
                  <a:srgbClr val="FFC000"/>
                </a:solidFill>
              </a:rPr>
              <a:t>Money or your life</a:t>
            </a:r>
          </a:p>
          <a:p>
            <a:r>
              <a:rPr lang="sr-Latn-CS" dirty="0" smtClean="0">
                <a:solidFill>
                  <a:srgbClr val="FFC000"/>
                </a:solidFill>
              </a:rPr>
              <a:t>Doctor Jones was killed in an accident </a:t>
            </a:r>
          </a:p>
          <a:p>
            <a:r>
              <a:rPr lang="sr-Latn-CS" dirty="0" smtClean="0">
                <a:solidFill>
                  <a:srgbClr val="FFC000"/>
                </a:solidFill>
              </a:rPr>
              <a:t>Because his car broke down</a:t>
            </a:r>
          </a:p>
          <a:p>
            <a:r>
              <a:rPr lang="sr-Latn-CS" dirty="0" smtClean="0">
                <a:solidFill>
                  <a:srgbClr val="FFC000"/>
                </a:solidFill>
              </a:rPr>
              <a:t>Broke down </a:t>
            </a:r>
          </a:p>
          <a:p>
            <a:r>
              <a:rPr lang="sr-Latn-CS" dirty="0" smtClean="0">
                <a:solidFill>
                  <a:srgbClr val="FFC000"/>
                </a:solidFill>
              </a:rPr>
              <a:t>Salt and pepper </a:t>
            </a:r>
          </a:p>
          <a:p>
            <a:endParaRPr lang="sr-Latn-C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Recommended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Matthews, P. H. (1996). </a:t>
            </a:r>
            <a:r>
              <a:rPr lang="en-GB" i="1" dirty="0"/>
              <a:t>Syntax</a:t>
            </a:r>
            <a:r>
              <a:rPr lang="en-GB" dirty="0"/>
              <a:t>. Cambridge: CUP</a:t>
            </a:r>
            <a:r>
              <a:rPr lang="en-GB" dirty="0" smtClean="0"/>
              <a:t>.</a:t>
            </a:r>
            <a:endParaRPr lang="sr-Latn-ME" dirty="0" smtClean="0"/>
          </a:p>
          <a:p>
            <a:r>
              <a:rPr lang="en-GB" dirty="0" err="1"/>
              <a:t>Stageberg</a:t>
            </a:r>
            <a:r>
              <a:rPr lang="en-GB" dirty="0"/>
              <a:t>, N. C., &amp; Goodman, R. M. (1965). </a:t>
            </a:r>
            <a:r>
              <a:rPr lang="en-GB" i="1" dirty="0"/>
              <a:t>An introductory English grammar</a:t>
            </a:r>
            <a:r>
              <a:rPr lang="en-GB" dirty="0"/>
              <a:t>. Holt, Rinehart and Winston.</a:t>
            </a:r>
            <a:endParaRPr lang="sr-Latn-M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5009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TYPES OF CONSTRUCTIONS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82930" indent="-514350" algn="ctr">
              <a:buFont typeface="+mj-lt"/>
              <a:buAutoNum type="arabicPeriod"/>
            </a:pPr>
            <a:r>
              <a:rPr lang="sr-Latn-CS" b="1" dirty="0" smtClean="0">
                <a:solidFill>
                  <a:srgbClr val="FFC000"/>
                </a:solidFill>
              </a:rPr>
              <a:t>Constructions</a:t>
            </a:r>
          </a:p>
          <a:p>
            <a:pPr algn="ctr">
              <a:buNone/>
            </a:pPr>
            <a:endParaRPr lang="sr-Latn-CS" b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endParaRPr lang="sr-Latn-CS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sr-Latn-CS" b="1" dirty="0" smtClean="0">
                <a:solidFill>
                  <a:srgbClr val="FFC000"/>
                </a:solidFill>
              </a:rPr>
              <a:t>        Endocentric (headed)		Exocentric (non-headed)</a:t>
            </a:r>
          </a:p>
          <a:p>
            <a:pPr>
              <a:buNone/>
            </a:pPr>
            <a:r>
              <a:rPr lang="sr-Latn-CS" b="1" dirty="0" smtClean="0">
                <a:solidFill>
                  <a:srgbClr val="FFC000"/>
                </a:solidFill>
              </a:rPr>
              <a:t>Coordinate				Directive</a:t>
            </a:r>
          </a:p>
          <a:p>
            <a:pPr>
              <a:buNone/>
            </a:pPr>
            <a:r>
              <a:rPr lang="sr-Latn-CS" b="1" dirty="0" smtClean="0">
                <a:solidFill>
                  <a:srgbClr val="FFC000"/>
                </a:solidFill>
              </a:rPr>
              <a:t>	-additive				Connective</a:t>
            </a:r>
          </a:p>
          <a:p>
            <a:pPr>
              <a:buNone/>
            </a:pPr>
            <a:r>
              <a:rPr lang="sr-Latn-CS" b="1" dirty="0" smtClean="0">
                <a:solidFill>
                  <a:srgbClr val="FFC000"/>
                </a:solidFill>
              </a:rPr>
              <a:t>	-alternative				Predicational </a:t>
            </a:r>
          </a:p>
          <a:p>
            <a:pPr>
              <a:buNone/>
            </a:pPr>
            <a:r>
              <a:rPr lang="sr-Latn-CS" b="1" dirty="0" smtClean="0">
                <a:solidFill>
                  <a:srgbClr val="FFC000"/>
                </a:solidFill>
              </a:rPr>
              <a:t>	-appositive</a:t>
            </a:r>
          </a:p>
          <a:p>
            <a:pPr>
              <a:buNone/>
            </a:pPr>
            <a:r>
              <a:rPr lang="sr-Latn-CS" b="1" dirty="0" smtClean="0">
                <a:solidFill>
                  <a:srgbClr val="FFC000"/>
                </a:solidFill>
              </a:rPr>
              <a:t>Subordinate</a:t>
            </a:r>
          </a:p>
          <a:p>
            <a:pPr>
              <a:buNone/>
            </a:pPr>
            <a:r>
              <a:rPr lang="sr-Latn-CS" b="1" dirty="0" smtClean="0">
                <a:solidFill>
                  <a:srgbClr val="FFC000"/>
                </a:solidFill>
              </a:rPr>
              <a:t>	-attributr</a:t>
            </a:r>
            <a:r>
              <a:rPr lang="en-US" b="1" dirty="0" smtClean="0">
                <a:solidFill>
                  <a:srgbClr val="FFC000"/>
                </a:solidFill>
              </a:rPr>
              <a:t>e f</a:t>
            </a:r>
            <a:r>
              <a:rPr lang="sr-Latn-CS" b="1" dirty="0" smtClean="0">
                <a:solidFill>
                  <a:srgbClr val="FFC000"/>
                </a:solidFill>
              </a:rPr>
              <a:t>irst</a:t>
            </a:r>
          </a:p>
          <a:p>
            <a:pPr>
              <a:buNone/>
            </a:pPr>
            <a:r>
              <a:rPr lang="sr-Latn-CS" b="1" dirty="0" smtClean="0">
                <a:solidFill>
                  <a:srgbClr val="FFC000"/>
                </a:solidFill>
              </a:rPr>
              <a:t>	-centre first</a:t>
            </a:r>
          </a:p>
          <a:p>
            <a:pPr marL="582930" indent="-514350">
              <a:buNone/>
            </a:pPr>
            <a:endParaRPr lang="sr-Latn-CS" dirty="0" smtClean="0"/>
          </a:p>
          <a:p>
            <a:pPr marL="582930" indent="-514350">
              <a:buNone/>
            </a:pPr>
            <a:r>
              <a:rPr lang="sr-Latn-CS" dirty="0" smtClean="0"/>
              <a:t>          This  classification is based on the type of grammatical relation between the constituents. </a:t>
            </a:r>
          </a:p>
          <a:p>
            <a:pPr marL="582930" indent="-514350">
              <a:buNone/>
            </a:pPr>
            <a:r>
              <a:rPr lang="sr-Latn-CS" dirty="0" smtClean="0"/>
              <a:t>	</a:t>
            </a:r>
          </a:p>
          <a:p>
            <a:pPr>
              <a:buNone/>
            </a:pPr>
            <a:r>
              <a:rPr lang="sr-Latn-CS" dirty="0" smtClean="0"/>
              <a:t>	</a:t>
            </a:r>
            <a:endParaRPr lang="sr-Latn-C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2928926" y="2143116"/>
            <a:ext cx="171451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214942" y="2214554"/>
            <a:ext cx="121444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Types of constructions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FFC000"/>
                </a:solidFill>
              </a:rPr>
              <a:t>According to the level of syntactic analysis, constructions may be classified as:</a:t>
            </a:r>
          </a:p>
          <a:p>
            <a:pPr lvl="1"/>
            <a:r>
              <a:rPr lang="sr-Latn-CS" dirty="0">
                <a:solidFill>
                  <a:srgbClr val="FFC000"/>
                </a:solidFill>
              </a:rPr>
              <a:t>p</a:t>
            </a:r>
            <a:r>
              <a:rPr lang="sr-Latn-CS" dirty="0" smtClean="0">
                <a:solidFill>
                  <a:srgbClr val="FFC000"/>
                </a:solidFill>
              </a:rPr>
              <a:t>hrases  (little birds)</a:t>
            </a:r>
          </a:p>
          <a:p>
            <a:pPr lvl="1"/>
            <a:r>
              <a:rPr lang="sr-Latn-CS" dirty="0">
                <a:solidFill>
                  <a:srgbClr val="FFC000"/>
                </a:solidFill>
              </a:rPr>
              <a:t>c</a:t>
            </a:r>
            <a:r>
              <a:rPr lang="sr-Latn-CS" dirty="0" smtClean="0">
                <a:solidFill>
                  <a:srgbClr val="FFC000"/>
                </a:solidFill>
              </a:rPr>
              <a:t>lauses (little birds tweet)</a:t>
            </a:r>
          </a:p>
          <a:p>
            <a:pPr lvl="1"/>
            <a:r>
              <a:rPr lang="sr-Latn-CS" dirty="0">
                <a:solidFill>
                  <a:srgbClr val="FFC000"/>
                </a:solidFill>
              </a:rPr>
              <a:t>s</a:t>
            </a:r>
            <a:r>
              <a:rPr lang="sr-Latn-CS" dirty="0" smtClean="0">
                <a:solidFill>
                  <a:srgbClr val="FFC000"/>
                </a:solidFill>
              </a:rPr>
              <a:t>entences (if the sun shines, little birds tweet).</a:t>
            </a:r>
            <a:endParaRPr lang="sr-Latn-C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sr-Latn-CS" sz="3600" dirty="0" smtClean="0">
                <a:solidFill>
                  <a:srgbClr val="FFC000"/>
                </a:solidFill>
              </a:rPr>
              <a:t>Endocentric constructions </a:t>
            </a:r>
            <a:r>
              <a:rPr lang="sr-Latn-CS" sz="3600" dirty="0" smtClean="0"/>
              <a:t>: the whole construction belongs to the same class as </a:t>
            </a:r>
            <a:r>
              <a:rPr lang="sr-Latn-CS" sz="3600" dirty="0" smtClean="0">
                <a:solidFill>
                  <a:srgbClr val="FFC000"/>
                </a:solidFill>
              </a:rPr>
              <a:t>at</a:t>
            </a:r>
            <a:r>
              <a:rPr lang="sr-Latn-CS" sz="3600" dirty="0" smtClean="0"/>
              <a:t> </a:t>
            </a:r>
            <a:r>
              <a:rPr lang="sr-Latn-CS" sz="3600" dirty="0" smtClean="0">
                <a:solidFill>
                  <a:srgbClr val="FFC000"/>
                </a:solidFill>
              </a:rPr>
              <a:t>least one </a:t>
            </a:r>
            <a:r>
              <a:rPr lang="sr-Latn-CS" sz="3600" dirty="0" smtClean="0"/>
              <a:t>of its constituents, i.e., at least one element of the construction may perform the same syntactic function as the whole construction: </a:t>
            </a:r>
          </a:p>
          <a:p>
            <a:pPr lvl="1"/>
            <a:r>
              <a:rPr lang="sr-Latn-CS" sz="2800" dirty="0" smtClean="0"/>
              <a:t>rich people : I know some (rich) people.</a:t>
            </a:r>
          </a:p>
          <a:p>
            <a:pPr lvl="1"/>
            <a:r>
              <a:rPr lang="sr-Latn-CS" sz="2800" dirty="0"/>
              <a:t>m</a:t>
            </a:r>
            <a:r>
              <a:rPr lang="sr-Latn-CS" sz="2800" dirty="0" smtClean="0"/>
              <a:t>en and women: I know some men (and women)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CS" dirty="0" smtClean="0">
                <a:solidFill>
                  <a:srgbClr val="FFC000"/>
                </a:solidFill>
              </a:rPr>
              <a:t>Exocentric constructions </a:t>
            </a:r>
            <a:r>
              <a:rPr lang="sr-Latn-CS" dirty="0" smtClean="0"/>
              <a:t>: the whole construction </a:t>
            </a:r>
            <a:r>
              <a:rPr lang="sr-Latn-CS" dirty="0" smtClean="0">
                <a:solidFill>
                  <a:srgbClr val="FFC000"/>
                </a:solidFill>
              </a:rPr>
              <a:t>DOES NOT </a:t>
            </a:r>
            <a:r>
              <a:rPr lang="sr-Latn-CS" dirty="0" smtClean="0"/>
              <a:t>belong to the same class as </a:t>
            </a:r>
            <a:r>
              <a:rPr lang="sr-Latn-CS" dirty="0" smtClean="0">
                <a:solidFill>
                  <a:srgbClr val="FFC000"/>
                </a:solidFill>
              </a:rPr>
              <a:t>any</a:t>
            </a:r>
            <a:r>
              <a:rPr lang="sr-Latn-CS" dirty="0" smtClean="0"/>
              <a:t> of its constituents , therefore not one of its constituents may perform the same syntactic function as the whole construction. </a:t>
            </a:r>
          </a:p>
          <a:p>
            <a:pPr lvl="1"/>
            <a:r>
              <a:rPr lang="sr-Latn-CS" dirty="0" smtClean="0"/>
              <a:t>(I must) </a:t>
            </a:r>
            <a:r>
              <a:rPr lang="sr-Latn-CS" dirty="0" smtClean="0">
                <a:solidFill>
                  <a:srgbClr val="FFC000"/>
                </a:solidFill>
              </a:rPr>
              <a:t>visit   Nancy</a:t>
            </a:r>
            <a:r>
              <a:rPr lang="sr-Latn-CS" dirty="0" smtClean="0"/>
              <a:t>.</a:t>
            </a:r>
          </a:p>
          <a:p>
            <a:pPr lvl="1"/>
            <a:r>
              <a:rPr lang="sr-Latn-CS" dirty="0" smtClean="0">
                <a:solidFill>
                  <a:srgbClr val="00B050"/>
                </a:solidFill>
              </a:rPr>
              <a:t>*</a:t>
            </a:r>
            <a:r>
              <a:rPr lang="sr-Latn-CS" dirty="0" smtClean="0"/>
              <a:t> I  must  visit.</a:t>
            </a:r>
          </a:p>
          <a:p>
            <a:pPr lvl="1"/>
            <a:r>
              <a:rPr lang="sr-Latn-CS" dirty="0" smtClean="0">
                <a:solidFill>
                  <a:srgbClr val="00B050"/>
                </a:solidFill>
              </a:rPr>
              <a:t>*</a:t>
            </a:r>
            <a:r>
              <a:rPr lang="sr-Latn-CS" dirty="0" smtClean="0"/>
              <a:t> I must Nancy. </a:t>
            </a:r>
            <a:endParaRPr lang="sr-Latn-C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178959" y="4464851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/>
              <a:t>Endocentric constructions:</a:t>
            </a:r>
          </a:p>
          <a:p>
            <a:pPr lvl="1"/>
            <a:r>
              <a:rPr lang="sr-Latn-CS" dirty="0" smtClean="0">
                <a:solidFill>
                  <a:srgbClr val="FFC000"/>
                </a:solidFill>
              </a:rPr>
              <a:t>Coordinate</a:t>
            </a:r>
          </a:p>
          <a:p>
            <a:pPr lvl="2"/>
            <a:r>
              <a:rPr lang="sr-Latn-CS" dirty="0" smtClean="0"/>
              <a:t>Additive (</a:t>
            </a:r>
            <a:r>
              <a:rPr lang="sr-Latn-CS" dirty="0" smtClean="0">
                <a:solidFill>
                  <a:srgbClr val="FFC000"/>
                </a:solidFill>
              </a:rPr>
              <a:t>and</a:t>
            </a:r>
            <a:r>
              <a:rPr lang="sr-Latn-CS" dirty="0" smtClean="0"/>
              <a:t>)</a:t>
            </a:r>
          </a:p>
          <a:p>
            <a:pPr lvl="3"/>
            <a:r>
              <a:rPr lang="sr-Latn-CS" dirty="0" smtClean="0"/>
              <a:t>men </a:t>
            </a:r>
            <a:r>
              <a:rPr lang="sr-Latn-CS" dirty="0" smtClean="0">
                <a:solidFill>
                  <a:srgbClr val="FFC000"/>
                </a:solidFill>
              </a:rPr>
              <a:t>and</a:t>
            </a:r>
            <a:r>
              <a:rPr lang="sr-Latn-CS" dirty="0" smtClean="0"/>
              <a:t> women </a:t>
            </a:r>
          </a:p>
          <a:p>
            <a:pPr lvl="3"/>
            <a:r>
              <a:rPr lang="sr-Latn-CS" dirty="0" smtClean="0"/>
              <a:t>black </a:t>
            </a:r>
            <a:r>
              <a:rPr lang="sr-Latn-CS" dirty="0" smtClean="0">
                <a:solidFill>
                  <a:srgbClr val="FFC000"/>
                </a:solidFill>
              </a:rPr>
              <a:t>and</a:t>
            </a:r>
            <a:r>
              <a:rPr lang="sr-Latn-CS" dirty="0" smtClean="0"/>
              <a:t> white</a:t>
            </a:r>
          </a:p>
          <a:p>
            <a:pPr lvl="3"/>
            <a:r>
              <a:rPr lang="sr-Latn-CS" dirty="0" smtClean="0"/>
              <a:t>One hundred and twenty </a:t>
            </a:r>
          </a:p>
          <a:p>
            <a:pPr lvl="3"/>
            <a:r>
              <a:rPr lang="sr-Latn-CS" dirty="0" smtClean="0">
                <a:solidFill>
                  <a:srgbClr val="00B050"/>
                </a:solidFill>
              </a:rPr>
              <a:t>(he) </a:t>
            </a:r>
            <a:r>
              <a:rPr lang="sr-Latn-CS" dirty="0" smtClean="0"/>
              <a:t>ran up </a:t>
            </a:r>
            <a:r>
              <a:rPr lang="sr-Latn-CS" dirty="0" smtClean="0">
                <a:solidFill>
                  <a:srgbClr val="FFC000"/>
                </a:solidFill>
              </a:rPr>
              <a:t>and</a:t>
            </a:r>
            <a:r>
              <a:rPr lang="sr-Latn-CS" dirty="0" smtClean="0"/>
              <a:t> greeted her </a:t>
            </a:r>
          </a:p>
          <a:p>
            <a:pPr lvl="3"/>
            <a:r>
              <a:rPr lang="sr-Latn-CS" dirty="0" smtClean="0"/>
              <a:t>We went to the cinema </a:t>
            </a:r>
            <a:r>
              <a:rPr lang="sr-Latn-CS" dirty="0" smtClean="0">
                <a:solidFill>
                  <a:srgbClr val="FFC000"/>
                </a:solidFill>
              </a:rPr>
              <a:t>and</a:t>
            </a:r>
            <a:r>
              <a:rPr lang="sr-Latn-CS" dirty="0" smtClean="0"/>
              <a:t> our friends joined us. </a:t>
            </a:r>
          </a:p>
          <a:p>
            <a:pPr lvl="2"/>
            <a:r>
              <a:rPr lang="sr-Latn-CS" dirty="0" smtClean="0"/>
              <a:t>Alternative (</a:t>
            </a:r>
            <a:r>
              <a:rPr lang="sr-Latn-CS" dirty="0" smtClean="0">
                <a:solidFill>
                  <a:srgbClr val="FFC000"/>
                </a:solidFill>
              </a:rPr>
              <a:t>or</a:t>
            </a:r>
            <a:r>
              <a:rPr lang="sr-Latn-CS" dirty="0" smtClean="0"/>
              <a:t>) </a:t>
            </a:r>
          </a:p>
          <a:p>
            <a:pPr lvl="3"/>
            <a:r>
              <a:rPr lang="sr-Latn-CS" dirty="0" smtClean="0"/>
              <a:t>Men </a:t>
            </a:r>
            <a:r>
              <a:rPr lang="sr-Latn-CS" dirty="0" smtClean="0">
                <a:solidFill>
                  <a:srgbClr val="FFC000"/>
                </a:solidFill>
              </a:rPr>
              <a:t>or</a:t>
            </a:r>
            <a:r>
              <a:rPr lang="sr-Latn-CS" dirty="0" smtClean="0"/>
              <a:t> women </a:t>
            </a:r>
          </a:p>
          <a:p>
            <a:pPr lvl="3"/>
            <a:r>
              <a:rPr lang="sr-Latn-CS" dirty="0" smtClean="0"/>
              <a:t>Black </a:t>
            </a:r>
            <a:r>
              <a:rPr lang="sr-Latn-CS" dirty="0" smtClean="0">
                <a:solidFill>
                  <a:srgbClr val="FFC000"/>
                </a:solidFill>
              </a:rPr>
              <a:t>or</a:t>
            </a:r>
            <a:r>
              <a:rPr lang="sr-Latn-CS" dirty="0" smtClean="0"/>
              <a:t> white </a:t>
            </a:r>
          </a:p>
          <a:p>
            <a:pPr lvl="3"/>
            <a:r>
              <a:rPr lang="sr-Latn-CS" dirty="0" smtClean="0"/>
              <a:t>Stay </a:t>
            </a:r>
            <a:r>
              <a:rPr lang="sr-Latn-CS" dirty="0" smtClean="0">
                <a:solidFill>
                  <a:srgbClr val="FFC000"/>
                </a:solidFill>
              </a:rPr>
              <a:t>or</a:t>
            </a:r>
            <a:r>
              <a:rPr lang="sr-Latn-CS" dirty="0" smtClean="0"/>
              <a:t> go </a:t>
            </a:r>
          </a:p>
          <a:p>
            <a:pPr lvl="3"/>
            <a:r>
              <a:rPr lang="sr-Latn-CS" dirty="0" smtClean="0"/>
              <a:t>They must come on time </a:t>
            </a:r>
            <a:r>
              <a:rPr lang="sr-Latn-CS" dirty="0" smtClean="0">
                <a:solidFill>
                  <a:srgbClr val="FFC000"/>
                </a:solidFill>
              </a:rPr>
              <a:t>or</a:t>
            </a:r>
            <a:r>
              <a:rPr lang="sr-Latn-CS" dirty="0" smtClean="0"/>
              <a:t> we shall be late </a:t>
            </a:r>
          </a:p>
          <a:p>
            <a:pPr lvl="3"/>
            <a:r>
              <a:rPr lang="sr-Latn-CS" dirty="0" smtClean="0">
                <a:solidFill>
                  <a:srgbClr val="00B050"/>
                </a:solidFill>
              </a:rPr>
              <a:t>(did she come) </a:t>
            </a:r>
            <a:r>
              <a:rPr lang="sr-Latn-CS" dirty="0" smtClean="0"/>
              <a:t>yesterday </a:t>
            </a:r>
            <a:r>
              <a:rPr lang="sr-Latn-CS" dirty="0" smtClean="0">
                <a:solidFill>
                  <a:srgbClr val="FFC000"/>
                </a:solidFill>
              </a:rPr>
              <a:t>or</a:t>
            </a:r>
            <a:r>
              <a:rPr lang="sr-Latn-CS" dirty="0" smtClean="0"/>
              <a:t> today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sr-Latn-CS" dirty="0" smtClean="0"/>
              <a:t>Appositive  </a:t>
            </a:r>
          </a:p>
          <a:p>
            <a:pPr lvl="3"/>
            <a:r>
              <a:rPr lang="sr-Latn-CS" dirty="0" smtClean="0"/>
              <a:t>Petar Petrović Njegoš, the author of the ‘Mountain Wreath’</a:t>
            </a:r>
          </a:p>
          <a:p>
            <a:pPr lvl="3"/>
            <a:r>
              <a:rPr lang="sr-Latn-CS" dirty="0" smtClean="0"/>
              <a:t>Queen Mary</a:t>
            </a:r>
          </a:p>
          <a:p>
            <a:pPr lvl="3"/>
            <a:r>
              <a:rPr lang="sr-Latn-CS" dirty="0" smtClean="0"/>
              <a:t>Dr Smith </a:t>
            </a:r>
          </a:p>
          <a:p>
            <a:pPr lvl="3"/>
            <a:r>
              <a:rPr lang="sr-Latn-CS" dirty="0" smtClean="0"/>
              <a:t>Professor Jones</a:t>
            </a:r>
          </a:p>
          <a:p>
            <a:pPr lvl="3"/>
            <a:r>
              <a:rPr lang="sr-Latn-CS" dirty="0" smtClean="0"/>
              <a:t>Lake  Michigan  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sr-Latn-CS" dirty="0" smtClean="0"/>
              <a:t>Subordinate (attributive) constructions have a centre, i.e. </a:t>
            </a:r>
            <a:r>
              <a:rPr lang="en-US" dirty="0" smtClean="0"/>
              <a:t>t</a:t>
            </a:r>
            <a:r>
              <a:rPr lang="sr-Latn-CS" dirty="0" smtClean="0"/>
              <a:t>he constituent th</a:t>
            </a:r>
            <a:r>
              <a:rPr lang="en-US" dirty="0" smtClean="0"/>
              <a:t>at</a:t>
            </a:r>
            <a:r>
              <a:rPr lang="sr-Latn-CS" dirty="0" smtClean="0"/>
              <a:t> can assume the function of the whole construction; according to the distribution of their elements, they can be c</a:t>
            </a:r>
            <a:r>
              <a:rPr lang="en-US" dirty="0" err="1" smtClean="0"/>
              <a:t>lassified</a:t>
            </a:r>
            <a:r>
              <a:rPr lang="sr-Latn-CS" dirty="0" smtClean="0"/>
              <a:t> as:</a:t>
            </a:r>
          </a:p>
          <a:p>
            <a:pPr lvl="2"/>
            <a:r>
              <a:rPr lang="sr-Latn-CS" dirty="0" smtClean="0"/>
              <a:t>Attribute first, </a:t>
            </a:r>
            <a:r>
              <a:rPr lang="sr-Latn-CS" dirty="0" smtClean="0">
                <a:solidFill>
                  <a:srgbClr val="FFC000"/>
                </a:solidFill>
              </a:rPr>
              <a:t>centre</a:t>
            </a:r>
            <a:r>
              <a:rPr lang="sr-Latn-CS" dirty="0" smtClean="0"/>
              <a:t> (big </a:t>
            </a:r>
            <a:r>
              <a:rPr lang="sr-Latn-CS" dirty="0" smtClean="0">
                <a:solidFill>
                  <a:srgbClr val="FFC000"/>
                </a:solidFill>
              </a:rPr>
              <a:t>tree</a:t>
            </a:r>
            <a:r>
              <a:rPr lang="sr-Latn-CS" dirty="0" smtClean="0"/>
              <a:t>, very </a:t>
            </a:r>
            <a:r>
              <a:rPr lang="sr-Latn-CS" dirty="0" smtClean="0">
                <a:solidFill>
                  <a:srgbClr val="FFC000"/>
                </a:solidFill>
              </a:rPr>
              <a:t>good</a:t>
            </a:r>
            <a:r>
              <a:rPr lang="sr-Latn-CS" dirty="0" smtClean="0"/>
              <a:t>, quite </a:t>
            </a:r>
            <a:r>
              <a:rPr lang="sr-Latn-CS" dirty="0" smtClean="0">
                <a:solidFill>
                  <a:srgbClr val="FFC000"/>
                </a:solidFill>
              </a:rPr>
              <a:t>often</a:t>
            </a:r>
            <a:r>
              <a:rPr lang="sr-Latn-CS" dirty="0" smtClean="0"/>
              <a:t>) </a:t>
            </a:r>
          </a:p>
          <a:p>
            <a:pPr lvl="2"/>
            <a:r>
              <a:rPr lang="sr-Latn-CS" dirty="0" smtClean="0">
                <a:solidFill>
                  <a:srgbClr val="FFC000"/>
                </a:solidFill>
              </a:rPr>
              <a:t>Centre</a:t>
            </a:r>
            <a:r>
              <a:rPr lang="sr-Latn-CS" dirty="0" smtClean="0"/>
              <a:t> first, attribute  ( </a:t>
            </a:r>
            <a:r>
              <a:rPr lang="sr-Latn-CS" dirty="0" smtClean="0">
                <a:solidFill>
                  <a:srgbClr val="FFC000"/>
                </a:solidFill>
              </a:rPr>
              <a:t>run</a:t>
            </a:r>
            <a:r>
              <a:rPr lang="sr-Latn-CS" dirty="0" smtClean="0"/>
              <a:t> quickly, </a:t>
            </a:r>
            <a:r>
              <a:rPr lang="sr-Latn-CS" dirty="0" smtClean="0">
                <a:solidFill>
                  <a:srgbClr val="FFC000"/>
                </a:solidFill>
              </a:rPr>
              <a:t>secretary</a:t>
            </a:r>
            <a:r>
              <a:rPr lang="sr-Latn-CS" dirty="0" smtClean="0"/>
              <a:t> general)</a:t>
            </a:r>
          </a:p>
          <a:p>
            <a:pPr lvl="2"/>
            <a:r>
              <a:rPr lang="sr-Latn-CS" dirty="0" smtClean="0"/>
              <a:t>Attribute </a:t>
            </a:r>
            <a:r>
              <a:rPr lang="sr-Latn-CS" dirty="0" smtClean="0">
                <a:solidFill>
                  <a:srgbClr val="FFC000"/>
                </a:solidFill>
              </a:rPr>
              <a:t>centre</a:t>
            </a:r>
            <a:r>
              <a:rPr lang="sr-Latn-CS" dirty="0" smtClean="0"/>
              <a:t> attribute (the happiest </a:t>
            </a:r>
            <a:r>
              <a:rPr lang="sr-Latn-CS" dirty="0" smtClean="0">
                <a:solidFill>
                  <a:srgbClr val="FFC000"/>
                </a:solidFill>
              </a:rPr>
              <a:t>man</a:t>
            </a:r>
            <a:r>
              <a:rPr lang="sr-Latn-CS" dirty="0" smtClean="0"/>
              <a:t> in the world)</a:t>
            </a:r>
          </a:p>
          <a:p>
            <a:pPr lvl="2"/>
            <a:r>
              <a:rPr lang="sr-Latn-CS" dirty="0" smtClean="0"/>
              <a:t>Center attribute centre ( </a:t>
            </a:r>
            <a:r>
              <a:rPr lang="sr-Latn-CS" dirty="0" smtClean="0">
                <a:solidFill>
                  <a:srgbClr val="FFC000"/>
                </a:solidFill>
              </a:rPr>
              <a:t>can</a:t>
            </a:r>
            <a:r>
              <a:rPr lang="sr-Latn-CS" dirty="0" smtClean="0"/>
              <a:t> never </a:t>
            </a:r>
            <a:r>
              <a:rPr lang="sr-Latn-CS" dirty="0" smtClean="0">
                <a:solidFill>
                  <a:srgbClr val="FFC000"/>
                </a:solidFill>
              </a:rPr>
              <a:t>realize</a:t>
            </a:r>
            <a:r>
              <a:rPr lang="sr-Latn-CS" dirty="0" smtClean="0"/>
              <a:t> )</a:t>
            </a:r>
          </a:p>
          <a:p>
            <a:pPr lvl="2"/>
            <a:r>
              <a:rPr lang="sr-Latn-CS" dirty="0" smtClean="0"/>
              <a:t>Several centres, one attribute  (green </a:t>
            </a:r>
            <a:r>
              <a:rPr lang="sr-Latn-CS" dirty="0" smtClean="0">
                <a:solidFill>
                  <a:srgbClr val="FFC000"/>
                </a:solidFill>
              </a:rPr>
              <a:t>trees</a:t>
            </a:r>
            <a:r>
              <a:rPr lang="sr-Latn-CS" dirty="0" smtClean="0"/>
              <a:t> and </a:t>
            </a:r>
            <a:r>
              <a:rPr lang="sr-Latn-CS" dirty="0" smtClean="0">
                <a:solidFill>
                  <a:srgbClr val="FFC000"/>
                </a:solidFill>
              </a:rPr>
              <a:t>bushes</a:t>
            </a:r>
            <a:r>
              <a:rPr lang="sr-Latn-CS" dirty="0" smtClean="0"/>
              <a:t>)</a:t>
            </a:r>
          </a:p>
          <a:p>
            <a:pPr lvl="2"/>
            <a:r>
              <a:rPr lang="sr-Latn-CS" dirty="0" smtClean="0"/>
              <a:t>Several attributes</a:t>
            </a:r>
            <a:r>
              <a:rPr lang="en-US" dirty="0" smtClean="0"/>
              <a:t>,</a:t>
            </a:r>
            <a:r>
              <a:rPr lang="sr-Latn-CS" dirty="0" smtClean="0"/>
              <a:t> one centre  (all this fresh </a:t>
            </a:r>
            <a:r>
              <a:rPr lang="sr-Latn-CS" dirty="0" smtClean="0">
                <a:solidFill>
                  <a:srgbClr val="FFC000"/>
                </a:solidFill>
              </a:rPr>
              <a:t>milk</a:t>
            </a:r>
            <a:r>
              <a:rPr lang="sr-Latn-CS" dirty="0" smtClean="0"/>
              <a:t> on the table )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CS" dirty="0" smtClean="0"/>
              <a:t>Exocentric constructions </a:t>
            </a:r>
          </a:p>
          <a:p>
            <a:pPr lvl="1"/>
            <a:r>
              <a:rPr lang="sr-Latn-CS" dirty="0" smtClean="0"/>
              <a:t>Directive: relation between constituents   - </a:t>
            </a:r>
            <a:r>
              <a:rPr lang="sr-Latn-CS" b="1" dirty="0" smtClean="0">
                <a:solidFill>
                  <a:srgbClr val="FFC000"/>
                </a:solidFill>
              </a:rPr>
              <a:t>director -&gt;axis</a:t>
            </a:r>
          </a:p>
          <a:p>
            <a:pPr lvl="2"/>
            <a:r>
              <a:rPr lang="sr-Latn-CS" dirty="0" smtClean="0">
                <a:solidFill>
                  <a:srgbClr val="FFC000"/>
                </a:solidFill>
              </a:rPr>
              <a:t>Objective  (Vtr+DO): saw  John, wanted to go</a:t>
            </a:r>
          </a:p>
          <a:p>
            <a:pPr lvl="2"/>
            <a:r>
              <a:rPr lang="sr-Latn-CS" dirty="0" smtClean="0">
                <a:solidFill>
                  <a:srgbClr val="FFC000"/>
                </a:solidFill>
              </a:rPr>
              <a:t>Prepositional  (prep+ NP)  from the beginning, at home </a:t>
            </a:r>
          </a:p>
          <a:p>
            <a:pPr lvl="2"/>
            <a:r>
              <a:rPr lang="sr-Latn-CS" dirty="0" smtClean="0">
                <a:solidFill>
                  <a:srgbClr val="FFC000"/>
                </a:solidFill>
              </a:rPr>
              <a:t>Conjunctive (conj + Cl) : if he comes; because she wants to go </a:t>
            </a:r>
          </a:p>
          <a:p>
            <a:pPr lvl="2"/>
            <a:endParaRPr lang="sr-Latn-CS" dirty="0" smtClean="0">
              <a:solidFill>
                <a:srgbClr val="FFC000"/>
              </a:solidFill>
            </a:endParaRPr>
          </a:p>
          <a:p>
            <a:pPr lvl="1"/>
            <a:r>
              <a:rPr lang="sr-Latn-CS" dirty="0" smtClean="0"/>
              <a:t>Connective </a:t>
            </a:r>
            <a:r>
              <a:rPr lang="en-US" dirty="0" smtClean="0"/>
              <a:t>: </a:t>
            </a:r>
            <a:r>
              <a:rPr lang="sr-Latn-CS" dirty="0" smtClean="0"/>
              <a:t>relation between constituents - </a:t>
            </a:r>
            <a:r>
              <a:rPr lang="sr-Latn-CS" b="1" dirty="0" smtClean="0">
                <a:solidFill>
                  <a:srgbClr val="FFC000"/>
                </a:solidFill>
              </a:rPr>
              <a:t>connector + predicative (NomPred) ; copula+complement</a:t>
            </a:r>
          </a:p>
          <a:p>
            <a:pPr lvl="2"/>
            <a:r>
              <a:rPr lang="sr-Latn-CS" dirty="0" smtClean="0">
                <a:solidFill>
                  <a:srgbClr val="00B050"/>
                </a:solidFill>
              </a:rPr>
              <a:t>(he ) </a:t>
            </a:r>
            <a:r>
              <a:rPr lang="sr-Latn-CS" dirty="0" smtClean="0">
                <a:solidFill>
                  <a:srgbClr val="FFC000"/>
                </a:solidFill>
              </a:rPr>
              <a:t>is</a:t>
            </a:r>
            <a:r>
              <a:rPr lang="sr-Latn-CS" dirty="0" smtClean="0"/>
              <a:t> a big man</a:t>
            </a:r>
          </a:p>
          <a:p>
            <a:pPr lvl="2"/>
            <a:r>
              <a:rPr lang="sr-Latn-CS" dirty="0" smtClean="0">
                <a:solidFill>
                  <a:srgbClr val="FFC000"/>
                </a:solidFill>
              </a:rPr>
              <a:t>became</a:t>
            </a:r>
            <a:r>
              <a:rPr lang="sr-Latn-CS" dirty="0" smtClean="0"/>
              <a:t> tired</a:t>
            </a:r>
          </a:p>
          <a:p>
            <a:pPr lvl="2"/>
            <a:r>
              <a:rPr lang="sr-Latn-CS" dirty="0" smtClean="0">
                <a:solidFill>
                  <a:srgbClr val="FFC000"/>
                </a:solidFill>
              </a:rPr>
              <a:t>grow</a:t>
            </a:r>
            <a:r>
              <a:rPr lang="sr-Latn-CS" dirty="0" smtClean="0"/>
              <a:t> impatient</a:t>
            </a:r>
          </a:p>
          <a:p>
            <a:pPr lvl="2"/>
            <a:r>
              <a:rPr lang="sr-Latn-CS" dirty="0" smtClean="0">
                <a:solidFill>
                  <a:srgbClr val="FFC000"/>
                </a:solidFill>
              </a:rPr>
              <a:t>seem</a:t>
            </a:r>
            <a:r>
              <a:rPr lang="sr-Latn-CS" dirty="0" smtClean="0"/>
              <a:t> satisified </a:t>
            </a:r>
          </a:p>
          <a:p>
            <a:pPr lvl="1"/>
            <a:endParaRPr lang="sr-Latn-CS" dirty="0" smtClean="0"/>
          </a:p>
          <a:p>
            <a:pPr lvl="1"/>
            <a:r>
              <a:rPr lang="sr-Latn-CS" dirty="0" smtClean="0"/>
              <a:t>Predicational: rela</a:t>
            </a:r>
            <a:r>
              <a:rPr lang="en-US" dirty="0" err="1" smtClean="0"/>
              <a:t>tion</a:t>
            </a:r>
            <a:r>
              <a:rPr lang="en-US" dirty="0" smtClean="0"/>
              <a:t> </a:t>
            </a:r>
            <a:r>
              <a:rPr lang="sr-Latn-CS" dirty="0" smtClean="0"/>
              <a:t>between constituents : </a:t>
            </a:r>
            <a:r>
              <a:rPr lang="sr-Latn-CS" b="1" dirty="0" smtClean="0">
                <a:solidFill>
                  <a:srgbClr val="FFC000"/>
                </a:solidFill>
              </a:rPr>
              <a:t>topic:comment</a:t>
            </a:r>
            <a:r>
              <a:rPr lang="sr-Latn-CS" dirty="0" smtClean="0"/>
              <a:t> , or </a:t>
            </a:r>
            <a:r>
              <a:rPr lang="sr-Latn-CS" b="1" dirty="0" smtClean="0">
                <a:solidFill>
                  <a:srgbClr val="FFC000"/>
                </a:solidFill>
              </a:rPr>
              <a:t>S:P</a:t>
            </a:r>
          </a:p>
          <a:p>
            <a:pPr lvl="2"/>
            <a:r>
              <a:rPr lang="sr-Latn-CS" b="1" dirty="0" smtClean="0"/>
              <a:t>I</a:t>
            </a:r>
            <a:r>
              <a:rPr lang="sr-Latn-CS" b="1" dirty="0" smtClean="0">
                <a:solidFill>
                  <a:srgbClr val="FFC000"/>
                </a:solidFill>
              </a:rPr>
              <a:t> don’t like that man! </a:t>
            </a:r>
            <a:r>
              <a:rPr lang="sr-Latn-CS" b="1" dirty="0" smtClean="0"/>
              <a:t>That man</a:t>
            </a:r>
            <a:r>
              <a:rPr lang="sr-Latn-CS" b="1" dirty="0" smtClean="0">
                <a:solidFill>
                  <a:srgbClr val="FFC000"/>
                </a:solidFill>
              </a:rPr>
              <a:t>, I just don’t like! </a:t>
            </a:r>
          </a:p>
          <a:p>
            <a:pPr lvl="2"/>
            <a:r>
              <a:rPr lang="sr-Latn-CS" b="1" dirty="0" smtClean="0"/>
              <a:t>My glasses </a:t>
            </a:r>
            <a:r>
              <a:rPr lang="sr-Latn-CS" b="1" dirty="0" smtClean="0">
                <a:solidFill>
                  <a:srgbClr val="FFC000"/>
                </a:solidFill>
              </a:rPr>
              <a:t>are broken! </a:t>
            </a:r>
            <a:r>
              <a:rPr lang="sr-Latn-CS" b="1" dirty="0" smtClean="0"/>
              <a:t>My glasses</a:t>
            </a:r>
            <a:r>
              <a:rPr lang="sr-Latn-CS" b="1" dirty="0" smtClean="0">
                <a:solidFill>
                  <a:srgbClr val="FFC000"/>
                </a:solidFill>
              </a:rPr>
              <a:t>, they’re all broken !</a:t>
            </a:r>
          </a:p>
          <a:p>
            <a:pPr lvl="1"/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1091</TotalTime>
  <Words>572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SYNTACTIC CONSTRUCTIONS (I) </vt:lpstr>
      <vt:lpstr>TYPES OF CONSTRUCTIONS </vt:lpstr>
      <vt:lpstr>Types of constructions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Recommended reading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SYNTACTIC CONSTRUCTIONS</dc:title>
  <dc:creator>Ivana</dc:creator>
  <cp:lastModifiedBy>PC</cp:lastModifiedBy>
  <cp:revision>29</cp:revision>
  <dcterms:created xsi:type="dcterms:W3CDTF">2009-09-21T13:48:43Z</dcterms:created>
  <dcterms:modified xsi:type="dcterms:W3CDTF">2022-10-25T11:26:12Z</dcterms:modified>
</cp:coreProperties>
</file>