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420" r:id="rId5"/>
    <p:sldId id="421" r:id="rId6"/>
    <p:sldId id="259" r:id="rId7"/>
    <p:sldId id="416" r:id="rId8"/>
    <p:sldId id="415" r:id="rId9"/>
    <p:sldId id="417" r:id="rId10"/>
    <p:sldId id="418" r:id="rId11"/>
    <p:sldId id="419" r:id="rId12"/>
    <p:sldId id="422" r:id="rId13"/>
    <p:sldId id="260" r:id="rId14"/>
    <p:sldId id="261" r:id="rId15"/>
    <p:sldId id="262" r:id="rId16"/>
    <p:sldId id="263" r:id="rId17"/>
    <p:sldId id="265" r:id="rId18"/>
    <p:sldId id="414" r:id="rId19"/>
  </p:sldIdLst>
  <p:sldSz cx="12192000" cy="6858000"/>
  <p:notesSz cx="9929813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8" userDrawn="1">
          <p15:clr>
            <a:srgbClr val="A4A3A4"/>
          </p15:clr>
        </p15:guide>
        <p15:guide id="2" pos="39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6433" autoAdjust="0"/>
  </p:normalViewPr>
  <p:slideViewPr>
    <p:cSldViewPr>
      <p:cViewPr>
        <p:scale>
          <a:sx n="60" d="100"/>
          <a:sy n="60" d="100"/>
        </p:scale>
        <p:origin x="1328" y="-208"/>
      </p:cViewPr>
      <p:guideLst>
        <p:guide orient="horz" pos="1298"/>
        <p:guide pos="39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919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4596" y="1"/>
            <a:ext cx="4302919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60FD3-2CDD-4640-BBC1-ED4AAC975BE2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919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4596" y="6456612"/>
            <a:ext cx="4302919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D7259-6D0B-44CA-9417-7791983C0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571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919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4596" y="1"/>
            <a:ext cx="4302919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20BDB7-38C8-4629-BD17-7079DE568F41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982" y="3271381"/>
            <a:ext cx="794385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2919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4596" y="6456612"/>
            <a:ext cx="4302919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F29700-AFDB-4035-9EEE-FEFA2B5D0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96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F29700-AFDB-4035-9EEE-FEFA2B5D05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134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F0E37-C239-4B6B-8B1B-BAD93C2ACD87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391C9-B427-4E9A-ACBC-B4E58D571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10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F0E37-C239-4B6B-8B1B-BAD93C2ACD87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391C9-B427-4E9A-ACBC-B4E58D571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0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F0E37-C239-4B6B-8B1B-BAD93C2ACD87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391C9-B427-4E9A-ACBC-B4E58D571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30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F0E37-C239-4B6B-8B1B-BAD93C2ACD87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391C9-B427-4E9A-ACBC-B4E58D571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4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F0E37-C239-4B6B-8B1B-BAD93C2ACD87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391C9-B427-4E9A-ACBC-B4E58D571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421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F0E37-C239-4B6B-8B1B-BAD93C2ACD87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391C9-B427-4E9A-ACBC-B4E58D571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0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F0E37-C239-4B6B-8B1B-BAD93C2ACD87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391C9-B427-4E9A-ACBC-B4E58D571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708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F0E37-C239-4B6B-8B1B-BAD93C2ACD87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391C9-B427-4E9A-ACBC-B4E58D571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81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F0E37-C239-4B6B-8B1B-BAD93C2ACD87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391C9-B427-4E9A-ACBC-B4E58D571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968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F0E37-C239-4B6B-8B1B-BAD93C2ACD87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391C9-B427-4E9A-ACBC-B4E58D571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38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F0E37-C239-4B6B-8B1B-BAD93C2ACD87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391C9-B427-4E9A-ACBC-B4E58D571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62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F0E37-C239-4B6B-8B1B-BAD93C2ACD87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391C9-B427-4E9A-ACBC-B4E58D571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1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2.png"/><Relationship Id="rId7" Type="http://schemas.openxmlformats.org/officeDocument/2006/relationships/image" Target="../media/image46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1.png"/><Relationship Id="rId9" Type="http://schemas.openxmlformats.org/officeDocument/2006/relationships/image" Target="../media/image4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2.png"/><Relationship Id="rId7" Type="http://schemas.openxmlformats.org/officeDocument/2006/relationships/image" Target="../media/image5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.png"/><Relationship Id="rId4" Type="http://schemas.openxmlformats.org/officeDocument/2006/relationships/image" Target="../media/image6.jpe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548" y="298852"/>
            <a:ext cx="2447925" cy="69596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57200" y="6477000"/>
            <a:ext cx="110374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sr-Latn-ME" sz="1400" b="1" dirty="0">
                <a:solidFill>
                  <a:srgbClr val="002060"/>
                </a:solidFill>
              </a:rPr>
              <a:t>Project no. 609675-EPP-1-2019-1-ME-EPPKA2-CBHE-SP</a:t>
            </a:r>
            <a:endParaRPr lang="en-US" sz="14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581" y="304800"/>
            <a:ext cx="2220638" cy="73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066800" y="1371600"/>
            <a:ext cx="10295969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ME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Summer school</a:t>
            </a:r>
          </a:p>
          <a:p>
            <a:pPr algn="ctr"/>
            <a:endParaRPr lang="sr-Latn-ME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INNOVATION IN HERITAGE TOURISM</a:t>
            </a:r>
          </a:p>
          <a:p>
            <a:pPr algn="ctr">
              <a:spcAft>
                <a:spcPts val="0"/>
              </a:spcAft>
            </a:pPr>
            <a:endParaRPr lang="sr-Latn-ME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endParaRPr lang="sr-Latn-ME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HERITAGE TOURISM</a:t>
            </a:r>
            <a:endParaRPr lang="en-GB" sz="36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endParaRPr lang="sr-Latn-ME" sz="2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endParaRPr lang="sr-Latn-ME" sz="2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sr-Latn-ME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Lecturer: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Prof. Dr Sanja Pekovic</a:t>
            </a:r>
          </a:p>
          <a:p>
            <a:pPr algn="ctr">
              <a:spcAft>
                <a:spcPts val="0"/>
              </a:spcAft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Mr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Jovana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Janinovic</a:t>
            </a:r>
            <a:endParaRPr lang="sr-Latn-ME" sz="2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endParaRPr lang="sr-Latn-ME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sr-Latn-ME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Kotor, 20</a:t>
            </a: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sr-Latn-ME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/202</a:t>
            </a:r>
            <a:r>
              <a:rPr lang="sr-Latn-ME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4800"/>
            <a:ext cx="609600" cy="609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3375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4" name="Rectangle 9240">
            <a:extLst>
              <a:ext uri="{FF2B5EF4-FFF2-40B4-BE49-F238E27FC236}">
                <a16:creationId xmlns:a16="http://schemas.microsoft.com/office/drawing/2014/main" id="{3F24A09B-713F-43FC-AB6E-B88083968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6968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43" name="Straight Connector 9242">
            <a:extLst>
              <a:ext uri="{FF2B5EF4-FFF2-40B4-BE49-F238E27FC236}">
                <a16:creationId xmlns:a16="http://schemas.microsoft.com/office/drawing/2014/main" id="{0B91AB35-C3B4-4B70-B3DD-13D63B7DA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3975" y="2423149"/>
            <a:ext cx="0" cy="201168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36" name="Picture 20" descr="E-cigarettes: How they work, risks, and research">
            <a:extLst>
              <a:ext uri="{FF2B5EF4-FFF2-40B4-BE49-F238E27FC236}">
                <a16:creationId xmlns:a16="http://schemas.microsoft.com/office/drawing/2014/main" id="{518F8C42-5CC7-1E4B-B682-AC915D345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639763"/>
            <a:ext cx="5329238" cy="29638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Bitcoin Prices Rise. Earnings Season Is Important for Cryptos Too. |  Barron's">
            <a:extLst>
              <a:ext uri="{FF2B5EF4-FFF2-40B4-BE49-F238E27FC236}">
                <a16:creationId xmlns:a16="http://schemas.microsoft.com/office/drawing/2014/main" id="{3881FE55-9972-E24D-A0AC-3E34436F7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3671888"/>
            <a:ext cx="1052513" cy="10525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Will 3D Printing Technology Replace Traditional Manufacturing?">
            <a:extLst>
              <a:ext uri="{FF2B5EF4-FFF2-40B4-BE49-F238E27FC236}">
                <a16:creationId xmlns:a16="http://schemas.microsoft.com/office/drawing/2014/main" id="{941A5A37-C725-4F44-8332-B2F0867A3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275" y="3671888"/>
            <a:ext cx="1646238" cy="10525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What is Artificial Intelligence? Guide to AI | eWEEK">
            <a:extLst>
              <a:ext uri="{FF2B5EF4-FFF2-40B4-BE49-F238E27FC236}">
                <a16:creationId xmlns:a16="http://schemas.microsoft.com/office/drawing/2014/main" id="{5F3F8558-3139-E541-9348-EA86CC0EA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4791075"/>
            <a:ext cx="1770063" cy="14287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AbioCor Total Artificial Heart | National Museum of American History">
            <a:extLst>
              <a:ext uri="{FF2B5EF4-FFF2-40B4-BE49-F238E27FC236}">
                <a16:creationId xmlns:a16="http://schemas.microsoft.com/office/drawing/2014/main" id="{E8301861-E279-6E41-BAE7-340431FE5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825" y="4791075"/>
            <a:ext cx="928688" cy="14287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Top 7 Innovations of 21st Century">
            <a:extLst>
              <a:ext uri="{FF2B5EF4-FFF2-40B4-BE49-F238E27FC236}">
                <a16:creationId xmlns:a16="http://schemas.microsoft.com/office/drawing/2014/main" id="{FC0B6941-8EC9-4C4C-8CCE-AAC50A352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775" y="3671888"/>
            <a:ext cx="2493963" cy="1373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Electric Vehicles | CEJN (AU)">
            <a:extLst>
              <a:ext uri="{FF2B5EF4-FFF2-40B4-BE49-F238E27FC236}">
                <a16:creationId xmlns:a16="http://schemas.microsoft.com/office/drawing/2014/main" id="{084F70A9-D5FE-1644-9929-9F3187FBD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775" y="5110163"/>
            <a:ext cx="2493963" cy="11080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1B706F-9D18-C945-AA33-5A791725E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44" y="640080"/>
            <a:ext cx="4173905" cy="5577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MOST IMPORTANT INNOVATION OF THE XXI CENTURY?</a:t>
            </a:r>
          </a:p>
        </p:txBody>
      </p:sp>
    </p:spTree>
    <p:extLst>
      <p:ext uri="{BB962C8B-B14F-4D97-AF65-F5344CB8AC3E}">
        <p14:creationId xmlns:p14="http://schemas.microsoft.com/office/powerpoint/2010/main" val="3535689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>
            <a:extLst>
              <a:ext uri="{FF2B5EF4-FFF2-40B4-BE49-F238E27FC236}">
                <a16:creationId xmlns:a16="http://schemas.microsoft.com/office/drawing/2014/main" id="{04655516-DD6D-9644-85D6-62131848BC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" r="9751" b="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82" name="Rectangle 1128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2F4E74-2EB2-CC44-95EE-2F60AECE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INNOVATION IN TOURISM</a:t>
            </a:r>
          </a:p>
        </p:txBody>
      </p:sp>
      <p:cxnSp>
        <p:nvCxnSpPr>
          <p:cNvPr id="11284" name="Straight Connector 1128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89" name="Straight Connector 1128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09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2BA0C-09F9-B944-BC43-47720A678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1479F-72EE-0D4A-961D-26186BE4B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E"/>
          </a:p>
        </p:txBody>
      </p:sp>
    </p:spTree>
    <p:extLst>
      <p:ext uri="{BB962C8B-B14F-4D97-AF65-F5344CB8AC3E}">
        <p14:creationId xmlns:p14="http://schemas.microsoft.com/office/powerpoint/2010/main" val="1242351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14342">
            <a:extLst>
              <a:ext uri="{FF2B5EF4-FFF2-40B4-BE49-F238E27FC236}">
                <a16:creationId xmlns:a16="http://schemas.microsoft.com/office/drawing/2014/main" id="{C991AD47-9C99-472F-BDAA-21B183F33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12192001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5" name="Freeform 15">
            <a:extLst>
              <a:ext uri="{FF2B5EF4-FFF2-40B4-BE49-F238E27FC236}">
                <a16:creationId xmlns:a16="http://schemas.microsoft.com/office/drawing/2014/main" id="{9E706731-3860-4E73-9335-A870F6741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42603" cy="68580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347" name="Freeform 11">
            <a:extLst>
              <a:ext uri="{FF2B5EF4-FFF2-40B4-BE49-F238E27FC236}">
                <a16:creationId xmlns:a16="http://schemas.microsoft.com/office/drawing/2014/main" id="{CD2ED21F-DC95-4AD1-8327-D561F5FCA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470E6F-4F48-9348-9A9D-418F52E06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9112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NEXT GEN TRAVELLER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77CA7A-37A0-BA44-8DBF-149E5FF06B9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43896" y="640369"/>
            <a:ext cx="4126372" cy="1174169"/>
          </a:xfrm>
          <a:prstGeom prst="rect">
            <a:avLst/>
          </a:prstGeom>
          <a:noFill/>
        </p:spPr>
      </p:pic>
      <p:pic>
        <p:nvPicPr>
          <p:cNvPr id="9" name="Picture 2" descr="Logo">
            <a:extLst>
              <a:ext uri="{FF2B5EF4-FFF2-40B4-BE49-F238E27FC236}">
                <a16:creationId xmlns:a16="http://schemas.microsoft.com/office/drawing/2014/main" id="{903C0D94-C2F0-1F47-9E04-A2377C443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72525" y="2819351"/>
            <a:ext cx="3097743" cy="102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travel">
            <a:extLst>
              <a:ext uri="{FF2B5EF4-FFF2-40B4-BE49-F238E27FC236}">
                <a16:creationId xmlns:a16="http://schemas.microsoft.com/office/drawing/2014/main" id="{42BECC8E-BEDF-E441-B538-455C8FE1C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332" y="2055812"/>
            <a:ext cx="6483721" cy="458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EA7860-3920-104C-8C2D-1C9F7D7F83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791" y="4849152"/>
            <a:ext cx="1063510" cy="1063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38842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C8A76-69E0-0947-86BA-C03591723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6820" y="673240"/>
            <a:ext cx="3300981" cy="3446373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000">
                <a:solidFill>
                  <a:schemeClr val="bg1"/>
                </a:solidFill>
              </a:rPr>
              <a:t>HERITAGE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963DE-4429-0F48-B7B3-AC8280F1A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6820" y="4119613"/>
            <a:ext cx="3300980" cy="2058765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Source: UNESCO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724423-7FE3-5B4D-9FC6-CA46511EB64F}"/>
              </a:ext>
            </a:extLst>
          </p:cNvPr>
          <p:cNvSpPr/>
          <p:nvPr/>
        </p:nvSpPr>
        <p:spPr>
          <a:xfrm>
            <a:off x="457200" y="6477000"/>
            <a:ext cx="110374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sr-Latn-ME" sz="1400" b="1" dirty="0">
                <a:solidFill>
                  <a:srgbClr val="002060"/>
                </a:solidFill>
              </a:rPr>
              <a:t>Project no. 609675-EPP-1-2019-1-ME-EPPKA2-CBHE-SP</a:t>
            </a:r>
            <a:endParaRPr lang="en-US" sz="1400" b="1" dirty="0">
              <a:solidFill>
                <a:srgbClr val="00206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ECC806-F97D-F341-A6A1-DE2F05C9B2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04" y="214958"/>
            <a:ext cx="1063510" cy="1063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2" descr="Logo">
            <a:extLst>
              <a:ext uri="{FF2B5EF4-FFF2-40B4-BE49-F238E27FC236}">
                <a16:creationId xmlns:a16="http://schemas.microsoft.com/office/drawing/2014/main" id="{B2EB0AD1-C504-794F-8B30-B6FF059B8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157" y="245156"/>
            <a:ext cx="25908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ECBC02-D297-5242-B664-3834D3BAC1D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548" y="298852"/>
            <a:ext cx="2447925" cy="695960"/>
          </a:xfrm>
          <a:prstGeom prst="rect">
            <a:avLst/>
          </a:prstGeom>
          <a:noFill/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E4762B7-EDCE-AD44-8289-B3101E01B378}"/>
              </a:ext>
            </a:extLst>
          </p:cNvPr>
          <p:cNvSpPr txBox="1">
            <a:spLocks/>
          </p:cNvSpPr>
          <p:nvPr/>
        </p:nvSpPr>
        <p:spPr>
          <a:xfrm>
            <a:off x="756795" y="1495311"/>
            <a:ext cx="3686177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ME" sz="3200" dirty="0"/>
              <a:t>EXAMPLES OF DIFFERENT TOURISM INNOVATION TYPES</a:t>
            </a:r>
          </a:p>
          <a:p>
            <a:r>
              <a:rPr lang="en-ME" sz="3200" dirty="0"/>
              <a:t>Source: Pirnar, Bulut and Deniz Eris (2012)</a:t>
            </a:r>
          </a:p>
        </p:txBody>
      </p:sp>
      <p:pic>
        <p:nvPicPr>
          <p:cNvPr id="15362" name="Picture 2" descr="Examples of Different Tourism Innovation Types | Download Table">
            <a:extLst>
              <a:ext uri="{FF2B5EF4-FFF2-40B4-BE49-F238E27FC236}">
                <a16:creationId xmlns:a16="http://schemas.microsoft.com/office/drawing/2014/main" id="{7E8C9D40-01FD-CA41-9338-EFD592219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23"/>
          <a:stretch/>
        </p:blipFill>
        <p:spPr bwMode="auto">
          <a:xfrm>
            <a:off x="4103110" y="1369200"/>
            <a:ext cx="7091363" cy="518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Technology: Disruptive Innovation in the Tourism Industry | IE Insights">
            <a:extLst>
              <a:ext uri="{FF2B5EF4-FFF2-40B4-BE49-F238E27FC236}">
                <a16:creationId xmlns:a16="http://schemas.microsoft.com/office/drawing/2014/main" id="{4BBBE620-DDF3-9541-8681-1AC3BBA51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99" y="3964174"/>
            <a:ext cx="3240734" cy="202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378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8" name="Rectangle 4117">
            <a:extLst>
              <a:ext uri="{FF2B5EF4-FFF2-40B4-BE49-F238E27FC236}">
                <a16:creationId xmlns:a16="http://schemas.microsoft.com/office/drawing/2014/main" id="{C991AD47-9C99-472F-BDAA-21B183F33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12192001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0" name="Freeform 15">
            <a:extLst>
              <a:ext uri="{FF2B5EF4-FFF2-40B4-BE49-F238E27FC236}">
                <a16:creationId xmlns:a16="http://schemas.microsoft.com/office/drawing/2014/main" id="{9E706731-3860-4E73-9335-A870F6741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42603" cy="68580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22" name="Freeform 11">
            <a:extLst>
              <a:ext uri="{FF2B5EF4-FFF2-40B4-BE49-F238E27FC236}">
                <a16:creationId xmlns:a16="http://schemas.microsoft.com/office/drawing/2014/main" id="{CD2ED21F-DC95-4AD1-8327-D561F5FCA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89FFD-3E05-2B46-B979-15BD11BEE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91125" cy="1325563"/>
          </a:xfrm>
        </p:spPr>
        <p:txBody>
          <a:bodyPr>
            <a:normAutofit/>
          </a:bodyPr>
          <a:lstStyle/>
          <a:p>
            <a:r>
              <a:rPr lang="en-ME" dirty="0"/>
              <a:t>SOCIAL INNOVATION IN HERITAGE FIELD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7BF85F-CCFE-C349-BC71-850861F6412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43896" y="640369"/>
            <a:ext cx="4126372" cy="1174169"/>
          </a:xfrm>
          <a:prstGeom prst="rect">
            <a:avLst/>
          </a:prstGeom>
          <a:noFill/>
        </p:spPr>
      </p:pic>
      <p:pic>
        <p:nvPicPr>
          <p:cNvPr id="15" name="Picture 2" descr="Logo">
            <a:extLst>
              <a:ext uri="{FF2B5EF4-FFF2-40B4-BE49-F238E27FC236}">
                <a16:creationId xmlns:a16="http://schemas.microsoft.com/office/drawing/2014/main" id="{58260171-89DC-C649-B7B1-66975063A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72525" y="2819351"/>
            <a:ext cx="3097743" cy="102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FA2CF3-DB9E-4341-BBB8-E7B3005D96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378" y="5171054"/>
            <a:ext cx="1063510" cy="1063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4C42B3E-F442-684D-B67A-AB20195DDBE4}"/>
              </a:ext>
            </a:extLst>
          </p:cNvPr>
          <p:cNvSpPr/>
          <p:nvPr/>
        </p:nvSpPr>
        <p:spPr>
          <a:xfrm>
            <a:off x="510598" y="6492391"/>
            <a:ext cx="110374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sr-Latn-ME" sz="1400" b="1" dirty="0">
                <a:solidFill>
                  <a:srgbClr val="002060"/>
                </a:solidFill>
              </a:rPr>
              <a:t>Project no. 609675-EPP-1-2019-1-ME-EPPKA2-CBHE-SP</a:t>
            </a:r>
            <a:endParaRPr lang="en-US" sz="1400" b="1" dirty="0">
              <a:solidFill>
                <a:srgbClr val="002060"/>
              </a:solidFill>
            </a:endParaRP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E543EB3E-E0F3-5F48-8807-8A31AC218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3" y="2362200"/>
            <a:ext cx="6511064" cy="407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773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2E186-8052-0040-BBD0-B56DA5D78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295509"/>
            <a:ext cx="8610600" cy="1293028"/>
          </a:xfrm>
        </p:spPr>
        <p:txBody>
          <a:bodyPr>
            <a:normAutofit/>
          </a:bodyPr>
          <a:lstStyle/>
          <a:p>
            <a:r>
              <a:rPr lang="en-ME"/>
              <a:t>INNOVATIONS IN HERITAGE TOURISM</a:t>
            </a:r>
            <a:endParaRPr lang="en-M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8B8522-6ACB-8D4E-B7DF-E09CAAC82329}"/>
              </a:ext>
            </a:extLst>
          </p:cNvPr>
          <p:cNvSpPr/>
          <p:nvPr/>
        </p:nvSpPr>
        <p:spPr>
          <a:xfrm>
            <a:off x="1154546" y="6582564"/>
            <a:ext cx="110374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sr-Latn-ME" sz="1400" b="1" dirty="0">
                <a:solidFill>
                  <a:srgbClr val="002060"/>
                </a:solidFill>
              </a:rPr>
              <a:t>Project no. 609675-EPP-1-2019-1-ME-EPPKA2-CBHE-SP</a:t>
            </a:r>
            <a:endParaRPr lang="en-US" sz="1400" b="1" dirty="0">
              <a:solidFill>
                <a:srgbClr val="00206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515E79-9867-7C42-8968-4C1739526B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04" y="214958"/>
            <a:ext cx="1063510" cy="1063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 descr="Logo">
            <a:extLst>
              <a:ext uri="{FF2B5EF4-FFF2-40B4-BE49-F238E27FC236}">
                <a16:creationId xmlns:a16="http://schemas.microsoft.com/office/drawing/2014/main" id="{B037AA24-0BCF-8B46-8FEB-601446586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157" y="245156"/>
            <a:ext cx="25908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A244EC-A51F-124E-8968-D3033B82007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548" y="298852"/>
            <a:ext cx="2447925" cy="695960"/>
          </a:xfrm>
          <a:prstGeom prst="rect">
            <a:avLst/>
          </a:prstGeom>
          <a:noFill/>
        </p:spPr>
      </p:pic>
      <p:pic>
        <p:nvPicPr>
          <p:cNvPr id="10" name="Picture 9" descr="An orange car with a rack on top of it&#10;&#10;Description automatically generated with low confidence">
            <a:extLst>
              <a:ext uri="{FF2B5EF4-FFF2-40B4-BE49-F238E27FC236}">
                <a16:creationId xmlns:a16="http://schemas.microsoft.com/office/drawing/2014/main" id="{5E1BA36C-9C57-6447-A24A-332A72B446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85" r="3" b="3865"/>
          <a:stretch/>
        </p:blipFill>
        <p:spPr>
          <a:xfrm>
            <a:off x="369373" y="2362254"/>
            <a:ext cx="3213961" cy="2133491"/>
          </a:xfrm>
          <a:prstGeom prst="rect">
            <a:avLst/>
          </a:prstGeom>
        </p:spPr>
      </p:pic>
      <p:pic>
        <p:nvPicPr>
          <p:cNvPr id="11" name="Picture 10" descr="A group of books on a shelf&#10;&#10;Description automatically generated with low confidence">
            <a:extLst>
              <a:ext uri="{FF2B5EF4-FFF2-40B4-BE49-F238E27FC236}">
                <a16:creationId xmlns:a16="http://schemas.microsoft.com/office/drawing/2014/main" id="{269D3E6B-2022-4643-B317-07A97B7903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079072" y="3077172"/>
            <a:ext cx="4275066" cy="2883978"/>
          </a:xfrm>
          <a:prstGeom prst="rect">
            <a:avLst/>
          </a:prstGeom>
        </p:spPr>
      </p:pic>
      <p:pic>
        <p:nvPicPr>
          <p:cNvPr id="12" name="Picture 11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728C86B-D7DE-9146-820B-15C74DA0E0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8632899" y="3271785"/>
            <a:ext cx="4275064" cy="2447924"/>
          </a:xfrm>
          <a:prstGeom prst="rect">
            <a:avLst/>
          </a:prstGeom>
        </p:spPr>
      </p:pic>
      <p:pic>
        <p:nvPicPr>
          <p:cNvPr id="13" name="Picture 12" descr="A picture containing building, outdoor, government building, blue&#10;&#10;Description automatically generated">
            <a:extLst>
              <a:ext uri="{FF2B5EF4-FFF2-40B4-BE49-F238E27FC236}">
                <a16:creationId xmlns:a16="http://schemas.microsoft.com/office/drawing/2014/main" id="{D0383EC3-CC38-9940-B6C2-30FC3CCC523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658" r="8934" b="19436"/>
          <a:stretch/>
        </p:blipFill>
        <p:spPr>
          <a:xfrm>
            <a:off x="369373" y="4519161"/>
            <a:ext cx="3213961" cy="2147575"/>
          </a:xfrm>
          <a:prstGeom prst="rect">
            <a:avLst/>
          </a:prstGeom>
        </p:spPr>
      </p:pic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8301F4F9-12B8-7C42-9350-C117E028E9A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258" r="4" b="3784"/>
          <a:stretch/>
        </p:blipFill>
        <p:spPr>
          <a:xfrm rot="5400000">
            <a:off x="5957890" y="3200430"/>
            <a:ext cx="4275066" cy="259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29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2B832-9322-4E40-804F-B58D7236A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179" y="1089662"/>
            <a:ext cx="8610600" cy="1293028"/>
          </a:xfrm>
        </p:spPr>
        <p:txBody>
          <a:bodyPr>
            <a:normAutofit/>
          </a:bodyPr>
          <a:lstStyle/>
          <a:p>
            <a:r>
              <a:rPr lang="en-ME" dirty="0"/>
              <a:t>INNOVATIONS IN HERITAGE TOURISM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74AC66-4390-5549-9335-0F5B6FA85A17}"/>
              </a:ext>
            </a:extLst>
          </p:cNvPr>
          <p:cNvSpPr/>
          <p:nvPr/>
        </p:nvSpPr>
        <p:spPr>
          <a:xfrm>
            <a:off x="457200" y="6477000"/>
            <a:ext cx="110374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sr-Latn-ME" sz="1400" b="1" dirty="0">
                <a:solidFill>
                  <a:srgbClr val="002060"/>
                </a:solidFill>
              </a:rPr>
              <a:t>Project no. 609675-EPP-1-2019-1-ME-EPPKA2-CBHE-SP</a:t>
            </a:r>
            <a:endParaRPr lang="en-US" sz="1400" b="1" dirty="0">
              <a:solidFill>
                <a:srgbClr val="00206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F44CAB-FB3C-9241-9521-F682A60AE2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04" y="242047"/>
            <a:ext cx="1063510" cy="1063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 descr="Logo">
            <a:extLst>
              <a:ext uri="{FF2B5EF4-FFF2-40B4-BE49-F238E27FC236}">
                <a16:creationId xmlns:a16="http://schemas.microsoft.com/office/drawing/2014/main" id="{055C6C1B-A07D-7648-9EC3-63D02BC9E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157" y="245156"/>
            <a:ext cx="25908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7EA125-4436-4240-B881-B0548D801FC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548" y="298852"/>
            <a:ext cx="2447925" cy="695960"/>
          </a:xfrm>
          <a:prstGeom prst="rect">
            <a:avLst/>
          </a:prstGeom>
          <a:noFill/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873A560-031B-CB43-9F8B-27DF5C6544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09" r="3898" b="3"/>
          <a:stretch/>
        </p:blipFill>
        <p:spPr>
          <a:xfrm>
            <a:off x="8495825" y="2036685"/>
            <a:ext cx="3696175" cy="2744045"/>
          </a:xfrm>
          <a:prstGeom prst="rect">
            <a:avLst/>
          </a:prstGeom>
        </p:spPr>
      </p:pic>
      <p:pic>
        <p:nvPicPr>
          <p:cNvPr id="11" name="Picture 2" descr="Za Playboy pozirala kao Titova pionirka (+18)">
            <a:extLst>
              <a:ext uri="{FF2B5EF4-FFF2-40B4-BE49-F238E27FC236}">
                <a16:creationId xmlns:a16="http://schemas.microsoft.com/office/drawing/2014/main" id="{713F6D8A-7866-3D41-9BF9-EABD25D4A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390" y="2128425"/>
            <a:ext cx="4261623" cy="275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blue car parked in front of a brick building&#10;&#10;Description automatically generated with medium confidence">
            <a:extLst>
              <a:ext uri="{FF2B5EF4-FFF2-40B4-BE49-F238E27FC236}">
                <a16:creationId xmlns:a16="http://schemas.microsoft.com/office/drawing/2014/main" id="{D0C2D325-A33B-BD4D-A2E6-78DEA0CDF1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149" y="3408708"/>
            <a:ext cx="3696178" cy="2590800"/>
          </a:xfrm>
          <a:prstGeom prst="rect">
            <a:avLst/>
          </a:prstGeom>
        </p:spPr>
      </p:pic>
      <p:pic>
        <p:nvPicPr>
          <p:cNvPr id="17410" name="Picture 2" descr="10 of the world's best virtual museum and art gallery tours | Cultural  trips | The Guardian">
            <a:extLst>
              <a:ext uri="{FF2B5EF4-FFF2-40B4-BE49-F238E27FC236}">
                <a16:creationId xmlns:a16="http://schemas.microsoft.com/office/drawing/2014/main" id="{96AA61D8-2B5E-454E-9D37-A59854C6D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986" y="3857966"/>
            <a:ext cx="5054600" cy="246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910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89314" y="3011657"/>
            <a:ext cx="89732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5600" b="1" dirty="0">
                <a:solidFill>
                  <a:schemeClr val="accent1">
                    <a:lumMod val="50000"/>
                  </a:schemeClr>
                </a:solidFill>
              </a:rPr>
              <a:t>Thank you for </a:t>
            </a:r>
            <a:r>
              <a:rPr lang="sr-Latn-RS" sz="5600" b="1" dirty="0">
                <a:solidFill>
                  <a:schemeClr val="accent1">
                    <a:lumMod val="50000"/>
                  </a:schemeClr>
                </a:solidFill>
              </a:rPr>
              <a:t>your </a:t>
            </a:r>
            <a:r>
              <a:rPr lang="en-GB" sz="5600" b="1" dirty="0">
                <a:solidFill>
                  <a:schemeClr val="accent1">
                    <a:lumMod val="50000"/>
                  </a:schemeClr>
                </a:solidFill>
              </a:rPr>
              <a:t>attention</a:t>
            </a:r>
            <a:r>
              <a:rPr lang="sr-Latn-RS" sz="5600" b="1" dirty="0">
                <a:solidFill>
                  <a:schemeClr val="accent1">
                    <a:lumMod val="50000"/>
                  </a:schemeClr>
                </a:solidFill>
              </a:rPr>
              <a:t>!</a:t>
            </a:r>
            <a:endParaRPr lang="en-US" sz="5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1089740"/>
            <a:ext cx="214674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		   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04" y="214958"/>
            <a:ext cx="1063510" cy="1063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548" y="298852"/>
            <a:ext cx="2447925" cy="695960"/>
          </a:xfrm>
          <a:prstGeom prst="rect">
            <a:avLst/>
          </a:prstGeom>
          <a:noFill/>
        </p:spPr>
      </p:pic>
      <p:pic>
        <p:nvPicPr>
          <p:cNvPr id="20" name="Picture 2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157" y="245156"/>
            <a:ext cx="25908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7200" y="6477000"/>
            <a:ext cx="110374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sr-Latn-ME" sz="1400" b="1" dirty="0">
                <a:solidFill>
                  <a:srgbClr val="002060"/>
                </a:solidFill>
              </a:rPr>
              <a:t>Project no. 609675-EPP-1-2019-1-ME-EPPKA2-CBHE-SP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665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07556-5F7B-1C4B-BF9E-43A8D7742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69" y="1459024"/>
            <a:ext cx="10515600" cy="1325563"/>
          </a:xfrm>
        </p:spPr>
        <p:txBody>
          <a:bodyPr/>
          <a:lstStyle/>
          <a:p>
            <a:r>
              <a:rPr lang="en-ME" dirty="0"/>
              <a:t>OUTLINE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41D01E5-D89D-1C4E-82BA-163FA9D90F11}"/>
              </a:ext>
            </a:extLst>
          </p:cNvPr>
          <p:cNvSpPr/>
          <p:nvPr/>
        </p:nvSpPr>
        <p:spPr>
          <a:xfrm>
            <a:off x="674915" y="2810690"/>
            <a:ext cx="1654628" cy="1506583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5D53B27-EC63-4348-8A67-4F175D3E6AD9}"/>
              </a:ext>
            </a:extLst>
          </p:cNvPr>
          <p:cNvSpPr/>
          <p:nvPr/>
        </p:nvSpPr>
        <p:spPr>
          <a:xfrm>
            <a:off x="2569029" y="2810690"/>
            <a:ext cx="1654628" cy="1506583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2ABAB03-5D23-8342-B82A-56A0D5B9F0AB}"/>
              </a:ext>
            </a:extLst>
          </p:cNvPr>
          <p:cNvSpPr/>
          <p:nvPr/>
        </p:nvSpPr>
        <p:spPr>
          <a:xfrm>
            <a:off x="4463143" y="2810688"/>
            <a:ext cx="1654628" cy="1506583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955DF6F-A371-004B-8912-D87633E0DE6F}"/>
              </a:ext>
            </a:extLst>
          </p:cNvPr>
          <p:cNvSpPr/>
          <p:nvPr/>
        </p:nvSpPr>
        <p:spPr>
          <a:xfrm>
            <a:off x="6357257" y="2810689"/>
            <a:ext cx="1654628" cy="1506583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BC1154F-C5F9-E14E-90BD-BEE314E0E5B0}"/>
              </a:ext>
            </a:extLst>
          </p:cNvPr>
          <p:cNvSpPr/>
          <p:nvPr/>
        </p:nvSpPr>
        <p:spPr>
          <a:xfrm>
            <a:off x="8251371" y="2810689"/>
            <a:ext cx="1654628" cy="1506583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E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02A4EA3-D642-EB45-A682-86A4C1848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208" y="4452248"/>
            <a:ext cx="1796143" cy="89262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ME" dirty="0"/>
              <a:t>Introduction to innovation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0D00DE2-CEA0-324C-A9A0-F9EEFFDE7983}"/>
              </a:ext>
            </a:extLst>
          </p:cNvPr>
          <p:cNvSpPr txBox="1">
            <a:spLocks/>
          </p:cNvSpPr>
          <p:nvPr/>
        </p:nvSpPr>
        <p:spPr>
          <a:xfrm>
            <a:off x="2669721" y="4517558"/>
            <a:ext cx="2100943" cy="892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ME" sz="2000" dirty="0"/>
              <a:t>7 sources of innovation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251C271-F4FF-F94C-A6EA-E690435EB0AD}"/>
              </a:ext>
            </a:extLst>
          </p:cNvPr>
          <p:cNvSpPr/>
          <p:nvPr/>
        </p:nvSpPr>
        <p:spPr>
          <a:xfrm>
            <a:off x="10145485" y="2810690"/>
            <a:ext cx="1654628" cy="1506583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E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6C73E01-8E29-F34E-84AE-52C91A5707A2}"/>
              </a:ext>
            </a:extLst>
          </p:cNvPr>
          <p:cNvSpPr txBox="1">
            <a:spLocks/>
          </p:cNvSpPr>
          <p:nvPr/>
        </p:nvSpPr>
        <p:spPr>
          <a:xfrm>
            <a:off x="6139542" y="4452249"/>
            <a:ext cx="2286000" cy="8926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ME" sz="2000" dirty="0"/>
              <a:t>NextGen Traveller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C188E07-6DB9-E941-A3CB-4E79BD7D2184}"/>
              </a:ext>
            </a:extLst>
          </p:cNvPr>
          <p:cNvSpPr txBox="1">
            <a:spLocks/>
          </p:cNvSpPr>
          <p:nvPr/>
        </p:nvSpPr>
        <p:spPr>
          <a:xfrm>
            <a:off x="8360228" y="4452249"/>
            <a:ext cx="1785257" cy="8926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ME" sz="2000" dirty="0"/>
              <a:t>Social innovation in heritage field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37EB412-E91F-CE46-8297-9549A855B451}"/>
              </a:ext>
            </a:extLst>
          </p:cNvPr>
          <p:cNvSpPr txBox="1">
            <a:spLocks/>
          </p:cNvSpPr>
          <p:nvPr/>
        </p:nvSpPr>
        <p:spPr>
          <a:xfrm>
            <a:off x="10395855" y="4343374"/>
            <a:ext cx="1796143" cy="8926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ME" sz="2000" dirty="0"/>
              <a:t>Innovations in heritage tourism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0976028-DE30-D247-891F-C57E27939270}"/>
              </a:ext>
            </a:extLst>
          </p:cNvPr>
          <p:cNvSpPr txBox="1">
            <a:spLocks/>
          </p:cNvSpPr>
          <p:nvPr/>
        </p:nvSpPr>
        <p:spPr>
          <a:xfrm>
            <a:off x="4640037" y="4452248"/>
            <a:ext cx="1499505" cy="892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ME" sz="2000" dirty="0"/>
              <a:t>Innovation in tourism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DCF30C2-BE8C-C044-A6BA-146452065B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04" y="214958"/>
            <a:ext cx="1063510" cy="1063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2" descr="Logo">
            <a:extLst>
              <a:ext uri="{FF2B5EF4-FFF2-40B4-BE49-F238E27FC236}">
                <a16:creationId xmlns:a16="http://schemas.microsoft.com/office/drawing/2014/main" id="{FAA485BE-3317-8445-9214-8A7850645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157" y="245156"/>
            <a:ext cx="25908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DAE6BE-1272-E14E-9559-6CE969C895D9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548" y="298852"/>
            <a:ext cx="2447925" cy="695960"/>
          </a:xfrm>
          <a:prstGeom prst="rect">
            <a:avLst/>
          </a:prstGeom>
          <a:noFill/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1B41BCC-DFBE-0846-972F-C073E71908C5}"/>
              </a:ext>
            </a:extLst>
          </p:cNvPr>
          <p:cNvSpPr/>
          <p:nvPr/>
        </p:nvSpPr>
        <p:spPr>
          <a:xfrm>
            <a:off x="457200" y="6477000"/>
            <a:ext cx="110374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sr-Latn-ME" sz="1400" b="1" dirty="0">
                <a:solidFill>
                  <a:srgbClr val="002060"/>
                </a:solidFill>
              </a:rPr>
              <a:t>Project no. 609675-EPP-1-2019-1-ME-EPPKA2-CBHE-SP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267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nnovation Word Cloud Collage, Business Concept Background Royalty Free  SVG, Cliparts, Vectors, And Stock Illustration. Image 121786810.">
            <a:extLst>
              <a:ext uri="{FF2B5EF4-FFF2-40B4-BE49-F238E27FC236}">
                <a16:creationId xmlns:a16="http://schemas.microsoft.com/office/drawing/2014/main" id="{770397A0-4123-4749-89E6-998F1F495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5" b="1421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7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4D2B42-C517-5848-BA41-453E8EED9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4000"/>
          </a:p>
        </p:txBody>
      </p:sp>
      <p:cxnSp>
        <p:nvCxnSpPr>
          <p:cNvPr id="10249" name="Straight Connector 10248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0094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63046-4595-604B-B0A5-404EFB29D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04" y="1197092"/>
            <a:ext cx="10515600" cy="1325563"/>
          </a:xfrm>
        </p:spPr>
        <p:txBody>
          <a:bodyPr/>
          <a:lstStyle/>
          <a:p>
            <a:r>
              <a:rPr lang="en-ME" dirty="0"/>
              <a:t>INNOVATION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DEDFE-1ED1-2B49-9906-68B2F0E06D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004" y="2468563"/>
            <a:ext cx="6918774" cy="4024312"/>
          </a:xfrm>
        </p:spPr>
        <p:txBody>
          <a:bodyPr>
            <a:normAutofit fontScale="77500" lnSpcReduction="20000"/>
          </a:bodyPr>
          <a:lstStyle/>
          <a:p>
            <a:r>
              <a:rPr lang="en-GB" sz="3200" b="0" dirty="0">
                <a:solidFill>
                  <a:srgbClr val="4B4662"/>
                </a:solidFill>
                <a:effectLst/>
                <a:latin typeface="+mj-lt"/>
              </a:rPr>
              <a:t>“Innovation is the process of creating value by applying novel solutions to meaningful problems.” (</a:t>
            </a:r>
            <a:r>
              <a:rPr lang="en-GB" sz="3200" b="0" dirty="0">
                <a:solidFill>
                  <a:srgbClr val="333333"/>
                </a:solidFill>
                <a:effectLst/>
                <a:latin typeface="+mj-lt"/>
              </a:rPr>
              <a:t>Joe Dwyer</a:t>
            </a:r>
            <a:r>
              <a:rPr lang="en-ME" sz="3200" b="0" dirty="0">
                <a:solidFill>
                  <a:srgbClr val="333333"/>
                </a:solidFill>
                <a:effectLst/>
                <a:latin typeface="+mj-lt"/>
              </a:rPr>
              <a:t>, 2021)</a:t>
            </a:r>
          </a:p>
          <a:p>
            <a:r>
              <a:rPr lang="en-GB" sz="3200" b="0" dirty="0">
                <a:effectLst/>
                <a:latin typeface="+mj-lt"/>
              </a:rPr>
              <a:t>Innovation is conceived as a means of changing an organization, either as a response to changes in the external environment or as a pre‐emptive action to influence the environment. Hence, innovation is here broadly defined to encompass a range of types, including new product or service, new process technology, new organization structure or administrative systems, or new plans or program pertaining to organization members. (</a:t>
            </a:r>
            <a:r>
              <a:rPr lang="en-GB" sz="3200" b="0" dirty="0" err="1">
                <a:effectLst/>
                <a:latin typeface="+mj-lt"/>
              </a:rPr>
              <a:t>Damanpour</a:t>
            </a:r>
            <a:r>
              <a:rPr lang="en-GB" sz="3200" b="0" dirty="0">
                <a:effectLst/>
                <a:latin typeface="+mj-lt"/>
              </a:rPr>
              <a:t>, 1996)</a:t>
            </a:r>
          </a:p>
          <a:p>
            <a:endParaRPr lang="en-GB" b="0" i="0" dirty="0">
              <a:solidFill>
                <a:srgbClr val="333333"/>
              </a:solidFill>
              <a:effectLst/>
              <a:latin typeface="Exo"/>
            </a:endParaRPr>
          </a:p>
        </p:txBody>
      </p:sp>
      <p:pic>
        <p:nvPicPr>
          <p:cNvPr id="12290" name="Picture 2" descr="25 Definitions of Innovation - CloudAve">
            <a:extLst>
              <a:ext uri="{FF2B5EF4-FFF2-40B4-BE49-F238E27FC236}">
                <a16:creationId xmlns:a16="http://schemas.microsoft.com/office/drawing/2014/main" id="{298BA39A-601A-AF47-96A1-9F2C8C0C1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752" y="2448969"/>
            <a:ext cx="4208244" cy="371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91EF6C-8B92-B648-B833-42F04E31EB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04" y="214958"/>
            <a:ext cx="1063510" cy="1063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 descr="Logo">
            <a:extLst>
              <a:ext uri="{FF2B5EF4-FFF2-40B4-BE49-F238E27FC236}">
                <a16:creationId xmlns:a16="http://schemas.microsoft.com/office/drawing/2014/main" id="{4ED3843F-4E86-EB44-86E2-671BD11B7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581" y="304800"/>
            <a:ext cx="2220638" cy="73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BFF9BD-EA05-9548-B981-A20796A7F25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548" y="298852"/>
            <a:ext cx="2447925" cy="6959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462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BF0AF-3B60-8E46-B7A7-F2AA6BD3B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E" dirty="0"/>
              <a:t>7 SOURCES OF INNOVATION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C0014-33A1-C94F-97EB-B6003B318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429" y="4988061"/>
            <a:ext cx="3124200" cy="1528763"/>
          </a:xfrm>
        </p:spPr>
        <p:txBody>
          <a:bodyPr>
            <a:normAutofit lnSpcReduction="10000"/>
          </a:bodyPr>
          <a:lstStyle/>
          <a:p>
            <a:r>
              <a:rPr lang="en-ME" dirty="0"/>
              <a:t>Peter Drucker, Innovation and Entrepreneurship, 1985 </a:t>
            </a:r>
          </a:p>
        </p:txBody>
      </p:sp>
      <p:pic>
        <p:nvPicPr>
          <p:cNvPr id="13314" name="Picture 2" descr="Searching for innovative opportunities? These 7 sources will boost your  creativity">
            <a:extLst>
              <a:ext uri="{FF2B5EF4-FFF2-40B4-BE49-F238E27FC236}">
                <a16:creationId xmlns:a16="http://schemas.microsoft.com/office/drawing/2014/main" id="{FCFE76F8-6971-8847-B15E-31B08827B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180447"/>
            <a:ext cx="8229600" cy="570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eter Drucker quote: Innovation is the specific tool of entrepreneurs, the  means by...">
            <a:extLst>
              <a:ext uri="{FF2B5EF4-FFF2-40B4-BE49-F238E27FC236}">
                <a16:creationId xmlns:a16="http://schemas.microsoft.com/office/drawing/2014/main" id="{271FF66C-133D-D144-822A-85024686C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454627"/>
            <a:ext cx="24828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528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C991AD47-9C99-472F-BDAA-21B183F33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12192001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Freeform 15">
            <a:extLst>
              <a:ext uri="{FF2B5EF4-FFF2-40B4-BE49-F238E27FC236}">
                <a16:creationId xmlns:a16="http://schemas.microsoft.com/office/drawing/2014/main" id="{9E706731-3860-4E73-9335-A870F6741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42603" cy="68580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5" name="Freeform 11">
            <a:extLst>
              <a:ext uri="{FF2B5EF4-FFF2-40B4-BE49-F238E27FC236}">
                <a16:creationId xmlns:a16="http://schemas.microsoft.com/office/drawing/2014/main" id="{CD2ED21F-DC95-4AD1-8327-D561F5FCA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4D158F-133C-FF4D-A0E7-73158838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9112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EXERCISE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4F4EAB-CBDB-7A4D-B102-6FCA1F5FAEF6}"/>
              </a:ext>
            </a:extLst>
          </p:cNvPr>
          <p:cNvSpPr/>
          <p:nvPr/>
        </p:nvSpPr>
        <p:spPr>
          <a:xfrm>
            <a:off x="3433762" y="1410358"/>
            <a:ext cx="3097743" cy="4155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4FD52C-95E4-C44C-87FD-D2A4231B224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43896" y="640369"/>
            <a:ext cx="4126372" cy="1174169"/>
          </a:xfrm>
          <a:prstGeom prst="rect">
            <a:avLst/>
          </a:prstGeom>
          <a:noFill/>
        </p:spPr>
      </p:pic>
      <p:pic>
        <p:nvPicPr>
          <p:cNvPr id="5" name="Picture 2" descr="Logo">
            <a:extLst>
              <a:ext uri="{FF2B5EF4-FFF2-40B4-BE49-F238E27FC236}">
                <a16:creationId xmlns:a16="http://schemas.microsoft.com/office/drawing/2014/main" id="{4B58F2AF-9831-D447-AAB1-54EDC687C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72525" y="2819351"/>
            <a:ext cx="3097743" cy="102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EA06CD69-3FDF-0649-A78F-8459EACBD2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2961" y="1450887"/>
            <a:ext cx="6037504" cy="3396094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F20C01-D8E8-7040-9D55-5CF337A419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201" y="5147745"/>
            <a:ext cx="1063510" cy="1063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892A2A0-7CA7-DD49-A17D-87480468FB37}"/>
              </a:ext>
            </a:extLst>
          </p:cNvPr>
          <p:cNvSpPr/>
          <p:nvPr/>
        </p:nvSpPr>
        <p:spPr>
          <a:xfrm>
            <a:off x="228600" y="6489153"/>
            <a:ext cx="110374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sr-Latn-ME" sz="1400" b="1" dirty="0">
                <a:solidFill>
                  <a:srgbClr val="002060"/>
                </a:solidFill>
              </a:rPr>
              <a:t>Project no. 609675-EPP-1-2019-1-ME-EPPKA2-CBHE-SP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FFD5D9A-A630-E249-A68F-838168E22FD7}"/>
              </a:ext>
            </a:extLst>
          </p:cNvPr>
          <p:cNvSpPr txBox="1">
            <a:spLocks/>
          </p:cNvSpPr>
          <p:nvPr/>
        </p:nvSpPr>
        <p:spPr>
          <a:xfrm>
            <a:off x="1202578" y="4903289"/>
            <a:ext cx="51911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THINK OF THE GREATEST INNOVATION IN THE HISTORY OF HUMANKIND?</a:t>
            </a:r>
          </a:p>
        </p:txBody>
      </p:sp>
    </p:spTree>
    <p:extLst>
      <p:ext uri="{BB962C8B-B14F-4D97-AF65-F5344CB8AC3E}">
        <p14:creationId xmlns:p14="http://schemas.microsoft.com/office/powerpoint/2010/main" val="37041022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9" name="Rectangle 4118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4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1" name="Rectangle 4120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8" name="Picture 12" descr="History of the Wheel Intella Parts Company, LLC - Intella Parts Company, LLC">
            <a:extLst>
              <a:ext uri="{FF2B5EF4-FFF2-40B4-BE49-F238E27FC236}">
                <a16:creationId xmlns:a16="http://schemas.microsoft.com/office/drawing/2014/main" id="{0FF26299-B819-7C4D-BAC8-DAE6F73C2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9624" y="643467"/>
            <a:ext cx="2727992" cy="247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3" name="Rectangle 4122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Steam engine - Wikipedia">
            <a:extLst>
              <a:ext uri="{FF2B5EF4-FFF2-40B4-BE49-F238E27FC236}">
                <a16:creationId xmlns:a16="http://schemas.microsoft.com/office/drawing/2014/main" id="{890524E9-B3AB-CF40-A196-219813006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3635" y="650497"/>
            <a:ext cx="3028985" cy="246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5" name="Rectangle 4124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12" name="Picture 16" descr="COVID-19 Vaccine – Southern Nevada Health District | COVID-19">
            <a:extLst>
              <a:ext uri="{FF2B5EF4-FFF2-40B4-BE49-F238E27FC236}">
                <a16:creationId xmlns:a16="http://schemas.microsoft.com/office/drawing/2014/main" id="{F17F3EC8-1E67-DD4F-A5DA-57FE19109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3518" y="738160"/>
            <a:ext cx="3252903" cy="22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7" name="Rectangle 4126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Bonfire Fire, Fire, Bonfire, Flame Image And Clipart PNG Transparent  Background, Free Download #47552 - FreeIconsPNG">
            <a:extLst>
              <a:ext uri="{FF2B5EF4-FFF2-40B4-BE49-F238E27FC236}">
                <a16:creationId xmlns:a16="http://schemas.microsoft.com/office/drawing/2014/main" id="{447D9EC7-A915-6F40-8EF3-A1302E5D5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0592" y="3748194"/>
            <a:ext cx="2168856" cy="247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9" name="Rectangle 4128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1" name="Rectangle 4130">
            <a:extLst>
              <a:ext uri="{FF2B5EF4-FFF2-40B4-BE49-F238E27FC236}">
                <a16:creationId xmlns:a16="http://schemas.microsoft.com/office/drawing/2014/main" id="{7F9FE375-3674-4B26-B67B-30AFAF78C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10" descr="Apple event 2022 live updates: iPhone 14, Apple Watch Ultra announced">
            <a:extLst>
              <a:ext uri="{FF2B5EF4-FFF2-40B4-BE49-F238E27FC236}">
                <a16:creationId xmlns:a16="http://schemas.microsoft.com/office/drawing/2014/main" id="{4CF1ECF5-D028-5548-85BC-BAF3A3454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05433" y="4114395"/>
            <a:ext cx="3217333" cy="180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Who Invented the First Car &amp; When Was it Made? (Automobile History) |  CarsGuide">
            <a:extLst>
              <a:ext uri="{FF2B5EF4-FFF2-40B4-BE49-F238E27FC236}">
                <a16:creationId xmlns:a16="http://schemas.microsoft.com/office/drawing/2014/main" id="{CBFD6EFF-D141-1F4B-B718-FBEBFD878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3518" y="4068579"/>
            <a:ext cx="3252903" cy="183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34F4EAB-CBDB-7A4D-B102-6FCA1F5FAEF6}"/>
              </a:ext>
            </a:extLst>
          </p:cNvPr>
          <p:cNvSpPr/>
          <p:nvPr/>
        </p:nvSpPr>
        <p:spPr>
          <a:xfrm>
            <a:off x="3433762" y="1410358"/>
            <a:ext cx="3097743" cy="4155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060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Rectangle 2072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2A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5" name="Rectangle 2074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How rockets work: A complete guide | Space">
            <a:extLst>
              <a:ext uri="{FF2B5EF4-FFF2-40B4-BE49-F238E27FC236}">
                <a16:creationId xmlns:a16="http://schemas.microsoft.com/office/drawing/2014/main" id="{5626AD93-7752-A64B-9FCE-119B0D35A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49" y="679268"/>
            <a:ext cx="3122143" cy="240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7" name="Rectangle 2076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8" name="Picture 10" descr="Paper definition and meaning | Collins English Dictionary">
            <a:extLst>
              <a:ext uri="{FF2B5EF4-FFF2-40B4-BE49-F238E27FC236}">
                <a16:creationId xmlns:a16="http://schemas.microsoft.com/office/drawing/2014/main" id="{31FCB17C-E83B-5E4B-BA5C-E082B2182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3518" y="795086"/>
            <a:ext cx="3252903" cy="217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9" name="Rectangle 2078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2" name="Picture 14" descr="The Pill | SHINE SA | Combined Oral Contraceptive Pill">
            <a:extLst>
              <a:ext uri="{FF2B5EF4-FFF2-40B4-BE49-F238E27FC236}">
                <a16:creationId xmlns:a16="http://schemas.microsoft.com/office/drawing/2014/main" id="{3BDFEDCC-5E4F-064D-B1A3-5A3392309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9205" y="3748194"/>
            <a:ext cx="2471631" cy="247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1" name="Rectangle 2080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8" name="Picture 20" descr="Jeans Zip Brass Teeth">
            <a:extLst>
              <a:ext uri="{FF2B5EF4-FFF2-40B4-BE49-F238E27FC236}">
                <a16:creationId xmlns:a16="http://schemas.microsoft.com/office/drawing/2014/main" id="{FC6B8BAC-5826-4A47-AC61-C41307A68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1676" y="1354172"/>
            <a:ext cx="3252903" cy="416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3" name="Rectangle 2082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nternet - javatpoint">
            <a:extLst>
              <a:ext uri="{FF2B5EF4-FFF2-40B4-BE49-F238E27FC236}">
                <a16:creationId xmlns:a16="http://schemas.microsoft.com/office/drawing/2014/main" id="{EAB97623-CB7F-FB4F-AADB-8C0D6487D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3518" y="4072646"/>
            <a:ext cx="3252903" cy="182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34F4EAB-CBDB-7A4D-B102-6FCA1F5FAEF6}"/>
              </a:ext>
            </a:extLst>
          </p:cNvPr>
          <p:cNvSpPr/>
          <p:nvPr/>
        </p:nvSpPr>
        <p:spPr>
          <a:xfrm>
            <a:off x="3433762" y="1410358"/>
            <a:ext cx="3097743" cy="4155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249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7" name="Rectangle 7186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6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9" name="Rectangle 7188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personal computer | Definition, History, &amp; Facts | Britannica">
            <a:extLst>
              <a:ext uri="{FF2B5EF4-FFF2-40B4-BE49-F238E27FC236}">
                <a16:creationId xmlns:a16="http://schemas.microsoft.com/office/drawing/2014/main" id="{B3CE7ACB-1668-7149-8E58-28CCFC56E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49" y="769030"/>
            <a:ext cx="3122143" cy="222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91" name="Rectangle 7190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82" name="Picture 14" descr="When Were Trains Invented? Your Guide To The Birth of British Railways |  HistoryExtra">
            <a:extLst>
              <a:ext uri="{FF2B5EF4-FFF2-40B4-BE49-F238E27FC236}">
                <a16:creationId xmlns:a16="http://schemas.microsoft.com/office/drawing/2014/main" id="{E3477ED5-2815-594D-9449-7D05F6698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3518" y="799152"/>
            <a:ext cx="3252903" cy="217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93" name="Rectangle 7192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80" name="Picture 12" descr="Compass - Wikipedia">
            <a:extLst>
              <a:ext uri="{FF2B5EF4-FFF2-40B4-BE49-F238E27FC236}">
                <a16:creationId xmlns:a16="http://schemas.microsoft.com/office/drawing/2014/main" id="{2B4FFCA7-9D89-594E-9CA4-0C2924570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892" y="3748194"/>
            <a:ext cx="2746256" cy="247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95" name="Rectangle 7194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6" name="Picture 8" descr="TRÅDFRI LED bulb E26 250 lumen, smart wireless dimmable/warm white globe -  IKEA">
            <a:extLst>
              <a:ext uri="{FF2B5EF4-FFF2-40B4-BE49-F238E27FC236}">
                <a16:creationId xmlns:a16="http://schemas.microsoft.com/office/drawing/2014/main" id="{A000885C-0A0E-6C42-8B1A-C7435DBEF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1676" y="1809578"/>
            <a:ext cx="3252903" cy="325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97" name="Rectangle 7196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 descr="Solar panel - Wikipedia">
            <a:extLst>
              <a:ext uri="{FF2B5EF4-FFF2-40B4-BE49-F238E27FC236}">
                <a16:creationId xmlns:a16="http://schemas.microsoft.com/office/drawing/2014/main" id="{4A91481D-480C-2540-9ECA-6D4BA4CD7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3518" y="3905195"/>
            <a:ext cx="3252903" cy="216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4243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264</Words>
  <Application>Microsoft Macintosh PowerPoint</Application>
  <PresentationFormat>Widescreen</PresentationFormat>
  <Paragraphs>48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Exo</vt:lpstr>
      <vt:lpstr>Office Theme</vt:lpstr>
      <vt:lpstr>PowerPoint Presentation</vt:lpstr>
      <vt:lpstr>OUTLINE</vt:lpstr>
      <vt:lpstr>PowerPoint Presentation</vt:lpstr>
      <vt:lpstr>INNOVATION</vt:lpstr>
      <vt:lpstr>7 SOURCES OF INNOVATION</vt:lpstr>
      <vt:lpstr>EXERCISE</vt:lpstr>
      <vt:lpstr>PowerPoint Presentation</vt:lpstr>
      <vt:lpstr>PowerPoint Presentation</vt:lpstr>
      <vt:lpstr>PowerPoint Presentation</vt:lpstr>
      <vt:lpstr>MOST IMPORTANT INNOVATION OF THE XXI CENTURY?</vt:lpstr>
      <vt:lpstr>INNOVATION IN TOURISM</vt:lpstr>
      <vt:lpstr>PowerPoint Presentation</vt:lpstr>
      <vt:lpstr>NEXT GEN TRAVELLER</vt:lpstr>
      <vt:lpstr>HERITAGE CLASSIFICATION</vt:lpstr>
      <vt:lpstr>SOCIAL INNOVATION IN HERITAGE FIELD</vt:lpstr>
      <vt:lpstr>INNOVATIONS IN HERITAGE TOURISM</vt:lpstr>
      <vt:lpstr>INNOVATIONS IN HERITAGE TOURISM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Mgr. Jovana Janinovič</dc:creator>
  <cp:lastModifiedBy>Mgr. Jovana Janinovič</cp:lastModifiedBy>
  <cp:revision>3</cp:revision>
  <dcterms:created xsi:type="dcterms:W3CDTF">2022-10-20T04:13:48Z</dcterms:created>
  <dcterms:modified xsi:type="dcterms:W3CDTF">2022-10-20T08:12:57Z</dcterms:modified>
</cp:coreProperties>
</file>