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59" r:id="rId5"/>
    <p:sldId id="261" r:id="rId6"/>
    <p:sldId id="266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Shakespeare’s sonnets</a:t>
            </a:r>
            <a:endParaRPr lang="en-US" dirty="0"/>
          </a:p>
        </p:txBody>
      </p:sp>
      <p:pic>
        <p:nvPicPr>
          <p:cNvPr id="4" name="Content Placeholder 3" descr="Shakespe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000" i="1" dirty="0" smtClean="0"/>
              <a:t>the key with which Shakespeare unlocked his heart” (</a:t>
            </a:r>
            <a:r>
              <a:rPr lang="en-US" sz="2000" i="1" dirty="0" err="1" smtClean="0"/>
              <a:t>W.Wordsworth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when were the sonnets written?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is the division of the sonnets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Sonnets were written in the period between 1592 and 1601; the collection was published in 1609</a:t>
            </a:r>
          </a:p>
          <a:p>
            <a:endParaRPr lang="en-US" sz="2000" dirty="0" smtClean="0"/>
          </a:p>
          <a:p>
            <a:r>
              <a:rPr lang="en-US" sz="2000" dirty="0" smtClean="0"/>
              <a:t>Sonnets 1-126 are devoted to “the </a:t>
            </a:r>
            <a:r>
              <a:rPr lang="en-US" sz="2000" dirty="0" smtClean="0"/>
              <a:t>Youth</a:t>
            </a:r>
            <a:r>
              <a:rPr lang="en-US" sz="2000" dirty="0" smtClean="0"/>
              <a:t>” while sonnets 127-154 are devoted to “the Dark Lady” </a:t>
            </a:r>
          </a:p>
          <a:p>
            <a:pPr>
              <a:buNone/>
            </a:pPr>
            <a:r>
              <a:rPr lang="en-US" sz="2000" dirty="0" smtClean="0"/>
              <a:t>This division is conventional enough, in many cases one cannot say to whom the text is addressed: to the young man or to the lady</a:t>
            </a:r>
          </a:p>
          <a:p>
            <a:pPr>
              <a:buNone/>
            </a:pPr>
            <a:r>
              <a:rPr lang="en-US" sz="2000" dirty="0" smtClean="0"/>
              <a:t>In some sonnets the lyrical hero addresses the Muse, Time, Love, his own soul and other.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Readers’ unsatisfied curiosity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dedication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“to W.H.” </a:t>
            </a:r>
            <a:r>
              <a:rPr lang="en-US" dirty="0" smtClean="0"/>
              <a:t>by the publisher Thomas Thorpe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William Herbert, earl Pembroke</a:t>
            </a:r>
          </a:p>
          <a:p>
            <a:pPr>
              <a:buFontTx/>
              <a:buChar char="-"/>
            </a:pPr>
            <a:r>
              <a:rPr lang="en-US" dirty="0" smtClean="0"/>
              <a:t>Henry </a:t>
            </a:r>
            <a:r>
              <a:rPr lang="en-US" dirty="0" err="1" smtClean="0"/>
              <a:t>Wriothesley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Publisher William Hall who turned attention </a:t>
            </a:r>
            <a:r>
              <a:rPr lang="en-US" smtClean="0"/>
              <a:t>of Thorpe </a:t>
            </a:r>
            <a:r>
              <a:rPr lang="en-US" dirty="0" smtClean="0"/>
              <a:t>to the sonnets</a:t>
            </a:r>
          </a:p>
          <a:p>
            <a:pPr>
              <a:buNone/>
            </a:pPr>
            <a:r>
              <a:rPr lang="en-US" dirty="0" smtClean="0"/>
              <a:t>***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Shakespeare’s poetic monologues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demarcation between the two parts of the Collection is symbolic enough</a:t>
            </a:r>
          </a:p>
          <a:p>
            <a:r>
              <a:rPr lang="en-US" dirty="0" smtClean="0"/>
              <a:t>sonnets can be treated as a poetic diary of Shakespeare’s</a:t>
            </a:r>
          </a:p>
          <a:p>
            <a:r>
              <a:rPr lang="en-US" dirty="0" smtClean="0"/>
              <a:t>“fair” – “dark” as spiritual and bodily in a human being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Sonnet 116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i="1" dirty="0" smtClean="0"/>
              <a:t>Impediment</a:t>
            </a:r>
            <a:r>
              <a:rPr lang="en-US" sz="2000" dirty="0" smtClean="0"/>
              <a:t> - a hindrance or obstruction in doing something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What is Love? What is its principal characteristic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1400" y="1371600"/>
            <a:ext cx="5105400" cy="48768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US" sz="1800" i="1" dirty="0" smtClean="0"/>
              <a:t>Let me not to the marriage of true minds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Admit impediments. Love is not love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Which alters when it alteration finds,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Or bends with the remover to remove: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O no! it is an ever-fixed mark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That looks on tempests and is never shaken;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It is the star to every wandering bark,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Whose worth’s unknown, although his height be taken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Love’s not Time’s fool, though rosy lips and cheeks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Within his bending sickle’s compass come: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Love alters not with his brief hours and weeks,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But bears it out even to the edge of doom.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   If this be error and upon me proved,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   I never writ, nor no man ever loved.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William Shakespeare’s sonnets, for the first time globally reprinted, A </a:t>
            </a:r>
            <a:r>
              <a:rPr lang="en-US" sz="2400" dirty="0" err="1" smtClean="0"/>
              <a:t>Quartercentenary</a:t>
            </a:r>
            <a:r>
              <a:rPr lang="en-US" sz="2400" dirty="0" smtClean="0"/>
              <a:t> Anthology 1609-2009 (with the DVD)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58187"/>
              </p:ext>
            </p:extLst>
          </p:nvPr>
        </p:nvGraphicFramePr>
        <p:xfrm>
          <a:off x="3028950" y="3124200"/>
          <a:ext cx="308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3" imgW="3086640" imgH="685800" progId="Package">
                  <p:embed/>
                </p:oleObj>
              </mc:Choice>
              <mc:Fallback>
                <p:oleObj name="Packager Shell Object" showAsIcon="1" r:id="rId3" imgW="308664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124200"/>
                        <a:ext cx="308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Sonnet 129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/>
              <a:t>To perjure </a:t>
            </a:r>
            <a:r>
              <a:rPr lang="en-US" sz="1800" dirty="0" smtClean="0"/>
              <a:t>– to tell a lie in a law court</a:t>
            </a:r>
          </a:p>
          <a:p>
            <a:r>
              <a:rPr lang="en-US" sz="1800" i="1" dirty="0" smtClean="0"/>
              <a:t>To shun </a:t>
            </a:r>
            <a:r>
              <a:rPr lang="en-US" sz="1800" dirty="0" smtClean="0"/>
              <a:t>– to avoid </a:t>
            </a:r>
            <a:r>
              <a:rPr lang="en-US" sz="1800" dirty="0" err="1" smtClean="0"/>
              <a:t>smth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How is lust represented in this sonnet?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The expense of spirit in a waste of shame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Is lust in action; and till action, lust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Is perjured, murderous, bloody, full of blame,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Savage, extreme, rude, cruel, not to trust,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Enjoy’d</a:t>
            </a:r>
            <a:r>
              <a:rPr lang="en-US" i="1" dirty="0" smtClean="0"/>
              <a:t> no sooner but despised straight,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Past reason hunted, and no sooner had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Past reason hated, as a </a:t>
            </a:r>
            <a:r>
              <a:rPr lang="en-US" i="1" dirty="0" err="1" smtClean="0"/>
              <a:t>swallow’d</a:t>
            </a:r>
            <a:r>
              <a:rPr lang="en-US" i="1" dirty="0" smtClean="0"/>
              <a:t> bait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On purpose laid to make the taker mad;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Mad in pursuit and in possession so;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Had, having, and in quest to have, extreme;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 bliss in proof, and proved, a very woe;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Before, a joy proposed; behind, a dream.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  All this the world well knows; yet none knows well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  To shun the heaven that leads men to this hell.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>
            <a:noAutofit/>
          </a:bodyPr>
          <a:lstStyle/>
          <a:p>
            <a:r>
              <a:rPr lang="en-US" sz="2800" dirty="0" smtClean="0"/>
              <a:t>William Shakespeare’s sonnets, for the first time globally reprinted, A </a:t>
            </a:r>
            <a:r>
              <a:rPr lang="en-US" sz="2800" dirty="0" err="1" smtClean="0"/>
              <a:t>Quartercentenary</a:t>
            </a:r>
            <a:r>
              <a:rPr lang="en-US" sz="2800" dirty="0" smtClean="0"/>
              <a:t> Anthology 1609-2009 (with the DVD)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3966"/>
              </p:ext>
            </p:extLst>
          </p:nvPr>
        </p:nvGraphicFramePr>
        <p:xfrm>
          <a:off x="2843213" y="3086100"/>
          <a:ext cx="3455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3455280" imgH="685800" progId="Package">
                  <p:embed/>
                </p:oleObj>
              </mc:Choice>
              <mc:Fallback>
                <p:oleObj name="Packager Shell Object" showAsIcon="1" r:id="rId3" imgW="34552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86100"/>
                        <a:ext cx="34559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Sonnet 144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What battle is represented in this sonnet?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Two loves I have of comfort and despair,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Which like two spirits do suggest me still: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better angel is a man right fair,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</a:t>
            </a:r>
            <a:r>
              <a:rPr lang="en-US" i="1" dirty="0" err="1" smtClean="0"/>
              <a:t>worser</a:t>
            </a:r>
            <a:r>
              <a:rPr lang="en-US" i="1" dirty="0" smtClean="0"/>
              <a:t> spirit a woman </a:t>
            </a:r>
            <a:r>
              <a:rPr lang="en-US" i="1" dirty="0" err="1" smtClean="0"/>
              <a:t>coloured</a:t>
            </a:r>
            <a:r>
              <a:rPr lang="en-US" i="1" dirty="0" smtClean="0"/>
              <a:t> ill.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To win me soon to hell, my female evil,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Tempteth</a:t>
            </a:r>
            <a:r>
              <a:rPr lang="en-US" i="1" dirty="0" smtClean="0"/>
              <a:t> my better angel from my side,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And would corrupt my saint to be a devil,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Wooing his purity with her foul pride.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And whether that my angel be turned fiend,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Suspect I may, yet not directly tell;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But being both from me, both to each friend,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 guess one angel in another's hell: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i="1" dirty="0" smtClean="0"/>
              <a:t>Yet this shall I ne'er know, but live in doubt,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i="1" dirty="0" smtClean="0"/>
              <a:t>Till my bad angel fire my good one out.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962</TotalTime>
  <Words>312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Flow</vt:lpstr>
      <vt:lpstr>Package</vt:lpstr>
      <vt:lpstr>William Shakespeare’s sonnets</vt:lpstr>
      <vt:lpstr>“the key with which Shakespeare unlocked his heart” (W.Wordsworth)</vt:lpstr>
      <vt:lpstr>Readers’ unsatisfied curiosity</vt:lpstr>
      <vt:lpstr>Shakespeare’s poetic monologues</vt:lpstr>
      <vt:lpstr>Sonnet 116</vt:lpstr>
      <vt:lpstr>William Shakespeare’s sonnets, for the first time globally reprinted, A Quartercentenary Anthology 1609-2009 (with the DVD)</vt:lpstr>
      <vt:lpstr>Sonnet 129</vt:lpstr>
      <vt:lpstr>William Shakespeare’s sonnets, for the first time globally reprinted, A Quartercentenary Anthology 1609-2009 (with the DVD)</vt:lpstr>
      <vt:lpstr>Sonnet 144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Shakespeare’s canonical biography</dc:title>
  <dc:creator>Racunovodja</dc:creator>
  <cp:lastModifiedBy>PC</cp:lastModifiedBy>
  <cp:revision>75</cp:revision>
  <dcterms:created xsi:type="dcterms:W3CDTF">2006-08-16T00:00:00Z</dcterms:created>
  <dcterms:modified xsi:type="dcterms:W3CDTF">2021-12-06T17:36:50Z</dcterms:modified>
</cp:coreProperties>
</file>