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5715000" type="screen16x1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89" autoAdjust="0"/>
  </p:normalViewPr>
  <p:slideViewPr>
    <p:cSldViewPr snapToGrid="0" snapToObjects="1">
      <p:cViewPr varScale="1">
        <p:scale>
          <a:sx n="106" d="100"/>
          <a:sy n="106" d="100"/>
        </p:scale>
        <p:origin x="778" y="77"/>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B502F38-A3B9-BB4E-A833-9751D01B425A}" type="datetimeFigureOut">
              <a:rPr lang="es-ES" smtClean="0"/>
              <a:t>12/11/2021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343372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B502F38-A3B9-BB4E-A833-9751D01B425A}" type="datetimeFigureOut">
              <a:rPr lang="es-ES" smtClean="0"/>
              <a:t>12/11/2021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283786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6"/>
            <a:ext cx="2057400" cy="4876271"/>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28866"/>
            <a:ext cx="6019800" cy="487627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B502F38-A3B9-BB4E-A833-9751D01B425A}" type="datetimeFigureOut">
              <a:rPr lang="es-ES" smtClean="0"/>
              <a:t>12/11/2021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198003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B502F38-A3B9-BB4E-A833-9751D01B425A}" type="datetimeFigureOut">
              <a:rPr lang="es-ES" smtClean="0"/>
              <a:t>12/11/2021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147444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8"/>
            <a:ext cx="7772400" cy="1135062"/>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B502F38-A3B9-BB4E-A833-9751D01B425A}" type="datetimeFigureOut">
              <a:rPr lang="es-ES" smtClean="0"/>
              <a:t>12/11/2021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19055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B502F38-A3B9-BB4E-A833-9751D01B425A}" type="datetimeFigureOut">
              <a:rPr lang="es-ES" smtClean="0"/>
              <a:t>12/11/2021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34353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B502F38-A3B9-BB4E-A833-9751D01B425A}" type="datetimeFigureOut">
              <a:rPr lang="es-ES" smtClean="0"/>
              <a:t>12/11/2021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15389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B502F38-A3B9-BB4E-A833-9751D01B425A}" type="datetimeFigureOut">
              <a:rPr lang="es-ES" smtClean="0"/>
              <a:t>12/11/2021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9756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B502F38-A3B9-BB4E-A833-9751D01B425A}" type="datetimeFigureOut">
              <a:rPr lang="es-ES" smtClean="0"/>
              <a:t>12/11/2021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203533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27541"/>
            <a:ext cx="3008313" cy="968376"/>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B502F38-A3B9-BB4E-A833-9751D01B425A}" type="datetimeFigureOut">
              <a:rPr lang="es-ES" smtClean="0"/>
              <a:t>12/11/2021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299162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B502F38-A3B9-BB4E-A833-9751D01B425A}" type="datetimeFigureOut">
              <a:rPr lang="es-ES" smtClean="0"/>
              <a:t>12/11/2021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76C7C1-7490-2E4A-B9E5-AC8412D12FF6}" type="slidenum">
              <a:rPr lang="es-ES" smtClean="0"/>
              <a:t>‹#›</a:t>
            </a:fld>
            <a:endParaRPr lang="es-ES"/>
          </a:p>
        </p:txBody>
      </p:sp>
    </p:spTree>
    <p:extLst>
      <p:ext uri="{BB962C8B-B14F-4D97-AF65-F5344CB8AC3E}">
        <p14:creationId xmlns:p14="http://schemas.microsoft.com/office/powerpoint/2010/main" val="105366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B502F38-A3B9-BB4E-A833-9751D01B425A}" type="datetimeFigureOut">
              <a:rPr lang="es-ES" smtClean="0"/>
              <a:t>12/11/2021</a:t>
            </a:fld>
            <a:endParaRPr lang="es-ES"/>
          </a:p>
        </p:txBody>
      </p:sp>
      <p:sp>
        <p:nvSpPr>
          <p:cNvPr id="5" name="Marcador de pie de pá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A76C7C1-7490-2E4A-B9E5-AC8412D12FF6}" type="slidenum">
              <a:rPr lang="es-ES" smtClean="0"/>
              <a:t>‹#›</a:t>
            </a:fld>
            <a:endParaRPr lang="es-ES"/>
          </a:p>
        </p:txBody>
      </p:sp>
    </p:spTree>
    <p:extLst>
      <p:ext uri="{BB962C8B-B14F-4D97-AF65-F5344CB8AC3E}">
        <p14:creationId xmlns:p14="http://schemas.microsoft.com/office/powerpoint/2010/main" val="51635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8813" y="2395835"/>
            <a:ext cx="8307316" cy="1569660"/>
          </a:xfrm>
          <a:prstGeom prst="rect">
            <a:avLst/>
          </a:prstGeom>
        </p:spPr>
        <p:txBody>
          <a:bodyPr wrap="square">
            <a:spAutoFit/>
          </a:bodyPr>
          <a:lstStyle/>
          <a:p>
            <a:r>
              <a:rPr lang="en-US" altLang="en-US" sz="3200" b="1" dirty="0" smtClean="0">
                <a:solidFill>
                  <a:srgbClr val="002060"/>
                </a:solidFill>
                <a:latin typeface="Arial" panose="020B0604020202020204" pitchFamily="34" charset="0"/>
                <a:cs typeface="Arial" panose="020B0604020202020204" pitchFamily="34" charset="0"/>
              </a:rPr>
              <a:t>IESP PMB meeting </a:t>
            </a:r>
            <a:r>
              <a:rPr lang="mr-IN" altLang="en-US" sz="3200" b="1" dirty="0" smtClean="0">
                <a:solidFill>
                  <a:srgbClr val="002060"/>
                </a:solidFill>
                <a:latin typeface="Arial" panose="020B0604020202020204" pitchFamily="34" charset="0"/>
                <a:cs typeface="Arial" panose="020B0604020202020204" pitchFamily="34" charset="0"/>
              </a:rPr>
              <a:t>–</a:t>
            </a:r>
            <a:r>
              <a:rPr lang="en-US" altLang="en-US" sz="3200" b="1" dirty="0" smtClean="0">
                <a:solidFill>
                  <a:srgbClr val="002060"/>
                </a:solidFill>
                <a:latin typeface="Arial" panose="020B0604020202020204" pitchFamily="34" charset="0"/>
                <a:cs typeface="Arial" panose="020B0604020202020204" pitchFamily="34" charset="0"/>
              </a:rPr>
              <a:t> November 12</a:t>
            </a:r>
            <a:r>
              <a:rPr lang="en-US" altLang="en-US" sz="3200" b="1" baseline="30000" dirty="0" smtClean="0">
                <a:solidFill>
                  <a:srgbClr val="002060"/>
                </a:solidFill>
                <a:latin typeface="Arial" panose="020B0604020202020204" pitchFamily="34" charset="0"/>
                <a:cs typeface="Arial" panose="020B0604020202020204" pitchFamily="34" charset="0"/>
              </a:rPr>
              <a:t>th</a:t>
            </a:r>
            <a:r>
              <a:rPr lang="en-US" altLang="en-US" sz="3200" b="1" dirty="0" smtClean="0">
                <a:solidFill>
                  <a:srgbClr val="002060"/>
                </a:solidFill>
                <a:latin typeface="Arial" panose="020B0604020202020204" pitchFamily="34" charset="0"/>
                <a:cs typeface="Arial" panose="020B0604020202020204" pitchFamily="34" charset="0"/>
              </a:rPr>
              <a:t>, 2021</a:t>
            </a:r>
          </a:p>
          <a:p>
            <a:endParaRPr lang="en-US" sz="3200" b="1" dirty="0">
              <a:solidFill>
                <a:srgbClr val="002060"/>
              </a:solidFill>
              <a:latin typeface="Arial" panose="020B0604020202020204" pitchFamily="34" charset="0"/>
              <a:cs typeface="Arial" panose="020B0604020202020204" pitchFamily="34" charset="0"/>
            </a:endParaRPr>
          </a:p>
          <a:p>
            <a:pPr algn="ctr"/>
            <a:r>
              <a:rPr lang="en-US" sz="3200" b="1" dirty="0" smtClean="0">
                <a:solidFill>
                  <a:srgbClr val="002060"/>
                </a:solidFill>
                <a:latin typeface="Arial" panose="020B0604020202020204" pitchFamily="34" charset="0"/>
                <a:cs typeface="Arial" panose="020B0604020202020204" pitchFamily="34" charset="0"/>
              </a:rPr>
              <a:t>University of Cadiz </a:t>
            </a:r>
            <a:r>
              <a:rPr lang="mr-IN" sz="3200" b="1" dirty="0" smtClean="0">
                <a:solidFill>
                  <a:srgbClr val="002060"/>
                </a:solidFill>
                <a:latin typeface="Arial" panose="020B0604020202020204" pitchFamily="34" charset="0"/>
                <a:cs typeface="Arial" panose="020B0604020202020204" pitchFamily="34" charset="0"/>
              </a:rPr>
              <a:t>–</a:t>
            </a:r>
            <a:r>
              <a:rPr lang="en-US" sz="3200" b="1" dirty="0" smtClean="0">
                <a:solidFill>
                  <a:srgbClr val="002060"/>
                </a:solidFill>
                <a:latin typeface="Arial" panose="020B0604020202020204" pitchFamily="34" charset="0"/>
                <a:cs typeface="Arial" panose="020B0604020202020204" pitchFamily="34" charset="0"/>
              </a:rPr>
              <a:t> UCA_ES</a:t>
            </a:r>
            <a:endParaRPr lang="es-ES" sz="3200" b="1" dirty="0"/>
          </a:p>
        </p:txBody>
      </p:sp>
      <p:pic>
        <p:nvPicPr>
          <p:cNvPr id="5" name="Imagen 4" descr="iesp logo V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430" y="173567"/>
            <a:ext cx="3455870" cy="664826"/>
          </a:xfrm>
          <a:prstGeom prst="rect">
            <a:avLst/>
          </a:prstGeom>
        </p:spPr>
      </p:pic>
      <p:sp>
        <p:nvSpPr>
          <p:cNvPr id="11" name="TextBox 7"/>
          <p:cNvSpPr txBox="1">
            <a:spLocks noChangeArrowheads="1"/>
          </p:cNvSpPr>
          <p:nvPr/>
        </p:nvSpPr>
        <p:spPr bwMode="auto">
          <a:xfrm>
            <a:off x="211651" y="5241395"/>
            <a:ext cx="871738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i="1" dirty="0">
                <a:latin typeface="Cambria" panose="02040503050406030204" pitchFamily="18" charset="0"/>
                <a:ea typeface="Cambria" panose="02040503050406030204" pitchFamily="18" charset="0"/>
                <a:cs typeface="Cambria" panose="02040503050406030204" pitchFamily="18" charset="0"/>
              </a:rPr>
              <a:t>This project has been funded with support from the European Commission. This presentation reflects the views only of the author, and the Commission cannot be held responsible for any use which may be made of the information contained therein.</a:t>
            </a:r>
          </a:p>
        </p:txBody>
      </p:sp>
      <p:pic>
        <p:nvPicPr>
          <p:cNvPr id="17" name="Imagen 16"/>
          <p:cNvPicPr>
            <a:picLocks noChangeAspect="1"/>
          </p:cNvPicPr>
          <p:nvPr/>
        </p:nvPicPr>
        <p:blipFill>
          <a:blip r:embed="rId3"/>
          <a:stretch>
            <a:fillRect/>
          </a:stretch>
        </p:blipFill>
        <p:spPr>
          <a:xfrm>
            <a:off x="158739" y="158752"/>
            <a:ext cx="2512984" cy="732701"/>
          </a:xfrm>
          <a:prstGeom prst="rect">
            <a:avLst/>
          </a:prstGeom>
        </p:spPr>
      </p:pic>
    </p:spTree>
    <p:extLst>
      <p:ext uri="{BB962C8B-B14F-4D97-AF65-F5344CB8AC3E}">
        <p14:creationId xmlns:p14="http://schemas.microsoft.com/office/powerpoint/2010/main" val="26830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7145105" cy="461665"/>
          </a:xfrm>
          <a:prstGeom prst="rect">
            <a:avLst/>
          </a:prstGeom>
          <a:noFill/>
        </p:spPr>
        <p:txBody>
          <a:bodyPr wrap="none" rtlCol="0">
            <a:spAutoFit/>
          </a:bodyPr>
          <a:lstStyle/>
          <a:p>
            <a:r>
              <a:rPr lang="en-GB" sz="2400" b="1" smtClean="0">
                <a:solidFill>
                  <a:schemeClr val="tx2">
                    <a:lumMod val="75000"/>
                  </a:schemeClr>
                </a:solidFill>
              </a:rPr>
              <a:t>Overview of project expenditures – University of Cadiz</a:t>
            </a:r>
            <a:endParaRPr lang="en-GB" sz="2400" b="1">
              <a:solidFill>
                <a:schemeClr val="tx2">
                  <a:lumMod val="75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799793332"/>
              </p:ext>
            </p:extLst>
          </p:nvPr>
        </p:nvGraphicFramePr>
        <p:xfrm>
          <a:off x="158739" y="1995988"/>
          <a:ext cx="8525817" cy="2865120"/>
        </p:xfrm>
        <a:graphic>
          <a:graphicData uri="http://schemas.openxmlformats.org/drawingml/2006/table">
            <a:tbl>
              <a:tblPr firstRow="1" bandRow="1">
                <a:tableStyleId>{5C22544A-7EE6-4342-B048-85BDC9FD1C3A}</a:tableStyleId>
              </a:tblPr>
              <a:tblGrid>
                <a:gridCol w="1800828"/>
                <a:gridCol w="1596226"/>
                <a:gridCol w="1374770"/>
                <a:gridCol w="1649023"/>
                <a:gridCol w="1123615"/>
                <a:gridCol w="981355"/>
              </a:tblGrid>
              <a:tr h="370840">
                <a:tc>
                  <a:txBody>
                    <a:bodyPr/>
                    <a:lstStyle/>
                    <a:p>
                      <a:r>
                        <a:rPr lang="en-GB" noProof="0" smtClean="0"/>
                        <a:t>Concept</a:t>
                      </a:r>
                      <a:endParaRPr lang="en-GB" noProof="0"/>
                    </a:p>
                  </a:txBody>
                  <a:tcPr/>
                </a:tc>
                <a:tc>
                  <a:txBody>
                    <a:bodyPr/>
                    <a:lstStyle/>
                    <a:p>
                      <a:r>
                        <a:rPr lang="en-GB" noProof="0" dirty="0" smtClean="0"/>
                        <a:t>Direct costs (€)</a:t>
                      </a:r>
                      <a:endParaRPr lang="en-GB" noProof="0" dirty="0"/>
                    </a:p>
                  </a:txBody>
                  <a:tcPr/>
                </a:tc>
                <a:tc>
                  <a:txBody>
                    <a:bodyPr/>
                    <a:lstStyle/>
                    <a:p>
                      <a:r>
                        <a:rPr lang="en-GB" noProof="0" dirty="0" smtClean="0"/>
                        <a:t>First year (€)</a:t>
                      </a:r>
                      <a:endParaRPr lang="en-GB" noProof="0" dirty="0"/>
                    </a:p>
                  </a:txBody>
                  <a:tcPr/>
                </a:tc>
                <a:tc>
                  <a:txBody>
                    <a:bodyPr/>
                    <a:lstStyle/>
                    <a:p>
                      <a:r>
                        <a:rPr lang="en-GB" noProof="0" dirty="0" smtClean="0"/>
                        <a:t>Second year (€)</a:t>
                      </a:r>
                    </a:p>
                    <a:p>
                      <a:r>
                        <a:rPr lang="en-GB" noProof="0" dirty="0" smtClean="0"/>
                        <a:t>(estimation)</a:t>
                      </a:r>
                      <a:endParaRPr lang="en-GB" noProof="0" dirty="0"/>
                    </a:p>
                  </a:txBody>
                  <a:tcPr/>
                </a:tc>
                <a:tc>
                  <a:txBody>
                    <a:bodyPr/>
                    <a:lstStyle/>
                    <a:p>
                      <a:r>
                        <a:rPr lang="en-GB" noProof="0" dirty="0" smtClean="0"/>
                        <a:t>Total</a:t>
                      </a:r>
                      <a:endParaRPr lang="en-GB" noProof="0" dirty="0"/>
                    </a:p>
                  </a:txBody>
                  <a:tcPr/>
                </a:tc>
                <a:tc>
                  <a:txBody>
                    <a:bodyPr/>
                    <a:lstStyle/>
                    <a:p>
                      <a:r>
                        <a:rPr lang="en-GB" noProof="0" dirty="0" smtClean="0"/>
                        <a:t>%</a:t>
                      </a:r>
                      <a:endParaRPr lang="en-GB" noProof="0" dirty="0"/>
                    </a:p>
                  </a:txBody>
                  <a:tcPr/>
                </a:tc>
              </a:tr>
              <a:tr h="370840">
                <a:tc>
                  <a:txBody>
                    <a:bodyPr/>
                    <a:lstStyle/>
                    <a:p>
                      <a:r>
                        <a:rPr lang="en-GB" noProof="0" smtClean="0"/>
                        <a:t>Staff costs</a:t>
                      </a:r>
                      <a:endParaRPr lang="en-GB" noProof="0"/>
                    </a:p>
                  </a:txBody>
                  <a:tcPr/>
                </a:tc>
                <a:tc>
                  <a:txBody>
                    <a:bodyPr/>
                    <a:lstStyle/>
                    <a:p>
                      <a:pPr algn="r"/>
                      <a:r>
                        <a:rPr lang="en-GB" noProof="0" dirty="0" smtClean="0"/>
                        <a:t>39.974</a:t>
                      </a:r>
                      <a:r>
                        <a:rPr lang="en-GB" baseline="0" noProof="0" dirty="0" smtClean="0"/>
                        <a:t>,00 </a:t>
                      </a:r>
                      <a:endParaRPr lang="en-GB" noProof="0" dirty="0"/>
                    </a:p>
                  </a:txBody>
                  <a:tcPr/>
                </a:tc>
                <a:tc>
                  <a:txBody>
                    <a:bodyPr/>
                    <a:lstStyle/>
                    <a:p>
                      <a:pPr algn="r"/>
                      <a:r>
                        <a:rPr lang="en-GB" noProof="0" dirty="0" smtClean="0"/>
                        <a:t>21.276,00</a:t>
                      </a:r>
                      <a:endParaRPr lang="en-GB" noProof="0" dirty="0"/>
                    </a:p>
                  </a:txBody>
                  <a:tcPr/>
                </a:tc>
                <a:tc>
                  <a:txBody>
                    <a:bodyPr/>
                    <a:lstStyle/>
                    <a:p>
                      <a:pPr algn="r"/>
                      <a:r>
                        <a:rPr lang="en-GB" noProof="0" dirty="0" smtClean="0"/>
                        <a:t>12.000,00</a:t>
                      </a:r>
                      <a:endParaRPr lang="en-GB" noProof="0" dirty="0"/>
                    </a:p>
                  </a:txBody>
                  <a:tcPr/>
                </a:tc>
                <a:tc>
                  <a:txBody>
                    <a:bodyPr/>
                    <a:lstStyle/>
                    <a:p>
                      <a:pPr algn="r"/>
                      <a:r>
                        <a:rPr lang="en-GB" noProof="0" dirty="0" smtClean="0"/>
                        <a:t>33.276,00</a:t>
                      </a:r>
                      <a:endParaRPr lang="en-GB" noProof="0" dirty="0"/>
                    </a:p>
                  </a:txBody>
                  <a:tcPr/>
                </a:tc>
                <a:tc>
                  <a:txBody>
                    <a:bodyPr/>
                    <a:lstStyle/>
                    <a:p>
                      <a:pPr algn="r"/>
                      <a:r>
                        <a:rPr lang="en-GB" b="1" noProof="0" dirty="0" smtClean="0">
                          <a:solidFill>
                            <a:srgbClr val="17375E"/>
                          </a:solidFill>
                        </a:rPr>
                        <a:t>83,24%</a:t>
                      </a:r>
                      <a:endParaRPr lang="en-GB" b="1" noProof="0" dirty="0">
                        <a:solidFill>
                          <a:srgbClr val="17375E"/>
                        </a:solidFill>
                      </a:endParaRPr>
                    </a:p>
                  </a:txBody>
                  <a:tcPr/>
                </a:tc>
              </a:tr>
              <a:tr h="370840">
                <a:tc>
                  <a:txBody>
                    <a:bodyPr/>
                    <a:lstStyle/>
                    <a:p>
                      <a:r>
                        <a:rPr lang="en-GB" noProof="0" smtClean="0"/>
                        <a:t>Travel costs</a:t>
                      </a:r>
                      <a:endParaRPr lang="en-GB" noProof="0"/>
                    </a:p>
                  </a:txBody>
                  <a:tcPr/>
                </a:tc>
                <a:tc>
                  <a:txBody>
                    <a:bodyPr/>
                    <a:lstStyle/>
                    <a:p>
                      <a:pPr algn="r"/>
                      <a:r>
                        <a:rPr lang="en-GB" noProof="0" dirty="0" smtClean="0"/>
                        <a:t>1.080,00</a:t>
                      </a:r>
                      <a:endParaRPr lang="en-GB" noProof="0" dirty="0"/>
                    </a:p>
                  </a:txBody>
                  <a:tcPr/>
                </a:tc>
                <a:tc rowSpan="2">
                  <a:txBody>
                    <a:bodyPr/>
                    <a:lstStyle/>
                    <a:p>
                      <a:pPr algn="r"/>
                      <a:r>
                        <a:rPr lang="en-GB" noProof="0" dirty="0" smtClean="0"/>
                        <a:t>1.039,62</a:t>
                      </a:r>
                      <a:endParaRPr lang="en-GB" noProof="0" dirty="0"/>
                    </a:p>
                  </a:txBody>
                  <a:tcPr anchor="ctr"/>
                </a:tc>
                <a:tc>
                  <a:txBody>
                    <a:bodyPr/>
                    <a:lstStyle/>
                    <a:p>
                      <a:pPr algn="r"/>
                      <a:r>
                        <a:rPr lang="en-GB" noProof="0" dirty="0" smtClean="0"/>
                        <a:t>0,00</a:t>
                      </a:r>
                      <a:endParaRPr lang="en-GB" noProof="0" dirty="0"/>
                    </a:p>
                  </a:txBody>
                  <a:tcPr/>
                </a:tc>
                <a:tc rowSpan="2">
                  <a:txBody>
                    <a:bodyPr/>
                    <a:lstStyle/>
                    <a:p>
                      <a:pPr algn="r"/>
                      <a:r>
                        <a:rPr lang="en-GB" noProof="0" dirty="0" smtClean="0"/>
                        <a:t>1.039,62</a:t>
                      </a:r>
                      <a:endParaRPr lang="en-GB" noProof="0" dirty="0"/>
                    </a:p>
                  </a:txBody>
                  <a:tcPr anchor="ctr"/>
                </a:tc>
                <a:tc rowSpan="2">
                  <a:txBody>
                    <a:bodyPr/>
                    <a:lstStyle/>
                    <a:p>
                      <a:pPr algn="r"/>
                      <a:r>
                        <a:rPr lang="en-GB" b="1" noProof="0" dirty="0" smtClean="0">
                          <a:solidFill>
                            <a:srgbClr val="17375E"/>
                          </a:solidFill>
                        </a:rPr>
                        <a:t>7,16%</a:t>
                      </a:r>
                      <a:endParaRPr lang="en-GB" b="1" noProof="0" dirty="0">
                        <a:solidFill>
                          <a:srgbClr val="17375E"/>
                        </a:solidFill>
                      </a:endParaRPr>
                    </a:p>
                  </a:txBody>
                  <a:tcPr anchor="ctr"/>
                </a:tc>
              </a:tr>
              <a:tr h="370840">
                <a:tc>
                  <a:txBody>
                    <a:bodyPr/>
                    <a:lstStyle/>
                    <a:p>
                      <a:r>
                        <a:rPr lang="en-GB" noProof="0" smtClean="0"/>
                        <a:t>Costs of stay</a:t>
                      </a:r>
                      <a:endParaRPr lang="en-GB" noProof="0"/>
                    </a:p>
                  </a:txBody>
                  <a:tcPr/>
                </a:tc>
                <a:tc>
                  <a:txBody>
                    <a:bodyPr/>
                    <a:lstStyle/>
                    <a:p>
                      <a:pPr algn="r"/>
                      <a:r>
                        <a:rPr lang="en-GB" noProof="0" dirty="0" smtClean="0"/>
                        <a:t>13.440,00</a:t>
                      </a:r>
                      <a:endParaRPr lang="en-GB" noProof="0" dirty="0"/>
                    </a:p>
                  </a:txBody>
                  <a:tcPr/>
                </a:tc>
                <a:tc vMerge="1">
                  <a:txBody>
                    <a:bodyPr/>
                    <a:lstStyle/>
                    <a:p>
                      <a:pPr algn="r"/>
                      <a:endParaRPr lang="en-GB" noProof="0" dirty="0"/>
                    </a:p>
                  </a:txBody>
                  <a:tcPr/>
                </a:tc>
                <a:tc>
                  <a:txBody>
                    <a:bodyPr/>
                    <a:lstStyle/>
                    <a:p>
                      <a:pPr algn="r"/>
                      <a:r>
                        <a:rPr lang="en-GB" noProof="0" dirty="0" smtClean="0"/>
                        <a:t>0,00</a:t>
                      </a:r>
                      <a:endParaRPr lang="en-GB" noProof="0" dirty="0"/>
                    </a:p>
                  </a:txBody>
                  <a:tcPr/>
                </a:tc>
                <a:tc vMerge="1">
                  <a:txBody>
                    <a:bodyPr/>
                    <a:lstStyle/>
                    <a:p>
                      <a:pPr algn="r"/>
                      <a:endParaRPr lang="en-GB" noProof="0" dirty="0"/>
                    </a:p>
                  </a:txBody>
                  <a:tcPr/>
                </a:tc>
                <a:tc vMerge="1">
                  <a:txBody>
                    <a:bodyPr/>
                    <a:lstStyle/>
                    <a:p>
                      <a:endParaRPr lang="es-ES"/>
                    </a:p>
                  </a:txBody>
                  <a:tcPr/>
                </a:tc>
              </a:tr>
              <a:tr h="370840">
                <a:tc>
                  <a:txBody>
                    <a:bodyPr/>
                    <a:lstStyle/>
                    <a:p>
                      <a:r>
                        <a:rPr lang="en-GB" noProof="0" dirty="0" smtClean="0"/>
                        <a:t>Subcontracting</a:t>
                      </a:r>
                      <a:endParaRPr lang="en-GB" noProof="0" dirty="0"/>
                    </a:p>
                  </a:txBody>
                  <a:tcPr/>
                </a:tc>
                <a:tc>
                  <a:txBody>
                    <a:bodyPr/>
                    <a:lstStyle/>
                    <a:p>
                      <a:pPr algn="r"/>
                      <a:r>
                        <a:rPr lang="en-GB" noProof="0" dirty="0" smtClean="0"/>
                        <a:t>1.500,00</a:t>
                      </a:r>
                      <a:endParaRPr lang="en-GB" noProof="0" dirty="0"/>
                    </a:p>
                  </a:txBody>
                  <a:tcPr/>
                </a:tc>
                <a:tc>
                  <a:txBody>
                    <a:bodyPr/>
                    <a:lstStyle/>
                    <a:p>
                      <a:pPr algn="r"/>
                      <a:r>
                        <a:rPr lang="en-GB" noProof="0" dirty="0" smtClean="0"/>
                        <a:t>0,00</a:t>
                      </a:r>
                      <a:endParaRPr lang="en-GB" noProof="0" dirty="0"/>
                    </a:p>
                  </a:txBody>
                  <a:tcPr/>
                </a:tc>
                <a:tc>
                  <a:txBody>
                    <a:bodyPr/>
                    <a:lstStyle/>
                    <a:p>
                      <a:pPr algn="r"/>
                      <a:r>
                        <a:rPr lang="en-GB" noProof="0" dirty="0" smtClean="0"/>
                        <a:t>0,00</a:t>
                      </a:r>
                      <a:endParaRPr lang="en-GB" noProof="0" dirty="0"/>
                    </a:p>
                  </a:txBody>
                  <a:tcPr/>
                </a:tc>
                <a:tc>
                  <a:txBody>
                    <a:bodyPr/>
                    <a:lstStyle/>
                    <a:p>
                      <a:pPr algn="r"/>
                      <a:r>
                        <a:rPr lang="en-GB" noProof="0" dirty="0" smtClean="0"/>
                        <a:t>0,00</a:t>
                      </a:r>
                      <a:endParaRPr lang="en-GB" noProof="0" dirty="0"/>
                    </a:p>
                  </a:txBody>
                  <a:tcPr/>
                </a:tc>
                <a:tc>
                  <a:txBody>
                    <a:bodyPr/>
                    <a:lstStyle/>
                    <a:p>
                      <a:pPr algn="r"/>
                      <a:r>
                        <a:rPr lang="en-GB" b="1" noProof="0" dirty="0" smtClean="0">
                          <a:solidFill>
                            <a:srgbClr val="17375E"/>
                          </a:solidFill>
                        </a:rPr>
                        <a:t>0%</a:t>
                      </a:r>
                      <a:endParaRPr lang="en-GB" b="1" noProof="0" dirty="0">
                        <a:solidFill>
                          <a:srgbClr val="17375E"/>
                        </a:solidFill>
                      </a:endParaRPr>
                    </a:p>
                  </a:txBody>
                  <a:tcPr/>
                </a:tc>
              </a:tr>
              <a:tr h="370840">
                <a:tc>
                  <a:txBody>
                    <a:bodyPr/>
                    <a:lstStyle/>
                    <a:p>
                      <a:r>
                        <a:rPr lang="en-GB" noProof="0" smtClean="0"/>
                        <a:t>Exceptional costs</a:t>
                      </a:r>
                      <a:endParaRPr lang="en-GB" noProof="0"/>
                    </a:p>
                  </a:txBody>
                  <a:tcPr/>
                </a:tc>
                <a:tc>
                  <a:txBody>
                    <a:bodyPr/>
                    <a:lstStyle/>
                    <a:p>
                      <a:pPr algn="r"/>
                      <a:r>
                        <a:rPr lang="en-GB" noProof="0" dirty="0" smtClean="0"/>
                        <a:t>11.520,00</a:t>
                      </a:r>
                      <a:endParaRPr lang="en-GB" noProof="0" dirty="0"/>
                    </a:p>
                  </a:txBody>
                  <a:tcPr/>
                </a:tc>
                <a:tc>
                  <a:txBody>
                    <a:bodyPr/>
                    <a:lstStyle/>
                    <a:p>
                      <a:pPr algn="r"/>
                      <a:r>
                        <a:rPr lang="en-GB" noProof="0" dirty="0" smtClean="0"/>
                        <a:t>1.728,38</a:t>
                      </a:r>
                      <a:endParaRPr lang="en-GB" noProof="0" dirty="0"/>
                    </a:p>
                  </a:txBody>
                  <a:tcPr/>
                </a:tc>
                <a:tc>
                  <a:txBody>
                    <a:bodyPr/>
                    <a:lstStyle/>
                    <a:p>
                      <a:pPr algn="r"/>
                      <a:r>
                        <a:rPr lang="en-GB" noProof="0" dirty="0" smtClean="0"/>
                        <a:t>0,00</a:t>
                      </a:r>
                      <a:endParaRPr lang="en-GB" noProof="0" dirty="0"/>
                    </a:p>
                  </a:txBody>
                  <a:tcPr/>
                </a:tc>
                <a:tc>
                  <a:txBody>
                    <a:bodyPr/>
                    <a:lstStyle/>
                    <a:p>
                      <a:pPr algn="r"/>
                      <a:r>
                        <a:rPr lang="en-GB" noProof="0" dirty="0" smtClean="0"/>
                        <a:t>1.728,38</a:t>
                      </a:r>
                      <a:endParaRPr lang="en-GB" noProof="0" dirty="0"/>
                    </a:p>
                  </a:txBody>
                  <a:tcPr/>
                </a:tc>
                <a:tc>
                  <a:txBody>
                    <a:bodyPr/>
                    <a:lstStyle/>
                    <a:p>
                      <a:pPr algn="r"/>
                      <a:r>
                        <a:rPr lang="en-GB" b="1" noProof="0" dirty="0" smtClean="0">
                          <a:solidFill>
                            <a:srgbClr val="17375E"/>
                          </a:solidFill>
                        </a:rPr>
                        <a:t>15,04%</a:t>
                      </a:r>
                      <a:endParaRPr lang="en-GB" b="1" noProof="0" dirty="0">
                        <a:solidFill>
                          <a:srgbClr val="17375E"/>
                        </a:solidFill>
                      </a:endParaRPr>
                    </a:p>
                  </a:txBody>
                  <a:tcPr/>
                </a:tc>
              </a:tr>
              <a:tr h="370840">
                <a:tc>
                  <a:txBody>
                    <a:bodyPr/>
                    <a:lstStyle/>
                    <a:p>
                      <a:r>
                        <a:rPr lang="en-GB" b="1" noProof="0" smtClean="0">
                          <a:solidFill>
                            <a:srgbClr val="800000"/>
                          </a:solidFill>
                        </a:rPr>
                        <a:t>Total direct costs</a:t>
                      </a:r>
                      <a:endParaRPr lang="en-GB" b="1" noProof="0">
                        <a:solidFill>
                          <a:srgbClr val="800000"/>
                        </a:solidFill>
                      </a:endParaRPr>
                    </a:p>
                  </a:txBody>
                  <a:tcPr/>
                </a:tc>
                <a:tc>
                  <a:txBody>
                    <a:bodyPr/>
                    <a:lstStyle/>
                    <a:p>
                      <a:pPr algn="r"/>
                      <a:r>
                        <a:rPr lang="en-GB" b="1" noProof="0" dirty="0" smtClean="0">
                          <a:solidFill>
                            <a:schemeClr val="tx2">
                              <a:lumMod val="75000"/>
                            </a:schemeClr>
                          </a:solidFill>
                        </a:rPr>
                        <a:t>67.514,00</a:t>
                      </a:r>
                      <a:endParaRPr lang="en-GB" b="1" noProof="0" dirty="0">
                        <a:solidFill>
                          <a:schemeClr val="tx2">
                            <a:lumMod val="75000"/>
                          </a:schemeClr>
                        </a:solidFill>
                      </a:endParaRPr>
                    </a:p>
                  </a:txBody>
                  <a:tcPr/>
                </a:tc>
                <a:tc>
                  <a:txBody>
                    <a:bodyPr/>
                    <a:lstStyle/>
                    <a:p>
                      <a:pPr algn="r"/>
                      <a:r>
                        <a:rPr lang="en-GB" b="1" noProof="0" dirty="0" smtClean="0">
                          <a:solidFill>
                            <a:schemeClr val="tx2">
                              <a:lumMod val="75000"/>
                            </a:schemeClr>
                          </a:solidFill>
                        </a:rPr>
                        <a:t>24.044,00</a:t>
                      </a:r>
                      <a:endParaRPr lang="en-GB" b="1" noProof="0" dirty="0">
                        <a:solidFill>
                          <a:schemeClr val="tx2">
                            <a:lumMod val="75000"/>
                          </a:schemeClr>
                        </a:solidFill>
                      </a:endParaRPr>
                    </a:p>
                  </a:txBody>
                  <a:tcPr/>
                </a:tc>
                <a:tc>
                  <a:txBody>
                    <a:bodyPr/>
                    <a:lstStyle/>
                    <a:p>
                      <a:pPr algn="r"/>
                      <a:r>
                        <a:rPr lang="en-GB" b="1" noProof="0" dirty="0" smtClean="0">
                          <a:solidFill>
                            <a:schemeClr val="tx2">
                              <a:lumMod val="75000"/>
                            </a:schemeClr>
                          </a:solidFill>
                        </a:rPr>
                        <a:t>12.000,00</a:t>
                      </a:r>
                      <a:endParaRPr lang="en-GB" b="1" noProof="0" dirty="0">
                        <a:solidFill>
                          <a:schemeClr val="tx2">
                            <a:lumMod val="75000"/>
                          </a:schemeClr>
                        </a:solidFill>
                      </a:endParaRPr>
                    </a:p>
                  </a:txBody>
                  <a:tcPr/>
                </a:tc>
                <a:tc>
                  <a:txBody>
                    <a:bodyPr/>
                    <a:lstStyle/>
                    <a:p>
                      <a:pPr algn="r"/>
                      <a:r>
                        <a:rPr lang="en-GB" b="1" noProof="0" dirty="0" smtClean="0">
                          <a:solidFill>
                            <a:schemeClr val="tx2">
                              <a:lumMod val="75000"/>
                            </a:schemeClr>
                          </a:solidFill>
                        </a:rPr>
                        <a:t>36.044,00</a:t>
                      </a:r>
                      <a:endParaRPr lang="en-GB" b="1" noProof="0" dirty="0">
                        <a:solidFill>
                          <a:schemeClr val="tx2">
                            <a:lumMod val="75000"/>
                          </a:schemeClr>
                        </a:solidFill>
                      </a:endParaRPr>
                    </a:p>
                  </a:txBody>
                  <a:tcPr/>
                </a:tc>
                <a:tc>
                  <a:txBody>
                    <a:bodyPr/>
                    <a:lstStyle/>
                    <a:p>
                      <a:pPr algn="r"/>
                      <a:r>
                        <a:rPr lang="en-GB" b="1" noProof="0" dirty="0" smtClean="0">
                          <a:solidFill>
                            <a:srgbClr val="800000"/>
                          </a:solidFill>
                        </a:rPr>
                        <a:t>53,39%</a:t>
                      </a:r>
                      <a:endParaRPr lang="en-GB" b="1" noProof="0" dirty="0">
                        <a:solidFill>
                          <a:srgbClr val="800000"/>
                        </a:solidFill>
                      </a:endParaRPr>
                    </a:p>
                  </a:txBody>
                  <a:tcPr/>
                </a:tc>
              </a:tr>
            </a:tbl>
          </a:graphicData>
        </a:graphic>
      </p:graphicFrame>
    </p:spTree>
    <p:extLst>
      <p:ext uri="{BB962C8B-B14F-4D97-AF65-F5344CB8AC3E}">
        <p14:creationId xmlns:p14="http://schemas.microsoft.com/office/powerpoint/2010/main" val="396424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7890802" cy="461665"/>
          </a:xfrm>
          <a:prstGeom prst="rect">
            <a:avLst/>
          </a:prstGeom>
          <a:noFill/>
        </p:spPr>
        <p:txBody>
          <a:bodyPr wrap="none" rtlCol="0">
            <a:spAutoFit/>
          </a:bodyPr>
          <a:lstStyle/>
          <a:p>
            <a:r>
              <a:rPr lang="en-GB" sz="2400" b="1" dirty="0" smtClean="0">
                <a:solidFill>
                  <a:schemeClr val="tx2">
                    <a:lumMod val="75000"/>
                  </a:schemeClr>
                </a:solidFill>
              </a:rPr>
              <a:t>Overview of activities for the third year – University of Cadiz</a:t>
            </a:r>
            <a:endParaRPr lang="en-GB" sz="2400" b="1" dirty="0">
              <a:solidFill>
                <a:schemeClr val="tx2">
                  <a:lumMod val="75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183024880"/>
              </p:ext>
            </p:extLst>
          </p:nvPr>
        </p:nvGraphicFramePr>
        <p:xfrm>
          <a:off x="90464" y="1763836"/>
          <a:ext cx="8902903" cy="3774440"/>
        </p:xfrm>
        <a:graphic>
          <a:graphicData uri="http://schemas.openxmlformats.org/drawingml/2006/table">
            <a:tbl>
              <a:tblPr firstRow="1" bandRow="1">
                <a:tableStyleId>{5C22544A-7EE6-4342-B048-85BDC9FD1C3A}</a:tableStyleId>
              </a:tblPr>
              <a:tblGrid>
                <a:gridCol w="3644585"/>
                <a:gridCol w="5258318"/>
              </a:tblGrid>
              <a:tr h="370840">
                <a:tc>
                  <a:txBody>
                    <a:bodyPr/>
                    <a:lstStyle/>
                    <a:p>
                      <a:r>
                        <a:rPr lang="en-GB" noProof="0" dirty="0" smtClean="0"/>
                        <a:t>WP5 - Concept</a:t>
                      </a:r>
                      <a:endParaRPr lang="en-GB" noProof="0" dirty="0"/>
                    </a:p>
                  </a:txBody>
                  <a:tcPr/>
                </a:tc>
                <a:tc>
                  <a:txBody>
                    <a:bodyPr/>
                    <a:lstStyle/>
                    <a:p>
                      <a:endParaRPr lang="en-GB" noProof="0" dirty="0"/>
                    </a:p>
                  </a:txBody>
                  <a:tcPr/>
                </a:tc>
              </a:tr>
              <a:tr h="370840">
                <a:tc>
                  <a:txBody>
                    <a:bodyPr/>
                    <a:lstStyle/>
                    <a:p>
                      <a:r>
                        <a:rPr lang="en-GB" noProof="0" dirty="0" smtClean="0"/>
                        <a:t>2</a:t>
                      </a:r>
                      <a:r>
                        <a:rPr lang="en-GB" baseline="30000" noProof="0" dirty="0" smtClean="0"/>
                        <a:t>nd</a:t>
                      </a:r>
                      <a:r>
                        <a:rPr lang="en-GB" noProof="0" dirty="0" smtClean="0"/>
                        <a:t> Year Quality Report</a:t>
                      </a:r>
                      <a:endParaRPr lang="en-GB" noProof="0" dirty="0"/>
                    </a:p>
                  </a:txBody>
                  <a:tcPr/>
                </a:tc>
                <a:tc>
                  <a:txBody>
                    <a:bodyPr/>
                    <a:lstStyle/>
                    <a:p>
                      <a:pPr algn="r"/>
                      <a:r>
                        <a:rPr lang="en-GB" noProof="0" dirty="0" smtClean="0"/>
                        <a:t>December</a:t>
                      </a:r>
                      <a:r>
                        <a:rPr lang="en-GB" baseline="0" noProof="0" dirty="0" smtClean="0"/>
                        <a:t> 2021-January 2022</a:t>
                      </a:r>
                      <a:endParaRPr lang="en-GB" noProof="0" dirty="0"/>
                    </a:p>
                  </a:txBody>
                  <a:tcPr/>
                </a:tc>
              </a:tr>
              <a:tr h="370840">
                <a:tc>
                  <a:txBody>
                    <a:bodyPr/>
                    <a:lstStyle/>
                    <a:p>
                      <a:r>
                        <a:rPr lang="en-GB" noProof="0" dirty="0" smtClean="0"/>
                        <a:t>Impact Analysis</a:t>
                      </a:r>
                      <a:endParaRPr lang="en-GB" noProof="0" dirty="0"/>
                    </a:p>
                  </a:txBody>
                  <a:tcPr/>
                </a:tc>
                <a:tc>
                  <a:txBody>
                    <a:bodyPr/>
                    <a:lstStyle/>
                    <a:p>
                      <a:pPr algn="r"/>
                      <a:r>
                        <a:rPr lang="en-GB" noProof="0" dirty="0" smtClean="0"/>
                        <a:t>To be </a:t>
                      </a:r>
                      <a:r>
                        <a:rPr lang="en-GB" baseline="0" noProof="0" dirty="0" smtClean="0"/>
                        <a:t>delivered by the end of the third year</a:t>
                      </a:r>
                    </a:p>
                    <a:p>
                      <a:pPr algn="r"/>
                      <a:r>
                        <a:rPr lang="en-GB" baseline="0" noProof="0" dirty="0" smtClean="0"/>
                        <a:t>Proposed beginning: June-July 2022 </a:t>
                      </a:r>
                      <a:endParaRPr lang="en-GB" noProof="0" dirty="0"/>
                    </a:p>
                  </a:txBody>
                  <a:tcPr/>
                </a:tc>
              </a:tr>
              <a:tr h="370840">
                <a:tc>
                  <a:txBody>
                    <a:bodyPr/>
                    <a:lstStyle/>
                    <a:p>
                      <a:r>
                        <a:rPr lang="en-GB" noProof="0" dirty="0" smtClean="0"/>
                        <a:t>External Quality Control</a:t>
                      </a:r>
                      <a:r>
                        <a:rPr lang="en-GB" baseline="0" noProof="0" dirty="0" smtClean="0"/>
                        <a:t> &amp; Evaluation</a:t>
                      </a:r>
                      <a:endParaRPr lang="en-GB" noProof="0" dirty="0"/>
                    </a:p>
                  </a:txBody>
                  <a:tcPr/>
                </a:tc>
                <a:tc>
                  <a:txBody>
                    <a:bodyPr/>
                    <a:lstStyle/>
                    <a:p>
                      <a:pPr algn="r"/>
                      <a:r>
                        <a:rPr lang="en-GB" noProof="0" dirty="0" smtClean="0"/>
                        <a:t>To</a:t>
                      </a:r>
                      <a:r>
                        <a:rPr lang="en-GB" baseline="0" noProof="0" dirty="0" smtClean="0"/>
                        <a:t> be delivered by the end of the third year</a:t>
                      </a:r>
                    </a:p>
                    <a:p>
                      <a:pPr algn="r"/>
                      <a:r>
                        <a:rPr lang="en-GB" baseline="0" noProof="0" dirty="0" smtClean="0"/>
                        <a:t>Contracting? </a:t>
                      </a:r>
                      <a:r>
                        <a:rPr lang="mr-IN" baseline="0" noProof="0" dirty="0" smtClean="0"/>
                        <a:t>–</a:t>
                      </a:r>
                      <a:r>
                        <a:rPr lang="en-GB" baseline="0" noProof="0" dirty="0" smtClean="0"/>
                        <a:t> UM</a:t>
                      </a:r>
                      <a:endParaRPr lang="en-GB" noProof="0" dirty="0"/>
                    </a:p>
                  </a:txBody>
                  <a:tcPr/>
                </a:tc>
              </a:tr>
              <a:tr h="370840">
                <a:tc>
                  <a:txBody>
                    <a:bodyPr/>
                    <a:lstStyle/>
                    <a:p>
                      <a:r>
                        <a:rPr lang="en-GB" b="1" noProof="0" dirty="0" smtClean="0"/>
                        <a:t>Other WPs</a:t>
                      </a:r>
                      <a:endParaRPr lang="en-GB" b="1" noProof="0" dirty="0"/>
                    </a:p>
                  </a:txBody>
                  <a:tcPr/>
                </a:tc>
                <a:tc>
                  <a:txBody>
                    <a:bodyPr/>
                    <a:lstStyle/>
                    <a:p>
                      <a:pPr algn="r"/>
                      <a:endParaRPr lang="en-GB" noProof="0" dirty="0"/>
                    </a:p>
                  </a:txBody>
                  <a:tcPr/>
                </a:tc>
              </a:tr>
              <a:tr h="370840">
                <a:tc>
                  <a:txBody>
                    <a:bodyPr/>
                    <a:lstStyle/>
                    <a:p>
                      <a:r>
                        <a:rPr lang="en-GB" noProof="0" dirty="0" smtClean="0"/>
                        <a:t>Dissemination</a:t>
                      </a:r>
                      <a:endParaRPr lang="en-GB" noProof="0" dirty="0"/>
                    </a:p>
                  </a:txBody>
                  <a:tcPr/>
                </a:tc>
                <a:tc>
                  <a:txBody>
                    <a:bodyPr/>
                    <a:lstStyle/>
                    <a:p>
                      <a:pPr algn="r"/>
                      <a:r>
                        <a:rPr lang="en-GB" noProof="0" dirty="0" smtClean="0"/>
                        <a:t>All year round</a:t>
                      </a:r>
                      <a:endParaRPr lang="en-GB" noProof="0" dirty="0"/>
                    </a:p>
                  </a:txBody>
                  <a:tcPr/>
                </a:tc>
              </a:tr>
              <a:tr h="370840">
                <a:tc>
                  <a:txBody>
                    <a:bodyPr/>
                    <a:lstStyle/>
                    <a:p>
                      <a:r>
                        <a:rPr lang="en-GB" b="0" noProof="0" dirty="0" smtClean="0">
                          <a:solidFill>
                            <a:schemeClr val="tx1"/>
                          </a:solidFill>
                        </a:rPr>
                        <a:t>Participation</a:t>
                      </a:r>
                      <a:r>
                        <a:rPr lang="en-GB" b="0" baseline="0" noProof="0" dirty="0" smtClean="0">
                          <a:solidFill>
                            <a:schemeClr val="tx1"/>
                          </a:solidFill>
                        </a:rPr>
                        <a:t> in pilot summer school</a:t>
                      </a:r>
                      <a:endParaRPr lang="en-GB" b="0" noProof="0" dirty="0">
                        <a:solidFill>
                          <a:schemeClr val="tx1"/>
                        </a:solidFill>
                      </a:endParaRPr>
                    </a:p>
                  </a:txBody>
                  <a:tcPr/>
                </a:tc>
                <a:tc>
                  <a:txBody>
                    <a:bodyPr/>
                    <a:lstStyle/>
                    <a:p>
                      <a:pPr algn="r"/>
                      <a:r>
                        <a:rPr lang="en-GB" b="0" noProof="0" dirty="0" smtClean="0">
                          <a:solidFill>
                            <a:srgbClr val="000000"/>
                          </a:solidFill>
                        </a:rPr>
                        <a:t>Summer, 2022</a:t>
                      </a:r>
                      <a:endParaRPr lang="en-GB" b="0" noProof="0" dirty="0">
                        <a:solidFill>
                          <a:srgbClr val="000000"/>
                        </a:solidFill>
                      </a:endParaRPr>
                    </a:p>
                  </a:txBody>
                  <a:tcPr/>
                </a:tc>
              </a:tr>
              <a:tr h="370840">
                <a:tc>
                  <a:txBody>
                    <a:bodyPr/>
                    <a:lstStyle/>
                    <a:p>
                      <a:r>
                        <a:rPr lang="en-GB" b="0" noProof="0" dirty="0" smtClean="0">
                          <a:solidFill>
                            <a:schemeClr val="tx1"/>
                          </a:solidFill>
                        </a:rPr>
                        <a:t>Dissemination &amp; exploitation events</a:t>
                      </a:r>
                      <a:endParaRPr lang="en-GB" b="0" noProof="0" dirty="0">
                        <a:solidFill>
                          <a:schemeClr val="tx1"/>
                        </a:solidFill>
                      </a:endParaRPr>
                    </a:p>
                  </a:txBody>
                  <a:tcPr/>
                </a:tc>
                <a:tc>
                  <a:txBody>
                    <a:bodyPr/>
                    <a:lstStyle/>
                    <a:p>
                      <a:pPr algn="r"/>
                      <a:r>
                        <a:rPr lang="en-GB" b="0" noProof="0" dirty="0" smtClean="0">
                          <a:solidFill>
                            <a:srgbClr val="000000"/>
                          </a:solidFill>
                        </a:rPr>
                        <a:t>Multiplier events</a:t>
                      </a:r>
                    </a:p>
                    <a:p>
                      <a:pPr algn="r"/>
                      <a:r>
                        <a:rPr lang="en-GB" b="0" noProof="0" dirty="0" smtClean="0">
                          <a:solidFill>
                            <a:srgbClr val="000000"/>
                          </a:solidFill>
                        </a:rPr>
                        <a:t>International staff week?</a:t>
                      </a:r>
                      <a:endParaRPr lang="en-GB" b="0" noProof="0" dirty="0">
                        <a:solidFill>
                          <a:srgbClr val="000000"/>
                        </a:solidFill>
                      </a:endParaRPr>
                    </a:p>
                  </a:txBody>
                  <a:tcPr/>
                </a:tc>
              </a:tr>
            </a:tbl>
          </a:graphicData>
        </a:graphic>
      </p:graphicFrame>
    </p:spTree>
    <p:extLst>
      <p:ext uri="{BB962C8B-B14F-4D97-AF65-F5344CB8AC3E}">
        <p14:creationId xmlns:p14="http://schemas.microsoft.com/office/powerpoint/2010/main" val="313950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8210331" cy="4524315"/>
          </a:xfrm>
          <a:prstGeom prst="rect">
            <a:avLst/>
          </a:prstGeom>
          <a:noFill/>
        </p:spPr>
        <p:txBody>
          <a:bodyPr wrap="square" rtlCol="0">
            <a:spAutoFit/>
          </a:bodyPr>
          <a:lstStyle/>
          <a:p>
            <a:r>
              <a:rPr lang="en-GB" sz="2400" b="1" dirty="0" smtClean="0">
                <a:solidFill>
                  <a:schemeClr val="tx2">
                    <a:lumMod val="75000"/>
                  </a:schemeClr>
                </a:solidFill>
              </a:rPr>
              <a:t>Proposal of activity: International Staff Week</a:t>
            </a:r>
          </a:p>
          <a:p>
            <a:endParaRPr lang="en-GB" sz="2400" b="1" dirty="0">
              <a:solidFill>
                <a:schemeClr val="tx2">
                  <a:lumMod val="75000"/>
                </a:schemeClr>
              </a:solidFill>
            </a:endParaRPr>
          </a:p>
          <a:p>
            <a:pPr marL="342900" indent="-342900">
              <a:buFont typeface="Wingdings" charset="2"/>
              <a:buChar char="ü"/>
            </a:pPr>
            <a:r>
              <a:rPr lang="en-GB" sz="2000" dirty="0" smtClean="0"/>
              <a:t>Possible dates: Summer (in parallel to the Summer School) or September.</a:t>
            </a:r>
          </a:p>
          <a:p>
            <a:pPr marL="342900" indent="-342900">
              <a:buFont typeface="Wingdings" charset="2"/>
              <a:buChar char="ü"/>
            </a:pPr>
            <a:r>
              <a:rPr lang="en-GB" sz="2000" dirty="0" smtClean="0"/>
              <a:t>Objectives:</a:t>
            </a:r>
            <a:endParaRPr lang="en-GB" dirty="0" smtClean="0"/>
          </a:p>
          <a:p>
            <a:pPr marL="800100" lvl="1" indent="-342900">
              <a:buFont typeface="Wingdings" charset="2"/>
              <a:buChar char="ü"/>
            </a:pPr>
            <a:r>
              <a:rPr lang="en-GB" sz="2000" dirty="0" smtClean="0"/>
              <a:t>Strength relations among IO staff of project partners</a:t>
            </a:r>
          </a:p>
          <a:p>
            <a:pPr marL="800100" lvl="1" indent="-342900">
              <a:buFont typeface="Wingdings" charset="2"/>
              <a:buChar char="ü"/>
            </a:pPr>
            <a:r>
              <a:rPr lang="en-GB" sz="2000" dirty="0" smtClean="0"/>
              <a:t>Networking to find new cooperation projects and ideas</a:t>
            </a:r>
          </a:p>
          <a:p>
            <a:pPr marL="800100" lvl="1" indent="-342900">
              <a:buFont typeface="Wingdings" charset="2"/>
              <a:buChar char="ü"/>
            </a:pPr>
            <a:r>
              <a:rPr lang="en-GB" sz="2000" dirty="0" smtClean="0"/>
              <a:t>Possibility of inviting strategic partners to Montenegrin HEIs</a:t>
            </a:r>
          </a:p>
          <a:p>
            <a:pPr marL="800100" lvl="1" indent="-342900">
              <a:buFont typeface="Wingdings" charset="2"/>
              <a:buChar char="ü"/>
            </a:pPr>
            <a:r>
              <a:rPr lang="en-GB" sz="2000" dirty="0" smtClean="0"/>
              <a:t>Fostering the international projection of Montenegrin HEIs</a:t>
            </a:r>
          </a:p>
          <a:p>
            <a:pPr marL="342900" indent="-342900">
              <a:buFont typeface="Wingdings" charset="2"/>
              <a:buChar char="ü"/>
            </a:pPr>
            <a:r>
              <a:rPr lang="en-GB" sz="2000" dirty="0" smtClean="0"/>
              <a:t>Format:</a:t>
            </a:r>
          </a:p>
          <a:p>
            <a:pPr marL="800100" lvl="1" indent="-342900">
              <a:buFont typeface="Wingdings" charset="2"/>
              <a:buChar char="ü"/>
            </a:pPr>
            <a:r>
              <a:rPr lang="en-GB" sz="2000" dirty="0" smtClean="0"/>
              <a:t>Conferences </a:t>
            </a:r>
          </a:p>
          <a:p>
            <a:pPr marL="800100" lvl="1" indent="-342900">
              <a:buFont typeface="Wingdings" charset="2"/>
              <a:buChar char="ü"/>
            </a:pPr>
            <a:r>
              <a:rPr lang="en-GB" sz="2000" dirty="0" smtClean="0"/>
              <a:t>Workshops</a:t>
            </a:r>
          </a:p>
          <a:p>
            <a:pPr marL="800100" lvl="1" indent="-342900">
              <a:buFont typeface="Wingdings" charset="2"/>
              <a:buChar char="ü"/>
            </a:pPr>
            <a:r>
              <a:rPr lang="en-GB" sz="2000" dirty="0" smtClean="0"/>
              <a:t>Networking spaces</a:t>
            </a:r>
          </a:p>
          <a:p>
            <a:pPr marL="800100" lvl="1" indent="-342900">
              <a:buFont typeface="Wingdings" charset="2"/>
              <a:buChar char="ü"/>
            </a:pPr>
            <a:r>
              <a:rPr lang="en-GB" sz="2000" dirty="0" smtClean="0"/>
              <a:t>Different venues (to visit the different campus)</a:t>
            </a:r>
          </a:p>
          <a:p>
            <a:pPr marL="800100" lvl="1" indent="-342900">
              <a:buFont typeface="Wingdings" charset="2"/>
              <a:buChar char="ü"/>
            </a:pPr>
            <a:r>
              <a:rPr lang="en-GB" sz="2000" dirty="0" smtClean="0"/>
              <a:t>Duration: One week?</a:t>
            </a:r>
          </a:p>
        </p:txBody>
      </p:sp>
    </p:spTree>
    <p:extLst>
      <p:ext uri="{BB962C8B-B14F-4D97-AF65-F5344CB8AC3E}">
        <p14:creationId xmlns:p14="http://schemas.microsoft.com/office/powerpoint/2010/main" val="352886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8210331" cy="2985433"/>
          </a:xfrm>
          <a:prstGeom prst="rect">
            <a:avLst/>
          </a:prstGeom>
          <a:noFill/>
        </p:spPr>
        <p:txBody>
          <a:bodyPr wrap="square" rtlCol="0">
            <a:spAutoFit/>
          </a:bodyPr>
          <a:lstStyle/>
          <a:p>
            <a:r>
              <a:rPr lang="en-GB" sz="2400" b="1" dirty="0" smtClean="0">
                <a:solidFill>
                  <a:schemeClr val="tx2">
                    <a:lumMod val="75000"/>
                  </a:schemeClr>
                </a:solidFill>
              </a:rPr>
              <a:t>Proposal of activity: International Staff Week</a:t>
            </a:r>
          </a:p>
          <a:p>
            <a:endParaRPr lang="en-GB" sz="2400" b="1" dirty="0">
              <a:solidFill>
                <a:schemeClr val="tx2">
                  <a:lumMod val="75000"/>
                </a:schemeClr>
              </a:solidFill>
            </a:endParaRPr>
          </a:p>
          <a:p>
            <a:pPr marL="342900" indent="-342900">
              <a:buFont typeface="Wingdings" charset="2"/>
              <a:buChar char="ü"/>
            </a:pPr>
            <a:r>
              <a:rPr lang="en-GB" sz="2000" dirty="0" smtClean="0"/>
              <a:t>Organizing committee: </a:t>
            </a:r>
          </a:p>
          <a:p>
            <a:pPr marL="800100" lvl="1" indent="-342900">
              <a:buFont typeface="Wingdings" charset="2"/>
              <a:buChar char="ü"/>
            </a:pPr>
            <a:r>
              <a:rPr lang="en-GB" sz="2000" dirty="0" smtClean="0"/>
              <a:t>Montenegrin HEIs</a:t>
            </a:r>
          </a:p>
          <a:p>
            <a:pPr marL="800100" lvl="1" indent="-342900">
              <a:buFont typeface="Wingdings" charset="2"/>
              <a:buChar char="ü"/>
            </a:pPr>
            <a:r>
              <a:rPr lang="en-GB" sz="2000" dirty="0" smtClean="0"/>
              <a:t>European partners</a:t>
            </a:r>
          </a:p>
          <a:p>
            <a:pPr marL="342900" indent="-342900">
              <a:buFont typeface="Wingdings" charset="2"/>
              <a:buChar char="ü"/>
            </a:pPr>
            <a:r>
              <a:rPr lang="en-GB" sz="2000" dirty="0" smtClean="0"/>
              <a:t>Financing:</a:t>
            </a:r>
          </a:p>
          <a:p>
            <a:pPr marL="800100" lvl="1" indent="-342900">
              <a:buFont typeface="Wingdings" charset="2"/>
              <a:buChar char="ü"/>
            </a:pPr>
            <a:r>
              <a:rPr lang="en-GB" sz="2000" dirty="0" smtClean="0"/>
              <a:t>IESP for the organizers: travel, stay costs, staff costs, exceptional costs</a:t>
            </a:r>
          </a:p>
          <a:p>
            <a:pPr marL="800100" lvl="1" indent="-342900">
              <a:buFont typeface="Wingdings" charset="2"/>
              <a:buChar char="ü"/>
            </a:pPr>
            <a:r>
              <a:rPr lang="en-GB" sz="2000" dirty="0" smtClean="0"/>
              <a:t>Erasmus+ KA107 projects of Erasmus+ partners: to support the attendance of IO staff</a:t>
            </a:r>
          </a:p>
        </p:txBody>
      </p:sp>
    </p:spTree>
    <p:extLst>
      <p:ext uri="{BB962C8B-B14F-4D97-AF65-F5344CB8AC3E}">
        <p14:creationId xmlns:p14="http://schemas.microsoft.com/office/powerpoint/2010/main" val="164418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8210331" cy="3293209"/>
          </a:xfrm>
          <a:prstGeom prst="rect">
            <a:avLst/>
          </a:prstGeom>
          <a:noFill/>
        </p:spPr>
        <p:txBody>
          <a:bodyPr wrap="square" rtlCol="0">
            <a:spAutoFit/>
          </a:bodyPr>
          <a:lstStyle/>
          <a:p>
            <a:r>
              <a:rPr lang="en-GB" sz="2400" b="1" dirty="0" smtClean="0">
                <a:solidFill>
                  <a:schemeClr val="tx2">
                    <a:lumMod val="75000"/>
                  </a:schemeClr>
                </a:solidFill>
              </a:rPr>
              <a:t>University of Cadiz previous experiences</a:t>
            </a:r>
          </a:p>
          <a:p>
            <a:endParaRPr lang="en-GB" sz="2400" b="1" dirty="0">
              <a:solidFill>
                <a:schemeClr val="tx2">
                  <a:lumMod val="75000"/>
                </a:schemeClr>
              </a:solidFill>
            </a:endParaRPr>
          </a:p>
          <a:p>
            <a:pPr marL="342900" indent="-342900">
              <a:buFont typeface="Wingdings" charset="2"/>
              <a:buChar char="ü"/>
            </a:pPr>
            <a:r>
              <a:rPr lang="en-GB" sz="2000" dirty="0" smtClean="0"/>
              <a:t>Main results:</a:t>
            </a:r>
          </a:p>
          <a:p>
            <a:pPr marL="800100" lvl="1" indent="-342900">
              <a:buFont typeface="Wingdings" charset="2"/>
              <a:buChar char="ü"/>
            </a:pPr>
            <a:r>
              <a:rPr lang="en-GB" sz="2000" dirty="0" smtClean="0"/>
              <a:t>Seven International Staff Weeks with this new format</a:t>
            </a:r>
          </a:p>
          <a:p>
            <a:pPr marL="800100" lvl="1" indent="-342900">
              <a:buFont typeface="Wingdings" charset="2"/>
              <a:buChar char="ü"/>
            </a:pPr>
            <a:r>
              <a:rPr lang="en-GB" sz="2000" dirty="0" smtClean="0"/>
              <a:t>Average number of attendants: 70-100</a:t>
            </a:r>
          </a:p>
          <a:p>
            <a:pPr marL="800100" lvl="1" indent="-342900">
              <a:buFont typeface="Wingdings" charset="2"/>
              <a:buChar char="ü"/>
            </a:pPr>
            <a:r>
              <a:rPr lang="en-GB" sz="2000" dirty="0" smtClean="0"/>
              <a:t>Increase of international projection</a:t>
            </a:r>
          </a:p>
          <a:p>
            <a:pPr marL="800100" lvl="1" indent="-342900">
              <a:buFont typeface="Wingdings" charset="2"/>
              <a:buChar char="ü"/>
            </a:pPr>
            <a:r>
              <a:rPr lang="en-GB" sz="2000" dirty="0" smtClean="0"/>
              <a:t>Increase of international partnerships</a:t>
            </a:r>
          </a:p>
          <a:p>
            <a:pPr marL="800100" lvl="1" indent="-342900">
              <a:buFont typeface="Wingdings" charset="2"/>
              <a:buChar char="ü"/>
            </a:pPr>
            <a:r>
              <a:rPr lang="en-GB" sz="2000" dirty="0" smtClean="0"/>
              <a:t>New projects and ideas</a:t>
            </a:r>
          </a:p>
          <a:p>
            <a:pPr marL="800100" lvl="1" indent="-342900">
              <a:buFont typeface="Wingdings" charset="2"/>
              <a:buChar char="ü"/>
            </a:pPr>
            <a:r>
              <a:rPr lang="en-GB" sz="2000" dirty="0" smtClean="0"/>
              <a:t>Creation of new networks in specific areas</a:t>
            </a:r>
          </a:p>
          <a:p>
            <a:pPr marL="800100" lvl="1" indent="-342900">
              <a:buFont typeface="Wingdings" charset="2"/>
              <a:buChar char="ü"/>
            </a:pPr>
            <a:r>
              <a:rPr lang="en-GB" sz="2000" dirty="0" smtClean="0"/>
              <a:t>New double degrees and PhD co-supervised agreements</a:t>
            </a:r>
          </a:p>
        </p:txBody>
      </p:sp>
    </p:spTree>
    <p:extLst>
      <p:ext uri="{BB962C8B-B14F-4D97-AF65-F5344CB8AC3E}">
        <p14:creationId xmlns:p14="http://schemas.microsoft.com/office/powerpoint/2010/main" val="246600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sp>
        <p:nvSpPr>
          <p:cNvPr id="3" name="CuadroTexto 2"/>
          <p:cNvSpPr txBox="1"/>
          <p:nvPr/>
        </p:nvSpPr>
        <p:spPr>
          <a:xfrm>
            <a:off x="529128" y="1160735"/>
            <a:ext cx="8210331" cy="461665"/>
          </a:xfrm>
          <a:prstGeom prst="rect">
            <a:avLst/>
          </a:prstGeom>
          <a:noFill/>
        </p:spPr>
        <p:txBody>
          <a:bodyPr wrap="square" rtlCol="0">
            <a:spAutoFit/>
          </a:bodyPr>
          <a:lstStyle/>
          <a:p>
            <a:r>
              <a:rPr lang="en-GB" sz="2400" b="1" dirty="0" smtClean="0">
                <a:solidFill>
                  <a:schemeClr val="tx2">
                    <a:lumMod val="75000"/>
                  </a:schemeClr>
                </a:solidFill>
              </a:rPr>
              <a:t>University of Cadiz previous experiences</a:t>
            </a:r>
          </a:p>
        </p:txBody>
      </p:sp>
      <p:pic>
        <p:nvPicPr>
          <p:cNvPr id="5" name="Imagen 4" descr="Programa Staff Week 2018.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23331" y="1182786"/>
            <a:ext cx="2986056" cy="4225646"/>
          </a:xfrm>
          <a:prstGeom prst="rect">
            <a:avLst/>
          </a:prstGeom>
        </p:spPr>
      </p:pic>
      <p:pic>
        <p:nvPicPr>
          <p:cNvPr id="6" name="Imagen 5" descr="Prorgrama Staff Week Reverso 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109396" y="784155"/>
            <a:ext cx="4038510" cy="5715000"/>
          </a:xfrm>
          <a:prstGeom prst="rect">
            <a:avLst/>
          </a:prstGeom>
        </p:spPr>
      </p:pic>
    </p:spTree>
    <p:extLst>
      <p:ext uri="{BB962C8B-B14F-4D97-AF65-F5344CB8AC3E}">
        <p14:creationId xmlns:p14="http://schemas.microsoft.com/office/powerpoint/2010/main" val="84193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pic>
        <p:nvPicPr>
          <p:cNvPr id="6" name="Imagen 5" descr="Prorgrama Staff Week Reverso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80730" y="2012"/>
            <a:ext cx="4731007" cy="6694970"/>
          </a:xfrm>
          <a:prstGeom prst="rect">
            <a:avLst/>
          </a:prstGeom>
        </p:spPr>
      </p:pic>
    </p:spTree>
    <p:extLst>
      <p:ext uri="{BB962C8B-B14F-4D97-AF65-F5344CB8AC3E}">
        <p14:creationId xmlns:p14="http://schemas.microsoft.com/office/powerpoint/2010/main" val="220158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1003" y="292712"/>
            <a:ext cx="4735699" cy="369332"/>
          </a:xfrm>
          <a:prstGeom prst="rect">
            <a:avLst/>
          </a:prstGeom>
        </p:spPr>
        <p:txBody>
          <a:bodyPr wrap="square">
            <a:spAutoFit/>
          </a:bodyPr>
          <a:lstStyle/>
          <a:p>
            <a:r>
              <a:rPr lang="en-US" altLang="en-US" b="1" dirty="0" smtClean="0">
                <a:solidFill>
                  <a:srgbClr val="002060"/>
                </a:solidFill>
                <a:latin typeface="Arial" panose="020B0604020202020204" pitchFamily="34" charset="0"/>
                <a:cs typeface="Arial" panose="020B0604020202020204" pitchFamily="34" charset="0"/>
              </a:rPr>
              <a:t>IESP PMB meeting </a:t>
            </a:r>
            <a:r>
              <a:rPr lang="mr-IN" altLang="en-US" b="1" dirty="0" smtClean="0">
                <a:solidFill>
                  <a:srgbClr val="002060"/>
                </a:solidFill>
                <a:latin typeface="Arial" panose="020B0604020202020204" pitchFamily="34" charset="0"/>
                <a:cs typeface="Arial" panose="020B0604020202020204" pitchFamily="34" charset="0"/>
              </a:rPr>
              <a:t>–</a:t>
            </a:r>
            <a:r>
              <a:rPr lang="en-US" altLang="en-US" b="1" dirty="0" smtClean="0">
                <a:solidFill>
                  <a:srgbClr val="002060"/>
                </a:solidFill>
                <a:latin typeface="Arial" panose="020B0604020202020204" pitchFamily="34" charset="0"/>
                <a:cs typeface="Arial" panose="020B0604020202020204" pitchFamily="34" charset="0"/>
              </a:rPr>
              <a:t> November 12</a:t>
            </a:r>
            <a:r>
              <a:rPr lang="en-US" altLang="en-US" b="1" baseline="30000" dirty="0" smtClean="0">
                <a:solidFill>
                  <a:srgbClr val="002060"/>
                </a:solidFill>
                <a:latin typeface="Arial" panose="020B0604020202020204" pitchFamily="34" charset="0"/>
                <a:cs typeface="Arial" panose="020B0604020202020204" pitchFamily="34" charset="0"/>
              </a:rPr>
              <a:t>th</a:t>
            </a:r>
            <a:r>
              <a:rPr lang="en-US" altLang="en-US" b="1" dirty="0" smtClean="0">
                <a:solidFill>
                  <a:srgbClr val="002060"/>
                </a:solidFill>
                <a:latin typeface="Arial" panose="020B0604020202020204" pitchFamily="34" charset="0"/>
                <a:cs typeface="Arial" panose="020B0604020202020204" pitchFamily="34" charset="0"/>
              </a:rPr>
              <a:t>, 2021</a:t>
            </a:r>
          </a:p>
        </p:txBody>
      </p:sp>
      <p:pic>
        <p:nvPicPr>
          <p:cNvPr id="17" name="Imagen 16"/>
          <p:cNvPicPr>
            <a:picLocks noChangeAspect="1"/>
          </p:cNvPicPr>
          <p:nvPr/>
        </p:nvPicPr>
        <p:blipFill>
          <a:blip r:embed="rId2"/>
          <a:stretch>
            <a:fillRect/>
          </a:stretch>
        </p:blipFill>
        <p:spPr>
          <a:xfrm>
            <a:off x="158739" y="158752"/>
            <a:ext cx="1812264" cy="528395"/>
          </a:xfrm>
          <a:prstGeom prst="rect">
            <a:avLst/>
          </a:prstGeom>
        </p:spPr>
      </p:pic>
      <p:pic>
        <p:nvPicPr>
          <p:cNvPr id="2" name="Imagen 1" descr="iesp logo 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207" y="99039"/>
            <a:ext cx="1670061" cy="830864"/>
          </a:xfrm>
          <a:prstGeom prst="rect">
            <a:avLst/>
          </a:prstGeom>
        </p:spPr>
      </p:pic>
      <p:pic>
        <p:nvPicPr>
          <p:cNvPr id="3" name="Imagen 2" descr="IMG_20180618_11095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2" y="2075699"/>
            <a:ext cx="4852401" cy="3639301"/>
          </a:xfrm>
          <a:prstGeom prst="rect">
            <a:avLst/>
          </a:prstGeom>
        </p:spPr>
      </p:pic>
      <p:sp>
        <p:nvSpPr>
          <p:cNvPr id="5" name="CuadroTexto 4"/>
          <p:cNvSpPr txBox="1"/>
          <p:nvPr/>
        </p:nvSpPr>
        <p:spPr>
          <a:xfrm>
            <a:off x="525428" y="1592214"/>
            <a:ext cx="2288645" cy="369332"/>
          </a:xfrm>
          <a:prstGeom prst="rect">
            <a:avLst/>
          </a:prstGeom>
          <a:noFill/>
        </p:spPr>
        <p:txBody>
          <a:bodyPr wrap="none" rtlCol="0">
            <a:spAutoFit/>
          </a:bodyPr>
          <a:lstStyle/>
          <a:p>
            <a:r>
              <a:rPr lang="es-ES" dirty="0" err="1" smtClean="0"/>
              <a:t>Vth</a:t>
            </a:r>
            <a:r>
              <a:rPr lang="es-ES" dirty="0" smtClean="0"/>
              <a:t>  </a:t>
            </a:r>
            <a:r>
              <a:rPr lang="es-ES" dirty="0" err="1" smtClean="0"/>
              <a:t>Staff</a:t>
            </a:r>
            <a:r>
              <a:rPr lang="es-ES" dirty="0" smtClean="0"/>
              <a:t> </a:t>
            </a:r>
            <a:r>
              <a:rPr lang="es-ES" dirty="0" err="1" smtClean="0"/>
              <a:t>Week</a:t>
            </a:r>
            <a:r>
              <a:rPr lang="es-ES" dirty="0" smtClean="0"/>
              <a:t> - 2018</a:t>
            </a:r>
            <a:endParaRPr lang="es-ES" dirty="0"/>
          </a:p>
        </p:txBody>
      </p:sp>
      <p:pic>
        <p:nvPicPr>
          <p:cNvPr id="7" name="Imagen 6" descr="inauguracion-staff-week-201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247" y="929903"/>
            <a:ext cx="4960021" cy="2314677"/>
          </a:xfrm>
          <a:prstGeom prst="rect">
            <a:avLst/>
          </a:prstGeom>
        </p:spPr>
      </p:pic>
      <p:sp>
        <p:nvSpPr>
          <p:cNvPr id="9" name="CuadroTexto 8"/>
          <p:cNvSpPr txBox="1"/>
          <p:nvPr/>
        </p:nvSpPr>
        <p:spPr>
          <a:xfrm>
            <a:off x="5689361" y="3410636"/>
            <a:ext cx="2341619" cy="369332"/>
          </a:xfrm>
          <a:prstGeom prst="rect">
            <a:avLst/>
          </a:prstGeom>
          <a:noFill/>
        </p:spPr>
        <p:txBody>
          <a:bodyPr wrap="none" rtlCol="0">
            <a:spAutoFit/>
          </a:bodyPr>
          <a:lstStyle/>
          <a:p>
            <a:r>
              <a:rPr lang="es-ES" dirty="0" err="1"/>
              <a:t>I</a:t>
            </a:r>
            <a:r>
              <a:rPr lang="es-ES" dirty="0" err="1" smtClean="0"/>
              <a:t>Vth</a:t>
            </a:r>
            <a:r>
              <a:rPr lang="es-ES" dirty="0" smtClean="0"/>
              <a:t>  </a:t>
            </a:r>
            <a:r>
              <a:rPr lang="es-ES" dirty="0" err="1" smtClean="0"/>
              <a:t>Staff</a:t>
            </a:r>
            <a:r>
              <a:rPr lang="es-ES" dirty="0" smtClean="0"/>
              <a:t> </a:t>
            </a:r>
            <a:r>
              <a:rPr lang="es-ES" dirty="0" err="1" smtClean="0"/>
              <a:t>Week</a:t>
            </a:r>
            <a:r>
              <a:rPr lang="es-ES" dirty="0" smtClean="0"/>
              <a:t> - 2017</a:t>
            </a:r>
            <a:endParaRPr lang="es-ES" dirty="0"/>
          </a:p>
        </p:txBody>
      </p:sp>
    </p:spTree>
    <p:extLst>
      <p:ext uri="{BB962C8B-B14F-4D97-AF65-F5344CB8AC3E}">
        <p14:creationId xmlns:p14="http://schemas.microsoft.com/office/powerpoint/2010/main" val="27345401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TotalTime>
  <Words>459</Words>
  <Application>Microsoft Office PowerPoint</Application>
  <PresentationFormat>On-screen Show (16:10)</PresentationFormat>
  <Paragraphs>106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Mangal</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Apple hh</dc:creator>
  <cp:lastModifiedBy>Ana</cp:lastModifiedBy>
  <cp:revision>12</cp:revision>
  <dcterms:created xsi:type="dcterms:W3CDTF">2021-11-11T19:37:38Z</dcterms:created>
  <dcterms:modified xsi:type="dcterms:W3CDTF">2021-11-12T07:59:16Z</dcterms:modified>
</cp:coreProperties>
</file>