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2" r:id="rId4"/>
    <p:sldId id="263" r:id="rId5"/>
    <p:sldId id="265" r:id="rId6"/>
    <p:sldId id="267" r:id="rId7"/>
    <p:sldId id="269" r:id="rId8"/>
    <p:sldId id="271" r:id="rId9"/>
    <p:sldId id="273" r:id="rId10"/>
    <p:sldId id="275" r:id="rId11"/>
    <p:sldId id="276" r:id="rId12"/>
    <p:sldId id="277" r:id="rId13"/>
    <p:sldId id="278" r:id="rId14"/>
    <p:sldId id="279" r:id="rId15"/>
    <p:sldId id="280" r:id="rId16"/>
    <p:sldId id="281" r:id="rId17"/>
    <p:sldId id="282" r:id="rId18"/>
    <p:sldId id="283" r:id="rId19"/>
    <p:sldId id="284" r:id="rId20"/>
    <p:sldId id="285" r:id="rId21"/>
    <p:sldId id="286" r:id="rId22"/>
    <p:sldId id="287" r:id="rId23"/>
    <p:sldId id="288" r:id="rId24"/>
    <p:sldId id="289" r:id="rId25"/>
    <p:sldId id="290" r:id="rId26"/>
    <p:sldId id="291" r:id="rId27"/>
    <p:sldId id="294" r:id="rId28"/>
    <p:sldId id="292" r:id="rId29"/>
    <p:sldId id="293" r:id="rId30"/>
    <p:sldId id="258" r:id="rId31"/>
    <p:sldId id="295"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474" y="-91"/>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E3BFF5E-35F3-4B12-BA01-7C885FEE73D7}" type="datetimeFigureOut">
              <a:rPr lang="en-US" smtClean="0"/>
              <a:pPr/>
              <a:t>10/26/2022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E2138D3-588A-4785-89D5-E89D8FF133A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E3BFF5E-35F3-4B12-BA01-7C885FEE73D7}" type="datetimeFigureOut">
              <a:rPr lang="en-US" smtClean="0"/>
              <a:pPr/>
              <a:t>10/26/2022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E2138D3-588A-4785-89D5-E89D8FF133A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E3BFF5E-35F3-4B12-BA01-7C885FEE73D7}" type="datetimeFigureOut">
              <a:rPr lang="en-US" smtClean="0"/>
              <a:pPr/>
              <a:t>10/26/2022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E2138D3-588A-4785-89D5-E89D8FF133A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E3BFF5E-35F3-4B12-BA01-7C885FEE73D7}" type="datetimeFigureOut">
              <a:rPr lang="en-US" smtClean="0"/>
              <a:pPr/>
              <a:t>10/26/2022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E2138D3-588A-4785-89D5-E89D8FF133A6}"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E3BFF5E-35F3-4B12-BA01-7C885FEE73D7}" type="datetimeFigureOut">
              <a:rPr lang="en-US" smtClean="0"/>
              <a:pPr/>
              <a:t>10/26/2022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E2138D3-588A-4785-89D5-E89D8FF133A6}"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E3BFF5E-35F3-4B12-BA01-7C885FEE73D7}" type="datetimeFigureOut">
              <a:rPr lang="en-US" smtClean="0"/>
              <a:pPr/>
              <a:t>10/26/2022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E2138D3-588A-4785-89D5-E89D8FF133A6}"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E3BFF5E-35F3-4B12-BA01-7C885FEE73D7}" type="datetimeFigureOut">
              <a:rPr lang="en-US" smtClean="0"/>
              <a:pPr/>
              <a:t>10/26/2022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E2138D3-588A-4785-89D5-E89D8FF133A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E3BFF5E-35F3-4B12-BA01-7C885FEE73D7}" type="datetimeFigureOut">
              <a:rPr lang="en-US" smtClean="0"/>
              <a:pPr/>
              <a:t>10/26/2022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E2138D3-588A-4785-89D5-E89D8FF133A6}"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E3BFF5E-35F3-4B12-BA01-7C885FEE73D7}" type="datetimeFigureOut">
              <a:rPr lang="en-US" smtClean="0"/>
              <a:pPr/>
              <a:t>10/26/2022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E2138D3-588A-4785-89D5-E89D8FF133A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E3BFF5E-35F3-4B12-BA01-7C885FEE73D7}" type="datetimeFigureOut">
              <a:rPr lang="en-US" smtClean="0"/>
              <a:pPr/>
              <a:t>10/26/2022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E2138D3-588A-4785-89D5-E89D8FF133A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E3BFF5E-35F3-4B12-BA01-7C885FEE73D7}" type="datetimeFigureOut">
              <a:rPr lang="en-US" smtClean="0"/>
              <a:pPr/>
              <a:t>10/26/2022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E2138D3-588A-4785-89D5-E89D8FF133A6}"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E3BFF5E-35F3-4B12-BA01-7C885FEE73D7}" type="datetimeFigureOut">
              <a:rPr lang="en-US" smtClean="0"/>
              <a:pPr/>
              <a:t>10/26/2022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E2138D3-588A-4785-89D5-E89D8FF133A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543800" cy="2819400"/>
          </a:xfrm>
        </p:spPr>
        <p:txBody>
          <a:bodyPr>
            <a:normAutofit fontScale="90000"/>
          </a:bodyPr>
          <a:lstStyle/>
          <a:p>
            <a:pPr algn="ctr"/>
            <a:r>
              <a:rPr lang="en-US" dirty="0" smtClean="0">
                <a:solidFill>
                  <a:schemeClr val="tx1"/>
                </a:solidFill>
                <a:latin typeface="Times New Roman" pitchFamily="18" charset="0"/>
                <a:cs typeface="Times New Roman" pitchFamily="18" charset="0"/>
              </a:rPr>
              <a:t/>
            </a:r>
            <a:br>
              <a:rPr lang="en-US" dirty="0" smtClean="0">
                <a:solidFill>
                  <a:schemeClr val="tx1"/>
                </a:solidFill>
                <a:latin typeface="Times New Roman" pitchFamily="18" charset="0"/>
                <a:cs typeface="Times New Roman" pitchFamily="18" charset="0"/>
              </a:rPr>
            </a:br>
            <a:r>
              <a:rPr lang="en-US" dirty="0" smtClean="0">
                <a:solidFill>
                  <a:schemeClr val="tx1"/>
                </a:solidFill>
                <a:latin typeface="Times New Roman" pitchFamily="18" charset="0"/>
                <a:cs typeface="Times New Roman" pitchFamily="18" charset="0"/>
              </a:rPr>
              <a:t/>
            </a:r>
            <a:br>
              <a:rPr lang="en-US" dirty="0" smtClean="0">
                <a:solidFill>
                  <a:schemeClr val="tx1"/>
                </a:solidFill>
                <a:latin typeface="Times New Roman" pitchFamily="18" charset="0"/>
                <a:cs typeface="Times New Roman" pitchFamily="18" charset="0"/>
              </a:rPr>
            </a:br>
            <a:r>
              <a:rPr lang="en-US" dirty="0" smtClean="0">
                <a:solidFill>
                  <a:schemeClr val="tx1"/>
                </a:solidFill>
                <a:latin typeface="Times New Roman" pitchFamily="18" charset="0"/>
                <a:cs typeface="Times New Roman" pitchFamily="18" charset="0"/>
              </a:rPr>
              <a:t/>
            </a:r>
            <a:br>
              <a:rPr lang="en-US" dirty="0" smtClean="0">
                <a:solidFill>
                  <a:schemeClr val="tx1"/>
                </a:solidFill>
                <a:latin typeface="Times New Roman" pitchFamily="18" charset="0"/>
                <a:cs typeface="Times New Roman" pitchFamily="18" charset="0"/>
              </a:rPr>
            </a:br>
            <a:r>
              <a:rPr lang="en-US" dirty="0" smtClean="0">
                <a:solidFill>
                  <a:schemeClr val="tx1"/>
                </a:solidFill>
                <a:latin typeface="Times New Roman" pitchFamily="18" charset="0"/>
                <a:cs typeface="Times New Roman" pitchFamily="18" charset="0"/>
              </a:rPr>
              <a:t/>
            </a:r>
            <a:br>
              <a:rPr lang="en-US" dirty="0" smtClean="0">
                <a:solidFill>
                  <a:schemeClr val="tx1"/>
                </a:solidFill>
                <a:latin typeface="Times New Roman" pitchFamily="18" charset="0"/>
                <a:cs typeface="Times New Roman" pitchFamily="18" charset="0"/>
              </a:rPr>
            </a:br>
            <a:r>
              <a:rPr lang="en-US" dirty="0" smtClean="0">
                <a:solidFill>
                  <a:schemeClr val="tx1"/>
                </a:solidFill>
                <a:latin typeface="Times New Roman" pitchFamily="18" charset="0"/>
                <a:cs typeface="Times New Roman" pitchFamily="18" charset="0"/>
              </a:rPr>
              <a:t/>
            </a:r>
            <a:br>
              <a:rPr lang="en-US" dirty="0" smtClean="0">
                <a:solidFill>
                  <a:schemeClr val="tx1"/>
                </a:solidFill>
                <a:latin typeface="Times New Roman" pitchFamily="18" charset="0"/>
                <a:cs typeface="Times New Roman" pitchFamily="18" charset="0"/>
              </a:rPr>
            </a:br>
            <a:r>
              <a:rPr lang="en-US" dirty="0" smtClean="0">
                <a:solidFill>
                  <a:schemeClr val="tx1"/>
                </a:solidFill>
                <a:latin typeface="Times New Roman" pitchFamily="18" charset="0"/>
                <a:cs typeface="Times New Roman" pitchFamily="18" charset="0"/>
              </a:rPr>
              <a:t/>
            </a:r>
            <a:br>
              <a:rPr lang="en-US" dirty="0" smtClean="0">
                <a:solidFill>
                  <a:schemeClr val="tx1"/>
                </a:solidFill>
                <a:latin typeface="Times New Roman" pitchFamily="18" charset="0"/>
                <a:cs typeface="Times New Roman" pitchFamily="18" charset="0"/>
              </a:rPr>
            </a:br>
            <a:r>
              <a:rPr lang="en-US" dirty="0" smtClean="0">
                <a:solidFill>
                  <a:schemeClr val="tx1"/>
                </a:solidFill>
                <a:latin typeface="Times New Roman" pitchFamily="18" charset="0"/>
                <a:cs typeface="Times New Roman" pitchFamily="18" charset="0"/>
              </a:rPr>
              <a:t/>
            </a:r>
            <a:br>
              <a:rPr lang="en-US" dirty="0" smtClean="0">
                <a:solidFill>
                  <a:schemeClr val="tx1"/>
                </a:solidFill>
                <a:latin typeface="Times New Roman" pitchFamily="18" charset="0"/>
                <a:cs typeface="Times New Roman" pitchFamily="18" charset="0"/>
              </a:rPr>
            </a:br>
            <a:r>
              <a:rPr lang="en-US" dirty="0" smtClean="0">
                <a:solidFill>
                  <a:schemeClr val="tx1"/>
                </a:solidFill>
                <a:latin typeface="Times New Roman" pitchFamily="18" charset="0"/>
                <a:cs typeface="Times New Roman" pitchFamily="18" charset="0"/>
              </a:rPr>
              <a:t>Metaphor in specialized discourse</a:t>
            </a:r>
            <a:br>
              <a:rPr lang="en-US" dirty="0" smtClean="0">
                <a:solidFill>
                  <a:schemeClr val="tx1"/>
                </a:solidFill>
                <a:latin typeface="Times New Roman" pitchFamily="18" charset="0"/>
                <a:cs typeface="Times New Roman" pitchFamily="18" charset="0"/>
              </a:rPr>
            </a:br>
            <a:endParaRPr lang="en-US" dirty="0">
              <a:solidFill>
                <a:schemeClr val="tx1"/>
              </a:solidFill>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p:txBody>
          <a:bodyPr>
            <a:normAutofit fontScale="92500" lnSpcReduction="20000"/>
          </a:bodyPr>
          <a:lstStyle/>
          <a:p>
            <a:pPr eaLnBrk="1" hangingPunct="1"/>
            <a:r>
              <a:rPr lang="en-US" dirty="0" smtClean="0">
                <a:solidFill>
                  <a:schemeClr val="accent2"/>
                </a:solidFill>
                <a:latin typeface="Times New Roman" pitchFamily="18" charset="0"/>
                <a:cs typeface="Times New Roman" pitchFamily="18" charset="0"/>
              </a:rPr>
              <a:t>WAR metaphors</a:t>
            </a:r>
          </a:p>
          <a:p>
            <a:pPr eaLnBrk="1" hangingPunct="1"/>
            <a:endParaRPr lang="en-US" dirty="0" smtClean="0">
              <a:solidFill>
                <a:schemeClr val="accent2"/>
              </a:solidFill>
              <a:latin typeface="Times New Roman" pitchFamily="18" charset="0"/>
              <a:cs typeface="Times New Roman" pitchFamily="18" charset="0"/>
            </a:endParaRPr>
          </a:p>
          <a:p>
            <a:pPr eaLnBrk="1" hangingPunct="1"/>
            <a:r>
              <a:rPr lang="en-US" sz="2600" dirty="0" smtClean="0">
                <a:latin typeface="Times New Roman" pitchFamily="18" charset="0"/>
                <a:cs typeface="Times New Roman" pitchFamily="18" charset="0"/>
              </a:rPr>
              <a:t>SNP je </a:t>
            </a:r>
            <a:r>
              <a:rPr lang="en-US" sz="2600" dirty="0" err="1" smtClean="0">
                <a:latin typeface="Times New Roman" pitchFamily="18" charset="0"/>
                <a:cs typeface="Times New Roman" pitchFamily="18" charset="0"/>
              </a:rPr>
              <a:t>na</a:t>
            </a:r>
            <a:r>
              <a:rPr lang="en-US" sz="2600" dirty="0" smtClean="0">
                <a:latin typeface="Times New Roman" pitchFamily="18" charset="0"/>
                <a:cs typeface="Times New Roman" pitchFamily="18" charset="0"/>
              </a:rPr>
              <a:t> </a:t>
            </a:r>
            <a:r>
              <a:rPr lang="en-US" sz="2600" i="1" dirty="0" err="1" smtClean="0">
                <a:latin typeface="Times New Roman" pitchFamily="18" charset="0"/>
                <a:cs typeface="Times New Roman" pitchFamily="18" charset="0"/>
              </a:rPr>
              <a:t>megdanu</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onima</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pred</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kojima</a:t>
            </a:r>
            <a:r>
              <a:rPr lang="en-US" sz="2600" dirty="0" smtClean="0">
                <a:latin typeface="Times New Roman" pitchFamily="18" charset="0"/>
                <a:cs typeface="Times New Roman" pitchFamily="18" charset="0"/>
              </a:rPr>
              <a:t> bi </a:t>
            </a:r>
            <a:r>
              <a:rPr lang="en-US" sz="2600" dirty="0" err="1" smtClean="0">
                <a:latin typeface="Times New Roman" pitchFamily="18" charset="0"/>
                <a:cs typeface="Times New Roman" pitchFamily="18" charset="0"/>
              </a:rPr>
              <a:t>bilo</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sramota</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podići</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bijelu</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zastavu</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poručio</a:t>
            </a:r>
            <a:r>
              <a:rPr lang="en-US" sz="2600" dirty="0" smtClean="0">
                <a:latin typeface="Times New Roman" pitchFamily="18" charset="0"/>
                <a:cs typeface="Times New Roman" pitchFamily="18" charset="0"/>
              </a:rPr>
              <a:t> je </a:t>
            </a:r>
            <a:r>
              <a:rPr lang="en-US" sz="2600" dirty="0" err="1" smtClean="0">
                <a:latin typeface="Times New Roman" pitchFamily="18" charset="0"/>
                <a:cs typeface="Times New Roman" pitchFamily="18" charset="0"/>
              </a:rPr>
              <a:t>lider</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te</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stranke</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Srđan</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Milić</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sa</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izborne</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tribine</a:t>
            </a:r>
            <a:r>
              <a:rPr lang="en-US" sz="2600" dirty="0" smtClean="0">
                <a:latin typeface="Times New Roman" pitchFamily="18" charset="0"/>
                <a:cs typeface="Times New Roman" pitchFamily="18" charset="0"/>
              </a:rPr>
              <a:t> u </a:t>
            </a:r>
            <a:r>
              <a:rPr lang="en-US" sz="2600" dirty="0" err="1" smtClean="0">
                <a:latin typeface="Times New Roman" pitchFamily="18" charset="0"/>
                <a:cs typeface="Times New Roman" pitchFamily="18" charset="0"/>
              </a:rPr>
              <a:t>Kučima</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Onima</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koji</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vladaju</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Crnom</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Gorom</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nemamo</a:t>
            </a:r>
            <a:r>
              <a:rPr lang="en-US" sz="2600" dirty="0" smtClean="0">
                <a:latin typeface="Times New Roman" pitchFamily="18" charset="0"/>
                <a:cs typeface="Times New Roman" pitchFamily="18" charset="0"/>
              </a:rPr>
              <a:t> se </a:t>
            </a:r>
            <a:r>
              <a:rPr lang="en-US" sz="2600" dirty="0" err="1" smtClean="0">
                <a:latin typeface="Times New Roman" pitchFamily="18" charset="0"/>
                <a:cs typeface="Times New Roman" pitchFamily="18" charset="0"/>
              </a:rPr>
              <a:t>rašta</a:t>
            </a:r>
            <a:r>
              <a:rPr lang="en-US" sz="2600" dirty="0" smtClean="0">
                <a:latin typeface="Times New Roman" pitchFamily="18" charset="0"/>
                <a:cs typeface="Times New Roman" pitchFamily="18" charset="0"/>
              </a:rPr>
              <a:t> </a:t>
            </a:r>
            <a:r>
              <a:rPr lang="en-US" sz="2600" i="1" dirty="0" err="1" smtClean="0">
                <a:latin typeface="Times New Roman" pitchFamily="18" charset="0"/>
                <a:cs typeface="Times New Roman" pitchFamily="18" charset="0"/>
              </a:rPr>
              <a:t>predavati</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jer</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smo</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bolji</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jači</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i</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pošteniji</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od</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njih</a:t>
            </a:r>
            <a:r>
              <a:rPr lang="en-US" sz="2600" dirty="0" smtClean="0">
                <a:latin typeface="Times New Roman" pitchFamily="18" charset="0"/>
                <a:cs typeface="Times New Roman" pitchFamily="18" charset="0"/>
              </a:rPr>
              <a:t>. </a:t>
            </a:r>
          </a:p>
          <a:p>
            <a:r>
              <a:rPr lang="en-US" sz="2600" dirty="0" smtClean="0">
                <a:latin typeface="Times New Roman" pitchFamily="18" charset="0"/>
                <a:cs typeface="Times New Roman" pitchFamily="18" charset="0"/>
              </a:rPr>
              <a:t>SPP (Socialist People’s Party) </a:t>
            </a:r>
            <a:r>
              <a:rPr lang="en-US" sz="2600" i="1" dirty="0" smtClean="0">
                <a:latin typeface="Times New Roman" pitchFamily="18" charset="0"/>
                <a:cs typeface="Times New Roman" pitchFamily="18" charset="0"/>
              </a:rPr>
              <a:t>challenges to a duel</a:t>
            </a:r>
            <a:r>
              <a:rPr lang="en-US" sz="2600" dirty="0" smtClean="0">
                <a:latin typeface="Times New Roman" pitchFamily="18" charset="0"/>
                <a:cs typeface="Times New Roman" pitchFamily="18" charset="0"/>
              </a:rPr>
              <a:t> those in front of whom the hoisting of a white flag would be a shame, said  the leader of that party </a:t>
            </a:r>
            <a:r>
              <a:rPr lang="en-US" sz="2600" dirty="0" err="1" smtClean="0">
                <a:latin typeface="Times New Roman" pitchFamily="18" charset="0"/>
                <a:cs typeface="Times New Roman" pitchFamily="18" charset="0"/>
              </a:rPr>
              <a:t>Srđan</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Milić</a:t>
            </a:r>
            <a:r>
              <a:rPr lang="en-US" sz="2600" dirty="0" smtClean="0">
                <a:latin typeface="Times New Roman" pitchFamily="18" charset="0"/>
                <a:cs typeface="Times New Roman" pitchFamily="18" charset="0"/>
              </a:rPr>
              <a:t> at the pre-election gathering in </a:t>
            </a:r>
            <a:r>
              <a:rPr lang="en-US" sz="2600" dirty="0" err="1" smtClean="0">
                <a:latin typeface="Times New Roman" pitchFamily="18" charset="0"/>
                <a:cs typeface="Times New Roman" pitchFamily="18" charset="0"/>
              </a:rPr>
              <a:t>Kuči</a:t>
            </a:r>
            <a:r>
              <a:rPr lang="en-US" sz="2600" dirty="0" smtClean="0">
                <a:latin typeface="Times New Roman" pitchFamily="18" charset="0"/>
                <a:cs typeface="Times New Roman" pitchFamily="18" charset="0"/>
              </a:rPr>
              <a:t>. For no good reason we shall not </a:t>
            </a:r>
            <a:r>
              <a:rPr lang="en-US" sz="2600" i="1" dirty="0" smtClean="0">
                <a:latin typeface="Times New Roman" pitchFamily="18" charset="0"/>
                <a:cs typeface="Times New Roman" pitchFamily="18" charset="0"/>
              </a:rPr>
              <a:t>surrender</a:t>
            </a:r>
            <a:r>
              <a:rPr lang="en-US" sz="2600" dirty="0" smtClean="0">
                <a:latin typeface="Times New Roman" pitchFamily="18" charset="0"/>
                <a:cs typeface="Times New Roman" pitchFamily="18" charset="0"/>
              </a:rPr>
              <a:t> to the ones who rule Montenegro because we are better, stronger and more honest than they are. </a:t>
            </a:r>
          </a:p>
          <a:p>
            <a:pPr eaLnBrk="1" hangingPunct="1">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Zejnilović</a:t>
            </a:r>
            <a:r>
              <a:rPr lang="en-US" dirty="0" smtClean="0">
                <a:latin typeface="Times New Roman" pitchFamily="18" charset="0"/>
                <a:cs typeface="Times New Roman" pitchFamily="18" charset="0"/>
              </a:rPr>
              <a:t> 2014: 300) </a:t>
            </a:r>
          </a:p>
          <a:p>
            <a:pPr eaLnBrk="1" hangingPunct="1"/>
            <a:endParaRPr lang="en-US" dirty="0" smtClean="0"/>
          </a:p>
        </p:txBody>
      </p:sp>
      <p:sp>
        <p:nvSpPr>
          <p:cNvPr id="3" name="Title 2"/>
          <p:cNvSpPr>
            <a:spLocks noGrp="1"/>
          </p:cNvSpPr>
          <p:nvPr>
            <p:ph type="title"/>
          </p:nvPr>
        </p:nvSpPr>
        <p:spPr/>
        <p:txBody>
          <a:bodyPr/>
          <a:lstStyle/>
          <a:p>
            <a:pPr eaLnBrk="1" fontAlgn="auto" hangingPunct="1">
              <a:spcAft>
                <a:spcPts val="0"/>
              </a:spcAft>
              <a:defRPr/>
            </a:pPr>
            <a:r>
              <a:rPr lang="en-US" dirty="0" smtClean="0">
                <a:solidFill>
                  <a:schemeClr val="accent4"/>
                </a:solidFill>
                <a:latin typeface="Times New Roman" pitchFamily="18" charset="0"/>
                <a:cs typeface="Times New Roman" pitchFamily="18" charset="0"/>
              </a:rPr>
              <a:t>Source domains</a:t>
            </a:r>
            <a:endParaRPr lang="en-US" dirty="0">
              <a:solidFill>
                <a:schemeClr val="accent4"/>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2800" dirty="0" smtClean="0">
                <a:solidFill>
                  <a:schemeClr val="accent2"/>
                </a:solidFill>
                <a:latin typeface="Times New Roman" pitchFamily="18" charset="0"/>
                <a:cs typeface="Times New Roman" pitchFamily="18" charset="0"/>
              </a:rPr>
              <a:t>SPORTS metaphors</a:t>
            </a:r>
          </a:p>
          <a:p>
            <a:pPr lvl="0" algn="just"/>
            <a:r>
              <a:rPr lang="en-US" sz="2800" dirty="0" smtClean="0">
                <a:latin typeface="Times New Roman" pitchFamily="18" charset="0"/>
                <a:cs typeface="Times New Roman" pitchFamily="18" charset="0"/>
              </a:rPr>
              <a:t>Mi </a:t>
            </a:r>
            <a:r>
              <a:rPr lang="en-US" sz="2800" dirty="0" err="1" smtClean="0">
                <a:latin typeface="Times New Roman" pitchFamily="18" charset="0"/>
                <a:cs typeface="Times New Roman" pitchFamily="18" charset="0"/>
              </a:rPr>
              <a:t>smo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ovu</a:t>
            </a:r>
            <a:r>
              <a:rPr lang="en-US" sz="2800"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političku</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utakmicu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već</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dobili</a:t>
            </a:r>
            <a:r>
              <a:rPr lang="en-US" sz="2800" dirty="0" smtClean="0">
                <a:latin typeface="Times New Roman" pitchFamily="18" charset="0"/>
                <a:cs typeface="Times New Roman" pitchFamily="18" charset="0"/>
              </a:rPr>
              <a:t>, a </a:t>
            </a:r>
            <a:r>
              <a:rPr lang="en-US" sz="2800" dirty="0" err="1" smtClean="0">
                <a:latin typeface="Times New Roman" pitchFamily="18" charset="0"/>
                <a:cs typeface="Times New Roman" pitchFamily="18" charset="0"/>
              </a:rPr>
              <a:t>ostaje</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samo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da</a:t>
            </a:r>
            <a:r>
              <a:rPr lang="en-US" sz="2800" dirty="0" smtClean="0">
                <a:latin typeface="Times New Roman" pitchFamily="18" charset="0"/>
                <a:cs typeface="Times New Roman" pitchFamily="18" charset="0"/>
              </a:rPr>
              <a:t> u </a:t>
            </a:r>
            <a:r>
              <a:rPr lang="en-US" sz="2800" dirty="0" err="1" smtClean="0">
                <a:latin typeface="Times New Roman" pitchFamily="18" charset="0"/>
                <a:cs typeface="Times New Roman" pitchFamily="18" charset="0"/>
              </a:rPr>
              <a:t>nedelju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pogledamo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kojom</a:t>
            </a:r>
            <a:r>
              <a:rPr lang="en-US" sz="2800"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razlikom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će</a:t>
            </a:r>
            <a:r>
              <a:rPr lang="en-US" sz="2800" dirty="0" smtClean="0">
                <a:latin typeface="Times New Roman" pitchFamily="18" charset="0"/>
                <a:cs typeface="Times New Roman" pitchFamily="18" charset="0"/>
              </a:rPr>
              <a:t> to </a:t>
            </a:r>
            <a:r>
              <a:rPr lang="en-US" sz="2800" dirty="0" err="1" smtClean="0">
                <a:latin typeface="Times New Roman" pitchFamily="18" charset="0"/>
                <a:cs typeface="Times New Roman" pitchFamily="18" charset="0"/>
              </a:rPr>
              <a:t>biti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jer</a:t>
            </a:r>
            <a:r>
              <a:rPr lang="en-US" sz="2800" dirty="0" smtClean="0">
                <a:latin typeface="Times New Roman" pitchFamily="18" charset="0"/>
                <a:cs typeface="Times New Roman" pitchFamily="18" charset="0"/>
              </a:rPr>
              <a:t> je </a:t>
            </a:r>
            <a:r>
              <a:rPr lang="en-US" sz="2800" dirty="0" err="1" smtClean="0">
                <a:latin typeface="Times New Roman" pitchFamily="18" charset="0"/>
                <a:cs typeface="Times New Roman" pitchFamily="18" charset="0"/>
              </a:rPr>
              <a:t>veoma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važno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ona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bude</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što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veća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zbog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političke</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stabilnosti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da</a:t>
            </a:r>
            <a:r>
              <a:rPr lang="en-US" sz="2800" dirty="0" smtClean="0">
                <a:latin typeface="Times New Roman" pitchFamily="18" charset="0"/>
                <a:cs typeface="Times New Roman" pitchFamily="18" charset="0"/>
              </a:rPr>
              <a:t> ne bi </a:t>
            </a:r>
            <a:r>
              <a:rPr lang="en-US" sz="2800" dirty="0" err="1" smtClean="0">
                <a:latin typeface="Times New Roman" pitchFamily="18" charset="0"/>
                <a:cs typeface="Times New Roman" pitchFamily="18" charset="0"/>
              </a:rPr>
              <a:t>drugi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rekli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mogli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smo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još</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riječi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Šturanovića</a:t>
            </a:r>
            <a:r>
              <a:rPr lang="en-US" sz="2800" dirty="0" smtClean="0">
                <a:latin typeface="Times New Roman" pitchFamily="18" charset="0"/>
                <a:cs typeface="Times New Roman" pitchFamily="18" charset="0"/>
              </a:rPr>
              <a:t>. </a:t>
            </a:r>
          </a:p>
          <a:p>
            <a:pPr algn="just"/>
            <a:r>
              <a:rPr lang="en-US" sz="2800" dirty="0" smtClean="0">
                <a:latin typeface="Times New Roman" pitchFamily="18" charset="0"/>
                <a:cs typeface="Times New Roman" pitchFamily="18" charset="0"/>
              </a:rPr>
              <a:t>We have already won this </a:t>
            </a:r>
            <a:r>
              <a:rPr lang="en-US" sz="2800" i="1" dirty="0" smtClean="0">
                <a:latin typeface="Times New Roman" pitchFamily="18" charset="0"/>
                <a:cs typeface="Times New Roman" pitchFamily="18" charset="0"/>
              </a:rPr>
              <a:t>political match</a:t>
            </a:r>
            <a:r>
              <a:rPr lang="en-US" sz="2800" dirty="0" smtClean="0">
                <a:latin typeface="Times New Roman" pitchFamily="18" charset="0"/>
                <a:cs typeface="Times New Roman" pitchFamily="18" charset="0"/>
              </a:rPr>
              <a:t>, and it remains to be seen on Sunday how big the </a:t>
            </a:r>
            <a:r>
              <a:rPr lang="en-US" sz="2800" i="1" dirty="0" smtClean="0">
                <a:latin typeface="Times New Roman" pitchFamily="18" charset="0"/>
                <a:cs typeface="Times New Roman" pitchFamily="18" charset="0"/>
              </a:rPr>
              <a:t>winning margin</a:t>
            </a:r>
            <a:r>
              <a:rPr lang="en-US" sz="2800" dirty="0" smtClean="0">
                <a:latin typeface="Times New Roman" pitchFamily="18" charset="0"/>
                <a:cs typeface="Times New Roman" pitchFamily="18" charset="0"/>
              </a:rPr>
              <a:t> will be, because it is very important that it be as big as possible for the sake of political stability and those who might say “we could have done better”- said </a:t>
            </a:r>
            <a:r>
              <a:rPr lang="en-US" sz="2800" dirty="0" err="1" smtClean="0">
                <a:latin typeface="Times New Roman" pitchFamily="18" charset="0"/>
                <a:cs typeface="Times New Roman" pitchFamily="18" charset="0"/>
              </a:rPr>
              <a:t>Šturanović</a:t>
            </a:r>
            <a:r>
              <a:rPr lang="en-US" sz="2800" dirty="0" smtClean="0">
                <a:latin typeface="Times New Roman" pitchFamily="18" charset="0"/>
                <a:cs typeface="Times New Roman" pitchFamily="18" charset="0"/>
              </a:rPr>
              <a:t>. </a:t>
            </a:r>
          </a:p>
          <a:p>
            <a:pPr lvl="0" algn="just"/>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Zejnilović</a:t>
            </a:r>
            <a:r>
              <a:rPr lang="en-US" sz="2800" dirty="0" smtClean="0">
                <a:latin typeface="Times New Roman" pitchFamily="18" charset="0"/>
                <a:cs typeface="Times New Roman" pitchFamily="18" charset="0"/>
              </a:rPr>
              <a:t> 2014: 300) </a:t>
            </a:r>
          </a:p>
          <a:p>
            <a:endParaRPr lang="en-US" sz="2800" dirty="0">
              <a:solidFill>
                <a:schemeClr val="accent2"/>
              </a:solidFill>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smtClean="0">
                <a:solidFill>
                  <a:schemeClr val="accent4"/>
                </a:solidFill>
                <a:latin typeface="Times New Roman" pitchFamily="18" charset="0"/>
                <a:cs typeface="Times New Roman" pitchFamily="18" charset="0"/>
              </a:rPr>
              <a:t>Source domains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sz="2400" b="1" dirty="0" smtClean="0">
                <a:solidFill>
                  <a:schemeClr val="accent2"/>
                </a:solidFill>
                <a:latin typeface="Times New Roman" pitchFamily="18" charset="0"/>
                <a:cs typeface="Times New Roman" pitchFamily="18" charset="0"/>
              </a:rPr>
              <a:t>SPORTS metaphors</a:t>
            </a:r>
          </a:p>
          <a:p>
            <a:pPr lvl="0"/>
            <a:r>
              <a:rPr lang="en-US" dirty="0" err="1" smtClean="0">
                <a:latin typeface="Times New Roman" pitchFamily="18" charset="0"/>
                <a:cs typeface="Times New Roman" pitchFamily="18" charset="0"/>
              </a:rPr>
              <a:t>Brzo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će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splasnuti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ambicije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jer</a:t>
            </a:r>
            <a:r>
              <a:rPr lang="en-US" dirty="0" smtClean="0">
                <a:latin typeface="Times New Roman" pitchFamily="18" charset="0"/>
                <a:cs typeface="Times New Roman" pitchFamily="18" charset="0"/>
              </a:rPr>
              <a:t> u </a:t>
            </a:r>
            <a:r>
              <a:rPr lang="en-US" dirty="0" err="1" smtClean="0">
                <a:latin typeface="Times New Roman" pitchFamily="18" charset="0"/>
                <a:cs typeface="Times New Roman" pitchFamily="18" charset="0"/>
              </a:rPr>
              <a:t>ovoj</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političkoj</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utakmici</a:t>
            </a:r>
            <a:r>
              <a:rPr lang="en-US" i="1"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oni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koji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dobili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samo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će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lično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profitirati</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Very soon ambitions will deflate because those who won this </a:t>
            </a:r>
            <a:r>
              <a:rPr lang="en-US" i="1" dirty="0" smtClean="0">
                <a:latin typeface="Times New Roman" pitchFamily="18" charset="0"/>
                <a:cs typeface="Times New Roman" pitchFamily="18" charset="0"/>
              </a:rPr>
              <a:t>political match </a:t>
            </a:r>
            <a:r>
              <a:rPr lang="en-US" dirty="0" smtClean="0">
                <a:latin typeface="Times New Roman" pitchFamily="18" charset="0"/>
                <a:cs typeface="Times New Roman" pitchFamily="18" charset="0"/>
              </a:rPr>
              <a:t>will only make gains for themselves.</a:t>
            </a:r>
          </a:p>
          <a:p>
            <a:endParaRPr lang="en-US" dirty="0" smtClean="0">
              <a:latin typeface="Times New Roman" pitchFamily="18" charset="0"/>
              <a:cs typeface="Times New Roman" pitchFamily="18" charset="0"/>
            </a:endParaRPr>
          </a:p>
          <a:p>
            <a:pPr lvl="0"/>
            <a:r>
              <a:rPr lang="en-US" dirty="0" err="1" smtClean="0">
                <a:latin typeface="Times New Roman" pitchFamily="18" charset="0"/>
                <a:cs typeface="Times New Roman" pitchFamily="18" charset="0"/>
              </a:rPr>
              <a:t>Poslanički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kandidat</a:t>
            </a:r>
            <a:r>
              <a:rPr lang="en-US" dirty="0" smtClean="0">
                <a:latin typeface="Times New Roman" pitchFamily="18" charset="0"/>
                <a:cs typeface="Times New Roman" pitchFamily="18" charset="0"/>
              </a:rPr>
              <a:t> DPS-a </a:t>
            </a:r>
            <a:r>
              <a:rPr lang="en-US" dirty="0" err="1" smtClean="0">
                <a:latin typeface="Times New Roman" pitchFamily="18" charset="0"/>
                <a:cs typeface="Times New Roman" pitchFamily="18" charset="0"/>
              </a:rPr>
              <a:t>Zoran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Jelić</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poručio</a:t>
            </a:r>
            <a:r>
              <a:rPr lang="en-US" dirty="0" smtClean="0">
                <a:latin typeface="Times New Roman" pitchFamily="18" charset="0"/>
                <a:cs typeface="Times New Roman" pitchFamily="18" charset="0"/>
              </a:rPr>
              <a:t> je </a:t>
            </a:r>
            <a:r>
              <a:rPr lang="en-US" dirty="0" err="1" smtClean="0">
                <a:latin typeface="Times New Roman" pitchFamily="18" charset="0"/>
                <a:cs typeface="Times New Roman" pitchFamily="18" charset="0"/>
              </a:rPr>
              <a:t>konkurenciji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će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ih</a:t>
            </a:r>
            <a:r>
              <a:rPr lang="en-US"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zakucati</a:t>
            </a:r>
            <a:r>
              <a:rPr lang="en-US" i="1" dirty="0" smtClean="0">
                <a:latin typeface="Times New Roman" pitchFamily="18" charset="0"/>
                <a:cs typeface="Times New Roman" pitchFamily="18" charset="0"/>
              </a:rPr>
              <a:t> u </a:t>
            </a:r>
            <a:r>
              <a:rPr lang="en-US" i="1" dirty="0" err="1" smtClean="0">
                <a:latin typeface="Times New Roman" pitchFamily="18" charset="0"/>
                <a:cs typeface="Times New Roman" pitchFamily="18" charset="0"/>
              </a:rPr>
              <a:t>opozicioni</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koš</a:t>
            </a:r>
            <a:r>
              <a:rPr lang="en-US" i="1"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svom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silinom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će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tamo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ostati</a:t>
            </a:r>
            <a:r>
              <a:rPr lang="en-US" dirty="0" smtClean="0">
                <a:latin typeface="Times New Roman" pitchFamily="18" charset="0"/>
                <a:cs typeface="Times New Roman" pitchFamily="18" charset="0"/>
              </a:rPr>
              <a:t> u </a:t>
            </a:r>
            <a:r>
              <a:rPr lang="en-US" dirty="0" err="1" smtClean="0">
                <a:latin typeface="Times New Roman" pitchFamily="18" charset="0"/>
                <a:cs typeface="Times New Roman" pitchFamily="18" charset="0"/>
              </a:rPr>
              <a:t>narednom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periodu</a:t>
            </a: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The DPS’ (Democratic Party of Socialists) parliamentary candidate </a:t>
            </a:r>
            <a:r>
              <a:rPr lang="en-US" dirty="0" err="1" smtClean="0">
                <a:latin typeface="Times New Roman" pitchFamily="18" charset="0"/>
                <a:cs typeface="Times New Roman" pitchFamily="18" charset="0"/>
              </a:rPr>
              <a:t>Zoran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Jelić</a:t>
            </a:r>
            <a:r>
              <a:rPr lang="en-US" dirty="0" smtClean="0">
                <a:latin typeface="Times New Roman" pitchFamily="18" charset="0"/>
                <a:cs typeface="Times New Roman" pitchFamily="18" charset="0"/>
              </a:rPr>
              <a:t> sent a message to their competitors saying that they will ''</a:t>
            </a:r>
            <a:r>
              <a:rPr lang="en-US" i="1" dirty="0" smtClean="0">
                <a:latin typeface="Times New Roman" pitchFamily="18" charset="0"/>
                <a:cs typeface="Times New Roman" pitchFamily="18" charset="0"/>
              </a:rPr>
              <a:t>slam-dunk the opposition </a:t>
            </a:r>
            <a:r>
              <a:rPr lang="en-US" dirty="0" smtClean="0">
                <a:latin typeface="Times New Roman" pitchFamily="18" charset="0"/>
                <a:cs typeface="Times New Roman" pitchFamily="18" charset="0"/>
              </a:rPr>
              <a:t>with all their force</a:t>
            </a:r>
            <a:r>
              <a:rPr lang="en-US" i="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Zejnilović</a:t>
            </a:r>
            <a:r>
              <a:rPr lang="en-US" dirty="0" smtClean="0">
                <a:latin typeface="Times New Roman" pitchFamily="18" charset="0"/>
                <a:cs typeface="Times New Roman" pitchFamily="18" charset="0"/>
              </a:rPr>
              <a:t> 2014: 300) </a:t>
            </a:r>
          </a:p>
          <a:p>
            <a:pPr lvl="0"/>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smtClean="0">
                <a:solidFill>
                  <a:schemeClr val="accent4"/>
                </a:solidFill>
                <a:latin typeface="Times New Roman" pitchFamily="18" charset="0"/>
                <a:cs typeface="Times New Roman" pitchFamily="18" charset="0"/>
              </a:rPr>
              <a:t>Source domains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sz="2400" b="1" dirty="0" smtClean="0">
                <a:solidFill>
                  <a:schemeClr val="accent2"/>
                </a:solidFill>
                <a:latin typeface="Times New Roman" pitchFamily="18" charset="0"/>
                <a:cs typeface="Times New Roman" pitchFamily="18" charset="0"/>
              </a:rPr>
              <a:t>ENTERTAINMENT metaphors</a:t>
            </a:r>
          </a:p>
          <a:p>
            <a:r>
              <a:rPr lang="en-US" sz="2200" dirty="0" err="1" smtClean="0">
                <a:latin typeface="Times New Roman" pitchFamily="18" charset="0"/>
                <a:cs typeface="Times New Roman" pitchFamily="18" charset="0"/>
              </a:rPr>
              <a:t>Lider</a:t>
            </a:r>
            <a:r>
              <a:rPr lang="en-US" sz="2200" dirty="0" smtClean="0">
                <a:latin typeface="Times New Roman" pitchFamily="18" charset="0"/>
                <a:cs typeface="Times New Roman" pitchFamily="18" charset="0"/>
              </a:rPr>
              <a:t> DPS-a </a:t>
            </a:r>
            <a:r>
              <a:rPr lang="en-US" sz="2200" dirty="0" err="1" smtClean="0">
                <a:latin typeface="Times New Roman" pitchFamily="18" charset="0"/>
                <a:cs typeface="Times New Roman" pitchFamily="18" charset="0"/>
              </a:rPr>
              <a:t>kazao</a:t>
            </a:r>
            <a:r>
              <a:rPr lang="en-US" sz="2200" dirty="0" smtClean="0">
                <a:latin typeface="Times New Roman" pitchFamily="18" charset="0"/>
                <a:cs typeface="Times New Roman" pitchFamily="18" charset="0"/>
              </a:rPr>
              <a:t> je </a:t>
            </a:r>
            <a:r>
              <a:rPr lang="en-US" sz="2200" dirty="0" err="1" smtClean="0">
                <a:latin typeface="Times New Roman" pitchFamily="18" charset="0"/>
                <a:cs typeface="Times New Roman" pitchFamily="18" charset="0"/>
              </a:rPr>
              <a:t>da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kampanja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konkurentskom</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dijelu</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političke</a:t>
            </a:r>
            <a:r>
              <a:rPr lang="en-US" sz="2200" dirty="0" smtClean="0">
                <a:latin typeface="Times New Roman" pitchFamily="18" charset="0"/>
                <a:cs typeface="Times New Roman" pitchFamily="18" charset="0"/>
              </a:rPr>
              <a:t> </a:t>
            </a:r>
            <a:r>
              <a:rPr lang="en-US" sz="2200" i="1" dirty="0" smtClean="0">
                <a:latin typeface="Times New Roman" pitchFamily="18" charset="0"/>
                <a:cs typeface="Times New Roman" pitchFamily="18" charset="0"/>
              </a:rPr>
              <a:t>scene</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nije</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donijela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mnogo</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novog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osim</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eventualno</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nešto</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novih</a:t>
            </a:r>
            <a:r>
              <a:rPr lang="en-US" sz="2200" dirty="0" smtClean="0">
                <a:latin typeface="Times New Roman" pitchFamily="18" charset="0"/>
                <a:cs typeface="Times New Roman" pitchFamily="18" charset="0"/>
              </a:rPr>
              <a:t> </a:t>
            </a:r>
            <a:r>
              <a:rPr lang="en-US" sz="2200" i="1" dirty="0" err="1" smtClean="0">
                <a:latin typeface="Times New Roman" pitchFamily="18" charset="0"/>
                <a:cs typeface="Times New Roman" pitchFamily="18" charset="0"/>
              </a:rPr>
              <a:t>aranžmana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poznatih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lica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partija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kao</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političko</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legitimisanje</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od</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ranije</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aktivnih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pseudopolitičkih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subjekata</a:t>
            </a:r>
            <a:r>
              <a:rPr lang="en-US" sz="2200" dirty="0" smtClean="0">
                <a:latin typeface="Times New Roman" pitchFamily="18" charset="0"/>
                <a:cs typeface="Times New Roman" pitchFamily="18" charset="0"/>
              </a:rPr>
              <a:t>, </a:t>
            </a:r>
            <a:r>
              <a:rPr lang="en-US" sz="2200" i="1" dirty="0" err="1" smtClean="0">
                <a:latin typeface="Times New Roman" pitchFamily="18" charset="0"/>
                <a:cs typeface="Times New Roman" pitchFamily="18" charset="0"/>
              </a:rPr>
              <a:t>kamufliranih</a:t>
            </a:r>
            <a:r>
              <a:rPr lang="en-US" sz="2200" dirty="0" smtClean="0">
                <a:latin typeface="Times New Roman" pitchFamily="18" charset="0"/>
                <a:cs typeface="Times New Roman" pitchFamily="18" charset="0"/>
              </a:rPr>
              <a:t> u </a:t>
            </a:r>
            <a:r>
              <a:rPr lang="en-US" sz="2200" dirty="0" err="1" smtClean="0">
                <a:latin typeface="Times New Roman" pitchFamily="18" charset="0"/>
                <a:cs typeface="Times New Roman" pitchFamily="18" charset="0"/>
              </a:rPr>
              <a:t>maskirane</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uniforme</a:t>
            </a:r>
            <a:r>
              <a:rPr lang="en-US" sz="2200" dirty="0" smtClean="0">
                <a:latin typeface="Times New Roman" pitchFamily="18" charset="0"/>
                <a:cs typeface="Times New Roman" pitchFamily="18" charset="0"/>
              </a:rPr>
              <a:t> NVO-a </a:t>
            </a:r>
            <a:r>
              <a:rPr lang="en-US" sz="2200" dirty="0" err="1" smtClean="0">
                <a:latin typeface="Times New Roman" pitchFamily="18" charset="0"/>
                <a:cs typeface="Times New Roman" pitchFamily="18" charset="0"/>
              </a:rPr>
              <a:t>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tzv</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nezavisnih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medija</a:t>
            </a:r>
            <a:r>
              <a:rPr lang="en-US" sz="2200" dirty="0" smtClean="0">
                <a:latin typeface="Times New Roman" pitchFamily="18" charset="0"/>
                <a:cs typeface="Times New Roman" pitchFamily="18" charset="0"/>
              </a:rPr>
              <a:t>”. </a:t>
            </a:r>
          </a:p>
          <a:p>
            <a:endParaRPr lang="en-US" sz="2200" dirty="0" smtClean="0">
              <a:latin typeface="Times New Roman" pitchFamily="18" charset="0"/>
              <a:cs typeface="Times New Roman" pitchFamily="18" charset="0"/>
            </a:endParaRPr>
          </a:p>
          <a:p>
            <a:r>
              <a:rPr lang="en-US" sz="2200" dirty="0" smtClean="0">
                <a:latin typeface="Times New Roman" pitchFamily="18" charset="0"/>
                <a:cs typeface="Times New Roman" pitchFamily="18" charset="0"/>
              </a:rPr>
              <a:t>The leader of DPS said that the campaign didn’t bring much newness to the competitive part of the political </a:t>
            </a:r>
            <a:r>
              <a:rPr lang="en-US" sz="2200" i="1" dirty="0" smtClean="0">
                <a:latin typeface="Times New Roman" pitchFamily="18" charset="0"/>
                <a:cs typeface="Times New Roman" pitchFamily="18" charset="0"/>
              </a:rPr>
              <a:t>scene</a:t>
            </a:r>
            <a:r>
              <a:rPr lang="en-US" sz="2200" dirty="0" smtClean="0">
                <a:latin typeface="Times New Roman" pitchFamily="18" charset="0"/>
                <a:cs typeface="Times New Roman" pitchFamily="18" charset="0"/>
              </a:rPr>
              <a:t> apart from “possibly new </a:t>
            </a:r>
            <a:r>
              <a:rPr lang="en-US" sz="2200" i="1" dirty="0" smtClean="0">
                <a:latin typeface="Times New Roman" pitchFamily="18" charset="0"/>
                <a:cs typeface="Times New Roman" pitchFamily="18" charset="0"/>
              </a:rPr>
              <a:t>arrangements </a:t>
            </a:r>
            <a:r>
              <a:rPr lang="en-US" sz="2200" dirty="0" smtClean="0">
                <a:latin typeface="Times New Roman" pitchFamily="18" charset="0"/>
                <a:cs typeface="Times New Roman" pitchFamily="18" charset="0"/>
              </a:rPr>
              <a:t>of familiar faces and parties, as well as political legitimization of formerly active </a:t>
            </a:r>
            <a:r>
              <a:rPr lang="en-US" sz="2200" dirty="0" err="1" smtClean="0">
                <a:latin typeface="Times New Roman" pitchFamily="18" charset="0"/>
                <a:cs typeface="Times New Roman" pitchFamily="18" charset="0"/>
              </a:rPr>
              <a:t>pseudopolitical</a:t>
            </a:r>
            <a:r>
              <a:rPr lang="en-US" sz="2200" dirty="0" smtClean="0">
                <a:latin typeface="Times New Roman" pitchFamily="18" charset="0"/>
                <a:cs typeface="Times New Roman" pitchFamily="18" charset="0"/>
              </a:rPr>
              <a:t> subjects, </a:t>
            </a:r>
            <a:r>
              <a:rPr lang="en-US" sz="2200" i="1" dirty="0" smtClean="0">
                <a:latin typeface="Times New Roman" pitchFamily="18" charset="0"/>
                <a:cs typeface="Times New Roman" pitchFamily="18" charset="0"/>
              </a:rPr>
              <a:t>camouflaged</a:t>
            </a:r>
            <a:r>
              <a:rPr lang="en-US" sz="2200" dirty="0" smtClean="0">
                <a:latin typeface="Times New Roman" pitchFamily="18" charset="0"/>
                <a:cs typeface="Times New Roman" pitchFamily="18" charset="0"/>
              </a:rPr>
              <a:t> in the uniforms of the so-called independent media and NGOs”.</a:t>
            </a:r>
          </a:p>
          <a:p>
            <a:pPr marL="109728" indent="0">
              <a:buNone/>
            </a:pPr>
            <a:r>
              <a:rPr lang="sr-Latn-ME" sz="2200" dirty="0">
                <a:latin typeface="Times New Roman" pitchFamily="18" charset="0"/>
                <a:cs typeface="Times New Roman" pitchFamily="18" charset="0"/>
              </a:rPr>
              <a:t> </a:t>
            </a:r>
            <a:r>
              <a:rPr lang="sr-Latn-ME" sz="22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a:t>
            </a:r>
            <a:r>
              <a:rPr lang="en-US" sz="2200" dirty="0" err="1" smtClean="0">
                <a:latin typeface="Times New Roman" pitchFamily="18" charset="0"/>
                <a:cs typeface="Times New Roman" pitchFamily="18" charset="0"/>
              </a:rPr>
              <a:t>Zejnilović</a:t>
            </a:r>
            <a:r>
              <a:rPr lang="en-US" sz="2200" dirty="0" smtClean="0">
                <a:latin typeface="Times New Roman" pitchFamily="18" charset="0"/>
                <a:cs typeface="Times New Roman" pitchFamily="18" charset="0"/>
              </a:rPr>
              <a:t> 2014: 301)                                             </a:t>
            </a:r>
          </a:p>
          <a:p>
            <a:endParaRPr lang="en-US" dirty="0"/>
          </a:p>
        </p:txBody>
      </p:sp>
      <p:sp>
        <p:nvSpPr>
          <p:cNvPr id="3" name="Title 2"/>
          <p:cNvSpPr>
            <a:spLocks noGrp="1"/>
          </p:cNvSpPr>
          <p:nvPr>
            <p:ph type="title"/>
          </p:nvPr>
        </p:nvSpPr>
        <p:spPr/>
        <p:txBody>
          <a:bodyPr>
            <a:normAutofit fontScale="90000"/>
          </a:bodyPr>
          <a:lstStyle/>
          <a:p>
            <a:r>
              <a:rPr lang="en-US" dirty="0" smtClean="0">
                <a:solidFill>
                  <a:schemeClr val="accent3"/>
                </a:solidFill>
                <a:effectLst/>
                <a:latin typeface="Times New Roman" pitchFamily="18" charset="0"/>
                <a:cs typeface="Times New Roman" pitchFamily="18" charset="0"/>
              </a:rPr>
              <a:t>Metaphor in politics</a:t>
            </a:r>
            <a:br>
              <a:rPr lang="en-US" dirty="0" smtClean="0">
                <a:solidFill>
                  <a:schemeClr val="accent3"/>
                </a:solidFill>
                <a:effectLst/>
                <a:latin typeface="Times New Roman" pitchFamily="18" charset="0"/>
                <a:cs typeface="Times New Roman" pitchFamily="18" charset="0"/>
              </a:rPr>
            </a:br>
            <a:r>
              <a:rPr lang="en-US" dirty="0" smtClean="0">
                <a:solidFill>
                  <a:schemeClr val="accent3"/>
                </a:solidFill>
                <a:effectLst/>
                <a:latin typeface="Times New Roman" pitchFamily="18" charset="0"/>
                <a:cs typeface="Times New Roman" pitchFamily="18" charset="0"/>
              </a:rPr>
              <a:t>Exemplification </a:t>
            </a:r>
            <a:endParaRPr lang="en-US" dirty="0">
              <a:solidFill>
                <a:schemeClr val="accent3"/>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b="1" dirty="0" smtClean="0">
                <a:solidFill>
                  <a:schemeClr val="accent2"/>
                </a:solidFill>
                <a:latin typeface="Times New Roman" pitchFamily="18" charset="0"/>
                <a:cs typeface="Times New Roman" pitchFamily="18" charset="0"/>
              </a:rPr>
              <a:t>JOURNEY metaphors</a:t>
            </a:r>
          </a:p>
          <a:p>
            <a:pPr algn="just"/>
            <a:r>
              <a:rPr lang="en-US" sz="2400" dirty="0" err="1" smtClean="0">
                <a:latin typeface="Times New Roman" pitchFamily="18" charset="0"/>
                <a:cs typeface="Times New Roman" pitchFamily="18" charset="0"/>
              </a:rPr>
              <a:t>Pogrešnim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izborom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možemo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zaustaviti</a:t>
            </a:r>
            <a:r>
              <a:rPr lang="en-US" sz="2400"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hod</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naprijed</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vratiti</a:t>
            </a:r>
            <a:r>
              <a:rPr lang="en-US" sz="2400" dirty="0" smtClean="0">
                <a:latin typeface="Times New Roman" pitchFamily="18" charset="0"/>
                <a:cs typeface="Times New Roman" pitchFamily="18" charset="0"/>
              </a:rPr>
              <a:t> se </a:t>
            </a:r>
            <a:r>
              <a:rPr lang="en-US" sz="2400" dirty="0" err="1" smtClean="0">
                <a:latin typeface="Times New Roman" pitchFamily="18" charset="0"/>
                <a:cs typeface="Times New Roman" pitchFamily="18" charset="0"/>
              </a:rPr>
              <a:t>staroj</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balkanskoj</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praksi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beskorisnog</a:t>
            </a:r>
            <a:r>
              <a:rPr lang="en-US" sz="2400"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tumaranja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prošlosti</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poručio</a:t>
            </a:r>
            <a:r>
              <a:rPr lang="en-US" sz="2400" dirty="0" smtClean="0">
                <a:latin typeface="Times New Roman" pitchFamily="18" charset="0"/>
                <a:cs typeface="Times New Roman" pitchFamily="18" charset="0"/>
              </a:rPr>
              <a:t> je </a:t>
            </a:r>
            <a:r>
              <a:rPr lang="en-US" sz="2400" dirty="0" err="1" smtClean="0">
                <a:latin typeface="Times New Roman" pitchFamily="18" charset="0"/>
                <a:cs typeface="Times New Roman" pitchFamily="18" charset="0"/>
              </a:rPr>
              <a:t>lider</a:t>
            </a:r>
            <a:r>
              <a:rPr lang="en-US" sz="2400" dirty="0" smtClean="0">
                <a:latin typeface="Times New Roman" pitchFamily="18" charset="0"/>
                <a:cs typeface="Times New Roman" pitchFamily="18" charset="0"/>
              </a:rPr>
              <a:t> DPS-a Milo </a:t>
            </a:r>
            <a:r>
              <a:rPr lang="en-US" sz="2400" dirty="0" err="1" smtClean="0">
                <a:latin typeface="Times New Roman" pitchFamily="18" charset="0"/>
                <a:cs typeface="Times New Roman" pitchFamily="18" charset="0"/>
              </a:rPr>
              <a:t>Đukoanović</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završnoj</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predizbornoj</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konvenciji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koalicije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Evropske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Crne</a:t>
            </a:r>
            <a:r>
              <a:rPr lang="en-US" sz="2400" dirty="0" smtClean="0">
                <a:latin typeface="Times New Roman" pitchFamily="18" charset="0"/>
                <a:cs typeface="Times New Roman" pitchFamily="18" charset="0"/>
              </a:rPr>
              <a:t> Gore u </a:t>
            </a:r>
            <a:r>
              <a:rPr lang="en-US" sz="2400" dirty="0" err="1" smtClean="0">
                <a:latin typeface="Times New Roman" pitchFamily="18" charset="0"/>
                <a:cs typeface="Times New Roman" pitchFamily="18" charset="0"/>
              </a:rPr>
              <a:t>Podgorici</a:t>
            </a:r>
            <a:r>
              <a:rPr lang="en-US" sz="2400" dirty="0" smtClean="0">
                <a:latin typeface="Times New Roman" pitchFamily="18" charset="0"/>
                <a:cs typeface="Times New Roman" pitchFamily="18" charset="0"/>
              </a:rPr>
              <a:t>.</a:t>
            </a: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Our wrong choice might stop </a:t>
            </a:r>
            <a:r>
              <a:rPr lang="en-US" sz="2400" i="1" dirty="0" smtClean="0">
                <a:latin typeface="Times New Roman" pitchFamily="18" charset="0"/>
                <a:cs typeface="Times New Roman" pitchFamily="18" charset="0"/>
              </a:rPr>
              <a:t>movement forwards</a:t>
            </a:r>
            <a:r>
              <a:rPr lang="en-US" sz="2400" dirty="0" smtClean="0">
                <a:latin typeface="Times New Roman" pitchFamily="18" charset="0"/>
                <a:cs typeface="Times New Roman" pitchFamily="18" charset="0"/>
              </a:rPr>
              <a:t> and bring us back to the old Balkan practice of useless</a:t>
            </a:r>
            <a:r>
              <a:rPr lang="en-US" sz="2400" i="1" dirty="0" smtClean="0">
                <a:latin typeface="Times New Roman" pitchFamily="18" charset="0"/>
                <a:cs typeface="Times New Roman" pitchFamily="18" charset="0"/>
              </a:rPr>
              <a:t> roaming</a:t>
            </a:r>
            <a:r>
              <a:rPr lang="en-US" sz="2400" dirty="0" smtClean="0">
                <a:latin typeface="Times New Roman" pitchFamily="18" charset="0"/>
                <a:cs typeface="Times New Roman" pitchFamily="18" charset="0"/>
              </a:rPr>
              <a:t> through the past- said the leader of DPS Milo </a:t>
            </a:r>
            <a:r>
              <a:rPr lang="en-US" sz="2400" dirty="0" err="1" smtClean="0">
                <a:latin typeface="Times New Roman" pitchFamily="18" charset="0"/>
                <a:cs typeface="Times New Roman" pitchFamily="18" charset="0"/>
              </a:rPr>
              <a:t>Đukanović</a:t>
            </a:r>
            <a:r>
              <a:rPr lang="en-US" sz="2400" dirty="0" smtClean="0">
                <a:latin typeface="Times New Roman" pitchFamily="18" charset="0"/>
                <a:cs typeface="Times New Roman" pitchFamily="18" charset="0"/>
              </a:rPr>
              <a:t> at closing pre-election gathering of the coalition European Montenegro in </a:t>
            </a:r>
            <a:r>
              <a:rPr lang="en-US" sz="2400" dirty="0" err="1" smtClean="0">
                <a:latin typeface="Times New Roman" pitchFamily="18" charset="0"/>
                <a:cs typeface="Times New Roman" pitchFamily="18" charset="0"/>
              </a:rPr>
              <a:t>Podgorica</a:t>
            </a:r>
            <a:r>
              <a:rPr lang="en-US" sz="2400" dirty="0" smtClean="0">
                <a:latin typeface="Times New Roman" pitchFamily="18" charset="0"/>
                <a:cs typeface="Times New Roman" pitchFamily="18" charset="0"/>
              </a:rPr>
              <a:t>.</a:t>
            </a:r>
          </a:p>
          <a:p>
            <a:pPr algn="just"/>
            <a:endParaRPr lang="en-US" sz="2400" dirty="0" smtClean="0">
              <a:latin typeface="Times New Roman" pitchFamily="18" charset="0"/>
              <a:cs typeface="Times New Roman" pitchFamily="18" charset="0"/>
            </a:endParaRPr>
          </a:p>
          <a:p>
            <a:pPr algn="just">
              <a:buNone/>
            </a:pP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Zejnilović</a:t>
            </a:r>
            <a:r>
              <a:rPr lang="en-US" sz="2200" dirty="0" smtClean="0">
                <a:latin typeface="Times New Roman" pitchFamily="18" charset="0"/>
                <a:cs typeface="Times New Roman" pitchFamily="18" charset="0"/>
              </a:rPr>
              <a:t> 2014: 302)</a:t>
            </a:r>
          </a:p>
          <a:p>
            <a:endParaRPr lang="en-US" b="1" dirty="0">
              <a:solidFill>
                <a:schemeClr val="accent2"/>
              </a:solidFill>
              <a:latin typeface="Times New Roman" pitchFamily="18" charset="0"/>
              <a:cs typeface="Times New Roman" pitchFamily="18" charset="0"/>
            </a:endParaRPr>
          </a:p>
        </p:txBody>
      </p:sp>
      <p:sp>
        <p:nvSpPr>
          <p:cNvPr id="3" name="Title 2"/>
          <p:cNvSpPr>
            <a:spLocks noGrp="1"/>
          </p:cNvSpPr>
          <p:nvPr>
            <p:ph type="title"/>
          </p:nvPr>
        </p:nvSpPr>
        <p:spPr/>
        <p:txBody>
          <a:bodyPr>
            <a:normAutofit fontScale="90000"/>
          </a:bodyPr>
          <a:lstStyle/>
          <a:p>
            <a:r>
              <a:rPr lang="en-US" dirty="0" smtClean="0">
                <a:solidFill>
                  <a:schemeClr val="accent3"/>
                </a:solidFill>
                <a:effectLst/>
                <a:latin typeface="Times New Roman" pitchFamily="18" charset="0"/>
                <a:cs typeface="Times New Roman" pitchFamily="18" charset="0"/>
              </a:rPr>
              <a:t>Metaphor in politics</a:t>
            </a:r>
            <a:br>
              <a:rPr lang="en-US" dirty="0" smtClean="0">
                <a:solidFill>
                  <a:schemeClr val="accent3"/>
                </a:solidFill>
                <a:effectLst/>
                <a:latin typeface="Times New Roman" pitchFamily="18" charset="0"/>
                <a:cs typeface="Times New Roman" pitchFamily="18" charset="0"/>
              </a:rPr>
            </a:br>
            <a:r>
              <a:rPr lang="en-US" dirty="0" smtClean="0">
                <a:solidFill>
                  <a:schemeClr val="accent3"/>
                </a:solidFill>
                <a:effectLst/>
                <a:latin typeface="Times New Roman" pitchFamily="18" charset="0"/>
                <a:cs typeface="Times New Roman" pitchFamily="18" charset="0"/>
              </a:rPr>
              <a:t>Exemplification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dirty="0" smtClean="0">
                <a:solidFill>
                  <a:schemeClr val="accent2"/>
                </a:solidFill>
                <a:latin typeface="Times New Roman" pitchFamily="18" charset="0"/>
                <a:cs typeface="Times New Roman" pitchFamily="18" charset="0"/>
              </a:rPr>
              <a:t>JOURNEY metaphors</a:t>
            </a:r>
          </a:p>
          <a:p>
            <a:pPr lvl="0"/>
            <a:r>
              <a:rPr lang="en-US" sz="2400" i="1" dirty="0" err="1" smtClean="0">
                <a:latin typeface="Times New Roman" pitchFamily="18" charset="0"/>
                <a:cs typeface="Times New Roman" pitchFamily="18" charset="0"/>
              </a:rPr>
              <a:t>Naprijed</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Crna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Goro</a:t>
            </a:r>
            <a:r>
              <a:rPr lang="en-US" sz="2400" dirty="0" smtClean="0">
                <a:latin typeface="Times New Roman" pitchFamily="18" charset="0"/>
                <a:cs typeface="Times New Roman" pitchFamily="18" charset="0"/>
              </a:rPr>
              <a:t>, do </a:t>
            </a:r>
            <a:r>
              <a:rPr lang="en-US" sz="2400" dirty="0" err="1" smtClean="0">
                <a:latin typeface="Times New Roman" pitchFamily="18" charset="0"/>
                <a:cs typeface="Times New Roman" pitchFamily="18" charset="0"/>
              </a:rPr>
              <a:t>svih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pobjeda</a:t>
            </a:r>
            <a:r>
              <a:rPr lang="en-US" sz="2400" dirty="0" smtClean="0">
                <a:latin typeface="Times New Roman" pitchFamily="18" charset="0"/>
                <a:cs typeface="Times New Roman" pitchFamily="18" charset="0"/>
              </a:rPr>
              <a:t>, a </a:t>
            </a:r>
            <a:r>
              <a:rPr lang="en-US" sz="2400" dirty="0" err="1" smtClean="0">
                <a:latin typeface="Times New Roman" pitchFamily="18" charset="0"/>
                <a:cs typeface="Times New Roman" pitchFamily="18" charset="0"/>
              </a:rPr>
              <a:t>prva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sljedeća</a:t>
            </a:r>
            <a:r>
              <a:rPr lang="en-US" sz="2400" dirty="0" smtClean="0">
                <a:latin typeface="Times New Roman" pitchFamily="18" charset="0"/>
                <a:cs typeface="Times New Roman" pitchFamily="18" charset="0"/>
              </a:rPr>
              <a:t> je 14. </a:t>
            </a:r>
            <a:r>
              <a:rPr lang="en-US" sz="2400" dirty="0" err="1" smtClean="0">
                <a:latin typeface="Times New Roman" pitchFamily="18" charset="0"/>
                <a:cs typeface="Times New Roman" pitchFamily="18" charset="0"/>
              </a:rPr>
              <a:t>oktobra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Vazda</a:t>
            </a:r>
            <a:r>
              <a:rPr lang="en-US" sz="2400" dirty="0" smtClean="0">
                <a:latin typeface="Times New Roman" pitchFamily="18" charset="0"/>
                <a:cs typeface="Times New Roman" pitchFamily="18" charset="0"/>
              </a:rPr>
              <a:t> je </a:t>
            </a:r>
            <a:r>
              <a:rPr lang="en-US" sz="2400" dirty="0" err="1" smtClean="0">
                <a:latin typeface="Times New Roman" pitchFamily="18" charset="0"/>
                <a:cs typeface="Times New Roman" pitchFamily="18" charset="0"/>
              </a:rPr>
              <a:t>bilo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onih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a:t>
            </a:r>
            <a:r>
              <a:rPr lang="en-US" sz="2400" dirty="0" smtClean="0">
                <a:latin typeface="Times New Roman" pitchFamily="18" charset="0"/>
                <a:cs typeface="Times New Roman" pitchFamily="18" charset="0"/>
              </a:rPr>
              <a:t> u </a:t>
            </a:r>
            <a:r>
              <a:rPr lang="en-US" sz="2400" dirty="0" err="1" smtClean="0">
                <a:latin typeface="Times New Roman" pitchFamily="18" charset="0"/>
                <a:cs typeface="Times New Roman" pitchFamily="18" charset="0"/>
              </a:rPr>
              <a:t>neuništivoj</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Crnoj</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Gori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koji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vikali</a:t>
            </a:r>
            <a:r>
              <a:rPr lang="en-US" sz="2400"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ajmo</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nazad</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ali</a:t>
            </a:r>
            <a:r>
              <a:rPr lang="en-US" sz="2400" dirty="0" smtClean="0">
                <a:latin typeface="Times New Roman" pitchFamily="18" charset="0"/>
                <a:cs typeface="Times New Roman" pitchFamily="18" charset="0"/>
              </a:rPr>
              <a:t> mi </a:t>
            </a:r>
            <a:r>
              <a:rPr lang="en-US" sz="2400" dirty="0" err="1" smtClean="0">
                <a:latin typeface="Times New Roman" pitchFamily="18" charset="0"/>
                <a:cs typeface="Times New Roman" pitchFamily="18" charset="0"/>
              </a:rPr>
              <a:t>smo</a:t>
            </a:r>
            <a:r>
              <a:rPr lang="en-US" sz="2400"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išli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naprijed</a:t>
            </a:r>
            <a:r>
              <a:rPr lang="en-US" sz="2400" i="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kazao</a:t>
            </a:r>
            <a:r>
              <a:rPr lang="en-US" sz="2400" dirty="0" smtClean="0">
                <a:latin typeface="Times New Roman" pitchFamily="18" charset="0"/>
                <a:cs typeface="Times New Roman" pitchFamily="18" charset="0"/>
              </a:rPr>
              <a:t> je </a:t>
            </a:r>
            <a:r>
              <a:rPr lang="en-US" sz="2400" dirty="0" err="1" smtClean="0">
                <a:latin typeface="Times New Roman" pitchFamily="18" charset="0"/>
                <a:cs typeface="Times New Roman" pitchFamily="18" charset="0"/>
              </a:rPr>
              <a:t>Krivokapić</a:t>
            </a:r>
            <a:r>
              <a:rPr lang="en-US" sz="2400" dirty="0" smtClean="0">
                <a:latin typeface="Times New Roman" pitchFamily="18" charset="0"/>
                <a:cs typeface="Times New Roman" pitchFamily="18" charset="0"/>
              </a:rPr>
              <a:t>.</a:t>
            </a:r>
          </a:p>
          <a:p>
            <a:r>
              <a:rPr lang="en-US" sz="2400" i="1" dirty="0" smtClean="0">
                <a:latin typeface="Times New Roman" pitchFamily="18" charset="0"/>
                <a:cs typeface="Times New Roman" pitchFamily="18" charset="0"/>
              </a:rPr>
              <a:t>Go ahead</a:t>
            </a:r>
            <a:r>
              <a:rPr lang="en-US" sz="2400" dirty="0" smtClean="0">
                <a:latin typeface="Times New Roman" pitchFamily="18" charset="0"/>
                <a:cs typeface="Times New Roman" pitchFamily="18" charset="0"/>
              </a:rPr>
              <a:t> Montenegro, and bring all victories; the next one being secured on the 14</a:t>
            </a:r>
            <a:r>
              <a:rPr lang="en-US" sz="2400" baseline="30000" dirty="0" smtClean="0">
                <a:latin typeface="Times New Roman" pitchFamily="18" charset="0"/>
                <a:cs typeface="Times New Roman" pitchFamily="18" charset="0"/>
              </a:rPr>
              <a:t>th</a:t>
            </a:r>
            <a:r>
              <a:rPr lang="en-US" sz="2400" dirty="0" smtClean="0">
                <a:latin typeface="Times New Roman" pitchFamily="18" charset="0"/>
                <a:cs typeface="Times New Roman" pitchFamily="18" charset="0"/>
              </a:rPr>
              <a:t> of October. There have always been those who, even in indestructible Montenegro, would say “let’s </a:t>
            </a:r>
            <a:r>
              <a:rPr lang="en-US" sz="2400" i="1" dirty="0" smtClean="0">
                <a:latin typeface="Times New Roman" pitchFamily="18" charset="0"/>
                <a:cs typeface="Times New Roman" pitchFamily="18" charset="0"/>
              </a:rPr>
              <a:t>move backwards</a:t>
            </a:r>
            <a:r>
              <a:rPr lang="en-US" sz="2400" dirty="0" smtClean="0">
                <a:latin typeface="Times New Roman" pitchFamily="18" charset="0"/>
                <a:cs typeface="Times New Roman" pitchFamily="18" charset="0"/>
              </a:rPr>
              <a:t>”, but we </a:t>
            </a:r>
            <a:r>
              <a:rPr lang="en-US" sz="2400" i="1" dirty="0" smtClean="0">
                <a:latin typeface="Times New Roman" pitchFamily="18" charset="0"/>
                <a:cs typeface="Times New Roman" pitchFamily="18" charset="0"/>
              </a:rPr>
              <a:t>have moved forwards</a:t>
            </a:r>
            <a:r>
              <a:rPr lang="en-US" sz="2400" dirty="0" smtClean="0">
                <a:latin typeface="Times New Roman" pitchFamily="18" charset="0"/>
                <a:cs typeface="Times New Roman" pitchFamily="18" charset="0"/>
              </a:rPr>
              <a:t>- said </a:t>
            </a:r>
            <a:r>
              <a:rPr lang="en-US" sz="2400" dirty="0" err="1" smtClean="0">
                <a:latin typeface="Times New Roman" pitchFamily="18" charset="0"/>
                <a:cs typeface="Times New Roman" pitchFamily="18" charset="0"/>
              </a:rPr>
              <a:t>Krivokapić</a:t>
            </a:r>
            <a:r>
              <a:rPr lang="en-US" sz="2400" dirty="0" smtClean="0">
                <a:latin typeface="Times New Roman" pitchFamily="18" charset="0"/>
                <a:cs typeface="Times New Roman" pitchFamily="18" charset="0"/>
              </a:rPr>
              <a:t>. </a:t>
            </a:r>
          </a:p>
          <a:p>
            <a:pPr>
              <a:buNone/>
            </a:pPr>
            <a:r>
              <a:rPr lang="en-US" dirty="0" smtClean="0"/>
              <a:t>                                               </a:t>
            </a:r>
            <a:r>
              <a:rPr lang="en-US" sz="2000" dirty="0" smtClean="0">
                <a:latin typeface="Times New Roman" pitchFamily="18" charset="0"/>
                <a:cs typeface="Times New Roman" pitchFamily="18" charset="0"/>
              </a:rPr>
              <a:t>(</a:t>
            </a:r>
            <a:r>
              <a:rPr lang="en-US" sz="2000" dirty="0" err="1" smtClean="0">
                <a:latin typeface="Times New Roman" pitchFamily="18" charset="0"/>
                <a:cs typeface="Times New Roman" pitchFamily="18" charset="0"/>
              </a:rPr>
              <a:t>Zejnilović</a:t>
            </a:r>
            <a:r>
              <a:rPr lang="en-US" sz="2000" dirty="0" smtClean="0">
                <a:latin typeface="Times New Roman" pitchFamily="18" charset="0"/>
                <a:cs typeface="Times New Roman" pitchFamily="18" charset="0"/>
              </a:rPr>
              <a:t> 2014: 302) </a:t>
            </a:r>
            <a:endParaRPr lang="en-US" sz="2000" dirty="0">
              <a:latin typeface="Times New Roman" pitchFamily="18" charset="0"/>
              <a:cs typeface="Times New Roman" pitchFamily="18" charset="0"/>
            </a:endParaRPr>
          </a:p>
        </p:txBody>
      </p:sp>
      <p:sp>
        <p:nvSpPr>
          <p:cNvPr id="3" name="Title 2"/>
          <p:cNvSpPr>
            <a:spLocks noGrp="1"/>
          </p:cNvSpPr>
          <p:nvPr>
            <p:ph type="title"/>
          </p:nvPr>
        </p:nvSpPr>
        <p:spPr/>
        <p:txBody>
          <a:bodyPr>
            <a:normAutofit fontScale="90000"/>
          </a:bodyPr>
          <a:lstStyle/>
          <a:p>
            <a:r>
              <a:rPr lang="en-US" dirty="0" smtClean="0">
                <a:solidFill>
                  <a:schemeClr val="accent3"/>
                </a:solidFill>
                <a:effectLst/>
                <a:latin typeface="Times New Roman" pitchFamily="18" charset="0"/>
                <a:cs typeface="Times New Roman" pitchFamily="18" charset="0"/>
              </a:rPr>
              <a:t>Metaphor in politics</a:t>
            </a:r>
            <a:br>
              <a:rPr lang="en-US" dirty="0" smtClean="0">
                <a:solidFill>
                  <a:schemeClr val="accent3"/>
                </a:solidFill>
                <a:effectLst/>
                <a:latin typeface="Times New Roman" pitchFamily="18" charset="0"/>
                <a:cs typeface="Times New Roman" pitchFamily="18" charset="0"/>
              </a:rPr>
            </a:br>
            <a:r>
              <a:rPr lang="en-US" dirty="0" smtClean="0">
                <a:solidFill>
                  <a:schemeClr val="accent3"/>
                </a:solidFill>
                <a:effectLst/>
                <a:latin typeface="Times New Roman" pitchFamily="18" charset="0"/>
                <a:cs typeface="Times New Roman" pitchFamily="18" charset="0"/>
              </a:rPr>
              <a:t>Exemplification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solidFill>
                  <a:schemeClr val="accent2"/>
                </a:solidFill>
                <a:latin typeface="Times New Roman" pitchFamily="18" charset="0"/>
                <a:cs typeface="Times New Roman" pitchFamily="18" charset="0"/>
              </a:rPr>
              <a:t>DISEASE metaphors</a:t>
            </a:r>
          </a:p>
          <a:p>
            <a:pPr algn="just"/>
            <a:r>
              <a:rPr lang="en-US" dirty="0" smtClean="0">
                <a:latin typeface="Times New Roman" pitchFamily="18" charset="0"/>
                <a:cs typeface="Times New Roman" pitchFamily="18" charset="0"/>
              </a:rPr>
              <a:t>A </a:t>
            </a:r>
            <a:r>
              <a:rPr lang="en-US" dirty="0" err="1" smtClean="0">
                <a:latin typeface="Times New Roman" pitchFamily="18" charset="0"/>
                <a:cs typeface="Times New Roman" pitchFamily="18" charset="0"/>
              </a:rPr>
              <a:t>ovi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drugih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lista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neka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kratkih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rukava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čekaju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nove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izbore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jer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će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građani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potpisati</a:t>
            </a:r>
            <a:r>
              <a:rPr lang="en-US"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otpusnu</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listu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kazao</a:t>
            </a:r>
            <a:r>
              <a:rPr lang="en-US" dirty="0" smtClean="0">
                <a:latin typeface="Times New Roman" pitchFamily="18" charset="0"/>
                <a:cs typeface="Times New Roman" pitchFamily="18" charset="0"/>
              </a:rPr>
              <a:t> je </a:t>
            </a:r>
            <a:r>
              <a:rPr lang="en-US" dirty="0" err="1" smtClean="0">
                <a:latin typeface="Times New Roman" pitchFamily="18" charset="0"/>
                <a:cs typeface="Times New Roman" pitchFamily="18" charset="0"/>
              </a:rPr>
              <a:t>Miodrag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Bobo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Radunović</a:t>
            </a:r>
            <a:r>
              <a:rPr lang="en-US" dirty="0" smtClean="0">
                <a:latin typeface="Times New Roman" pitchFamily="18" charset="0"/>
                <a:cs typeface="Times New Roman" pitchFamily="18" charset="0"/>
              </a:rPr>
              <a:t>.</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And those who are on other lists, suffering a defeat, should wait for new elections because citizens will write them a </a:t>
            </a:r>
            <a:r>
              <a:rPr lang="en-US" i="1" dirty="0" smtClean="0">
                <a:latin typeface="Times New Roman" pitchFamily="18" charset="0"/>
                <a:cs typeface="Times New Roman" pitchFamily="18" charset="0"/>
              </a:rPr>
              <a:t>discharge order- </a:t>
            </a:r>
            <a:r>
              <a:rPr lang="en-US" dirty="0" smtClean="0">
                <a:latin typeface="Times New Roman" pitchFamily="18" charset="0"/>
                <a:cs typeface="Times New Roman" pitchFamily="18" charset="0"/>
              </a:rPr>
              <a:t>said</a:t>
            </a:r>
            <a:r>
              <a:rPr lang="en-US" i="1"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Miodrag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Bobo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Radunović</a:t>
            </a:r>
            <a:r>
              <a:rPr lang="en-US" dirty="0" smtClean="0">
                <a:latin typeface="Times New Roman" pitchFamily="18" charset="0"/>
                <a:cs typeface="Times New Roman" pitchFamily="18" charset="0"/>
              </a:rPr>
              <a:t> .</a:t>
            </a:r>
          </a:p>
          <a:p>
            <a:pPr algn="just">
              <a:buNone/>
            </a:pPr>
            <a:r>
              <a:rPr lang="en-US"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Zejnilović</a:t>
            </a:r>
            <a:r>
              <a:rPr lang="en-US" sz="2400" dirty="0" smtClean="0">
                <a:latin typeface="Times New Roman" pitchFamily="18" charset="0"/>
                <a:cs typeface="Times New Roman" pitchFamily="18" charset="0"/>
              </a:rPr>
              <a:t> 2014: 302) </a:t>
            </a:r>
          </a:p>
          <a:p>
            <a:pPr algn="just"/>
            <a:endParaRPr lang="en-US" dirty="0" smtClean="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a:p>
            <a:endParaRPr lang="en-US" b="1" dirty="0">
              <a:latin typeface="Times New Roman" pitchFamily="18" charset="0"/>
              <a:cs typeface="Times New Roman" pitchFamily="18" charset="0"/>
            </a:endParaRPr>
          </a:p>
        </p:txBody>
      </p:sp>
      <p:sp>
        <p:nvSpPr>
          <p:cNvPr id="3" name="Title 2"/>
          <p:cNvSpPr>
            <a:spLocks noGrp="1"/>
          </p:cNvSpPr>
          <p:nvPr>
            <p:ph type="title"/>
          </p:nvPr>
        </p:nvSpPr>
        <p:spPr/>
        <p:txBody>
          <a:bodyPr>
            <a:normAutofit fontScale="90000"/>
          </a:bodyPr>
          <a:lstStyle/>
          <a:p>
            <a:r>
              <a:rPr lang="en-US" dirty="0" smtClean="0">
                <a:solidFill>
                  <a:schemeClr val="accent3"/>
                </a:solidFill>
                <a:effectLst/>
                <a:latin typeface="Times New Roman" pitchFamily="18" charset="0"/>
                <a:cs typeface="Times New Roman" pitchFamily="18" charset="0"/>
              </a:rPr>
              <a:t>Metaphor in politics</a:t>
            </a:r>
            <a:br>
              <a:rPr lang="en-US" dirty="0" smtClean="0">
                <a:solidFill>
                  <a:schemeClr val="accent3"/>
                </a:solidFill>
                <a:effectLst/>
                <a:latin typeface="Times New Roman" pitchFamily="18" charset="0"/>
                <a:cs typeface="Times New Roman" pitchFamily="18" charset="0"/>
              </a:rPr>
            </a:br>
            <a:r>
              <a:rPr lang="en-US" dirty="0" smtClean="0">
                <a:solidFill>
                  <a:schemeClr val="accent3"/>
                </a:solidFill>
                <a:effectLst/>
                <a:latin typeface="Times New Roman" pitchFamily="18" charset="0"/>
                <a:cs typeface="Times New Roman" pitchFamily="18" charset="0"/>
              </a:rPr>
              <a:t>Exemplification </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b="1" dirty="0" smtClean="0">
                <a:solidFill>
                  <a:schemeClr val="accent2"/>
                </a:solidFill>
                <a:latin typeface="Times New Roman" pitchFamily="18" charset="0"/>
                <a:cs typeface="Times New Roman" pitchFamily="18" charset="0"/>
              </a:rPr>
              <a:t>DISEASE metaphors</a:t>
            </a:r>
          </a:p>
          <a:p>
            <a:r>
              <a:rPr lang="en-US" dirty="0" err="1" smtClean="0">
                <a:latin typeface="Times New Roman" pitchFamily="18" charset="0"/>
                <a:cs typeface="Times New Roman" pitchFamily="18" charset="0"/>
              </a:rPr>
              <a:t>Đuro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Rafailović</a:t>
            </a:r>
            <a:r>
              <a:rPr lang="en-US" dirty="0" smtClean="0">
                <a:latin typeface="Times New Roman" pitchFamily="18" charset="0"/>
                <a:cs typeface="Times New Roman" pitchFamily="18" charset="0"/>
              </a:rPr>
              <a:t> je </a:t>
            </a:r>
            <a:r>
              <a:rPr lang="en-US" dirty="0" err="1" smtClean="0">
                <a:latin typeface="Times New Roman" pitchFamily="18" charset="0"/>
                <a:cs typeface="Times New Roman" pitchFamily="18" charset="0"/>
              </a:rPr>
              <a:t>poručio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a:t>
            </a:r>
            <a:r>
              <a:rPr lang="en-US" dirty="0" smtClean="0">
                <a:latin typeface="Times New Roman" pitchFamily="18" charset="0"/>
                <a:cs typeface="Times New Roman" pitchFamily="18" charset="0"/>
              </a:rPr>
              <a:t> se </a:t>
            </a:r>
            <a:r>
              <a:rPr lang="en-US" dirty="0" err="1" smtClean="0">
                <a:latin typeface="Times New Roman" pitchFamily="18" charset="0"/>
                <a:cs typeface="Times New Roman" pitchFamily="18" charset="0"/>
              </a:rPr>
              <a:t>teško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odbraniti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od</a:t>
            </a:r>
            <a:r>
              <a:rPr lang="en-US"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virusa</a:t>
            </a:r>
            <a:r>
              <a:rPr lang="en-US" dirty="0" smtClean="0">
                <a:latin typeface="Times New Roman" pitchFamily="18" charset="0"/>
                <a:cs typeface="Times New Roman" pitchFamily="18" charset="0"/>
              </a:rPr>
              <a:t>” SNP-a </a:t>
            </a:r>
            <a:r>
              <a:rPr lang="en-US" dirty="0" err="1" smtClean="0">
                <a:latin typeface="Times New Roman" pitchFamily="18" charset="0"/>
                <a:cs typeface="Times New Roman" pitchFamily="18" charset="0"/>
              </a:rPr>
              <a:t>kad</a:t>
            </a:r>
            <a:r>
              <a:rPr lang="en-US" dirty="0" smtClean="0">
                <a:latin typeface="Times New Roman" pitchFamily="18" charset="0"/>
                <a:cs typeface="Times New Roman" pitchFamily="18" charset="0"/>
              </a:rPr>
              <a:t> vas </a:t>
            </a:r>
            <a:r>
              <a:rPr lang="en-US" dirty="0" err="1" smtClean="0">
                <a:latin typeface="Times New Roman" pitchFamily="18" charset="0"/>
                <a:cs typeface="Times New Roman" pitchFamily="18" charset="0"/>
              </a:rPr>
              <a:t>jednom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zahvati</a:t>
            </a:r>
            <a:r>
              <a:rPr lang="en-US" dirty="0" smtClean="0">
                <a:latin typeface="Times New Roman" pitchFamily="18" charset="0"/>
                <a:cs typeface="Times New Roman" pitchFamily="18" charset="0"/>
              </a:rPr>
              <a:t>. – To je </a:t>
            </a:r>
            <a:r>
              <a:rPr lang="en-US" i="1" dirty="0" smtClean="0">
                <a:latin typeface="Times New Roman" pitchFamily="18" charset="0"/>
                <a:cs typeface="Times New Roman" pitchFamily="18" charset="0"/>
              </a:rPr>
              <a:t>virus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poštenja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istine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koji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će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uvijek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trajati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dok</a:t>
            </a:r>
            <a:r>
              <a:rPr lang="en-US" dirty="0" smtClean="0">
                <a:latin typeface="Times New Roman" pitchFamily="18" charset="0"/>
                <a:cs typeface="Times New Roman" pitchFamily="18" charset="0"/>
              </a:rPr>
              <a:t> se SNP </a:t>
            </a:r>
            <a:r>
              <a:rPr lang="en-US" dirty="0" err="1" smtClean="0">
                <a:latin typeface="Times New Roman" pitchFamily="18" charset="0"/>
                <a:cs typeface="Times New Roman" pitchFamily="18" charset="0"/>
              </a:rPr>
              <a:t>bude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držao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svoje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politike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naveo</a:t>
            </a:r>
            <a:r>
              <a:rPr lang="en-US" dirty="0" smtClean="0">
                <a:latin typeface="Times New Roman" pitchFamily="18" charset="0"/>
                <a:cs typeface="Times New Roman" pitchFamily="18" charset="0"/>
              </a:rPr>
              <a:t> je on. </a:t>
            </a:r>
          </a:p>
          <a:p>
            <a:endParaRPr lang="en-US" dirty="0" smtClean="0">
              <a:latin typeface="Times New Roman" pitchFamily="18" charset="0"/>
              <a:cs typeface="Times New Roman" pitchFamily="18" charset="0"/>
            </a:endParaRPr>
          </a:p>
          <a:p>
            <a:r>
              <a:rPr lang="en-US" dirty="0" err="1" smtClean="0">
                <a:latin typeface="Times New Roman" pitchFamily="18" charset="0"/>
                <a:cs typeface="Times New Roman" pitchFamily="18" charset="0"/>
              </a:rPr>
              <a:t>Đuro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Rafailović</a:t>
            </a:r>
            <a:r>
              <a:rPr lang="en-US" dirty="0" smtClean="0">
                <a:latin typeface="Times New Roman" pitchFamily="18" charset="0"/>
                <a:cs typeface="Times New Roman" pitchFamily="18" charset="0"/>
              </a:rPr>
              <a:t> sent a message saying that it is difficult to resist SPP’s “</a:t>
            </a:r>
            <a:r>
              <a:rPr lang="en-US" i="1" dirty="0" smtClean="0">
                <a:latin typeface="Times New Roman" pitchFamily="18" charset="0"/>
                <a:cs typeface="Times New Roman" pitchFamily="18" charset="0"/>
              </a:rPr>
              <a:t>virus</a:t>
            </a:r>
            <a:r>
              <a:rPr lang="en-US" dirty="0" smtClean="0">
                <a:latin typeface="Times New Roman" pitchFamily="18" charset="0"/>
                <a:cs typeface="Times New Roman" pitchFamily="18" charset="0"/>
              </a:rPr>
              <a:t>” once you </a:t>
            </a:r>
            <a:r>
              <a:rPr lang="en-US" i="1" dirty="0" smtClean="0">
                <a:latin typeface="Times New Roman" pitchFamily="18" charset="0"/>
                <a:cs typeface="Times New Roman" pitchFamily="18" charset="0"/>
              </a:rPr>
              <a:t>get infected</a:t>
            </a:r>
            <a:r>
              <a:rPr lang="en-US" dirty="0" smtClean="0">
                <a:latin typeface="Times New Roman" pitchFamily="18" charset="0"/>
                <a:cs typeface="Times New Roman" pitchFamily="18" charset="0"/>
              </a:rPr>
              <a:t>. – It is the </a:t>
            </a:r>
            <a:r>
              <a:rPr lang="en-US" i="1" dirty="0" smtClean="0">
                <a:latin typeface="Times New Roman" pitchFamily="18" charset="0"/>
                <a:cs typeface="Times New Roman" pitchFamily="18" charset="0"/>
              </a:rPr>
              <a:t>virus</a:t>
            </a:r>
            <a:r>
              <a:rPr lang="en-US" dirty="0" smtClean="0">
                <a:latin typeface="Times New Roman" pitchFamily="18" charset="0"/>
                <a:cs typeface="Times New Roman" pitchFamily="18" charset="0"/>
              </a:rPr>
              <a:t> of honesty and truth that will last as long as SPP adheres to its policy- said </a:t>
            </a:r>
            <a:r>
              <a:rPr lang="en-US" dirty="0" err="1" smtClean="0">
                <a:latin typeface="Times New Roman" pitchFamily="18" charset="0"/>
                <a:cs typeface="Times New Roman" pitchFamily="18" charset="0"/>
              </a:rPr>
              <a:t>Rafailović</a:t>
            </a: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Zejnilović</a:t>
            </a:r>
            <a:r>
              <a:rPr lang="en-US" dirty="0" smtClean="0">
                <a:latin typeface="Times New Roman" pitchFamily="18" charset="0"/>
                <a:cs typeface="Times New Roman" pitchFamily="18" charset="0"/>
              </a:rPr>
              <a:t> 2014: 303) </a:t>
            </a:r>
          </a:p>
          <a:p>
            <a:endParaRPr lang="en-US" dirty="0" smtClean="0">
              <a:latin typeface="Times New Roman" pitchFamily="18" charset="0"/>
              <a:cs typeface="Times New Roman" pitchFamily="18" charset="0"/>
            </a:endParaRPr>
          </a:p>
          <a:p>
            <a:endParaRPr lang="en-US" dirty="0"/>
          </a:p>
        </p:txBody>
      </p:sp>
      <p:sp>
        <p:nvSpPr>
          <p:cNvPr id="3" name="Title 2"/>
          <p:cNvSpPr>
            <a:spLocks noGrp="1"/>
          </p:cNvSpPr>
          <p:nvPr>
            <p:ph type="title"/>
          </p:nvPr>
        </p:nvSpPr>
        <p:spPr/>
        <p:txBody>
          <a:bodyPr>
            <a:normAutofit fontScale="90000"/>
          </a:bodyPr>
          <a:lstStyle/>
          <a:p>
            <a:r>
              <a:rPr lang="en-US" dirty="0" smtClean="0">
                <a:solidFill>
                  <a:schemeClr val="accent3"/>
                </a:solidFill>
                <a:effectLst/>
                <a:latin typeface="Times New Roman" pitchFamily="18" charset="0"/>
                <a:cs typeface="Times New Roman" pitchFamily="18" charset="0"/>
              </a:rPr>
              <a:t>Metaphor in politics</a:t>
            </a:r>
            <a:br>
              <a:rPr lang="en-US" dirty="0" smtClean="0">
                <a:solidFill>
                  <a:schemeClr val="accent3"/>
                </a:solidFill>
                <a:effectLst/>
                <a:latin typeface="Times New Roman" pitchFamily="18" charset="0"/>
                <a:cs typeface="Times New Roman" pitchFamily="18" charset="0"/>
              </a:rPr>
            </a:br>
            <a:r>
              <a:rPr lang="en-US" dirty="0" smtClean="0">
                <a:solidFill>
                  <a:schemeClr val="accent3"/>
                </a:solidFill>
                <a:effectLst/>
                <a:latin typeface="Times New Roman" pitchFamily="18" charset="0"/>
                <a:cs typeface="Times New Roman" pitchFamily="18" charset="0"/>
              </a:rPr>
              <a:t>Exemplification </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dirty="0" smtClean="0">
                <a:solidFill>
                  <a:schemeClr val="accent2"/>
                </a:solidFill>
                <a:latin typeface="Times New Roman" pitchFamily="18" charset="0"/>
                <a:cs typeface="Times New Roman" pitchFamily="18" charset="0"/>
              </a:rPr>
              <a:t>GOOD IS CLEAN </a:t>
            </a:r>
          </a:p>
          <a:p>
            <a:pPr lvl="0"/>
            <a:r>
              <a:rPr lang="en-US" sz="2400" dirty="0" err="1" smtClean="0">
                <a:latin typeface="Times New Roman" pitchFamily="18" charset="0"/>
                <a:cs typeface="Times New Roman" pitchFamily="18" charset="0"/>
              </a:rPr>
              <a:t>Srpski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nacionalni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savez</a:t>
            </a:r>
            <a:r>
              <a:rPr lang="en-US" sz="2400" dirty="0" smtClean="0">
                <a:latin typeface="Times New Roman" pitchFamily="18" charset="0"/>
                <a:cs typeface="Times New Roman" pitchFamily="18" charset="0"/>
              </a:rPr>
              <a:t> (SNS) je </a:t>
            </a:r>
            <a:r>
              <a:rPr lang="en-US" sz="2400" i="1" dirty="0" err="1" smtClean="0">
                <a:latin typeface="Times New Roman" pitchFamily="18" charset="0"/>
                <a:cs typeface="Times New Roman" pitchFamily="18" charset="0"/>
              </a:rPr>
              <a:t>najčistija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jedina</a:t>
            </a:r>
            <a:r>
              <a:rPr lang="en-US" sz="2400"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zdrava</a:t>
            </a:r>
            <a:r>
              <a:rPr lang="en-US" sz="2400" i="1"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izborna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opcija</a:t>
            </a:r>
            <a:r>
              <a:rPr lang="en-US" sz="2400" dirty="0" smtClean="0">
                <a:latin typeface="Times New Roman" pitchFamily="18" charset="0"/>
                <a:cs typeface="Times New Roman" pitchFamily="18" charset="0"/>
              </a:rPr>
              <a:t> u </a:t>
            </a:r>
            <a:r>
              <a:rPr lang="en-US" sz="2400" dirty="0" err="1" smtClean="0">
                <a:latin typeface="Times New Roman" pitchFamily="18" charset="0"/>
                <a:cs typeface="Times New Roman" pitchFamily="18" charset="0"/>
              </a:rPr>
              <a:t>tekućoj</a:t>
            </a:r>
            <a:r>
              <a:rPr lang="en-US" sz="2400"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prljavoj</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kampanji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od</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koje</a:t>
            </a:r>
            <a:r>
              <a:rPr lang="en-US" sz="2400" dirty="0" smtClean="0">
                <a:latin typeface="Times New Roman" pitchFamily="18" charset="0"/>
                <a:cs typeface="Times New Roman" pitchFamily="18" charset="0"/>
              </a:rPr>
              <a:t> je</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prljavija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bila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samo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referendumska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kazala</a:t>
            </a:r>
            <a:r>
              <a:rPr lang="en-US" sz="2400" dirty="0" smtClean="0">
                <a:latin typeface="Times New Roman" pitchFamily="18" charset="0"/>
                <a:cs typeface="Times New Roman" pitchFamily="18" charset="0"/>
              </a:rPr>
              <a:t> je </a:t>
            </a:r>
            <a:r>
              <a:rPr lang="en-US" sz="2400" dirty="0" err="1" smtClean="0">
                <a:latin typeface="Times New Roman" pitchFamily="18" charset="0"/>
                <a:cs typeface="Times New Roman" pitchFamily="18" charset="0"/>
              </a:rPr>
              <a:t>Dragica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Perović</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kandidat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za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poslanika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koalicije</a:t>
            </a:r>
            <a:r>
              <a:rPr lang="en-US" sz="2400" dirty="0" smtClean="0">
                <a:latin typeface="Times New Roman" pitchFamily="18" charset="0"/>
                <a:cs typeface="Times New Roman" pitchFamily="18" charset="0"/>
              </a:rPr>
              <a:t>.</a:t>
            </a:r>
          </a:p>
          <a:p>
            <a:pPr lvl="0"/>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Serbian National Alliance (SNA) is </a:t>
            </a:r>
            <a:r>
              <a:rPr lang="en-US" sz="2400" i="1" dirty="0" smtClean="0">
                <a:latin typeface="Times New Roman" pitchFamily="18" charset="0"/>
                <a:cs typeface="Times New Roman" pitchFamily="18" charset="0"/>
              </a:rPr>
              <a:t>the cleanest</a:t>
            </a:r>
            <a:r>
              <a:rPr lang="en-US" sz="2400" dirty="0" smtClean="0">
                <a:latin typeface="Times New Roman" pitchFamily="18" charset="0"/>
                <a:cs typeface="Times New Roman" pitchFamily="18" charset="0"/>
              </a:rPr>
              <a:t> and the only</a:t>
            </a:r>
            <a:r>
              <a:rPr lang="en-US" sz="2400" i="1" dirty="0" smtClean="0">
                <a:latin typeface="Times New Roman" pitchFamily="18" charset="0"/>
                <a:cs typeface="Times New Roman" pitchFamily="18" charset="0"/>
              </a:rPr>
              <a:t> healthy</a:t>
            </a:r>
            <a:r>
              <a:rPr lang="en-US" sz="2400" dirty="0" smtClean="0">
                <a:latin typeface="Times New Roman" pitchFamily="18" charset="0"/>
                <a:cs typeface="Times New Roman" pitchFamily="18" charset="0"/>
              </a:rPr>
              <a:t> electoral option in the </a:t>
            </a:r>
            <a:r>
              <a:rPr lang="en-US" sz="2400" i="1" dirty="0" smtClean="0">
                <a:latin typeface="Times New Roman" pitchFamily="18" charset="0"/>
                <a:cs typeface="Times New Roman" pitchFamily="18" charset="0"/>
              </a:rPr>
              <a:t>dirty</a:t>
            </a:r>
            <a:r>
              <a:rPr lang="en-US" sz="2400" dirty="0" smtClean="0">
                <a:latin typeface="Times New Roman" pitchFamily="18" charset="0"/>
                <a:cs typeface="Times New Roman" pitchFamily="18" charset="0"/>
              </a:rPr>
              <a:t> ongoing campaign, with only referendum campaign being </a:t>
            </a:r>
            <a:r>
              <a:rPr lang="en-US" sz="2400" i="1" dirty="0" smtClean="0">
                <a:latin typeface="Times New Roman" pitchFamily="18" charset="0"/>
                <a:cs typeface="Times New Roman" pitchFamily="18" charset="0"/>
              </a:rPr>
              <a:t>dirtier</a:t>
            </a:r>
            <a:r>
              <a:rPr lang="en-US" sz="2400" dirty="0" smtClean="0">
                <a:latin typeface="Times New Roman" pitchFamily="18" charset="0"/>
                <a:cs typeface="Times New Roman" pitchFamily="18" charset="0"/>
              </a:rPr>
              <a:t> than this one- said </a:t>
            </a:r>
            <a:r>
              <a:rPr lang="en-US" sz="2400" dirty="0" err="1" smtClean="0">
                <a:latin typeface="Times New Roman" pitchFamily="18" charset="0"/>
                <a:cs typeface="Times New Roman" pitchFamily="18" charset="0"/>
              </a:rPr>
              <a:t>Dragica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Perović</a:t>
            </a:r>
            <a:r>
              <a:rPr lang="en-US" sz="2400" dirty="0" smtClean="0">
                <a:latin typeface="Times New Roman" pitchFamily="18" charset="0"/>
                <a:cs typeface="Times New Roman" pitchFamily="18" charset="0"/>
              </a:rPr>
              <a:t>, parliamentary candidate of that coalition. </a:t>
            </a:r>
          </a:p>
          <a:p>
            <a:pPr>
              <a:buNone/>
            </a:pPr>
            <a:r>
              <a:rPr lang="en-US" b="1" dirty="0" smtClean="0">
                <a:solidFill>
                  <a:schemeClr val="accent2"/>
                </a:solidFill>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Zejnilović</a:t>
            </a:r>
            <a:r>
              <a:rPr lang="en-US" sz="2400" dirty="0" smtClean="0">
                <a:latin typeface="Times New Roman" pitchFamily="18" charset="0"/>
                <a:cs typeface="Times New Roman" pitchFamily="18" charset="0"/>
              </a:rPr>
              <a:t> 2014: 303) </a:t>
            </a:r>
            <a:endParaRPr lang="en-US" sz="2400" dirty="0">
              <a:latin typeface="Times New Roman" pitchFamily="18" charset="0"/>
              <a:cs typeface="Times New Roman" pitchFamily="18" charset="0"/>
            </a:endParaRPr>
          </a:p>
        </p:txBody>
      </p:sp>
      <p:sp>
        <p:nvSpPr>
          <p:cNvPr id="3" name="Title 2"/>
          <p:cNvSpPr>
            <a:spLocks noGrp="1"/>
          </p:cNvSpPr>
          <p:nvPr>
            <p:ph type="title"/>
          </p:nvPr>
        </p:nvSpPr>
        <p:spPr/>
        <p:txBody>
          <a:bodyPr>
            <a:normAutofit fontScale="90000"/>
          </a:bodyPr>
          <a:lstStyle/>
          <a:p>
            <a:r>
              <a:rPr lang="en-US" dirty="0" smtClean="0">
                <a:solidFill>
                  <a:schemeClr val="accent3"/>
                </a:solidFill>
                <a:effectLst/>
                <a:latin typeface="Times New Roman" pitchFamily="18" charset="0"/>
                <a:cs typeface="Times New Roman" pitchFamily="18" charset="0"/>
              </a:rPr>
              <a:t>Metaphor in politics</a:t>
            </a:r>
            <a:br>
              <a:rPr lang="en-US" dirty="0" smtClean="0">
                <a:solidFill>
                  <a:schemeClr val="accent3"/>
                </a:solidFill>
                <a:effectLst/>
                <a:latin typeface="Times New Roman" pitchFamily="18" charset="0"/>
                <a:cs typeface="Times New Roman" pitchFamily="18" charset="0"/>
              </a:rPr>
            </a:br>
            <a:r>
              <a:rPr lang="en-US" dirty="0" smtClean="0">
                <a:solidFill>
                  <a:schemeClr val="accent3"/>
                </a:solidFill>
                <a:effectLst/>
                <a:latin typeface="Times New Roman" pitchFamily="18" charset="0"/>
                <a:cs typeface="Times New Roman" pitchFamily="18" charset="0"/>
              </a:rPr>
              <a:t>Exemplification </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b="1" dirty="0" smtClean="0">
                <a:solidFill>
                  <a:schemeClr val="accent2"/>
                </a:solidFill>
                <a:latin typeface="Times New Roman" pitchFamily="18" charset="0"/>
                <a:cs typeface="Times New Roman" pitchFamily="18" charset="0"/>
              </a:rPr>
              <a:t>BAD IS DIRTY </a:t>
            </a:r>
          </a:p>
          <a:p>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Pozivam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građane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ako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imaju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bilo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kakvu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primjedbu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ili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dokaz</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smo</a:t>
            </a:r>
            <a:r>
              <a:rPr lang="en-US" dirty="0" smtClean="0">
                <a:latin typeface="Times New Roman" pitchFamily="18" charset="0"/>
                <a:cs typeface="Times New Roman" pitchFamily="18" charset="0"/>
              </a:rPr>
              <a:t> se </a:t>
            </a:r>
            <a:r>
              <a:rPr lang="en-US" dirty="0" err="1" smtClean="0">
                <a:latin typeface="Times New Roman" pitchFamily="18" charset="0"/>
                <a:cs typeface="Times New Roman" pitchFamily="18" charset="0"/>
              </a:rPr>
              <a:t>nečasno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ponašali</a:t>
            </a:r>
            <a:r>
              <a:rPr lang="en-US"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prljali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ljude</a:t>
            </a:r>
            <a:r>
              <a:rPr lang="en-US" dirty="0" smtClean="0">
                <a:latin typeface="Times New Roman" pitchFamily="18" charset="0"/>
                <a:cs typeface="Times New Roman" pitchFamily="18" charset="0"/>
              </a:rPr>
              <a:t> van </a:t>
            </a:r>
            <a:r>
              <a:rPr lang="en-US" dirty="0" err="1" smtClean="0">
                <a:latin typeface="Times New Roman" pitchFamily="18" charset="0"/>
                <a:cs typeface="Times New Roman" pitchFamily="18" charset="0"/>
              </a:rPr>
              <a:t>javne</a:t>
            </a:r>
            <a:r>
              <a:rPr lang="en-US" dirty="0" smtClean="0">
                <a:latin typeface="Times New Roman" pitchFamily="18" charset="0"/>
                <a:cs typeface="Times New Roman" pitchFamily="18" charset="0"/>
              </a:rPr>
              <a:t> scene, </a:t>
            </a:r>
            <a:r>
              <a:rPr lang="en-US" dirty="0" err="1" smtClean="0">
                <a:latin typeface="Times New Roman" pitchFamily="18" charset="0"/>
                <a:cs typeface="Times New Roman" pitchFamily="18" charset="0"/>
              </a:rPr>
              <a:t>neka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izvole</a:t>
            </a:r>
            <a:r>
              <a:rPr lang="en-US" dirty="0" smtClean="0">
                <a:latin typeface="Times New Roman" pitchFamily="18" charset="0"/>
                <a:cs typeface="Times New Roman" pitchFamily="18" charset="0"/>
              </a:rPr>
              <a:t>, mi </a:t>
            </a:r>
            <a:r>
              <a:rPr lang="en-US" dirty="0" err="1" smtClean="0">
                <a:latin typeface="Times New Roman" pitchFamily="18" charset="0"/>
                <a:cs typeface="Times New Roman" pitchFamily="18" charset="0"/>
              </a:rPr>
              <a:t>ćemo</a:t>
            </a:r>
            <a:r>
              <a:rPr lang="en-US" dirty="0" smtClean="0">
                <a:latin typeface="Times New Roman" pitchFamily="18" charset="0"/>
                <a:cs typeface="Times New Roman" pitchFamily="18" charset="0"/>
              </a:rPr>
              <a:t> se </a:t>
            </a:r>
            <a:r>
              <a:rPr lang="en-US" dirty="0" err="1" smtClean="0">
                <a:latin typeface="Times New Roman" pitchFamily="18" charset="0"/>
                <a:cs typeface="Times New Roman" pitchFamily="18" charset="0"/>
              </a:rPr>
              <a:t>izviniti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dodao</a:t>
            </a:r>
            <a:r>
              <a:rPr lang="en-US" dirty="0" smtClean="0">
                <a:latin typeface="Times New Roman" pitchFamily="18" charset="0"/>
                <a:cs typeface="Times New Roman" pitchFamily="18" charset="0"/>
              </a:rPr>
              <a:t> je </a:t>
            </a:r>
            <a:r>
              <a:rPr lang="en-US" dirty="0" err="1" smtClean="0">
                <a:latin typeface="Times New Roman" pitchFamily="18" charset="0"/>
                <a:cs typeface="Times New Roman" pitchFamily="18" charset="0"/>
              </a:rPr>
              <a:t>Kalač</a:t>
            </a:r>
            <a:r>
              <a:rPr lang="en-US" dirty="0" smtClean="0">
                <a:latin typeface="Times New Roman" pitchFamily="18" charset="0"/>
                <a:cs typeface="Times New Roman" pitchFamily="18" charset="0"/>
              </a:rPr>
              <a:t>.</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 invite all citizens, who would have any objection or proof that we have behaved dishonorably and </a:t>
            </a:r>
            <a:r>
              <a:rPr lang="en-US" i="1" dirty="0" smtClean="0">
                <a:latin typeface="Times New Roman" pitchFamily="18" charset="0"/>
                <a:cs typeface="Times New Roman" pitchFamily="18" charset="0"/>
              </a:rPr>
              <a:t>have</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tarnished</a:t>
            </a:r>
            <a:r>
              <a:rPr lang="en-US" dirty="0" smtClean="0">
                <a:latin typeface="Times New Roman" pitchFamily="18" charset="0"/>
                <a:cs typeface="Times New Roman" pitchFamily="18" charset="0"/>
              </a:rPr>
              <a:t> people beyond public scene, to say so, and we will excuse ourselves”, added  </a:t>
            </a:r>
            <a:r>
              <a:rPr lang="en-US" dirty="0" err="1" smtClean="0">
                <a:latin typeface="Times New Roman" pitchFamily="18" charset="0"/>
                <a:cs typeface="Times New Roman" pitchFamily="18" charset="0"/>
              </a:rPr>
              <a:t>Kalač</a:t>
            </a: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Zejnilović</a:t>
            </a:r>
            <a:r>
              <a:rPr lang="en-US" sz="2400" dirty="0" smtClean="0">
                <a:latin typeface="Times New Roman" pitchFamily="18" charset="0"/>
                <a:cs typeface="Times New Roman" pitchFamily="18" charset="0"/>
              </a:rPr>
              <a:t> 2014: 303) </a:t>
            </a:r>
          </a:p>
          <a:p>
            <a:endParaRPr lang="en-US" b="1" dirty="0">
              <a:solidFill>
                <a:schemeClr val="accent2"/>
              </a:solidFill>
              <a:latin typeface="Times New Roman" pitchFamily="18" charset="0"/>
              <a:cs typeface="Times New Roman" pitchFamily="18" charset="0"/>
            </a:endParaRPr>
          </a:p>
        </p:txBody>
      </p:sp>
      <p:sp>
        <p:nvSpPr>
          <p:cNvPr id="3" name="Title 2"/>
          <p:cNvSpPr>
            <a:spLocks noGrp="1"/>
          </p:cNvSpPr>
          <p:nvPr>
            <p:ph type="title"/>
          </p:nvPr>
        </p:nvSpPr>
        <p:spPr/>
        <p:txBody>
          <a:bodyPr>
            <a:normAutofit fontScale="90000"/>
          </a:bodyPr>
          <a:lstStyle/>
          <a:p>
            <a:r>
              <a:rPr lang="en-US" dirty="0" smtClean="0">
                <a:solidFill>
                  <a:schemeClr val="accent3"/>
                </a:solidFill>
                <a:effectLst/>
                <a:latin typeface="Times New Roman" pitchFamily="18" charset="0"/>
                <a:cs typeface="Times New Roman" pitchFamily="18" charset="0"/>
              </a:rPr>
              <a:t>Metaphor in politics</a:t>
            </a:r>
            <a:br>
              <a:rPr lang="en-US" dirty="0" smtClean="0">
                <a:solidFill>
                  <a:schemeClr val="accent3"/>
                </a:solidFill>
                <a:effectLst/>
                <a:latin typeface="Times New Roman" pitchFamily="18" charset="0"/>
                <a:cs typeface="Times New Roman" pitchFamily="18" charset="0"/>
              </a:rPr>
            </a:br>
            <a:r>
              <a:rPr lang="en-US" dirty="0" smtClean="0">
                <a:solidFill>
                  <a:schemeClr val="accent3"/>
                </a:solidFill>
                <a:effectLst/>
                <a:latin typeface="Times New Roman" pitchFamily="18" charset="0"/>
                <a:cs typeface="Times New Roman" pitchFamily="18" charset="0"/>
              </a:rPr>
              <a:t>Exemplification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b="1" dirty="0" smtClean="0">
                <a:solidFill>
                  <a:schemeClr val="accent2"/>
                </a:solidFill>
                <a:latin typeface="Times New Roman" pitchFamily="18" charset="0"/>
                <a:cs typeface="Times New Roman" pitchFamily="18" charset="0"/>
              </a:rPr>
              <a:t>Specialized discourse</a:t>
            </a:r>
          </a:p>
          <a:p>
            <a:endParaRPr lang="en-US" sz="3200" b="1" dirty="0" smtClean="0">
              <a:solidFill>
                <a:schemeClr val="accent2"/>
              </a:solidFill>
              <a:latin typeface="Times New Roman" pitchFamily="18" charset="0"/>
              <a:cs typeface="Times New Roman" pitchFamily="18" charset="0"/>
            </a:endParaRPr>
          </a:p>
          <a:p>
            <a:r>
              <a:rPr lang="en-US" sz="2400" dirty="0" smtClean="0">
                <a:latin typeface="Times New Roman" pitchFamily="18" charset="0"/>
                <a:cs typeface="Times New Roman" pitchFamily="18" charset="0"/>
              </a:rPr>
              <a:t>“…the specialist use of language in contexts which are typical of a specialized community stretching across the academic, the professional and the occupational areas of knowledge and practice.”</a:t>
            </a:r>
          </a:p>
          <a:p>
            <a:pPr>
              <a:buNone/>
            </a:pPr>
            <a:endParaRPr lang="en-US" sz="2400" dirty="0" smtClean="0">
              <a:latin typeface="Times New Roman" pitchFamily="18" charset="0"/>
              <a:cs typeface="Times New Roman" pitchFamily="18" charset="0"/>
            </a:endParaRPr>
          </a:p>
          <a:p>
            <a:pPr>
              <a:buNone/>
            </a:pPr>
            <a:endParaRPr lang="en-US" sz="2400" dirty="0" smtClean="0">
              <a:latin typeface="Times New Roman" pitchFamily="18" charset="0"/>
              <a:cs typeface="Times New Roman" pitchFamily="18" charset="0"/>
            </a:endParaRPr>
          </a:p>
          <a:p>
            <a:pPr>
              <a:buNone/>
            </a:pPr>
            <a:endParaRPr lang="en-US" sz="24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Gotti</a:t>
            </a:r>
            <a:r>
              <a:rPr lang="en-US" sz="2400" dirty="0" smtClean="0">
                <a:latin typeface="Times New Roman" pitchFamily="18" charset="0"/>
                <a:cs typeface="Times New Roman" pitchFamily="18" charset="0"/>
              </a:rPr>
              <a:t> 2008: 24) </a:t>
            </a:r>
          </a:p>
          <a:p>
            <a:pPr>
              <a:buNone/>
            </a:pPr>
            <a:endParaRPr lang="en-US" sz="2400"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smtClean="0">
                <a:solidFill>
                  <a:schemeClr val="accent3"/>
                </a:solidFill>
                <a:latin typeface="Times New Roman" pitchFamily="18" charset="0"/>
                <a:cs typeface="Times New Roman" pitchFamily="18" charset="0"/>
              </a:rPr>
              <a:t>Introduction </a:t>
            </a:r>
            <a:endParaRPr lang="en-US" dirty="0">
              <a:solidFill>
                <a:schemeClr val="accent3"/>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dirty="0" smtClean="0">
                <a:solidFill>
                  <a:schemeClr val="accent2"/>
                </a:solidFill>
                <a:latin typeface="Times New Roman" pitchFamily="18" charset="0"/>
                <a:cs typeface="Times New Roman" pitchFamily="18" charset="0"/>
              </a:rPr>
              <a:t>FAMILY metaphors</a:t>
            </a:r>
          </a:p>
          <a:p>
            <a:pPr lvl="0"/>
            <a:r>
              <a:rPr lang="en-US" sz="2200" dirty="0" smtClean="0">
                <a:latin typeface="Times New Roman" pitchFamily="18" charset="0"/>
                <a:cs typeface="Times New Roman" pitchFamily="18" charset="0"/>
              </a:rPr>
              <a:t>“</a:t>
            </a:r>
            <a:r>
              <a:rPr lang="en-US" sz="2200" dirty="0" err="1" smtClean="0">
                <a:latin typeface="Times New Roman" pitchFamily="18" charset="0"/>
                <a:cs typeface="Times New Roman" pitchFamily="18" charset="0"/>
              </a:rPr>
              <a:t>Crna</a:t>
            </a:r>
            <a:r>
              <a:rPr lang="en-US" sz="2200" dirty="0" smtClean="0">
                <a:latin typeface="Times New Roman" pitchFamily="18" charset="0"/>
                <a:cs typeface="Times New Roman" pitchFamily="18" charset="0"/>
              </a:rPr>
              <a:t> Gora je </a:t>
            </a:r>
            <a:r>
              <a:rPr lang="en-US" sz="2200" dirty="0" err="1" smtClean="0">
                <a:latin typeface="Times New Roman" pitchFamily="18" charset="0"/>
                <a:cs typeface="Times New Roman" pitchFamily="18" charset="0"/>
              </a:rPr>
              <a:t>opstala</a:t>
            </a:r>
            <a:r>
              <a:rPr lang="en-US" sz="2200" dirty="0" smtClean="0">
                <a:latin typeface="Times New Roman" pitchFamily="18" charset="0"/>
                <a:cs typeface="Times New Roman" pitchFamily="18" charset="0"/>
              </a:rPr>
              <a:t> u </a:t>
            </a:r>
            <a:r>
              <a:rPr lang="en-US" sz="2200" dirty="0" err="1" smtClean="0">
                <a:latin typeface="Times New Roman" pitchFamily="18" charset="0"/>
                <a:cs typeface="Times New Roman" pitchFamily="18" charset="0"/>
              </a:rPr>
              <a:t>najtežim</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periodima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njenog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istorijskog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trajanja</a:t>
            </a:r>
            <a:r>
              <a:rPr lang="en-US" sz="2200" dirty="0" smtClean="0">
                <a:latin typeface="Times New Roman" pitchFamily="18" charset="0"/>
                <a:cs typeface="Times New Roman" pitchFamily="18" charset="0"/>
              </a:rPr>
              <a:t>, ne </a:t>
            </a:r>
            <a:r>
              <a:rPr lang="en-US" sz="2200" dirty="0" err="1" smtClean="0">
                <a:latin typeface="Times New Roman" pitchFamily="18" charset="0"/>
                <a:cs typeface="Times New Roman" pitchFamily="18" charset="0"/>
              </a:rPr>
              <a:t>samo</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hrabrošću</a:t>
            </a:r>
            <a:r>
              <a:rPr lang="en-US" sz="2200" dirty="0" smtClean="0">
                <a:latin typeface="Times New Roman" pitchFamily="18" charset="0"/>
                <a:cs typeface="Times New Roman" pitchFamily="18" charset="0"/>
              </a:rPr>
              <a:t> </a:t>
            </a:r>
            <a:r>
              <a:rPr lang="en-US" sz="2200" i="1" dirty="0" err="1" smtClean="0">
                <a:latin typeface="Times New Roman" pitchFamily="18" charset="0"/>
                <a:cs typeface="Times New Roman" pitchFamily="18" charset="0"/>
              </a:rPr>
              <a:t>njenih</a:t>
            </a:r>
            <a:r>
              <a:rPr lang="en-US" sz="2200" i="1" dirty="0" smtClean="0">
                <a:latin typeface="Times New Roman" pitchFamily="18" charset="0"/>
                <a:cs typeface="Times New Roman" pitchFamily="18" charset="0"/>
              </a:rPr>
              <a:t> </a:t>
            </a:r>
            <a:r>
              <a:rPr lang="en-US" sz="2200" i="1" dirty="0" err="1" smtClean="0">
                <a:latin typeface="Times New Roman" pitchFamily="18" charset="0"/>
                <a:cs typeface="Times New Roman" pitchFamily="18" charset="0"/>
              </a:rPr>
              <a:t>sinova</a:t>
            </a:r>
            <a:r>
              <a:rPr lang="en-US" sz="2200" i="1"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da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odbrane</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slobodu</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već</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mudrošću</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njenih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vladara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da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osvojenu</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slobodu</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brane</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vrijednostima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koje</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dugoročno</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garantuju</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državnu</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stabilnost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naveo</a:t>
            </a:r>
            <a:r>
              <a:rPr lang="en-US" sz="2200" dirty="0" smtClean="0">
                <a:latin typeface="Times New Roman" pitchFamily="18" charset="0"/>
                <a:cs typeface="Times New Roman" pitchFamily="18" charset="0"/>
              </a:rPr>
              <a:t> je </a:t>
            </a:r>
            <a:r>
              <a:rPr lang="en-US" sz="2200" dirty="0" err="1" smtClean="0">
                <a:latin typeface="Times New Roman" pitchFamily="18" charset="0"/>
                <a:cs typeface="Times New Roman" pitchFamily="18" charset="0"/>
              </a:rPr>
              <a:t>Krivokapić</a:t>
            </a:r>
            <a:r>
              <a:rPr lang="en-US" sz="2200" dirty="0" smtClean="0">
                <a:latin typeface="Times New Roman" pitchFamily="18" charset="0"/>
                <a:cs typeface="Times New Roman" pitchFamily="18" charset="0"/>
              </a:rPr>
              <a:t>.</a:t>
            </a:r>
          </a:p>
          <a:p>
            <a:pPr lvl="0"/>
            <a:endParaRPr lang="en-US" sz="2200" dirty="0" smtClean="0">
              <a:latin typeface="Times New Roman" pitchFamily="18" charset="0"/>
              <a:cs typeface="Times New Roman" pitchFamily="18" charset="0"/>
            </a:endParaRPr>
          </a:p>
          <a:p>
            <a:r>
              <a:rPr lang="en-US" sz="2200" dirty="0" smtClean="0">
                <a:latin typeface="Times New Roman" pitchFamily="18" charset="0"/>
                <a:cs typeface="Times New Roman" pitchFamily="18" charset="0"/>
              </a:rPr>
              <a:t>“Montenegro survived the toughest periods of its historical continuum not only because of the bravery of  </a:t>
            </a:r>
            <a:r>
              <a:rPr lang="en-US" sz="2200" i="1" dirty="0" smtClean="0">
                <a:latin typeface="Times New Roman" pitchFamily="18" charset="0"/>
                <a:cs typeface="Times New Roman" pitchFamily="18" charset="0"/>
              </a:rPr>
              <a:t>its sons</a:t>
            </a:r>
            <a:r>
              <a:rPr lang="en-US" sz="2200" dirty="0" smtClean="0">
                <a:latin typeface="Times New Roman" pitchFamily="18" charset="0"/>
                <a:cs typeface="Times New Roman" pitchFamily="18" charset="0"/>
              </a:rPr>
              <a:t> defending its freedom, but also because of the wisdom of its rulers to defend the gained freedom, relying on values that guarantee long-term stability of the state”, said </a:t>
            </a:r>
            <a:r>
              <a:rPr lang="en-US" sz="2200" dirty="0" err="1" smtClean="0">
                <a:latin typeface="Times New Roman" pitchFamily="18" charset="0"/>
                <a:cs typeface="Times New Roman" pitchFamily="18" charset="0"/>
              </a:rPr>
              <a:t>Krivokapić</a:t>
            </a:r>
            <a:r>
              <a:rPr lang="en-US" sz="2200" dirty="0" smtClean="0">
                <a:latin typeface="Times New Roman" pitchFamily="18" charset="0"/>
                <a:cs typeface="Times New Roman" pitchFamily="18" charset="0"/>
              </a:rPr>
              <a:t>. </a:t>
            </a:r>
          </a:p>
          <a:p>
            <a:pPr>
              <a:buNone/>
            </a:pPr>
            <a:r>
              <a:rPr lang="en-US" b="1" dirty="0" smtClean="0">
                <a:solidFill>
                  <a:schemeClr val="accent2"/>
                </a:solidFill>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Zejnilović</a:t>
            </a:r>
            <a:r>
              <a:rPr lang="en-US" sz="2400" dirty="0" smtClean="0">
                <a:latin typeface="Times New Roman" pitchFamily="18" charset="0"/>
                <a:cs typeface="Times New Roman" pitchFamily="18" charset="0"/>
              </a:rPr>
              <a:t> 2014: 303- 304)</a:t>
            </a:r>
          </a:p>
          <a:p>
            <a:endParaRPr lang="en-US" dirty="0"/>
          </a:p>
        </p:txBody>
      </p:sp>
      <p:sp>
        <p:nvSpPr>
          <p:cNvPr id="3" name="Title 2"/>
          <p:cNvSpPr>
            <a:spLocks noGrp="1"/>
          </p:cNvSpPr>
          <p:nvPr>
            <p:ph type="title"/>
          </p:nvPr>
        </p:nvSpPr>
        <p:spPr/>
        <p:txBody>
          <a:bodyPr>
            <a:normAutofit fontScale="90000"/>
          </a:bodyPr>
          <a:lstStyle/>
          <a:p>
            <a:r>
              <a:rPr lang="en-US" dirty="0" smtClean="0">
                <a:solidFill>
                  <a:schemeClr val="accent3"/>
                </a:solidFill>
                <a:effectLst/>
                <a:latin typeface="Times New Roman" pitchFamily="18" charset="0"/>
                <a:cs typeface="Times New Roman" pitchFamily="18" charset="0"/>
              </a:rPr>
              <a:t>Metaphor in politics</a:t>
            </a:r>
            <a:br>
              <a:rPr lang="en-US" dirty="0" smtClean="0">
                <a:solidFill>
                  <a:schemeClr val="accent3"/>
                </a:solidFill>
                <a:effectLst/>
                <a:latin typeface="Times New Roman" pitchFamily="18" charset="0"/>
                <a:cs typeface="Times New Roman" pitchFamily="18" charset="0"/>
              </a:rPr>
            </a:br>
            <a:r>
              <a:rPr lang="en-US" dirty="0" smtClean="0">
                <a:solidFill>
                  <a:schemeClr val="accent3"/>
                </a:solidFill>
                <a:effectLst/>
                <a:latin typeface="Times New Roman" pitchFamily="18" charset="0"/>
                <a:cs typeface="Times New Roman" pitchFamily="18" charset="0"/>
              </a:rPr>
              <a:t>Exemplification </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b="1" dirty="0" smtClean="0">
                <a:solidFill>
                  <a:schemeClr val="accent2"/>
                </a:solidFill>
                <a:latin typeface="Times New Roman" pitchFamily="18" charset="0"/>
                <a:cs typeface="Times New Roman" pitchFamily="18" charset="0"/>
              </a:rPr>
              <a:t>FAMILY metaphors</a:t>
            </a:r>
          </a:p>
          <a:p>
            <a:pPr lvl="0"/>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Njihova</a:t>
            </a:r>
            <a:r>
              <a:rPr lang="en-US" sz="2400" dirty="0" smtClean="0">
                <a:latin typeface="Times New Roman" pitchFamily="18" charset="0"/>
                <a:cs typeface="Times New Roman" pitchFamily="18" charset="0"/>
              </a:rPr>
              <a:t> enigma je </a:t>
            </a:r>
            <a:r>
              <a:rPr lang="en-US" sz="2400" dirty="0" err="1" smtClean="0">
                <a:latin typeface="Times New Roman" pitchFamily="18" charset="0"/>
                <a:cs typeface="Times New Roman" pitchFamily="18" charset="0"/>
              </a:rPr>
              <a:t>kako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smo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zašto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postali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Odgovaram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smo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bismo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branili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odbranili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ono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što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oni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napadaju</a:t>
            </a:r>
            <a:r>
              <a:rPr lang="en-US" sz="2400" dirty="0" smtClean="0">
                <a:latin typeface="Times New Roman" pitchFamily="18" charset="0"/>
                <a:cs typeface="Times New Roman" pitchFamily="18" charset="0"/>
              </a:rPr>
              <a:t> a to je </a:t>
            </a:r>
            <a:r>
              <a:rPr lang="en-US" sz="2400" dirty="0" err="1" smtClean="0">
                <a:latin typeface="Times New Roman" pitchFamily="18" charset="0"/>
                <a:cs typeface="Times New Roman" pitchFamily="18" charset="0"/>
              </a:rPr>
              <a:t>sloboda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izbora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najboljih</a:t>
            </a:r>
            <a:r>
              <a:rPr lang="en-US" sz="2400"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sinova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a:t>
            </a:r>
            <a:r>
              <a:rPr lang="en-US" sz="2400"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kćeri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ove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države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a:t>
            </a:r>
            <a:r>
              <a:rPr lang="en-US" sz="2400" dirty="0" smtClean="0">
                <a:latin typeface="Times New Roman" pitchFamily="18" charset="0"/>
                <a:cs typeface="Times New Roman" pitchFamily="18" charset="0"/>
              </a:rPr>
              <a:t> je </a:t>
            </a:r>
            <a:r>
              <a:rPr lang="en-US" sz="2400" dirty="0" err="1" smtClean="0">
                <a:latin typeface="Times New Roman" pitchFamily="18" charset="0"/>
                <a:cs typeface="Times New Roman" pitchFamily="18" charset="0"/>
              </a:rPr>
              <a:t>zastupaju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kako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dolikuje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kazala</a:t>
            </a:r>
            <a:r>
              <a:rPr lang="en-US" sz="2400" dirty="0" smtClean="0">
                <a:latin typeface="Times New Roman" pitchFamily="18" charset="0"/>
                <a:cs typeface="Times New Roman" pitchFamily="18" charset="0"/>
              </a:rPr>
              <a:t> je </a:t>
            </a:r>
            <a:r>
              <a:rPr lang="en-US" sz="2400" dirty="0" err="1" smtClean="0">
                <a:latin typeface="Times New Roman" pitchFamily="18" charset="0"/>
                <a:cs typeface="Times New Roman" pitchFamily="18" charset="0"/>
              </a:rPr>
              <a:t>Jasavić</a:t>
            </a:r>
            <a:r>
              <a:rPr lang="en-US" sz="2400" dirty="0" smtClean="0">
                <a:latin typeface="Times New Roman" pitchFamily="18" charset="0"/>
                <a:cs typeface="Times New Roman" pitchFamily="18" charset="0"/>
              </a:rPr>
              <a:t>.</a:t>
            </a:r>
          </a:p>
          <a:p>
            <a:pPr lvl="0"/>
            <a:endParaRPr lang="en-US" sz="2400" dirty="0" smtClean="0">
              <a:latin typeface="Times New Roman" pitchFamily="18" charset="0"/>
              <a:cs typeface="Times New Roman" pitchFamily="18" charset="0"/>
            </a:endParaRPr>
          </a:p>
          <a:p>
            <a:pPr lvl="0"/>
            <a:r>
              <a:rPr lang="en-US" sz="2400" dirty="0" smtClean="0">
                <a:latin typeface="Times New Roman" pitchFamily="18" charset="0"/>
                <a:cs typeface="Times New Roman" pitchFamily="18" charset="0"/>
              </a:rPr>
              <a:t> “Their enigma is how and why we came into existence. I reply that we are here to guard and successfully defend what they have been attacking- the freedom of choice of the best</a:t>
            </a:r>
            <a:r>
              <a:rPr lang="en-US" sz="2400" i="1" dirty="0" smtClean="0">
                <a:latin typeface="Times New Roman" pitchFamily="18" charset="0"/>
                <a:cs typeface="Times New Roman" pitchFamily="18" charset="0"/>
              </a:rPr>
              <a:t> sons and daughters</a:t>
            </a:r>
            <a:r>
              <a:rPr lang="en-US" sz="2400" dirty="0" smtClean="0">
                <a:latin typeface="Times New Roman" pitchFamily="18" charset="0"/>
                <a:cs typeface="Times New Roman" pitchFamily="18" charset="0"/>
              </a:rPr>
              <a:t> of this state who have chosen to represent it in a proper manner”, said </a:t>
            </a:r>
            <a:r>
              <a:rPr lang="en-US" sz="2400" dirty="0" err="1" smtClean="0">
                <a:latin typeface="Times New Roman" pitchFamily="18" charset="0"/>
                <a:cs typeface="Times New Roman" pitchFamily="18" charset="0"/>
              </a:rPr>
              <a:t>Jasavić</a:t>
            </a:r>
            <a:r>
              <a:rPr lang="en-US" sz="2400" dirty="0" smtClean="0">
                <a:latin typeface="Times New Roman" pitchFamily="18" charset="0"/>
                <a:cs typeface="Times New Roman" pitchFamily="18" charset="0"/>
              </a:rPr>
              <a:t>. </a:t>
            </a:r>
          </a:p>
          <a:p>
            <a:pPr marL="109728" lvl="0" indent="0">
              <a:buNone/>
            </a:pPr>
            <a:r>
              <a:rPr lang="sr-Latn-ME" sz="2400" dirty="0">
                <a:latin typeface="Times New Roman" pitchFamily="18" charset="0"/>
                <a:cs typeface="Times New Roman" pitchFamily="18" charset="0"/>
              </a:rPr>
              <a:t> </a:t>
            </a:r>
            <a:r>
              <a:rPr lang="sr-Latn-ME"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Zejnilović</a:t>
            </a:r>
            <a:r>
              <a:rPr lang="en-US" sz="2400" dirty="0" smtClean="0">
                <a:latin typeface="Times New Roman" pitchFamily="18" charset="0"/>
                <a:cs typeface="Times New Roman" pitchFamily="18" charset="0"/>
              </a:rPr>
              <a:t> 2014: 304)</a:t>
            </a:r>
          </a:p>
          <a:p>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solidFill>
                  <a:schemeClr val="accent3"/>
                </a:solidFill>
                <a:effectLst/>
                <a:latin typeface="Times New Roman" pitchFamily="18" charset="0"/>
                <a:cs typeface="Times New Roman" pitchFamily="18" charset="0"/>
              </a:rPr>
              <a:t>Metaphor in politics</a:t>
            </a:r>
            <a:br>
              <a:rPr lang="en-US" dirty="0" smtClean="0">
                <a:solidFill>
                  <a:schemeClr val="accent3"/>
                </a:solidFill>
                <a:effectLst/>
                <a:latin typeface="Times New Roman" pitchFamily="18" charset="0"/>
                <a:cs typeface="Times New Roman" pitchFamily="18" charset="0"/>
              </a:rPr>
            </a:br>
            <a:r>
              <a:rPr lang="en-US" dirty="0" smtClean="0">
                <a:solidFill>
                  <a:schemeClr val="accent3"/>
                </a:solidFill>
                <a:effectLst/>
                <a:latin typeface="Times New Roman" pitchFamily="18" charset="0"/>
                <a:cs typeface="Times New Roman" pitchFamily="18" charset="0"/>
              </a:rPr>
              <a:t>Exemplification </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b="1" dirty="0" smtClean="0">
                <a:solidFill>
                  <a:schemeClr val="accent2"/>
                </a:solidFill>
                <a:latin typeface="Times New Roman" pitchFamily="18" charset="0"/>
                <a:cs typeface="Times New Roman" pitchFamily="18" charset="0"/>
              </a:rPr>
              <a:t>ANIMAL metaphors</a:t>
            </a:r>
          </a:p>
          <a:p>
            <a:pPr lvl="0"/>
            <a:r>
              <a:rPr lang="en-US" sz="2200" dirty="0" smtClean="0">
                <a:latin typeface="Times New Roman" pitchFamily="18" charset="0"/>
                <a:cs typeface="Times New Roman" pitchFamily="18" charset="0"/>
              </a:rPr>
              <a:t>U </a:t>
            </a:r>
            <a:r>
              <a:rPr lang="en-US" sz="2200" dirty="0" err="1" smtClean="0">
                <a:latin typeface="Times New Roman" pitchFamily="18" charset="0"/>
                <a:cs typeface="Times New Roman" pitchFamily="18" charset="0"/>
              </a:rPr>
              <a:t>dijeljenju</a:t>
            </a:r>
            <a:r>
              <a:rPr lang="en-US" sz="2200" dirty="0" smtClean="0">
                <a:latin typeface="Times New Roman" pitchFamily="18" charset="0"/>
                <a:cs typeface="Times New Roman" pitchFamily="18" charset="0"/>
              </a:rPr>
              <a:t> ne </a:t>
            </a:r>
            <a:r>
              <a:rPr lang="en-US" sz="2200" dirty="0" err="1" smtClean="0">
                <a:latin typeface="Times New Roman" pitchFamily="18" charset="0"/>
                <a:cs typeface="Times New Roman" pitchFamily="18" charset="0"/>
              </a:rPr>
              <a:t>baš</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primamljivih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epiteta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Jeliću</a:t>
            </a:r>
            <a:r>
              <a:rPr lang="en-US" sz="2200" dirty="0" smtClean="0">
                <a:latin typeface="Times New Roman" pitchFamily="18" charset="0"/>
                <a:cs typeface="Times New Roman" pitchFamily="18" charset="0"/>
              </a:rPr>
              <a:t> se </a:t>
            </a:r>
            <a:r>
              <a:rPr lang="en-US" sz="2200" dirty="0" err="1" smtClean="0">
                <a:latin typeface="Times New Roman" pitchFamily="18" charset="0"/>
                <a:cs typeface="Times New Roman" pitchFamily="18" charset="0"/>
              </a:rPr>
              <a:t>pridružio</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Miomir</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Mugoša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koji</a:t>
            </a:r>
            <a:r>
              <a:rPr lang="en-US" sz="2200" dirty="0" smtClean="0">
                <a:latin typeface="Times New Roman" pitchFamily="18" charset="0"/>
                <a:cs typeface="Times New Roman" pitchFamily="18" charset="0"/>
              </a:rPr>
              <a:t> je </a:t>
            </a:r>
            <a:r>
              <a:rPr lang="en-US" sz="2200" dirty="0" err="1" smtClean="0">
                <a:latin typeface="Times New Roman" pitchFamily="18" charset="0"/>
                <a:cs typeface="Times New Roman" pitchFamily="18" charset="0"/>
              </a:rPr>
              <a:t>opozicione</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prvake</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optužio</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za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pljačku</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države</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poručio</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da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ih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posle</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izbora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čeka</a:t>
            </a:r>
            <a:r>
              <a:rPr lang="en-US" sz="2200" dirty="0" smtClean="0">
                <a:latin typeface="Times New Roman" pitchFamily="18" charset="0"/>
                <a:cs typeface="Times New Roman" pitchFamily="18" charset="0"/>
              </a:rPr>
              <a:t> u </a:t>
            </a:r>
            <a:r>
              <a:rPr lang="en-US" sz="2200" dirty="0" err="1" smtClean="0">
                <a:latin typeface="Times New Roman" pitchFamily="18" charset="0"/>
                <a:cs typeface="Times New Roman" pitchFamily="18" charset="0"/>
              </a:rPr>
              <a:t>državnim</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institucijama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da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pričaju</a:t>
            </a:r>
            <a:r>
              <a:rPr lang="en-US" sz="2200" dirty="0" smtClean="0">
                <a:latin typeface="Times New Roman" pitchFamily="18" charset="0"/>
                <a:cs typeface="Times New Roman" pitchFamily="18" charset="0"/>
              </a:rPr>
              <a:t> o </a:t>
            </a:r>
            <a:r>
              <a:rPr lang="en-US" sz="2200" dirty="0" err="1" smtClean="0">
                <a:latin typeface="Times New Roman" pitchFamily="18" charset="0"/>
                <a:cs typeface="Times New Roman" pitchFamily="18" charset="0"/>
              </a:rPr>
              <a:t>njihovim</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nedjelima</a:t>
            </a:r>
            <a:r>
              <a:rPr lang="en-US" sz="2200" dirty="0" smtClean="0">
                <a:latin typeface="Times New Roman" pitchFamily="18" charset="0"/>
                <a:cs typeface="Times New Roman" pitchFamily="18" charset="0"/>
              </a:rPr>
              <a:t>. – Oni </a:t>
            </a:r>
            <a:r>
              <a:rPr lang="en-US" sz="2200" dirty="0" err="1" smtClean="0">
                <a:latin typeface="Times New Roman" pitchFamily="18" charset="0"/>
                <a:cs typeface="Times New Roman" pitchFamily="18" charset="0"/>
              </a:rPr>
              <a:t>liče</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sparušenog</a:t>
            </a:r>
            <a:r>
              <a:rPr lang="en-US" sz="2200" dirty="0" smtClean="0">
                <a:latin typeface="Times New Roman" pitchFamily="18" charset="0"/>
                <a:cs typeface="Times New Roman" pitchFamily="18" charset="0"/>
              </a:rPr>
              <a:t> </a:t>
            </a:r>
            <a:r>
              <a:rPr lang="en-US" sz="2200" i="1" dirty="0" err="1" smtClean="0">
                <a:latin typeface="Times New Roman" pitchFamily="18" charset="0"/>
                <a:cs typeface="Times New Roman" pitchFamily="18" charset="0"/>
              </a:rPr>
              <a:t>gavrana</a:t>
            </a:r>
            <a:r>
              <a:rPr lang="en-US" sz="2200" i="1"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koji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sa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novom</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frizurom</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pokušava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da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nešto</a:t>
            </a:r>
            <a:r>
              <a:rPr lang="en-US" sz="2200" dirty="0" smtClean="0">
                <a:latin typeface="Times New Roman" pitchFamily="18" charset="0"/>
                <a:cs typeface="Times New Roman" pitchFamily="18" charset="0"/>
              </a:rPr>
              <a:t> novo </a:t>
            </a:r>
            <a:r>
              <a:rPr lang="en-US" sz="2200" dirty="0" err="1" smtClean="0">
                <a:latin typeface="Times New Roman" pitchFamily="18" charset="0"/>
                <a:cs typeface="Times New Roman" pitchFamily="18" charset="0"/>
              </a:rPr>
              <a:t>isija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iz</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glave</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kazao</a:t>
            </a:r>
            <a:r>
              <a:rPr lang="en-US" sz="2200" dirty="0" smtClean="0">
                <a:latin typeface="Times New Roman" pitchFamily="18" charset="0"/>
                <a:cs typeface="Times New Roman" pitchFamily="18" charset="0"/>
              </a:rPr>
              <a:t> je </a:t>
            </a:r>
            <a:r>
              <a:rPr lang="en-US" sz="2200" dirty="0" err="1" smtClean="0">
                <a:latin typeface="Times New Roman" pitchFamily="18" charset="0"/>
                <a:cs typeface="Times New Roman" pitchFamily="18" charset="0"/>
              </a:rPr>
              <a:t>Mugoša</a:t>
            </a:r>
            <a:r>
              <a:rPr lang="en-US" sz="2200" dirty="0" smtClean="0">
                <a:latin typeface="Times New Roman" pitchFamily="18" charset="0"/>
                <a:cs typeface="Times New Roman" pitchFamily="18" charset="0"/>
              </a:rPr>
              <a:t>.</a:t>
            </a:r>
          </a:p>
          <a:p>
            <a:pPr lvl="0"/>
            <a:endParaRPr lang="en-US" sz="2200" dirty="0" smtClean="0">
              <a:latin typeface="Times New Roman" pitchFamily="18" charset="0"/>
              <a:cs typeface="Times New Roman" pitchFamily="18" charset="0"/>
            </a:endParaRPr>
          </a:p>
          <a:p>
            <a:r>
              <a:rPr lang="en-US" sz="2200" dirty="0" err="1" smtClean="0">
                <a:latin typeface="Times New Roman" pitchFamily="18" charset="0"/>
                <a:cs typeface="Times New Roman" pitchFamily="18" charset="0"/>
              </a:rPr>
              <a:t>Miomir</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Mugoša</a:t>
            </a:r>
            <a:r>
              <a:rPr lang="en-US" sz="2200" dirty="0" smtClean="0">
                <a:latin typeface="Times New Roman" pitchFamily="18" charset="0"/>
                <a:cs typeface="Times New Roman" pitchFamily="18" charset="0"/>
              </a:rPr>
              <a:t> joined </a:t>
            </a:r>
            <a:r>
              <a:rPr lang="en-US" sz="2200" dirty="0" err="1" smtClean="0">
                <a:latin typeface="Times New Roman" pitchFamily="18" charset="0"/>
                <a:cs typeface="Times New Roman" pitchFamily="18" charset="0"/>
              </a:rPr>
              <a:t>Jelić</a:t>
            </a:r>
            <a:r>
              <a:rPr lang="en-US" sz="2200" dirty="0" smtClean="0">
                <a:latin typeface="Times New Roman" pitchFamily="18" charset="0"/>
                <a:cs typeface="Times New Roman" pitchFamily="18" charset="0"/>
              </a:rPr>
              <a:t> in giving not that attractive epithets, and accused the opposition leaders to have robbed the state and told them that after elections he would be waiting for them in public institutions where they would talk about their evil deeds. – They resemble scorched </a:t>
            </a:r>
            <a:r>
              <a:rPr lang="en-US" sz="2200" i="1" dirty="0" smtClean="0">
                <a:latin typeface="Times New Roman" pitchFamily="18" charset="0"/>
                <a:cs typeface="Times New Roman" pitchFamily="18" charset="0"/>
              </a:rPr>
              <a:t>raven </a:t>
            </a:r>
            <a:r>
              <a:rPr lang="en-US" sz="2200" dirty="0" smtClean="0">
                <a:latin typeface="Times New Roman" pitchFamily="18" charset="0"/>
                <a:cs typeface="Times New Roman" pitchFamily="18" charset="0"/>
              </a:rPr>
              <a:t>that, with its new hairstyle, is trying to radiate something new from its head- said </a:t>
            </a:r>
            <a:r>
              <a:rPr lang="en-US" sz="2200" dirty="0" err="1" smtClean="0">
                <a:latin typeface="Times New Roman" pitchFamily="18" charset="0"/>
                <a:cs typeface="Times New Roman" pitchFamily="18" charset="0"/>
              </a:rPr>
              <a:t>Mugoša</a:t>
            </a:r>
            <a:r>
              <a:rPr lang="en-US" sz="2200" dirty="0" smtClean="0">
                <a:latin typeface="Times New Roman" pitchFamily="18" charset="0"/>
                <a:cs typeface="Times New Roman" pitchFamily="18" charset="0"/>
              </a:rPr>
              <a:t>. </a:t>
            </a:r>
          </a:p>
          <a:p>
            <a:pPr lvl="0"/>
            <a:r>
              <a:rPr lang="en-US"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a:t>
            </a:r>
            <a:r>
              <a:rPr lang="en-US" sz="2200" dirty="0" err="1" smtClean="0">
                <a:latin typeface="Times New Roman" pitchFamily="18" charset="0"/>
                <a:cs typeface="Times New Roman" pitchFamily="18" charset="0"/>
              </a:rPr>
              <a:t>Zejnilović</a:t>
            </a:r>
            <a:r>
              <a:rPr lang="en-US" sz="2200" dirty="0" smtClean="0">
                <a:latin typeface="Times New Roman" pitchFamily="18" charset="0"/>
                <a:cs typeface="Times New Roman" pitchFamily="18" charset="0"/>
              </a:rPr>
              <a:t> 2014: 304) </a:t>
            </a:r>
          </a:p>
          <a:p>
            <a:endParaRPr lang="en-US" b="1" dirty="0">
              <a:solidFill>
                <a:schemeClr val="accent2"/>
              </a:solidFill>
              <a:latin typeface="Times New Roman" pitchFamily="18" charset="0"/>
              <a:cs typeface="Times New Roman" pitchFamily="18" charset="0"/>
            </a:endParaRPr>
          </a:p>
        </p:txBody>
      </p:sp>
      <p:sp>
        <p:nvSpPr>
          <p:cNvPr id="3" name="Title 2"/>
          <p:cNvSpPr>
            <a:spLocks noGrp="1"/>
          </p:cNvSpPr>
          <p:nvPr>
            <p:ph type="title"/>
          </p:nvPr>
        </p:nvSpPr>
        <p:spPr/>
        <p:txBody>
          <a:bodyPr>
            <a:normAutofit fontScale="90000"/>
          </a:bodyPr>
          <a:lstStyle/>
          <a:p>
            <a:r>
              <a:rPr lang="en-US" dirty="0" smtClean="0">
                <a:solidFill>
                  <a:schemeClr val="accent3"/>
                </a:solidFill>
                <a:effectLst/>
                <a:latin typeface="Times New Roman" pitchFamily="18" charset="0"/>
                <a:cs typeface="Times New Roman" pitchFamily="18" charset="0"/>
              </a:rPr>
              <a:t>Metaphor in politics</a:t>
            </a:r>
            <a:br>
              <a:rPr lang="en-US" dirty="0" smtClean="0">
                <a:solidFill>
                  <a:schemeClr val="accent3"/>
                </a:solidFill>
                <a:effectLst/>
                <a:latin typeface="Times New Roman" pitchFamily="18" charset="0"/>
                <a:cs typeface="Times New Roman" pitchFamily="18" charset="0"/>
              </a:rPr>
            </a:br>
            <a:r>
              <a:rPr lang="en-US" dirty="0" smtClean="0">
                <a:solidFill>
                  <a:schemeClr val="accent3"/>
                </a:solidFill>
                <a:effectLst/>
                <a:latin typeface="Times New Roman" pitchFamily="18" charset="0"/>
                <a:cs typeface="Times New Roman" pitchFamily="18" charset="0"/>
              </a:rPr>
              <a:t>Exemplification </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b="1" dirty="0" smtClean="0">
                <a:solidFill>
                  <a:schemeClr val="accent2"/>
                </a:solidFill>
                <a:latin typeface="Times New Roman" pitchFamily="18" charset="0"/>
                <a:cs typeface="Times New Roman" pitchFamily="18" charset="0"/>
              </a:rPr>
              <a:t>ANIMAL metaphors</a:t>
            </a:r>
          </a:p>
          <a:p>
            <a:pPr lvl="0"/>
            <a:r>
              <a:rPr lang="en-US" sz="2200" dirty="0" smtClean="0">
                <a:latin typeface="Times New Roman" pitchFamily="18" charset="0"/>
                <a:cs typeface="Times New Roman" pitchFamily="18" charset="0"/>
              </a:rPr>
              <a:t>“</a:t>
            </a:r>
            <a:r>
              <a:rPr lang="en-US" sz="2200" dirty="0" err="1" smtClean="0">
                <a:latin typeface="Times New Roman" pitchFamily="18" charset="0"/>
                <a:cs typeface="Times New Roman" pitchFamily="18" charset="0"/>
              </a:rPr>
              <a:t>Đukanović</a:t>
            </a:r>
            <a:r>
              <a:rPr lang="en-US" sz="2200" dirty="0" smtClean="0">
                <a:latin typeface="Times New Roman" pitchFamily="18" charset="0"/>
                <a:cs typeface="Times New Roman" pitchFamily="18" charset="0"/>
              </a:rPr>
              <a:t> je, </a:t>
            </a:r>
            <a:r>
              <a:rPr lang="en-US" sz="2200" dirty="0" err="1" smtClean="0">
                <a:latin typeface="Times New Roman" pitchFamily="18" charset="0"/>
                <a:cs typeface="Times New Roman" pitchFamily="18" charset="0"/>
              </a:rPr>
              <a:t>jednostavno</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posljednji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preostali</a:t>
            </a:r>
            <a:r>
              <a:rPr lang="en-US" sz="2200" dirty="0" smtClean="0">
                <a:latin typeface="Times New Roman" pitchFamily="18" charset="0"/>
                <a:cs typeface="Times New Roman" pitchFamily="18" charset="0"/>
              </a:rPr>
              <a:t> </a:t>
            </a:r>
            <a:r>
              <a:rPr lang="en-US" sz="2200" i="1" dirty="0" err="1" smtClean="0">
                <a:latin typeface="Times New Roman" pitchFamily="18" charset="0"/>
                <a:cs typeface="Times New Roman" pitchFamily="18" charset="0"/>
              </a:rPr>
              <a:t>dinosaurus</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politike</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devedesetih</a:t>
            </a:r>
            <a:r>
              <a:rPr lang="en-US" sz="2200" dirty="0" smtClean="0">
                <a:latin typeface="Times New Roman" pitchFamily="18" charset="0"/>
                <a:cs typeface="Times New Roman" pitchFamily="18" charset="0"/>
              </a:rPr>
              <a:t> u </a:t>
            </a:r>
            <a:r>
              <a:rPr lang="en-US" sz="2200" dirty="0" err="1" smtClean="0">
                <a:latin typeface="Times New Roman" pitchFamily="18" charset="0"/>
                <a:cs typeface="Times New Roman" pitchFamily="18" charset="0"/>
              </a:rPr>
              <a:t>regionu</a:t>
            </a:r>
            <a:r>
              <a:rPr lang="en-US" sz="2200" dirty="0" smtClean="0">
                <a:latin typeface="Times New Roman" pitchFamily="18" charset="0"/>
                <a:cs typeface="Times New Roman" pitchFamily="18" charset="0"/>
              </a:rPr>
              <a:t>…”.</a:t>
            </a:r>
          </a:p>
          <a:p>
            <a:r>
              <a:rPr lang="en-US" sz="2200" dirty="0" smtClean="0">
                <a:latin typeface="Times New Roman" pitchFamily="18" charset="0"/>
                <a:cs typeface="Times New Roman" pitchFamily="18" charset="0"/>
              </a:rPr>
              <a:t>“</a:t>
            </a:r>
            <a:r>
              <a:rPr lang="en-US" sz="2200" dirty="0" err="1" smtClean="0">
                <a:latin typeface="Times New Roman" pitchFamily="18" charset="0"/>
                <a:cs typeface="Times New Roman" pitchFamily="18" charset="0"/>
              </a:rPr>
              <a:t>Đukanović</a:t>
            </a:r>
            <a:r>
              <a:rPr lang="en-US" sz="2200" dirty="0" smtClean="0">
                <a:latin typeface="Times New Roman" pitchFamily="18" charset="0"/>
                <a:cs typeface="Times New Roman" pitchFamily="18" charset="0"/>
              </a:rPr>
              <a:t> is, simply, the last remaining </a:t>
            </a:r>
            <a:r>
              <a:rPr lang="en-US" sz="2200" i="1" dirty="0" smtClean="0">
                <a:latin typeface="Times New Roman" pitchFamily="18" charset="0"/>
                <a:cs typeface="Times New Roman" pitchFamily="18" charset="0"/>
              </a:rPr>
              <a:t>dinosaur </a:t>
            </a:r>
            <a:r>
              <a:rPr lang="en-US" sz="2200" dirty="0" smtClean="0">
                <a:latin typeface="Times New Roman" pitchFamily="18" charset="0"/>
                <a:cs typeface="Times New Roman" pitchFamily="18" charset="0"/>
              </a:rPr>
              <a:t>of the regional politics in the 90s…”.</a:t>
            </a:r>
          </a:p>
          <a:p>
            <a:endParaRPr lang="en-US" sz="2200" dirty="0" smtClean="0">
              <a:latin typeface="Times New Roman" pitchFamily="18" charset="0"/>
              <a:cs typeface="Times New Roman" pitchFamily="18" charset="0"/>
            </a:endParaRPr>
          </a:p>
          <a:p>
            <a:pPr lvl="0"/>
            <a:r>
              <a:rPr lang="en-US" sz="2200" i="1" dirty="0" err="1" smtClean="0">
                <a:latin typeface="Times New Roman" pitchFamily="18" charset="0"/>
                <a:cs typeface="Times New Roman" pitchFamily="18" charset="0"/>
              </a:rPr>
              <a:t>Zec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nije</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smio</a:t>
            </a:r>
            <a:r>
              <a:rPr lang="en-US" sz="2200" dirty="0" smtClean="0">
                <a:latin typeface="Times New Roman" pitchFamily="18" charset="0"/>
                <a:cs typeface="Times New Roman" pitchFamily="18" charset="0"/>
              </a:rPr>
              <a:t> </a:t>
            </a:r>
            <a:r>
              <a:rPr lang="en-US" sz="2200" i="1" dirty="0" err="1" smtClean="0">
                <a:latin typeface="Times New Roman" pitchFamily="18" charset="0"/>
                <a:cs typeface="Times New Roman" pitchFamily="18" charset="0"/>
              </a:rPr>
              <a:t>vuku</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megdan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jer</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su</a:t>
            </a:r>
            <a:r>
              <a:rPr lang="en-US" sz="2200" i="1" dirty="0" smtClean="0">
                <a:latin typeface="Times New Roman" pitchFamily="18" charset="0"/>
                <a:cs typeface="Times New Roman" pitchFamily="18" charset="0"/>
              </a:rPr>
              <a:t> </a:t>
            </a:r>
            <a:r>
              <a:rPr lang="en-US" sz="2200" i="1" dirty="0" err="1" smtClean="0">
                <a:latin typeface="Times New Roman" pitchFamily="18" charset="0"/>
                <a:cs typeface="Times New Roman" pitchFamily="18" charset="0"/>
              </a:rPr>
              <a:t>zečevi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hrabri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samo</a:t>
            </a:r>
            <a:r>
              <a:rPr lang="en-US" sz="2200" dirty="0" smtClean="0">
                <a:latin typeface="Times New Roman" pitchFamily="18" charset="0"/>
                <a:cs typeface="Times New Roman" pitchFamily="18" charset="0"/>
              </a:rPr>
              <a:t> u </a:t>
            </a:r>
            <a:r>
              <a:rPr lang="en-US" sz="2200" dirty="0" err="1" smtClean="0">
                <a:latin typeface="Times New Roman" pitchFamily="18" charset="0"/>
                <a:cs typeface="Times New Roman" pitchFamily="18" charset="0"/>
              </a:rPr>
              <a:t>pričama</a:t>
            </a:r>
            <a:r>
              <a:rPr lang="en-US" sz="2200" dirty="0" smtClean="0">
                <a:latin typeface="Times New Roman" pitchFamily="18" charset="0"/>
                <a:cs typeface="Times New Roman" pitchFamily="18" charset="0"/>
              </a:rPr>
              <a:t>, a u </a:t>
            </a:r>
            <a:r>
              <a:rPr lang="en-US" sz="2200" dirty="0" err="1" smtClean="0">
                <a:latin typeface="Times New Roman" pitchFamily="18" charset="0"/>
                <a:cs typeface="Times New Roman" pitchFamily="18" charset="0"/>
              </a:rPr>
              <a:t>stvarnosti</a:t>
            </a:r>
            <a:r>
              <a:rPr lang="en-US" sz="2200" dirty="0" smtClean="0">
                <a:latin typeface="Times New Roman" pitchFamily="18" charset="0"/>
                <a:cs typeface="Times New Roman" pitchFamily="18" charset="0"/>
              </a:rPr>
              <a:t> se </a:t>
            </a:r>
            <a:r>
              <a:rPr lang="en-US" sz="2200" dirty="0" err="1" smtClean="0">
                <a:latin typeface="Times New Roman" pitchFamily="18" charset="0"/>
                <a:cs typeface="Times New Roman" pitchFamily="18" charset="0"/>
              </a:rPr>
              <a:t>boje</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saopšteno</a:t>
            </a:r>
            <a:r>
              <a:rPr lang="en-US" sz="2200" dirty="0" smtClean="0">
                <a:latin typeface="Times New Roman" pitchFamily="18" charset="0"/>
                <a:cs typeface="Times New Roman" pitchFamily="18" charset="0"/>
              </a:rPr>
              <a:t> je </a:t>
            </a:r>
            <a:r>
              <a:rPr lang="en-US" sz="2200" dirty="0" err="1" smtClean="0">
                <a:latin typeface="Times New Roman" pitchFamily="18" charset="0"/>
                <a:cs typeface="Times New Roman" pitchFamily="18" charset="0"/>
              </a:rPr>
              <a:t>na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sinoćnjem</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promotivnom</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skupu</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Demokratskog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fronta</a:t>
            </a:r>
            <a:r>
              <a:rPr lang="en-US" sz="2200" dirty="0" smtClean="0">
                <a:latin typeface="Times New Roman" pitchFamily="18" charset="0"/>
                <a:cs typeface="Times New Roman" pitchFamily="18" charset="0"/>
              </a:rPr>
              <a:t> u </a:t>
            </a:r>
            <a:r>
              <a:rPr lang="en-US" sz="2200" dirty="0" err="1" smtClean="0">
                <a:latin typeface="Times New Roman" pitchFamily="18" charset="0"/>
                <a:cs typeface="Times New Roman" pitchFamily="18" charset="0"/>
              </a:rPr>
              <a:t>Podgorici</a:t>
            </a:r>
            <a:r>
              <a:rPr lang="en-US" sz="2200" dirty="0" smtClean="0">
                <a:latin typeface="Times New Roman" pitchFamily="18" charset="0"/>
                <a:cs typeface="Times New Roman" pitchFamily="18" charset="0"/>
              </a:rPr>
              <a:t>.</a:t>
            </a:r>
          </a:p>
          <a:p>
            <a:r>
              <a:rPr lang="en-US" sz="2200" i="1" dirty="0" smtClean="0">
                <a:latin typeface="Times New Roman" pitchFamily="18" charset="0"/>
                <a:cs typeface="Times New Roman" pitchFamily="18" charset="0"/>
              </a:rPr>
              <a:t>Rabbit </a:t>
            </a:r>
            <a:r>
              <a:rPr lang="en-US" sz="2200" dirty="0" smtClean="0">
                <a:latin typeface="Times New Roman" pitchFamily="18" charset="0"/>
                <a:cs typeface="Times New Roman" pitchFamily="18" charset="0"/>
              </a:rPr>
              <a:t>didn’t dare to challenge </a:t>
            </a:r>
            <a:r>
              <a:rPr lang="en-US" sz="2200" i="1" dirty="0" smtClean="0">
                <a:latin typeface="Times New Roman" pitchFamily="18" charset="0"/>
                <a:cs typeface="Times New Roman" pitchFamily="18" charset="0"/>
              </a:rPr>
              <a:t>wolf </a:t>
            </a:r>
            <a:r>
              <a:rPr lang="en-US" sz="2200" dirty="0" smtClean="0">
                <a:latin typeface="Times New Roman" pitchFamily="18" charset="0"/>
                <a:cs typeface="Times New Roman" pitchFamily="18" charset="0"/>
              </a:rPr>
              <a:t>to a duel because </a:t>
            </a:r>
            <a:r>
              <a:rPr lang="en-US" sz="2200" i="1" dirty="0" smtClean="0">
                <a:latin typeface="Times New Roman" pitchFamily="18" charset="0"/>
                <a:cs typeface="Times New Roman" pitchFamily="18" charset="0"/>
              </a:rPr>
              <a:t>rabbits</a:t>
            </a:r>
            <a:r>
              <a:rPr lang="en-US" sz="2200" dirty="0" smtClean="0">
                <a:latin typeface="Times New Roman" pitchFamily="18" charset="0"/>
                <a:cs typeface="Times New Roman" pitchFamily="18" charset="0"/>
              </a:rPr>
              <a:t> are only brave in stories, and are afraid in reality- this has been said at pre-election gathering of Democratic front in </a:t>
            </a:r>
            <a:r>
              <a:rPr lang="en-US" sz="2200" dirty="0" err="1" smtClean="0">
                <a:latin typeface="Times New Roman" pitchFamily="18" charset="0"/>
                <a:cs typeface="Times New Roman" pitchFamily="18" charset="0"/>
              </a:rPr>
              <a:t>Podgorica</a:t>
            </a:r>
            <a:r>
              <a:rPr lang="en-US" sz="2200" dirty="0" smtClean="0">
                <a:latin typeface="Times New Roman" pitchFamily="18" charset="0"/>
                <a:cs typeface="Times New Roman" pitchFamily="18" charset="0"/>
              </a:rPr>
              <a:t> last night. </a:t>
            </a:r>
          </a:p>
          <a:p>
            <a:pPr>
              <a:buNone/>
            </a:pP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Zejnilović</a:t>
            </a:r>
            <a:r>
              <a:rPr lang="en-US" sz="2200" dirty="0" smtClean="0">
                <a:latin typeface="Times New Roman" pitchFamily="18" charset="0"/>
                <a:cs typeface="Times New Roman" pitchFamily="18" charset="0"/>
              </a:rPr>
              <a:t> 2014: 304) </a:t>
            </a:r>
          </a:p>
          <a:p>
            <a:endParaRPr lang="en-US" dirty="0" smtClean="0">
              <a:latin typeface="Times New Roman" pitchFamily="18" charset="0"/>
              <a:cs typeface="Times New Roman" pitchFamily="18" charset="0"/>
            </a:endParaRPr>
          </a:p>
          <a:p>
            <a:endParaRPr lang="en-US" dirty="0"/>
          </a:p>
        </p:txBody>
      </p:sp>
      <p:sp>
        <p:nvSpPr>
          <p:cNvPr id="3" name="Title 2"/>
          <p:cNvSpPr>
            <a:spLocks noGrp="1"/>
          </p:cNvSpPr>
          <p:nvPr>
            <p:ph type="title"/>
          </p:nvPr>
        </p:nvSpPr>
        <p:spPr/>
        <p:txBody>
          <a:bodyPr>
            <a:normAutofit fontScale="90000"/>
          </a:bodyPr>
          <a:lstStyle/>
          <a:p>
            <a:r>
              <a:rPr lang="en-US" dirty="0" smtClean="0">
                <a:solidFill>
                  <a:schemeClr val="accent3"/>
                </a:solidFill>
                <a:effectLst/>
                <a:latin typeface="Times New Roman" pitchFamily="18" charset="0"/>
                <a:cs typeface="Times New Roman" pitchFamily="18" charset="0"/>
              </a:rPr>
              <a:t>Metaphor in politics</a:t>
            </a:r>
            <a:br>
              <a:rPr lang="en-US" dirty="0" smtClean="0">
                <a:solidFill>
                  <a:schemeClr val="accent3"/>
                </a:solidFill>
                <a:effectLst/>
                <a:latin typeface="Times New Roman" pitchFamily="18" charset="0"/>
                <a:cs typeface="Times New Roman" pitchFamily="18" charset="0"/>
              </a:rPr>
            </a:br>
            <a:r>
              <a:rPr lang="en-US" dirty="0" smtClean="0">
                <a:solidFill>
                  <a:schemeClr val="accent3"/>
                </a:solidFill>
                <a:effectLst/>
                <a:latin typeface="Times New Roman" pitchFamily="18" charset="0"/>
                <a:cs typeface="Times New Roman" pitchFamily="18" charset="0"/>
              </a:rPr>
              <a:t>Exemplification </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solidFill>
                  <a:schemeClr val="accent2"/>
                </a:solidFill>
                <a:latin typeface="Times New Roman" pitchFamily="18" charset="0"/>
                <a:cs typeface="Times New Roman" pitchFamily="18" charset="0"/>
              </a:rPr>
              <a:t>LOVE, MARRIAGE AND RELATIONSHIP metaphors</a:t>
            </a:r>
          </a:p>
          <a:p>
            <a:pPr lvl="0"/>
            <a:r>
              <a:rPr lang="en-US" sz="2400" i="1" dirty="0" err="1" smtClean="0">
                <a:latin typeface="Times New Roman" pitchFamily="18" charset="0"/>
                <a:cs typeface="Times New Roman" pitchFamily="18" charset="0"/>
              </a:rPr>
              <a:t>Interes</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ispred</a:t>
            </a:r>
            <a:r>
              <a:rPr lang="en-US" sz="2400"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ljubav</a:t>
            </a:r>
            <a:r>
              <a:rPr lang="en-US" sz="2400" dirty="0" err="1" smtClean="0">
                <a:latin typeface="Times New Roman" pitchFamily="18" charset="0"/>
                <a:cs typeface="Times New Roman" pitchFamily="18" charset="0"/>
              </a:rPr>
              <a:t>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Dogovorom</a:t>
            </a:r>
            <a:r>
              <a:rPr lang="en-US" sz="2400" dirty="0" smtClean="0">
                <a:latin typeface="Times New Roman" pitchFamily="18" charset="0"/>
                <a:cs typeface="Times New Roman" pitchFamily="18" charset="0"/>
              </a:rPr>
              <a:t> o </a:t>
            </a:r>
            <a:r>
              <a:rPr lang="en-US" sz="2400" dirty="0" err="1" smtClean="0">
                <a:latin typeface="Times New Roman" pitchFamily="18" charset="0"/>
                <a:cs typeface="Times New Roman" pitchFamily="18" charset="0"/>
              </a:rPr>
              <a:t>predizbornom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savezu</a:t>
            </a:r>
            <a:r>
              <a:rPr lang="en-US" sz="2400" dirty="0" smtClean="0">
                <a:latin typeface="Times New Roman" pitchFamily="18" charset="0"/>
                <a:cs typeface="Times New Roman" pitchFamily="18" charset="0"/>
              </a:rPr>
              <a:t> DPS </a:t>
            </a:r>
            <a:r>
              <a:rPr lang="en-US" sz="2400" dirty="0" err="1" smtClean="0">
                <a:latin typeface="Times New Roman" pitchFamily="18" charset="0"/>
                <a:cs typeface="Times New Roman" pitchFamily="18" charset="0"/>
              </a:rPr>
              <a:t>i</a:t>
            </a:r>
            <a:r>
              <a:rPr lang="en-US" sz="2400" dirty="0" smtClean="0">
                <a:latin typeface="Times New Roman" pitchFamily="18" charset="0"/>
                <a:cs typeface="Times New Roman" pitchFamily="18" charset="0"/>
              </a:rPr>
              <a:t> SDP pod </a:t>
            </a:r>
            <a:r>
              <a:rPr lang="en-US" sz="2400" dirty="0" err="1" smtClean="0">
                <a:latin typeface="Times New Roman" pitchFamily="18" charset="0"/>
                <a:cs typeface="Times New Roman" pitchFamily="18" charset="0"/>
              </a:rPr>
              <a:t>tepih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gurnuli</a:t>
            </a:r>
            <a:r>
              <a:rPr lang="en-US" sz="2400"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međusobne</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razmirice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visokih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funkcionera</a:t>
            </a:r>
            <a:r>
              <a:rPr lang="en-US" sz="2400" dirty="0" smtClean="0">
                <a:latin typeface="Times New Roman" pitchFamily="18" charset="0"/>
                <a:cs typeface="Times New Roman" pitchFamily="18" charset="0"/>
              </a:rPr>
              <a:t>.</a:t>
            </a:r>
          </a:p>
          <a:p>
            <a:pPr lvl="0"/>
            <a:endParaRPr lang="en-US" sz="2400" dirty="0" smtClean="0">
              <a:latin typeface="Times New Roman" pitchFamily="18" charset="0"/>
              <a:cs typeface="Times New Roman" pitchFamily="18" charset="0"/>
            </a:endParaRPr>
          </a:p>
          <a:p>
            <a:r>
              <a:rPr lang="en-US" sz="2400" i="1" dirty="0" smtClean="0">
                <a:latin typeface="Times New Roman" pitchFamily="18" charset="0"/>
                <a:cs typeface="Times New Roman" pitchFamily="18" charset="0"/>
              </a:rPr>
              <a:t>Convenience </a:t>
            </a:r>
            <a:r>
              <a:rPr lang="en-US" sz="2400" dirty="0" smtClean="0">
                <a:latin typeface="Times New Roman" pitchFamily="18" charset="0"/>
                <a:cs typeface="Times New Roman" pitchFamily="18" charset="0"/>
              </a:rPr>
              <a:t>more important than</a:t>
            </a:r>
            <a:r>
              <a:rPr lang="en-US" sz="2400" i="1" dirty="0" smtClean="0">
                <a:latin typeface="Times New Roman" pitchFamily="18" charset="0"/>
                <a:cs typeface="Times New Roman" pitchFamily="18" charset="0"/>
              </a:rPr>
              <a:t> love</a:t>
            </a:r>
            <a:r>
              <a:rPr lang="en-US" sz="2400" dirty="0" smtClean="0">
                <a:latin typeface="Times New Roman" pitchFamily="18" charset="0"/>
                <a:cs typeface="Times New Roman" pitchFamily="18" charset="0"/>
              </a:rPr>
              <a:t>: With the agreement on pre-election alliance DPS and SDP swept under the carpet </a:t>
            </a:r>
            <a:r>
              <a:rPr lang="en-US" sz="2400" i="1" dirty="0" smtClean="0">
                <a:latin typeface="Times New Roman" pitchFamily="18" charset="0"/>
                <a:cs typeface="Times New Roman" pitchFamily="18" charset="0"/>
              </a:rPr>
              <a:t>mutual squabble</a:t>
            </a:r>
            <a:r>
              <a:rPr lang="en-US" sz="2400" dirty="0" smtClean="0">
                <a:latin typeface="Times New Roman" pitchFamily="18" charset="0"/>
                <a:cs typeface="Times New Roman" pitchFamily="18" charset="0"/>
              </a:rPr>
              <a:t>s of high officials.</a:t>
            </a:r>
          </a:p>
          <a:p>
            <a:pPr>
              <a:buNone/>
            </a:pPr>
            <a:r>
              <a:rPr lang="en-US" sz="28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Zejnilović</a:t>
            </a:r>
            <a:r>
              <a:rPr lang="en-US" sz="2400" dirty="0" smtClean="0">
                <a:latin typeface="Times New Roman" pitchFamily="18" charset="0"/>
                <a:cs typeface="Times New Roman" pitchFamily="18" charset="0"/>
              </a:rPr>
              <a:t> 2014: 304) </a:t>
            </a:r>
          </a:p>
          <a:p>
            <a:endParaRPr lang="en-US" b="1" dirty="0">
              <a:solidFill>
                <a:schemeClr val="accent2"/>
              </a:solidFill>
              <a:latin typeface="Times New Roman" pitchFamily="18" charset="0"/>
              <a:cs typeface="Times New Roman" pitchFamily="18" charset="0"/>
            </a:endParaRPr>
          </a:p>
        </p:txBody>
      </p:sp>
      <p:sp>
        <p:nvSpPr>
          <p:cNvPr id="3" name="Title 2"/>
          <p:cNvSpPr>
            <a:spLocks noGrp="1"/>
          </p:cNvSpPr>
          <p:nvPr>
            <p:ph type="title"/>
          </p:nvPr>
        </p:nvSpPr>
        <p:spPr/>
        <p:txBody>
          <a:bodyPr>
            <a:normAutofit fontScale="90000"/>
          </a:bodyPr>
          <a:lstStyle/>
          <a:p>
            <a:r>
              <a:rPr lang="en-US" dirty="0" smtClean="0">
                <a:solidFill>
                  <a:schemeClr val="accent3"/>
                </a:solidFill>
                <a:effectLst/>
                <a:latin typeface="Times New Roman" pitchFamily="18" charset="0"/>
                <a:cs typeface="Times New Roman" pitchFamily="18" charset="0"/>
              </a:rPr>
              <a:t>Metaphor in politics</a:t>
            </a:r>
            <a:br>
              <a:rPr lang="en-US" dirty="0" smtClean="0">
                <a:solidFill>
                  <a:schemeClr val="accent3"/>
                </a:solidFill>
                <a:effectLst/>
                <a:latin typeface="Times New Roman" pitchFamily="18" charset="0"/>
                <a:cs typeface="Times New Roman" pitchFamily="18" charset="0"/>
              </a:rPr>
            </a:br>
            <a:r>
              <a:rPr lang="en-US" dirty="0" smtClean="0">
                <a:solidFill>
                  <a:schemeClr val="accent3"/>
                </a:solidFill>
                <a:effectLst/>
                <a:latin typeface="Times New Roman" pitchFamily="18" charset="0"/>
                <a:cs typeface="Times New Roman" pitchFamily="18" charset="0"/>
              </a:rPr>
              <a:t>Exemplification </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b="1" dirty="0" smtClean="0">
                <a:solidFill>
                  <a:schemeClr val="accent2"/>
                </a:solidFill>
                <a:latin typeface="Times New Roman" pitchFamily="18" charset="0"/>
                <a:cs typeface="Times New Roman" pitchFamily="18" charset="0"/>
              </a:rPr>
              <a:t>LOVE, MARRIAGE AND RELATIONSHIP metaphors</a:t>
            </a:r>
          </a:p>
          <a:p>
            <a:pPr lvl="0"/>
            <a:r>
              <a:rPr lang="en-US" dirty="0" err="1" smtClean="0">
                <a:latin typeface="Times New Roman" pitchFamily="18" charset="0"/>
                <a:cs typeface="Times New Roman" pitchFamily="18" charset="0"/>
              </a:rPr>
              <a:t>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ih</a:t>
            </a:r>
            <a:r>
              <a:rPr lang="en-US" dirty="0" smtClean="0">
                <a:latin typeface="Times New Roman" pitchFamily="18" charset="0"/>
                <a:cs typeface="Times New Roman" pitchFamily="18" charset="0"/>
              </a:rPr>
              <a:t> ne </a:t>
            </a:r>
            <a:r>
              <a:rPr lang="en-US" dirty="0" err="1" smtClean="0">
                <a:latin typeface="Times New Roman" pitchFamily="18" charset="0"/>
                <a:cs typeface="Times New Roman" pitchFamily="18" charset="0"/>
              </a:rPr>
              <a:t>poznajete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pomislili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biste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socijaldemokrate</a:t>
            </a:r>
            <a:r>
              <a:rPr lang="en-US"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prelomile</a:t>
            </a:r>
            <a:r>
              <a:rPr lang="en-US" i="1" dirty="0" smtClean="0">
                <a:latin typeface="Times New Roman" pitchFamily="18" charset="0"/>
                <a:cs typeface="Times New Roman" pitchFamily="18" charset="0"/>
              </a:rPr>
              <a:t> u </a:t>
            </a:r>
            <a:r>
              <a:rPr lang="en-US" i="1" dirty="0" err="1" smtClean="0">
                <a:latin typeface="Times New Roman" pitchFamily="18" charset="0"/>
                <a:cs typeface="Times New Roman" pitchFamily="18" charset="0"/>
              </a:rPr>
              <a:t>glavi</a:t>
            </a:r>
            <a:r>
              <a:rPr lang="en-US" dirty="0" smtClean="0">
                <a:latin typeface="Times New Roman" pitchFamily="18" charset="0"/>
                <a:cs typeface="Times New Roman" pitchFamily="18" charset="0"/>
              </a:rPr>
              <a:t>. Ali </a:t>
            </a:r>
            <a:r>
              <a:rPr lang="en-US" dirty="0" err="1" smtClean="0">
                <a:latin typeface="Times New Roman" pitchFamily="18" charset="0"/>
                <a:cs typeface="Times New Roman" pitchFamily="18" charset="0"/>
              </a:rPr>
              <a:t>kako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Krivokapićeve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riječi</a:t>
            </a:r>
            <a:r>
              <a:rPr lang="en-US" dirty="0" smtClean="0">
                <a:latin typeface="Times New Roman" pitchFamily="18" charset="0"/>
                <a:cs typeface="Times New Roman" pitchFamily="18" charset="0"/>
              </a:rPr>
              <a:t> ne </a:t>
            </a:r>
            <a:r>
              <a:rPr lang="en-US" dirty="0" err="1" smtClean="0">
                <a:latin typeface="Times New Roman" pitchFamily="18" charset="0"/>
                <a:cs typeface="Times New Roman" pitchFamily="18" charset="0"/>
              </a:rPr>
              <a:t>znače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ništa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nikoga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nije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iznenadilo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što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opet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ide</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zagrljen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a:t>
            </a:r>
            <a:r>
              <a:rPr lang="en-US" dirty="0" smtClean="0">
                <a:latin typeface="Times New Roman" pitchFamily="18" charset="0"/>
                <a:cs typeface="Times New Roman" pitchFamily="18" charset="0"/>
              </a:rPr>
              <a:t> DPS-</a:t>
            </a:r>
            <a:r>
              <a:rPr lang="en-US" dirty="0" err="1" smtClean="0">
                <a:latin typeface="Times New Roman" pitchFamily="18" charset="0"/>
                <a:cs typeface="Times New Roman" pitchFamily="18" charset="0"/>
              </a:rPr>
              <a:t>om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izbore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koje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će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svemu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sudeći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organizovati</a:t>
            </a:r>
            <a:r>
              <a:rPr lang="en-US" dirty="0" smtClean="0">
                <a:latin typeface="Times New Roman" pitchFamily="18" charset="0"/>
                <a:cs typeface="Times New Roman" pitchFamily="18" charset="0"/>
              </a:rPr>
              <a:t> u </a:t>
            </a:r>
            <a:r>
              <a:rPr lang="en-US" dirty="0" err="1" smtClean="0">
                <a:latin typeface="Times New Roman" pitchFamily="18" charset="0"/>
                <a:cs typeface="Times New Roman" pitchFamily="18" charset="0"/>
              </a:rPr>
              <a:t>oktobru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Njihov</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odnos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odavno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spada</a:t>
            </a:r>
            <a:r>
              <a:rPr lang="en-US" dirty="0" smtClean="0">
                <a:latin typeface="Times New Roman" pitchFamily="18" charset="0"/>
                <a:cs typeface="Times New Roman" pitchFamily="18" charset="0"/>
              </a:rPr>
              <a:t> u </a:t>
            </a:r>
            <a:r>
              <a:rPr lang="en-US" dirty="0" err="1" smtClean="0">
                <a:latin typeface="Times New Roman" pitchFamily="18" charset="0"/>
                <a:cs typeface="Times New Roman" pitchFamily="18" charset="0"/>
              </a:rPr>
              <a:t>antologiju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političkog</a:t>
            </a:r>
            <a:r>
              <a:rPr lang="en-US"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beščašća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kaže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profesor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Svetozar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Jovićević,”i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zato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nije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čudo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što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su</a:t>
            </a:r>
            <a:r>
              <a:rPr lang="en-US" dirty="0" smtClean="0">
                <a:latin typeface="Times New Roman" pitchFamily="18" charset="0"/>
                <a:cs typeface="Times New Roman" pitchFamily="18" charset="0"/>
              </a:rPr>
              <a:t> u</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braku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koji</a:t>
            </a:r>
            <a:r>
              <a:rPr lang="en-US" dirty="0" smtClean="0">
                <a:latin typeface="Times New Roman" pitchFamily="18" charset="0"/>
                <a:cs typeface="Times New Roman" pitchFamily="18" charset="0"/>
              </a:rPr>
              <a:t> se bio </a:t>
            </a:r>
            <a:r>
              <a:rPr lang="en-US" dirty="0" err="1" smtClean="0">
                <a:latin typeface="Times New Roman" pitchFamily="18" charset="0"/>
                <a:cs typeface="Times New Roman" pitchFamily="18" charset="0"/>
              </a:rPr>
              <a:t>gotovo</a:t>
            </a:r>
            <a:r>
              <a:rPr lang="en-US"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raspao</a:t>
            </a:r>
            <a:r>
              <a:rPr lang="en-US" dirty="0" smtClean="0">
                <a:latin typeface="Times New Roman" pitchFamily="18" charset="0"/>
                <a:cs typeface="Times New Roman" pitchFamily="18" charset="0"/>
              </a:rPr>
              <a:t>”. </a:t>
            </a:r>
          </a:p>
          <a:p>
            <a:pPr lvl="0"/>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If you hadn’t known them, you would have thought  that social democrats </a:t>
            </a:r>
            <a:r>
              <a:rPr lang="en-US" i="1" dirty="0" smtClean="0">
                <a:latin typeface="Times New Roman" pitchFamily="18" charset="0"/>
                <a:cs typeface="Times New Roman" pitchFamily="18" charset="0"/>
              </a:rPr>
              <a:t>have made up their mind. </a:t>
            </a:r>
            <a:r>
              <a:rPr lang="en-US" dirty="0" smtClean="0">
                <a:latin typeface="Times New Roman" pitchFamily="18" charset="0"/>
                <a:cs typeface="Times New Roman" pitchFamily="18" charset="0"/>
              </a:rPr>
              <a:t>But as the words of </a:t>
            </a:r>
            <a:r>
              <a:rPr lang="en-US" dirty="0" err="1" smtClean="0">
                <a:latin typeface="Times New Roman" pitchFamily="18" charset="0"/>
                <a:cs typeface="Times New Roman" pitchFamily="18" charset="0"/>
              </a:rPr>
              <a:t>Krivokapić</a:t>
            </a:r>
            <a:r>
              <a:rPr lang="en-US" dirty="0" smtClean="0">
                <a:latin typeface="Times New Roman" pitchFamily="18" charset="0"/>
                <a:cs typeface="Times New Roman" pitchFamily="18" charset="0"/>
              </a:rPr>
              <a:t> mean nothing, no one was surprised that again </a:t>
            </a:r>
            <a:r>
              <a:rPr lang="en-US" i="1" dirty="0" smtClean="0">
                <a:latin typeface="Times New Roman" pitchFamily="18" charset="0"/>
                <a:cs typeface="Times New Roman" pitchFamily="18" charset="0"/>
              </a:rPr>
              <a:t>with DPS’s  arms around</a:t>
            </a:r>
            <a:r>
              <a:rPr lang="en-US" dirty="0" smtClean="0">
                <a:latin typeface="Times New Roman" pitchFamily="18" charset="0"/>
                <a:cs typeface="Times New Roman" pitchFamily="18" charset="0"/>
              </a:rPr>
              <a:t> he will stand for elections, that will, judging by all the facts, be organized in October. </a:t>
            </a:r>
          </a:p>
          <a:p>
            <a:r>
              <a:rPr lang="en-US" dirty="0" smtClean="0">
                <a:latin typeface="Times New Roman" pitchFamily="18" charset="0"/>
                <a:cs typeface="Times New Roman" pitchFamily="18" charset="0"/>
              </a:rPr>
              <a:t>“It has long been accepted that their </a:t>
            </a:r>
            <a:r>
              <a:rPr lang="en-US" i="1" dirty="0" smtClean="0">
                <a:latin typeface="Times New Roman" pitchFamily="18" charset="0"/>
                <a:cs typeface="Times New Roman" pitchFamily="18" charset="0"/>
              </a:rPr>
              <a:t>relationship</a:t>
            </a:r>
            <a:r>
              <a:rPr lang="en-US" dirty="0" smtClean="0">
                <a:latin typeface="Times New Roman" pitchFamily="18" charset="0"/>
                <a:cs typeface="Times New Roman" pitchFamily="18" charset="0"/>
              </a:rPr>
              <a:t> belongs to the anthology of political </a:t>
            </a:r>
            <a:r>
              <a:rPr lang="en-US" i="1" dirty="0" smtClean="0">
                <a:latin typeface="Times New Roman" pitchFamily="18" charset="0"/>
                <a:cs typeface="Times New Roman" pitchFamily="18" charset="0"/>
              </a:rPr>
              <a:t>dishonor</a:t>
            </a:r>
            <a:r>
              <a:rPr lang="en-US" dirty="0" smtClean="0">
                <a:latin typeface="Times New Roman" pitchFamily="18" charset="0"/>
                <a:cs typeface="Times New Roman" pitchFamily="18" charset="0"/>
              </a:rPr>
              <a:t>”, says professor </a:t>
            </a:r>
            <a:r>
              <a:rPr lang="en-US" dirty="0" err="1" smtClean="0">
                <a:latin typeface="Times New Roman" pitchFamily="18" charset="0"/>
                <a:cs typeface="Times New Roman" pitchFamily="18" charset="0"/>
              </a:rPr>
              <a:t>Svetozar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Jovićević</a:t>
            </a:r>
            <a:r>
              <a:rPr lang="en-US" dirty="0" smtClean="0">
                <a:latin typeface="Times New Roman" pitchFamily="18" charset="0"/>
                <a:cs typeface="Times New Roman" pitchFamily="18" charset="0"/>
              </a:rPr>
              <a:t>, and “it is no wonder why they are still in a </a:t>
            </a:r>
            <a:r>
              <a:rPr lang="en-US" i="1" dirty="0" smtClean="0">
                <a:latin typeface="Times New Roman" pitchFamily="18" charset="0"/>
                <a:cs typeface="Times New Roman" pitchFamily="18" charset="0"/>
              </a:rPr>
              <a:t>marriage</a:t>
            </a:r>
            <a:r>
              <a:rPr lang="en-US" dirty="0" smtClean="0">
                <a:latin typeface="Times New Roman" pitchFamily="18" charset="0"/>
                <a:cs typeface="Times New Roman" pitchFamily="18" charset="0"/>
              </a:rPr>
              <a:t> that almost </a:t>
            </a:r>
            <a:r>
              <a:rPr lang="en-US" i="1" dirty="0" smtClean="0">
                <a:latin typeface="Times New Roman" pitchFamily="18" charset="0"/>
                <a:cs typeface="Times New Roman" pitchFamily="18" charset="0"/>
              </a:rPr>
              <a:t>fell apart</a:t>
            </a:r>
            <a:r>
              <a:rPr lang="en-US" dirty="0" smtClean="0">
                <a:latin typeface="Times New Roman" pitchFamily="18" charset="0"/>
                <a:cs typeface="Times New Roman" pitchFamily="18" charset="0"/>
              </a:rPr>
              <a:t>”. </a:t>
            </a:r>
          </a:p>
          <a:p>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Zejnilović</a:t>
            </a:r>
            <a:r>
              <a:rPr lang="en-US" dirty="0" smtClean="0">
                <a:latin typeface="Times New Roman" pitchFamily="18" charset="0"/>
                <a:cs typeface="Times New Roman" pitchFamily="18" charset="0"/>
              </a:rPr>
              <a:t> 2014: 305) </a:t>
            </a:r>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normAutofit fontScale="90000"/>
          </a:bodyPr>
          <a:lstStyle/>
          <a:p>
            <a:r>
              <a:rPr lang="en-US" dirty="0" smtClean="0">
                <a:solidFill>
                  <a:schemeClr val="accent3"/>
                </a:solidFill>
                <a:effectLst/>
                <a:latin typeface="Times New Roman" pitchFamily="18" charset="0"/>
                <a:cs typeface="Times New Roman" pitchFamily="18" charset="0"/>
              </a:rPr>
              <a:t>Metaphor in politics</a:t>
            </a:r>
            <a:br>
              <a:rPr lang="en-US" dirty="0" smtClean="0">
                <a:solidFill>
                  <a:schemeClr val="accent3"/>
                </a:solidFill>
                <a:effectLst/>
                <a:latin typeface="Times New Roman" pitchFamily="18" charset="0"/>
                <a:cs typeface="Times New Roman" pitchFamily="18" charset="0"/>
              </a:rPr>
            </a:br>
            <a:r>
              <a:rPr lang="en-US" dirty="0" smtClean="0">
                <a:solidFill>
                  <a:schemeClr val="accent3"/>
                </a:solidFill>
                <a:effectLst/>
                <a:latin typeface="Times New Roman" pitchFamily="18" charset="0"/>
                <a:cs typeface="Times New Roman" pitchFamily="18" charset="0"/>
              </a:rPr>
              <a:t>Exemplification </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b="1" dirty="0" smtClean="0">
                <a:solidFill>
                  <a:schemeClr val="accent2"/>
                </a:solidFill>
                <a:latin typeface="Times New Roman" pitchFamily="18" charset="0"/>
                <a:cs typeface="Times New Roman" pitchFamily="18" charset="0"/>
              </a:rPr>
              <a:t>WAR metaphors</a:t>
            </a:r>
          </a:p>
          <a:p>
            <a:pPr lvl="0"/>
            <a:r>
              <a:rPr lang="en-US" sz="2400" dirty="0" err="1" smtClean="0">
                <a:latin typeface="Times New Roman" pitchFamily="18" charset="0"/>
                <a:cs typeface="Times New Roman" pitchFamily="18" charset="0"/>
              </a:rPr>
              <a:t>Uzimajući</a:t>
            </a:r>
            <a:r>
              <a:rPr lang="en-US" sz="2400" dirty="0" smtClean="0">
                <a:latin typeface="Times New Roman" pitchFamily="18" charset="0"/>
                <a:cs typeface="Times New Roman" pitchFamily="18" charset="0"/>
              </a:rPr>
              <a:t> u </a:t>
            </a:r>
            <a:r>
              <a:rPr lang="en-US" sz="2400" dirty="0" err="1" smtClean="0">
                <a:latin typeface="Times New Roman" pitchFamily="18" charset="0"/>
                <a:cs typeface="Times New Roman" pitchFamily="18" charset="0"/>
              </a:rPr>
              <a:t>obzir</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ambijent</a:t>
            </a:r>
            <a:r>
              <a:rPr lang="en-US" sz="2400" dirty="0" smtClean="0">
                <a:latin typeface="Times New Roman" pitchFamily="18" charset="0"/>
                <a:cs typeface="Times New Roman" pitchFamily="18" charset="0"/>
              </a:rPr>
              <a:t> u </a:t>
            </a:r>
            <a:r>
              <a:rPr lang="en-US" sz="2400" dirty="0" err="1" smtClean="0">
                <a:latin typeface="Times New Roman" pitchFamily="18" charset="0"/>
                <a:cs typeface="Times New Roman" pitchFamily="18" charset="0"/>
              </a:rPr>
              <a:t>kojem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su</a:t>
            </a:r>
            <a:r>
              <a:rPr lang="en-US" sz="2400" dirty="0" smtClean="0">
                <a:latin typeface="Times New Roman" pitchFamily="18" charset="0"/>
                <a:cs typeface="Times New Roman" pitchFamily="18" charset="0"/>
              </a:rPr>
              <a:t> se </a:t>
            </a:r>
            <a:r>
              <a:rPr lang="en-US" sz="2400" dirty="0" err="1" smtClean="0">
                <a:latin typeface="Times New Roman" pitchFamily="18" charset="0"/>
                <a:cs typeface="Times New Roman" pitchFamily="18" charset="0"/>
              </a:rPr>
              <a:t>odvijali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izbori</a:t>
            </a:r>
            <a:r>
              <a:rPr lang="en-US" sz="2400" dirty="0" smtClean="0">
                <a:latin typeface="Times New Roman" pitchFamily="18" charset="0"/>
                <a:cs typeface="Times New Roman" pitchFamily="18" charset="0"/>
              </a:rPr>
              <a:t>, on je </a:t>
            </a:r>
            <a:r>
              <a:rPr lang="en-US" sz="2400" dirty="0" err="1" smtClean="0">
                <a:latin typeface="Times New Roman" pitchFamily="18" charset="0"/>
                <a:cs typeface="Times New Roman" pitchFamily="18" charset="0"/>
              </a:rPr>
              <a:t>ocijenio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a:t>
            </a:r>
            <a:r>
              <a:rPr lang="en-US" sz="2400" dirty="0" smtClean="0">
                <a:latin typeface="Times New Roman" pitchFamily="18" charset="0"/>
                <a:cs typeface="Times New Roman" pitchFamily="18" charset="0"/>
              </a:rPr>
              <a:t> je “DPS </a:t>
            </a:r>
            <a:r>
              <a:rPr lang="en-US" sz="2400" dirty="0" err="1" smtClean="0">
                <a:latin typeface="Times New Roman" pitchFamily="18" charset="0"/>
                <a:cs typeface="Times New Roman" pitchFamily="18" charset="0"/>
              </a:rPr>
              <a:t>moralni</a:t>
            </a:r>
            <a:r>
              <a:rPr lang="en-US" sz="2400"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pobjednik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Zadržati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skoro</a:t>
            </a:r>
            <a:r>
              <a:rPr lang="en-US" sz="2400" dirty="0" smtClean="0">
                <a:latin typeface="Times New Roman" pitchFamily="18" charset="0"/>
                <a:cs typeface="Times New Roman" pitchFamily="18" charset="0"/>
              </a:rPr>
              <a:t> 6.000 </a:t>
            </a:r>
            <a:r>
              <a:rPr lang="en-US" sz="2400" dirty="0" err="1" smtClean="0">
                <a:latin typeface="Times New Roman" pitchFamily="18" charset="0"/>
                <a:cs typeface="Times New Roman" pitchFamily="18" charset="0"/>
              </a:rPr>
              <a:t>glasače</a:t>
            </a:r>
            <a:r>
              <a:rPr lang="en-US" sz="2400" dirty="0" smtClean="0">
                <a:latin typeface="Times New Roman" pitchFamily="18" charset="0"/>
                <a:cs typeface="Times New Roman" pitchFamily="18" charset="0"/>
              </a:rPr>
              <a:t> je </a:t>
            </a:r>
            <a:r>
              <a:rPr lang="en-US" sz="2400" dirty="0" err="1" smtClean="0">
                <a:latin typeface="Times New Roman" pitchFamily="18" charset="0"/>
                <a:cs typeface="Times New Roman" pitchFamily="18" charset="0"/>
              </a:rPr>
              <a:t>ravno</a:t>
            </a:r>
            <a:r>
              <a:rPr lang="en-US" sz="2400"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podvigu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kazao</a:t>
            </a:r>
            <a:r>
              <a:rPr lang="en-US" sz="2400" dirty="0" smtClean="0">
                <a:latin typeface="Times New Roman" pitchFamily="18" charset="0"/>
                <a:cs typeface="Times New Roman" pitchFamily="18" charset="0"/>
              </a:rPr>
              <a:t> je on.</a:t>
            </a:r>
          </a:p>
          <a:p>
            <a:r>
              <a:rPr lang="en-US" sz="2400" dirty="0" smtClean="0">
                <a:latin typeface="Times New Roman" pitchFamily="18" charset="0"/>
                <a:cs typeface="Times New Roman" pitchFamily="18" charset="0"/>
              </a:rPr>
              <a:t>Taking into consideration the ambient in which the elections took place, he assessed that “DPS is the moral </a:t>
            </a:r>
            <a:r>
              <a:rPr lang="en-US" sz="2400" i="1" dirty="0" smtClean="0">
                <a:latin typeface="Times New Roman" pitchFamily="18" charset="0"/>
                <a:cs typeface="Times New Roman" pitchFamily="18" charset="0"/>
              </a:rPr>
              <a:t>winner</a:t>
            </a:r>
            <a:r>
              <a:rPr lang="en-US" sz="2400" dirty="0" smtClean="0">
                <a:latin typeface="Times New Roman" pitchFamily="18" charset="0"/>
                <a:cs typeface="Times New Roman" pitchFamily="18" charset="0"/>
              </a:rPr>
              <a:t>. To keep almost 6000 voters equals a </a:t>
            </a:r>
            <a:r>
              <a:rPr lang="en-US" sz="2400" i="1" dirty="0" smtClean="0">
                <a:latin typeface="Times New Roman" pitchFamily="18" charset="0"/>
                <a:cs typeface="Times New Roman" pitchFamily="18" charset="0"/>
              </a:rPr>
              <a:t>daring feat</a:t>
            </a:r>
            <a:r>
              <a:rPr lang="en-US" sz="2400" dirty="0" smtClean="0">
                <a:latin typeface="Times New Roman" pitchFamily="18" charset="0"/>
                <a:cs typeface="Times New Roman" pitchFamily="18" charset="0"/>
              </a:rPr>
              <a:t>”, he said.</a:t>
            </a:r>
          </a:p>
          <a:p>
            <a:pPr lvl="0"/>
            <a:r>
              <a:rPr lang="en-US" sz="2400" dirty="0" err="1" smtClean="0">
                <a:latin typeface="Times New Roman" pitchFamily="18" charset="0"/>
                <a:cs typeface="Times New Roman" pitchFamily="18" charset="0"/>
              </a:rPr>
              <a:t>Imamo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svoj</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politički</a:t>
            </a:r>
            <a:r>
              <a:rPr lang="en-US" sz="2400"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cilj</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nišan</a:t>
            </a:r>
            <a:r>
              <a:rPr lang="en-US" sz="2400" dirty="0" smtClean="0">
                <a:latin typeface="Times New Roman" pitchFamily="18" charset="0"/>
                <a:cs typeface="Times New Roman" pitchFamily="18" charset="0"/>
              </a:rPr>
              <a:t>, a to je </a:t>
            </a:r>
            <a:r>
              <a:rPr lang="en-US" sz="2400" dirty="0" err="1" smtClean="0">
                <a:latin typeface="Times New Roman" pitchFamily="18" charset="0"/>
                <a:cs typeface="Times New Roman" pitchFamily="18" charset="0"/>
              </a:rPr>
              <a:t>režim</a:t>
            </a:r>
            <a:r>
              <a:rPr lang="en-US" sz="2400" dirty="0" smtClean="0">
                <a:latin typeface="Times New Roman" pitchFamily="18" charset="0"/>
                <a:cs typeface="Times New Roman" pitchFamily="18" charset="0"/>
              </a:rPr>
              <a:t> Mila </a:t>
            </a:r>
            <a:r>
              <a:rPr lang="en-US" sz="2400" dirty="0" err="1" smtClean="0">
                <a:latin typeface="Times New Roman" pitchFamily="18" charset="0"/>
                <a:cs typeface="Times New Roman" pitchFamily="18" charset="0"/>
              </a:rPr>
              <a:t>Đukanovića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njegovi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sateliti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ali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spavači</a:t>
            </a:r>
            <a:r>
              <a:rPr lang="en-US" sz="2400" dirty="0" smtClean="0">
                <a:latin typeface="Times New Roman" pitchFamily="18" charset="0"/>
                <a:cs typeface="Times New Roman" pitchFamily="18" charset="0"/>
              </a:rPr>
              <a:t> u </a:t>
            </a:r>
            <a:r>
              <a:rPr lang="en-US" sz="2400" dirty="0" err="1" smtClean="0">
                <a:latin typeface="Times New Roman" pitchFamily="18" charset="0"/>
                <a:cs typeface="Times New Roman" pitchFamily="18" charset="0"/>
              </a:rPr>
              <a:t>takozvanoj</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opoziciji</a:t>
            </a:r>
            <a:r>
              <a:rPr lang="en-US" sz="2400" dirty="0" smtClean="0">
                <a:latin typeface="Times New Roman" pitchFamily="18" charset="0"/>
                <a:cs typeface="Times New Roman" pitchFamily="18" charset="0"/>
              </a:rPr>
              <a:t>. </a:t>
            </a:r>
          </a:p>
          <a:p>
            <a:r>
              <a:rPr lang="en-US" sz="2400" dirty="0" smtClean="0">
                <a:latin typeface="Times New Roman" pitchFamily="18" charset="0"/>
                <a:cs typeface="Times New Roman" pitchFamily="18" charset="0"/>
              </a:rPr>
              <a:t>We have our own political </a:t>
            </a:r>
            <a:r>
              <a:rPr lang="en-US" sz="2400" i="1" dirty="0" smtClean="0">
                <a:latin typeface="Times New Roman" pitchFamily="18" charset="0"/>
                <a:cs typeface="Times New Roman" pitchFamily="18" charset="0"/>
              </a:rPr>
              <a:t>aim and</a:t>
            </a: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target, </a:t>
            </a:r>
            <a:r>
              <a:rPr lang="en-US" sz="2400" dirty="0" smtClean="0">
                <a:latin typeface="Times New Roman" pitchFamily="18" charset="0"/>
                <a:cs typeface="Times New Roman" pitchFamily="18" charset="0"/>
              </a:rPr>
              <a:t>and that is the regime of Milo </a:t>
            </a:r>
            <a:r>
              <a:rPr lang="en-US" sz="2400" dirty="0" err="1" smtClean="0">
                <a:latin typeface="Times New Roman" pitchFamily="18" charset="0"/>
                <a:cs typeface="Times New Roman" pitchFamily="18" charset="0"/>
              </a:rPr>
              <a:t>Đukanović</a:t>
            </a:r>
            <a:r>
              <a:rPr lang="en-US" sz="2400" dirty="0" smtClean="0">
                <a:latin typeface="Times New Roman" pitchFamily="18" charset="0"/>
                <a:cs typeface="Times New Roman" pitchFamily="18" charset="0"/>
              </a:rPr>
              <a:t>, coupled with his satellites, and sleepers in the so-called opposition. </a:t>
            </a: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Zejnilović</a:t>
            </a:r>
            <a:r>
              <a:rPr lang="en-US" sz="2400" dirty="0" smtClean="0">
                <a:latin typeface="Times New Roman" pitchFamily="18" charset="0"/>
                <a:cs typeface="Times New Roman" pitchFamily="18" charset="0"/>
              </a:rPr>
              <a:t> 2014: 306) </a:t>
            </a:r>
          </a:p>
          <a:p>
            <a:endParaRPr lang="en-US" sz="2400" dirty="0" smtClean="0">
              <a:latin typeface="Times New Roman" pitchFamily="18" charset="0"/>
              <a:cs typeface="Times New Roman" pitchFamily="18" charset="0"/>
            </a:endParaRPr>
          </a:p>
          <a:p>
            <a:endParaRPr lang="en-US" b="1" dirty="0">
              <a:solidFill>
                <a:schemeClr val="accent2"/>
              </a:solidFill>
              <a:latin typeface="Times New Roman" pitchFamily="18" charset="0"/>
              <a:cs typeface="Times New Roman" pitchFamily="18" charset="0"/>
            </a:endParaRPr>
          </a:p>
        </p:txBody>
      </p:sp>
      <p:sp>
        <p:nvSpPr>
          <p:cNvPr id="3" name="Title 2"/>
          <p:cNvSpPr>
            <a:spLocks noGrp="1"/>
          </p:cNvSpPr>
          <p:nvPr>
            <p:ph type="title"/>
          </p:nvPr>
        </p:nvSpPr>
        <p:spPr/>
        <p:txBody>
          <a:bodyPr>
            <a:normAutofit fontScale="90000"/>
          </a:bodyPr>
          <a:lstStyle/>
          <a:p>
            <a:r>
              <a:rPr lang="en-US" dirty="0" smtClean="0">
                <a:solidFill>
                  <a:schemeClr val="accent3"/>
                </a:solidFill>
                <a:effectLst/>
                <a:latin typeface="Times New Roman" pitchFamily="18" charset="0"/>
                <a:cs typeface="Times New Roman" pitchFamily="18" charset="0"/>
              </a:rPr>
              <a:t>Metaphor in politics</a:t>
            </a:r>
            <a:br>
              <a:rPr lang="en-US" dirty="0" smtClean="0">
                <a:solidFill>
                  <a:schemeClr val="accent3"/>
                </a:solidFill>
                <a:effectLst/>
                <a:latin typeface="Times New Roman" pitchFamily="18" charset="0"/>
                <a:cs typeface="Times New Roman" pitchFamily="18" charset="0"/>
              </a:rPr>
            </a:br>
            <a:r>
              <a:rPr lang="en-US" dirty="0" smtClean="0">
                <a:solidFill>
                  <a:schemeClr val="accent3"/>
                </a:solidFill>
                <a:effectLst/>
                <a:latin typeface="Times New Roman" pitchFamily="18" charset="0"/>
                <a:cs typeface="Times New Roman" pitchFamily="18" charset="0"/>
              </a:rPr>
              <a:t>Exemplification </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b="1" dirty="0" smtClean="0">
                <a:solidFill>
                  <a:schemeClr val="accent2"/>
                </a:solidFill>
                <a:latin typeface="Times New Roman" pitchFamily="18" charset="0"/>
                <a:cs typeface="Times New Roman" pitchFamily="18" charset="0"/>
              </a:rPr>
              <a:t>WAR metaphors</a:t>
            </a:r>
          </a:p>
          <a:p>
            <a:pPr lvl="0"/>
            <a:r>
              <a:rPr lang="en-US" sz="2600" i="1" dirty="0" smtClean="0">
                <a:latin typeface="Times New Roman" pitchFamily="18" charset="0"/>
                <a:cs typeface="Times New Roman" pitchFamily="18" charset="0"/>
              </a:rPr>
              <a:t>Rat</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korupciji</a:t>
            </a:r>
            <a:r>
              <a:rPr lang="en-US" sz="2600" dirty="0" smtClean="0">
                <a:latin typeface="Times New Roman" pitchFamily="18" charset="0"/>
                <a:cs typeface="Times New Roman" pitchFamily="18" charset="0"/>
              </a:rPr>
              <a:t> </a:t>
            </a:r>
            <a:r>
              <a:rPr lang="en-US" sz="2600" i="1" dirty="0" smtClean="0">
                <a:latin typeface="Times New Roman" pitchFamily="18" charset="0"/>
                <a:cs typeface="Times New Roman" pitchFamily="18" charset="0"/>
              </a:rPr>
              <a:t>se </a:t>
            </a:r>
            <a:r>
              <a:rPr lang="en-US" sz="2600" i="1" dirty="0" err="1" smtClean="0">
                <a:latin typeface="Times New Roman" pitchFamily="18" charset="0"/>
                <a:cs typeface="Times New Roman" pitchFamily="18" charset="0"/>
              </a:rPr>
              <a:t>mora</a:t>
            </a:r>
            <a:r>
              <a:rPr lang="en-US" sz="2600" i="1" dirty="0" smtClean="0">
                <a:latin typeface="Times New Roman" pitchFamily="18" charset="0"/>
                <a:cs typeface="Times New Roman" pitchFamily="18" charset="0"/>
              </a:rPr>
              <a:t> </a:t>
            </a:r>
            <a:r>
              <a:rPr lang="en-US" sz="2600" i="1" dirty="0" err="1" smtClean="0">
                <a:latin typeface="Times New Roman" pitchFamily="18" charset="0"/>
                <a:cs typeface="Times New Roman" pitchFamily="18" charset="0"/>
              </a:rPr>
              <a:t>objaviti</a:t>
            </a:r>
            <a:endParaRPr lang="en-US" sz="2600" dirty="0" smtClean="0">
              <a:latin typeface="Times New Roman" pitchFamily="18" charset="0"/>
              <a:cs typeface="Times New Roman" pitchFamily="18" charset="0"/>
            </a:endParaRPr>
          </a:p>
          <a:p>
            <a:r>
              <a:rPr lang="en-US" sz="2600" i="1" dirty="0" smtClean="0">
                <a:latin typeface="Times New Roman" pitchFamily="18" charset="0"/>
                <a:cs typeface="Times New Roman" pitchFamily="18" charset="0"/>
              </a:rPr>
              <a:t>War</a:t>
            </a:r>
            <a:r>
              <a:rPr lang="en-US" sz="2600" dirty="0" smtClean="0">
                <a:latin typeface="Times New Roman" pitchFamily="18" charset="0"/>
                <a:cs typeface="Times New Roman" pitchFamily="18" charset="0"/>
              </a:rPr>
              <a:t> against corruption </a:t>
            </a:r>
            <a:r>
              <a:rPr lang="en-US" sz="2600" i="1" dirty="0" smtClean="0">
                <a:latin typeface="Times New Roman" pitchFamily="18" charset="0"/>
                <a:cs typeface="Times New Roman" pitchFamily="18" charset="0"/>
              </a:rPr>
              <a:t>must</a:t>
            </a:r>
            <a:r>
              <a:rPr lang="en-US" sz="2600" dirty="0" smtClean="0">
                <a:latin typeface="Times New Roman" pitchFamily="18" charset="0"/>
                <a:cs typeface="Times New Roman" pitchFamily="18" charset="0"/>
              </a:rPr>
              <a:t> </a:t>
            </a:r>
            <a:r>
              <a:rPr lang="en-US" sz="2600" i="1" dirty="0" smtClean="0">
                <a:latin typeface="Times New Roman" pitchFamily="18" charset="0"/>
                <a:cs typeface="Times New Roman" pitchFamily="18" charset="0"/>
              </a:rPr>
              <a:t>be declared</a:t>
            </a:r>
          </a:p>
          <a:p>
            <a:pPr lvl="0"/>
            <a:r>
              <a:rPr lang="en-US" sz="2600" dirty="0" err="1" smtClean="0">
                <a:latin typeface="Times New Roman" pitchFamily="18" charset="0"/>
                <a:cs typeface="Times New Roman" pitchFamily="18" charset="0"/>
              </a:rPr>
              <a:t>Specijalni</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istražni</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tim</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upravo</a:t>
            </a:r>
            <a:r>
              <a:rPr lang="en-US" sz="2600" dirty="0" smtClean="0">
                <a:latin typeface="Times New Roman" pitchFamily="18" charset="0"/>
                <a:cs typeface="Times New Roman" pitchFamily="18" charset="0"/>
              </a:rPr>
              <a:t> je </a:t>
            </a:r>
            <a:r>
              <a:rPr lang="en-US" sz="2600" dirty="0" err="1" smtClean="0">
                <a:latin typeface="Times New Roman" pitchFamily="18" charset="0"/>
                <a:cs typeface="Times New Roman" pitchFamily="18" charset="0"/>
              </a:rPr>
              <a:t>formiran</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i</a:t>
            </a:r>
            <a:r>
              <a:rPr lang="en-US" sz="2600" dirty="0" smtClean="0">
                <a:latin typeface="Times New Roman" pitchFamily="18" charset="0"/>
                <a:cs typeface="Times New Roman" pitchFamily="18" charset="0"/>
              </a:rPr>
              <a:t> u </a:t>
            </a:r>
            <a:r>
              <a:rPr lang="en-US" sz="2600" dirty="0" err="1" smtClean="0">
                <a:latin typeface="Times New Roman" pitchFamily="18" charset="0"/>
                <a:cs typeface="Times New Roman" pitchFamily="18" charset="0"/>
              </a:rPr>
              <a:t>toku</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su</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aktivnosti</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koje</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će</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ga</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definisati</a:t>
            </a:r>
            <a:r>
              <a:rPr lang="en-US" sz="2600" dirty="0" smtClean="0">
                <a:latin typeface="Times New Roman" pitchFamily="18" charset="0"/>
                <a:cs typeface="Times New Roman" pitchFamily="18" charset="0"/>
              </a:rPr>
              <a:t> u </a:t>
            </a:r>
            <a:r>
              <a:rPr lang="en-US" sz="2600" i="1" dirty="0" err="1" smtClean="0">
                <a:latin typeface="Times New Roman" pitchFamily="18" charset="0"/>
                <a:cs typeface="Times New Roman" pitchFamily="18" charset="0"/>
              </a:rPr>
              <a:t>jaku</a:t>
            </a:r>
            <a:r>
              <a:rPr lang="en-US" sz="2600" i="1" dirty="0" smtClean="0">
                <a:latin typeface="Times New Roman" pitchFamily="18" charset="0"/>
                <a:cs typeface="Times New Roman" pitchFamily="18" charset="0"/>
              </a:rPr>
              <a:t> </a:t>
            </a:r>
            <a:r>
              <a:rPr lang="en-US" sz="2600" i="1" dirty="0" err="1" smtClean="0">
                <a:latin typeface="Times New Roman" pitchFamily="18" charset="0"/>
                <a:cs typeface="Times New Roman" pitchFamily="18" charset="0"/>
              </a:rPr>
              <a:t>udarnu</a:t>
            </a:r>
            <a:r>
              <a:rPr lang="en-US" sz="2600" i="1" dirty="0" smtClean="0">
                <a:latin typeface="Times New Roman" pitchFamily="18" charset="0"/>
                <a:cs typeface="Times New Roman" pitchFamily="18" charset="0"/>
              </a:rPr>
              <a:t> </a:t>
            </a:r>
            <a:r>
              <a:rPr lang="en-US" sz="2600" i="1" dirty="0" err="1" smtClean="0">
                <a:latin typeface="Times New Roman" pitchFamily="18" charset="0"/>
                <a:cs typeface="Times New Roman" pitchFamily="18" charset="0"/>
              </a:rPr>
              <a:t>pesnicu</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protiv</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organizovanog</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kriminala</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i</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korupcije</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saopštili</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su</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iz</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kabineta</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ministra</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pravde</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Duška</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Markovića</a:t>
            </a:r>
            <a:r>
              <a:rPr lang="en-US" sz="2600" dirty="0" smtClean="0">
                <a:latin typeface="Times New Roman" pitchFamily="18" charset="0"/>
                <a:cs typeface="Times New Roman" pitchFamily="18" charset="0"/>
              </a:rPr>
              <a:t>.</a:t>
            </a:r>
          </a:p>
          <a:p>
            <a:r>
              <a:rPr lang="en-US" sz="2600" dirty="0" smtClean="0">
                <a:latin typeface="Times New Roman" pitchFamily="18" charset="0"/>
                <a:cs typeface="Times New Roman" pitchFamily="18" charset="0"/>
              </a:rPr>
              <a:t>“Special investigative team has just been formed and the activities that will define it as a </a:t>
            </a:r>
            <a:r>
              <a:rPr lang="en-US" sz="2600" i="1" dirty="0" smtClean="0">
                <a:latin typeface="Times New Roman" pitchFamily="18" charset="0"/>
                <a:cs typeface="Times New Roman" pitchFamily="18" charset="0"/>
              </a:rPr>
              <a:t>strong fighting fist</a:t>
            </a:r>
            <a:r>
              <a:rPr lang="en-US" sz="2600" dirty="0" smtClean="0">
                <a:latin typeface="Times New Roman" pitchFamily="18" charset="0"/>
                <a:cs typeface="Times New Roman" pitchFamily="18" charset="0"/>
              </a:rPr>
              <a:t> against organized crime and corruption are under way”, it has been reported from the Cabinet of the Ministry of </a:t>
            </a:r>
            <a:r>
              <a:rPr lang="en-US" sz="2600" dirty="0" err="1" smtClean="0">
                <a:latin typeface="Times New Roman" pitchFamily="18" charset="0"/>
                <a:cs typeface="Times New Roman" pitchFamily="18" charset="0"/>
              </a:rPr>
              <a:t>Defence</a:t>
            </a:r>
            <a:r>
              <a:rPr lang="en-US" sz="2600" dirty="0" smtClean="0">
                <a:latin typeface="Times New Roman" pitchFamily="18" charset="0"/>
                <a:cs typeface="Times New Roman" pitchFamily="18" charset="0"/>
              </a:rPr>
              <a:t> - </a:t>
            </a:r>
            <a:r>
              <a:rPr lang="en-US" sz="2600" dirty="0" err="1" smtClean="0">
                <a:latin typeface="Times New Roman" pitchFamily="18" charset="0"/>
                <a:cs typeface="Times New Roman" pitchFamily="18" charset="0"/>
              </a:rPr>
              <a:t>Duško</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Marković</a:t>
            </a:r>
            <a:r>
              <a:rPr lang="en-US" sz="2600" dirty="0" smtClean="0">
                <a:latin typeface="Times New Roman" pitchFamily="18" charset="0"/>
                <a:cs typeface="Times New Roman" pitchFamily="18" charset="0"/>
              </a:rPr>
              <a:t>.  </a:t>
            </a:r>
          </a:p>
          <a:p>
            <a:pPr marL="109728" indent="0">
              <a:buNone/>
            </a:pPr>
            <a:r>
              <a:rPr lang="sr-Latn-ME" sz="2600" dirty="0">
                <a:latin typeface="Times New Roman" pitchFamily="18" charset="0"/>
                <a:cs typeface="Times New Roman" pitchFamily="18" charset="0"/>
              </a:rPr>
              <a:t> </a:t>
            </a:r>
            <a:r>
              <a:rPr lang="sr-Latn-ME" sz="2600" dirty="0" smtClean="0">
                <a:latin typeface="Times New Roman" pitchFamily="18" charset="0"/>
                <a:cs typeface="Times New Roman" pitchFamily="18" charset="0"/>
              </a:rPr>
              <a:t>              </a:t>
            </a:r>
            <a:r>
              <a:rPr lang="en-US" sz="2600" dirty="0" smtClean="0">
                <a:latin typeface="Times New Roman" pitchFamily="18" charset="0"/>
                <a:cs typeface="Times New Roman" pitchFamily="18" charset="0"/>
              </a:rPr>
              <a:t>                                                 </a:t>
            </a:r>
            <a:r>
              <a:rPr lang="en-US" sz="2600" dirty="0" smtClean="0">
                <a:latin typeface="Times New Roman" pitchFamily="18" charset="0"/>
                <a:cs typeface="Times New Roman" pitchFamily="18" charset="0"/>
              </a:rPr>
              <a:t>(</a:t>
            </a:r>
            <a:r>
              <a:rPr lang="en-US" sz="2600" dirty="0" err="1" smtClean="0">
                <a:latin typeface="Times New Roman" pitchFamily="18" charset="0"/>
                <a:cs typeface="Times New Roman" pitchFamily="18" charset="0"/>
              </a:rPr>
              <a:t>Zejnilović</a:t>
            </a:r>
            <a:r>
              <a:rPr lang="en-US" sz="2600" dirty="0" smtClean="0">
                <a:latin typeface="Times New Roman" pitchFamily="18" charset="0"/>
                <a:cs typeface="Times New Roman" pitchFamily="18" charset="0"/>
              </a:rPr>
              <a:t> 2014: 306) </a:t>
            </a: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normAutofit fontScale="90000"/>
          </a:bodyPr>
          <a:lstStyle/>
          <a:p>
            <a:r>
              <a:rPr lang="en-US" dirty="0" smtClean="0">
                <a:solidFill>
                  <a:schemeClr val="accent3"/>
                </a:solidFill>
                <a:effectLst/>
                <a:latin typeface="Times New Roman" pitchFamily="18" charset="0"/>
                <a:cs typeface="Times New Roman" pitchFamily="18" charset="0"/>
              </a:rPr>
              <a:t>Metaphor in politics</a:t>
            </a:r>
            <a:br>
              <a:rPr lang="en-US" dirty="0" smtClean="0">
                <a:solidFill>
                  <a:schemeClr val="accent3"/>
                </a:solidFill>
                <a:effectLst/>
                <a:latin typeface="Times New Roman" pitchFamily="18" charset="0"/>
                <a:cs typeface="Times New Roman" pitchFamily="18" charset="0"/>
              </a:rPr>
            </a:br>
            <a:r>
              <a:rPr lang="en-US" dirty="0" smtClean="0">
                <a:solidFill>
                  <a:schemeClr val="accent3"/>
                </a:solidFill>
                <a:effectLst/>
                <a:latin typeface="Times New Roman" pitchFamily="18" charset="0"/>
                <a:cs typeface="Times New Roman" pitchFamily="18" charset="0"/>
              </a:rPr>
              <a:t>Exemplification </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dirty="0" smtClean="0">
                <a:solidFill>
                  <a:schemeClr val="accent2"/>
                </a:solidFill>
                <a:latin typeface="Times New Roman" pitchFamily="18" charset="0"/>
                <a:cs typeface="Times New Roman" pitchFamily="18" charset="0"/>
              </a:rPr>
              <a:t>PLANT metaphors </a:t>
            </a:r>
          </a:p>
          <a:p>
            <a:pPr lvl="0" algn="just"/>
            <a:r>
              <a:rPr lang="en-US" sz="2400" dirty="0" err="1" smtClean="0">
                <a:latin typeface="Times New Roman" pitchFamily="18" charset="0"/>
                <a:cs typeface="Times New Roman" pitchFamily="18" charset="0"/>
              </a:rPr>
              <a:t>Osim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dobro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poznatih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fraza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koje</a:t>
            </a:r>
            <a:r>
              <a:rPr lang="en-US" sz="2400" dirty="0" smtClean="0">
                <a:latin typeface="Times New Roman" pitchFamily="18" charset="0"/>
                <a:cs typeface="Times New Roman" pitchFamily="18" charset="0"/>
              </a:rPr>
              <a:t> se </a:t>
            </a:r>
            <a:r>
              <a:rPr lang="en-US" sz="2400" dirty="0" err="1" smtClean="0">
                <a:latin typeface="Times New Roman" pitchFamily="18" charset="0"/>
                <a:cs typeface="Times New Roman" pitchFamily="18" charset="0"/>
              </a:rPr>
              <a:t>ponavljaju</a:t>
            </a:r>
            <a:r>
              <a:rPr lang="en-US" sz="2400" dirty="0" smtClean="0">
                <a:latin typeface="Times New Roman" pitchFamily="18" charset="0"/>
                <a:cs typeface="Times New Roman" pitchFamily="18" charset="0"/>
              </a:rPr>
              <a:t> u </a:t>
            </a:r>
            <a:r>
              <a:rPr lang="en-US" sz="2400" dirty="0" err="1" smtClean="0">
                <a:latin typeface="Times New Roman" pitchFamily="18" charset="0"/>
                <a:cs typeface="Times New Roman" pitchFamily="18" charset="0"/>
              </a:rPr>
              <a:t>svim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izvještajima</a:t>
            </a:r>
            <a:r>
              <a:rPr lang="en-US" sz="2400" dirty="0" smtClean="0">
                <a:latin typeface="Times New Roman" pitchFamily="18" charset="0"/>
                <a:cs typeface="Times New Roman" pitchFamily="18" charset="0"/>
              </a:rPr>
              <a:t>, u </a:t>
            </a:r>
            <a:r>
              <a:rPr lang="en-US" sz="2400" dirty="0" err="1" smtClean="0">
                <a:latin typeface="Times New Roman" pitchFamily="18" charset="0"/>
                <a:cs typeface="Times New Roman" pitchFamily="18" charset="0"/>
              </a:rPr>
              <a:t>ovonedjeljnoj</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analizi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iz</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Brisela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jasno</a:t>
            </a:r>
            <a:r>
              <a:rPr lang="en-US" sz="2400" dirty="0" smtClean="0">
                <a:latin typeface="Times New Roman" pitchFamily="18" charset="0"/>
                <a:cs typeface="Times New Roman" pitchFamily="18" charset="0"/>
              </a:rPr>
              <a:t> se </a:t>
            </a:r>
            <a:r>
              <a:rPr lang="en-US" sz="2400" dirty="0" err="1" smtClean="0">
                <a:latin typeface="Times New Roman" pitchFamily="18" charset="0"/>
                <a:cs typeface="Times New Roman" pitchFamily="18" charset="0"/>
              </a:rPr>
              <a:t>ukazuje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činjenicu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a:t>
            </a:r>
            <a:r>
              <a:rPr lang="en-US" sz="2400" dirty="0" smtClean="0">
                <a:latin typeface="Times New Roman" pitchFamily="18" charset="0"/>
                <a:cs typeface="Times New Roman" pitchFamily="18" charset="0"/>
              </a:rPr>
              <a:t> u </a:t>
            </a:r>
            <a:r>
              <a:rPr lang="en-US" sz="2400" dirty="0" err="1" smtClean="0">
                <a:latin typeface="Times New Roman" pitchFamily="18" charset="0"/>
                <a:cs typeface="Times New Roman" pitchFamily="18" charset="0"/>
              </a:rPr>
              <a:t>našoj</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zemlji</a:t>
            </a:r>
            <a:r>
              <a:rPr lang="en-US" sz="2400"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cvjetaju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korupcija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kriminal</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veze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politike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podzemlja</a:t>
            </a:r>
            <a:r>
              <a:rPr lang="en-US" sz="2400" dirty="0" smtClean="0">
                <a:latin typeface="Times New Roman" pitchFamily="18" charset="0"/>
                <a:cs typeface="Times New Roman" pitchFamily="18" charset="0"/>
              </a:rPr>
              <a:t>. </a:t>
            </a:r>
          </a:p>
          <a:p>
            <a:pPr algn="just"/>
            <a:r>
              <a:rPr lang="en-US" sz="2400" dirty="0" smtClean="0">
                <a:latin typeface="Times New Roman" pitchFamily="18" charset="0"/>
                <a:cs typeface="Times New Roman" pitchFamily="18" charset="0"/>
              </a:rPr>
              <a:t>Apart from well-known phrases that have been repetitively used in all reports, the analysis coming from Brussels this week clearly points out to the fact that in our country corruption, criminal and connections between politics and the underground </a:t>
            </a:r>
            <a:r>
              <a:rPr lang="en-US" sz="2400" i="1" dirty="0" smtClean="0">
                <a:latin typeface="Times New Roman" pitchFamily="18" charset="0"/>
                <a:cs typeface="Times New Roman" pitchFamily="18" charset="0"/>
              </a:rPr>
              <a:t>blossom</a:t>
            </a:r>
            <a:r>
              <a:rPr lang="en-US" sz="2400" dirty="0" smtClean="0">
                <a:latin typeface="Times New Roman" pitchFamily="18" charset="0"/>
                <a:cs typeface="Times New Roman" pitchFamily="18" charset="0"/>
              </a:rPr>
              <a:t>. </a:t>
            </a:r>
          </a:p>
          <a:p>
            <a:pPr>
              <a:buNone/>
            </a:pPr>
            <a:r>
              <a:rPr lang="en-US" b="1" dirty="0" smtClean="0">
                <a:solidFill>
                  <a:schemeClr val="accent2"/>
                </a:solidFill>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Zejnilović</a:t>
            </a:r>
            <a:r>
              <a:rPr lang="en-US" sz="2400" dirty="0" smtClean="0">
                <a:latin typeface="Times New Roman" pitchFamily="18" charset="0"/>
                <a:cs typeface="Times New Roman" pitchFamily="18" charset="0"/>
              </a:rPr>
              <a:t> 2014: 307) </a:t>
            </a:r>
            <a:endParaRPr lang="en-US" sz="2400" dirty="0">
              <a:latin typeface="Times New Roman" pitchFamily="18" charset="0"/>
              <a:cs typeface="Times New Roman" pitchFamily="18" charset="0"/>
            </a:endParaRPr>
          </a:p>
        </p:txBody>
      </p:sp>
      <p:sp>
        <p:nvSpPr>
          <p:cNvPr id="3" name="Title 2"/>
          <p:cNvSpPr>
            <a:spLocks noGrp="1"/>
          </p:cNvSpPr>
          <p:nvPr>
            <p:ph type="title"/>
          </p:nvPr>
        </p:nvSpPr>
        <p:spPr/>
        <p:txBody>
          <a:bodyPr>
            <a:normAutofit fontScale="90000"/>
          </a:bodyPr>
          <a:lstStyle/>
          <a:p>
            <a:r>
              <a:rPr lang="en-US" dirty="0" smtClean="0">
                <a:solidFill>
                  <a:schemeClr val="accent3"/>
                </a:solidFill>
                <a:effectLst/>
                <a:latin typeface="Times New Roman" pitchFamily="18" charset="0"/>
                <a:cs typeface="Times New Roman" pitchFamily="18" charset="0"/>
              </a:rPr>
              <a:t>Metaphor in politics</a:t>
            </a:r>
            <a:br>
              <a:rPr lang="en-US" dirty="0" smtClean="0">
                <a:solidFill>
                  <a:schemeClr val="accent3"/>
                </a:solidFill>
                <a:effectLst/>
                <a:latin typeface="Times New Roman" pitchFamily="18" charset="0"/>
                <a:cs typeface="Times New Roman" pitchFamily="18" charset="0"/>
              </a:rPr>
            </a:br>
            <a:r>
              <a:rPr lang="en-US" dirty="0" smtClean="0">
                <a:solidFill>
                  <a:schemeClr val="accent3"/>
                </a:solidFill>
                <a:effectLst/>
                <a:latin typeface="Times New Roman" pitchFamily="18" charset="0"/>
                <a:cs typeface="Times New Roman" pitchFamily="18" charset="0"/>
              </a:rPr>
              <a:t>Exemplification </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dirty="0" smtClean="0">
                <a:solidFill>
                  <a:schemeClr val="accent2"/>
                </a:solidFill>
                <a:latin typeface="Times New Roman" pitchFamily="18" charset="0"/>
                <a:cs typeface="Times New Roman" pitchFamily="18" charset="0"/>
              </a:rPr>
              <a:t>HEALTH metaphors </a:t>
            </a:r>
          </a:p>
          <a:p>
            <a:pPr lvl="0"/>
            <a:r>
              <a:rPr lang="en-US" sz="2400" dirty="0" smtClean="0">
                <a:latin typeface="Times New Roman" pitchFamily="18" charset="0"/>
                <a:cs typeface="Times New Roman" pitchFamily="18" charset="0"/>
              </a:rPr>
              <a:t>Sa DPS-</a:t>
            </a:r>
            <a:r>
              <a:rPr lang="en-US" sz="2400" dirty="0" err="1" smtClean="0">
                <a:latin typeface="Times New Roman" pitchFamily="18" charset="0"/>
                <a:cs typeface="Times New Roman" pitchFamily="18" charset="0"/>
              </a:rPr>
              <a:t>om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danas</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mogu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zajedno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ići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samo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politički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nezreli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ili</a:t>
            </a:r>
            <a:r>
              <a:rPr lang="en-US" sz="2400"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kriminalom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metastaziran</a:t>
            </a:r>
            <a:r>
              <a:rPr lang="en-US" sz="2400" dirty="0" err="1" smtClean="0">
                <a:latin typeface="Times New Roman" pitchFamily="18" charset="0"/>
                <a:cs typeface="Times New Roman" pitchFamily="18" charset="0"/>
              </a:rPr>
              <a:t>i</a:t>
            </a:r>
            <a:r>
              <a:rPr lang="en-US" sz="2400" dirty="0" smtClean="0">
                <a:latin typeface="Times New Roman" pitchFamily="18" charset="0"/>
                <a:cs typeface="Times New Roman" pitchFamily="18" charset="0"/>
              </a:rPr>
              <a:t>. </a:t>
            </a:r>
          </a:p>
          <a:p>
            <a:r>
              <a:rPr lang="en-US" sz="2400" dirty="0" smtClean="0">
                <a:latin typeface="Times New Roman" pitchFamily="18" charset="0"/>
                <a:cs typeface="Times New Roman" pitchFamily="18" charset="0"/>
              </a:rPr>
              <a:t>Nowadays only those who are politically immature or </a:t>
            </a:r>
            <a:r>
              <a:rPr lang="en-US" sz="2400" i="1" dirty="0" smtClean="0">
                <a:latin typeface="Times New Roman" pitchFamily="18" charset="0"/>
                <a:cs typeface="Times New Roman" pitchFamily="18" charset="0"/>
              </a:rPr>
              <a:t>metastasized by criminal</a:t>
            </a:r>
            <a:r>
              <a:rPr lang="en-US" sz="2400" dirty="0" smtClean="0">
                <a:latin typeface="Times New Roman" pitchFamily="18" charset="0"/>
                <a:cs typeface="Times New Roman" pitchFamily="18" charset="0"/>
              </a:rPr>
              <a:t> can get along with DPS.</a:t>
            </a:r>
          </a:p>
          <a:p>
            <a:pPr lvl="0"/>
            <a:r>
              <a:rPr lang="en-US" sz="2400" dirty="0" err="1" smtClean="0">
                <a:latin typeface="Times New Roman" pitchFamily="18" charset="0"/>
                <a:cs typeface="Times New Roman" pitchFamily="18" charset="0"/>
              </a:rPr>
              <a:t>Bojkot</a:t>
            </a:r>
            <a:r>
              <a:rPr lang="en-US" sz="2400" dirty="0" smtClean="0">
                <a:latin typeface="Times New Roman" pitchFamily="18" charset="0"/>
                <a:cs typeface="Times New Roman" pitchFamily="18" charset="0"/>
              </a:rPr>
              <a:t> bi bio </a:t>
            </a:r>
            <a:r>
              <a:rPr lang="en-US" sz="2400" dirty="0" err="1" smtClean="0">
                <a:latin typeface="Times New Roman" pitchFamily="18" charset="0"/>
                <a:cs typeface="Times New Roman" pitchFamily="18" charset="0"/>
              </a:rPr>
              <a:t>najbolji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odgovor</a:t>
            </a:r>
            <a:r>
              <a:rPr lang="en-US" sz="2400" dirty="0" smtClean="0">
                <a:latin typeface="Times New Roman" pitchFamily="18" charset="0"/>
                <a:cs typeface="Times New Roman" pitchFamily="18" charset="0"/>
              </a:rPr>
              <a:t> DPSDP </a:t>
            </a:r>
            <a:r>
              <a:rPr lang="en-US" sz="2400" dirty="0" err="1" smtClean="0">
                <a:latin typeface="Times New Roman" pitchFamily="18" charset="0"/>
                <a:cs typeface="Times New Roman" pitchFamily="18" charset="0"/>
              </a:rPr>
              <a:t>savezu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koji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izbore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dobijaju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zahvaljujući</a:t>
            </a:r>
            <a:r>
              <a:rPr lang="en-US" sz="2400"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sistemsko</a:t>
            </a:r>
            <a:r>
              <a:rPr lang="en-US" sz="2400" dirty="0" err="1" smtClean="0">
                <a:latin typeface="Times New Roman" pitchFamily="18" charset="0"/>
                <a:cs typeface="Times New Roman" pitchFamily="18" charset="0"/>
              </a:rPr>
              <a:t>j</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korupciji</a:t>
            </a:r>
            <a:r>
              <a:rPr lang="en-US" sz="2400" dirty="0" smtClean="0">
                <a:latin typeface="Times New Roman" pitchFamily="18" charset="0"/>
                <a:cs typeface="Times New Roman" pitchFamily="18" charset="0"/>
              </a:rPr>
              <a:t>. </a:t>
            </a:r>
          </a:p>
          <a:p>
            <a:r>
              <a:rPr lang="en-US" sz="2400" dirty="0" smtClean="0">
                <a:latin typeface="Times New Roman" pitchFamily="18" charset="0"/>
                <a:cs typeface="Times New Roman" pitchFamily="18" charset="0"/>
              </a:rPr>
              <a:t>Boycott would be the best reply to DPSDP alliance that is going to win these elections as a result of </a:t>
            </a:r>
            <a:r>
              <a:rPr lang="en-US" sz="2400" i="1" dirty="0" smtClean="0">
                <a:latin typeface="Times New Roman" pitchFamily="18" charset="0"/>
                <a:cs typeface="Times New Roman" pitchFamily="18" charset="0"/>
              </a:rPr>
              <a:t>systemic</a:t>
            </a:r>
            <a:r>
              <a:rPr lang="en-US" sz="2400" dirty="0" smtClean="0">
                <a:latin typeface="Times New Roman" pitchFamily="18" charset="0"/>
                <a:cs typeface="Times New Roman" pitchFamily="18" charset="0"/>
              </a:rPr>
              <a:t> corruption. </a:t>
            </a:r>
          </a:p>
          <a:p>
            <a:pPr>
              <a:buNone/>
            </a:pPr>
            <a:r>
              <a:rPr lang="en-US" b="1" dirty="0" smtClean="0">
                <a:solidFill>
                  <a:schemeClr val="accent2"/>
                </a:solidFill>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Lejla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Zejnilović</a:t>
            </a:r>
            <a:r>
              <a:rPr lang="en-US" sz="2400" dirty="0" smtClean="0">
                <a:latin typeface="Times New Roman" pitchFamily="18" charset="0"/>
                <a:cs typeface="Times New Roman" pitchFamily="18" charset="0"/>
              </a:rPr>
              <a:t> 2014: 307)</a:t>
            </a:r>
            <a:endParaRPr lang="en-US" sz="2400" dirty="0">
              <a:latin typeface="Times New Roman" pitchFamily="18" charset="0"/>
              <a:cs typeface="Times New Roman" pitchFamily="18" charset="0"/>
            </a:endParaRPr>
          </a:p>
        </p:txBody>
      </p:sp>
      <p:sp>
        <p:nvSpPr>
          <p:cNvPr id="3" name="Title 2"/>
          <p:cNvSpPr>
            <a:spLocks noGrp="1"/>
          </p:cNvSpPr>
          <p:nvPr>
            <p:ph type="title"/>
          </p:nvPr>
        </p:nvSpPr>
        <p:spPr/>
        <p:txBody>
          <a:bodyPr>
            <a:normAutofit fontScale="90000"/>
          </a:bodyPr>
          <a:lstStyle/>
          <a:p>
            <a:r>
              <a:rPr lang="en-US" dirty="0" smtClean="0">
                <a:solidFill>
                  <a:schemeClr val="accent3"/>
                </a:solidFill>
                <a:effectLst/>
                <a:latin typeface="Times New Roman" pitchFamily="18" charset="0"/>
                <a:cs typeface="Times New Roman" pitchFamily="18" charset="0"/>
              </a:rPr>
              <a:t>Metaphor in politics</a:t>
            </a:r>
            <a:br>
              <a:rPr lang="en-US" dirty="0" smtClean="0">
                <a:solidFill>
                  <a:schemeClr val="accent3"/>
                </a:solidFill>
                <a:effectLst/>
                <a:latin typeface="Times New Roman" pitchFamily="18" charset="0"/>
                <a:cs typeface="Times New Roman" pitchFamily="18" charset="0"/>
              </a:rPr>
            </a:br>
            <a:r>
              <a:rPr lang="en-US" dirty="0" smtClean="0">
                <a:solidFill>
                  <a:schemeClr val="accent3"/>
                </a:solidFill>
                <a:effectLst/>
                <a:latin typeface="Times New Roman" pitchFamily="18" charset="0"/>
                <a:cs typeface="Times New Roman" pitchFamily="18" charset="0"/>
              </a:rPr>
              <a:t>Exemplification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365760" indent="-256032" eaLnBrk="1" fontAlgn="auto" hangingPunct="1">
              <a:spcAft>
                <a:spcPts val="0"/>
              </a:spcAft>
              <a:buFont typeface="Wingdings 3"/>
              <a:buChar char=""/>
              <a:defRPr/>
            </a:pPr>
            <a:r>
              <a:rPr lang="en-US" sz="3200" dirty="0" smtClean="0">
                <a:solidFill>
                  <a:schemeClr val="accent2"/>
                </a:solidFill>
                <a:latin typeface="Times New Roman" pitchFamily="18" charset="0"/>
                <a:cs typeface="Times New Roman" pitchFamily="18" charset="0"/>
              </a:rPr>
              <a:t>Defining politics</a:t>
            </a:r>
          </a:p>
          <a:p>
            <a:pPr marL="365760" indent="-256032" eaLnBrk="1" fontAlgn="auto" hangingPunct="1">
              <a:spcAft>
                <a:spcPts val="0"/>
              </a:spcAft>
              <a:buFont typeface="Wingdings 3"/>
              <a:buChar char=""/>
              <a:defRPr/>
            </a:pPr>
            <a:endParaRPr lang="en-US" dirty="0" smtClean="0">
              <a:solidFill>
                <a:schemeClr val="accent2"/>
              </a:solidFill>
            </a:endParaRPr>
          </a:p>
          <a:p>
            <a:pPr marL="365760" indent="-256032" eaLnBrk="1" fontAlgn="auto" hangingPunct="1">
              <a:spcAft>
                <a:spcPts val="0"/>
              </a:spcAft>
              <a:buFont typeface="Wingdings 3"/>
              <a:buChar char=""/>
              <a:defRPr/>
            </a:pPr>
            <a:r>
              <a:rPr lang="en-US" dirty="0" smtClean="0">
                <a:latin typeface="Times New Roman" pitchFamily="18" charset="0"/>
                <a:cs typeface="Times New Roman" pitchFamily="18" charset="0"/>
              </a:rPr>
              <a:t>“…o</a:t>
            </a:r>
            <a:r>
              <a:rPr lang="sr-Latn-CS" dirty="0" smtClean="0">
                <a:latin typeface="Times New Roman" pitchFamily="18" charset="0"/>
                <a:cs typeface="Times New Roman" pitchFamily="18" charset="0"/>
              </a:rPr>
              <a:t>n the one hand politics is viewed as a struggle for power, between those who seek to assert and maintain their power and those who seek to resisit it... </a:t>
            </a:r>
            <a:r>
              <a:rPr lang="en-US" dirty="0" smtClean="0">
                <a:latin typeface="Times New Roman" pitchFamily="18" charset="0"/>
                <a:cs typeface="Times New Roman" pitchFamily="18" charset="0"/>
              </a:rPr>
              <a:t>o</a:t>
            </a:r>
            <a:r>
              <a:rPr lang="sr-Latn-CS" dirty="0" smtClean="0">
                <a:latin typeface="Times New Roman" pitchFamily="18" charset="0"/>
                <a:cs typeface="Times New Roman" pitchFamily="18" charset="0"/>
              </a:rPr>
              <a:t>n the other hand, politics is viewed as cooperation, as the practices and institutions a society has for resolving clashes of interest over money, power, liberty and the like</a:t>
            </a:r>
            <a:r>
              <a:rPr lang="en-US" dirty="0" smtClean="0">
                <a:latin typeface="Times New Roman" pitchFamily="18" charset="0"/>
                <a:cs typeface="Times New Roman" pitchFamily="18" charset="0"/>
              </a:rPr>
              <a:t>’’</a:t>
            </a:r>
            <a:r>
              <a:rPr lang="sr-Latn-CS"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buNone/>
              <a:defRPr/>
            </a:pPr>
            <a:r>
              <a:rPr lang="en-US" dirty="0" smtClean="0">
                <a:latin typeface="Times New Roman" pitchFamily="18" charset="0"/>
                <a:cs typeface="Times New Roman" pitchFamily="18" charset="0"/>
              </a:rPr>
              <a:t>                                       </a:t>
            </a:r>
            <a:r>
              <a:rPr lang="sr-Latn-CS" dirty="0" smtClean="0">
                <a:latin typeface="Times New Roman" pitchFamily="18" charset="0"/>
                <a:cs typeface="Times New Roman" pitchFamily="18" charset="0"/>
              </a:rPr>
              <a:t>(Chilton </a:t>
            </a:r>
            <a:r>
              <a:rPr lang="en-US" dirty="0" smtClean="0">
                <a:latin typeface="Times New Roman" pitchFamily="18" charset="0"/>
                <a:cs typeface="Times New Roman" pitchFamily="18" charset="0"/>
              </a:rPr>
              <a:t>and</a:t>
            </a:r>
            <a:r>
              <a:rPr lang="sr-Latn-CS" dirty="0" smtClean="0">
                <a:latin typeface="Times New Roman" pitchFamily="18" charset="0"/>
                <a:cs typeface="Times New Roman" pitchFamily="18" charset="0"/>
              </a:rPr>
              <a:t> Schaffner</a:t>
            </a:r>
            <a:r>
              <a:rPr lang="en-US" dirty="0" smtClean="0">
                <a:latin typeface="Times New Roman" pitchFamily="18" charset="0"/>
                <a:cs typeface="Times New Roman" pitchFamily="18" charset="0"/>
              </a:rPr>
              <a:t> </a:t>
            </a:r>
            <a:r>
              <a:rPr lang="sr-Latn-CS" dirty="0" smtClean="0">
                <a:latin typeface="Times New Roman" pitchFamily="18" charset="0"/>
                <a:cs typeface="Times New Roman" pitchFamily="18" charset="0"/>
              </a:rPr>
              <a:t>2002: 5)</a:t>
            </a:r>
            <a:endParaRPr lang="en-US" dirty="0" smtClean="0"/>
          </a:p>
          <a:p>
            <a:pPr marL="365760" indent="-256032" eaLnBrk="1" fontAlgn="auto" hangingPunct="1">
              <a:spcAft>
                <a:spcPts val="0"/>
              </a:spcAft>
              <a:buFont typeface="Wingdings 3"/>
              <a:buChar char=""/>
              <a:defRPr/>
            </a:pPr>
            <a:endParaRPr lang="en-US" dirty="0">
              <a:solidFill>
                <a:schemeClr val="accent2"/>
              </a:solidFill>
            </a:endParaRPr>
          </a:p>
        </p:txBody>
      </p:sp>
      <p:sp>
        <p:nvSpPr>
          <p:cNvPr id="3" name="Title 2"/>
          <p:cNvSpPr>
            <a:spLocks noGrp="1"/>
          </p:cNvSpPr>
          <p:nvPr>
            <p:ph type="title"/>
          </p:nvPr>
        </p:nvSpPr>
        <p:spPr/>
        <p:txBody>
          <a:bodyPr>
            <a:normAutofit fontScale="90000"/>
          </a:bodyPr>
          <a:lstStyle/>
          <a:p>
            <a:pPr eaLnBrk="1" fontAlgn="auto" hangingPunct="1">
              <a:spcAft>
                <a:spcPts val="0"/>
              </a:spcAft>
              <a:defRPr/>
            </a:pPr>
            <a:r>
              <a:rPr lang="sr-Latn-CS" dirty="0" smtClean="0">
                <a:solidFill>
                  <a:schemeClr val="accent4"/>
                </a:solidFill>
                <a:latin typeface="Times New Roman" pitchFamily="18" charset="0"/>
                <a:cs typeface="Times New Roman" pitchFamily="18" charset="0"/>
              </a:rPr>
              <a:t>Politics and metaphor</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lvl="0">
              <a:buNone/>
            </a:pPr>
            <a:r>
              <a:rPr lang="en-US" dirty="0" smtClean="0">
                <a:latin typeface="Times New Roman" pitchFamily="18" charset="0"/>
                <a:cs typeface="Times New Roman" pitchFamily="18" charset="0"/>
              </a:rPr>
              <a:t>     </a:t>
            </a:r>
          </a:p>
          <a:p>
            <a:pPr lvl="0">
              <a:buNone/>
            </a:pPr>
            <a:r>
              <a:rPr lang="en-US" dirty="0" smtClean="0">
                <a:latin typeface="Times New Roman" pitchFamily="18" charset="0"/>
                <a:cs typeface="Times New Roman" pitchFamily="18" charset="0"/>
              </a:rPr>
              <a:t>    </a:t>
            </a:r>
            <a:r>
              <a:rPr lang="en-US" sz="3100" dirty="0" smtClean="0">
                <a:latin typeface="Times New Roman" pitchFamily="18" charset="0"/>
                <a:cs typeface="Times New Roman" pitchFamily="18" charset="0"/>
              </a:rPr>
              <a:t>Doris Graber, "Political communication: Scope, progress, promise" in </a:t>
            </a:r>
            <a:r>
              <a:rPr lang="en-US" sz="3100" i="1" dirty="0" smtClean="0">
                <a:latin typeface="Times New Roman" pitchFamily="18" charset="0"/>
                <a:cs typeface="Times New Roman" pitchFamily="18" charset="0"/>
              </a:rPr>
              <a:t>The state of the discipline</a:t>
            </a:r>
            <a:r>
              <a:rPr lang="en-US" sz="3100" dirty="0" smtClean="0">
                <a:latin typeface="Times New Roman" pitchFamily="18" charset="0"/>
                <a:cs typeface="Times New Roman" pitchFamily="18" charset="0"/>
              </a:rPr>
              <a:t>, ed. A. </a:t>
            </a:r>
            <a:r>
              <a:rPr lang="en-US" sz="3100" dirty="0" err="1" smtClean="0">
                <a:latin typeface="Times New Roman" pitchFamily="18" charset="0"/>
                <a:cs typeface="Times New Roman" pitchFamily="18" charset="0"/>
              </a:rPr>
              <a:t>Finifter</a:t>
            </a:r>
            <a:r>
              <a:rPr lang="en-US" sz="3100" dirty="0" smtClean="0">
                <a:latin typeface="Times New Roman" pitchFamily="18" charset="0"/>
                <a:cs typeface="Times New Roman" pitchFamily="18" charset="0"/>
              </a:rPr>
              <a:t>, 305-334. Washington, DC: The American Political Science Association, 1993. </a:t>
            </a:r>
          </a:p>
          <a:p>
            <a:pPr lvl="0">
              <a:buNone/>
            </a:pPr>
            <a:endParaRPr lang="en-US" sz="3100" dirty="0" smtClean="0">
              <a:latin typeface="Times New Roman" pitchFamily="18" charset="0"/>
              <a:cs typeface="Times New Roman" pitchFamily="18" charset="0"/>
            </a:endParaRPr>
          </a:p>
          <a:p>
            <a:pPr lvl="0"/>
            <a:r>
              <a:rPr lang="en-US" sz="3100" dirty="0" smtClean="0">
                <a:latin typeface="Times New Roman" pitchFamily="18" charset="0"/>
                <a:cs typeface="Times New Roman" pitchFamily="18" charset="0"/>
              </a:rPr>
              <a:t>Elena </a:t>
            </a:r>
            <a:r>
              <a:rPr lang="en-US" sz="3100" dirty="0" err="1" smtClean="0">
                <a:latin typeface="Times New Roman" pitchFamily="18" charset="0"/>
                <a:cs typeface="Times New Roman" pitchFamily="18" charset="0"/>
              </a:rPr>
              <a:t>Semino</a:t>
            </a:r>
            <a:r>
              <a:rPr lang="en-US" sz="3100" dirty="0" smtClean="0">
                <a:latin typeface="Times New Roman" pitchFamily="18" charset="0"/>
                <a:cs typeface="Times New Roman" pitchFamily="18" charset="0"/>
              </a:rPr>
              <a:t>. </a:t>
            </a:r>
            <a:r>
              <a:rPr lang="en-US" sz="3100" i="1" dirty="0" smtClean="0">
                <a:latin typeface="Times New Roman" pitchFamily="18" charset="0"/>
                <a:cs typeface="Times New Roman" pitchFamily="18" charset="0"/>
              </a:rPr>
              <a:t>Metaphor in Discourse. </a:t>
            </a:r>
            <a:r>
              <a:rPr lang="en-US" sz="3100" dirty="0" smtClean="0">
                <a:latin typeface="Times New Roman" pitchFamily="18" charset="0"/>
                <a:cs typeface="Times New Roman" pitchFamily="18" charset="0"/>
              </a:rPr>
              <a:t>Cambridge: Cambridge University Press, 2008.</a:t>
            </a:r>
          </a:p>
          <a:p>
            <a:pPr lvl="0"/>
            <a:endParaRPr lang="en-US" sz="3100" dirty="0" smtClean="0">
              <a:latin typeface="Times New Roman" pitchFamily="18" charset="0"/>
              <a:cs typeface="Times New Roman" pitchFamily="18" charset="0"/>
            </a:endParaRPr>
          </a:p>
          <a:p>
            <a:pPr lvl="0"/>
            <a:r>
              <a:rPr lang="en-US" sz="3200" dirty="0" smtClean="0">
                <a:latin typeface="Times New Roman" pitchFamily="18" charset="0"/>
                <a:cs typeface="Times New Roman" pitchFamily="18" charset="0"/>
              </a:rPr>
              <a:t>Jeffery, S. Mio, “</a:t>
            </a:r>
            <a:r>
              <a:rPr lang="sr-Latn-CS" sz="3200" dirty="0" smtClean="0">
                <a:latin typeface="Times New Roman" pitchFamily="18" charset="0"/>
                <a:cs typeface="Times New Roman" pitchFamily="18" charset="0"/>
              </a:rPr>
              <a:t>Metaphor, Politics and Persuasion“ in </a:t>
            </a:r>
            <a:r>
              <a:rPr lang="en-US" sz="3200" i="1" dirty="0" smtClean="0">
                <a:latin typeface="Times New Roman" pitchFamily="18" charset="0"/>
                <a:cs typeface="Times New Roman" pitchFamily="18" charset="0"/>
              </a:rPr>
              <a:t>Metaphor: Implications and Applications</a:t>
            </a:r>
            <a:r>
              <a:rPr lang="en-US" sz="3200" dirty="0" smtClean="0">
                <a:latin typeface="Times New Roman" pitchFamily="18" charset="0"/>
                <a:cs typeface="Times New Roman" pitchFamily="18" charset="0"/>
              </a:rPr>
              <a:t>, ed. Jeffery, S. Mio and A. N. Katz, 127-46. Mahwah, N.J.: Lawrence Erlbaum Associates, 1996.</a:t>
            </a:r>
          </a:p>
          <a:p>
            <a:pPr lvl="0"/>
            <a:endParaRPr lang="en-US" sz="3200" dirty="0" smtClean="0">
              <a:latin typeface="Times New Roman" pitchFamily="18" charset="0"/>
              <a:cs typeface="Times New Roman" pitchFamily="18" charset="0"/>
            </a:endParaRPr>
          </a:p>
          <a:p>
            <a:pPr lvl="0"/>
            <a:r>
              <a:rPr lang="en-US" sz="3200" dirty="0" smtClean="0">
                <a:latin typeface="Times New Roman" pitchFamily="18" charset="0"/>
                <a:cs typeface="Times New Roman" pitchFamily="18" charset="0"/>
              </a:rPr>
              <a:t>Jonathan </a:t>
            </a:r>
            <a:r>
              <a:rPr lang="en-US" sz="3200" dirty="0" err="1" smtClean="0">
                <a:latin typeface="Times New Roman" pitchFamily="18" charset="0"/>
                <a:cs typeface="Times New Roman" pitchFamily="18" charset="0"/>
              </a:rPr>
              <a:t>Charteris</a:t>
            </a:r>
            <a:r>
              <a:rPr lang="en-US" sz="3200" dirty="0" smtClean="0">
                <a:latin typeface="Times New Roman" pitchFamily="18" charset="0"/>
                <a:cs typeface="Times New Roman" pitchFamily="18" charset="0"/>
              </a:rPr>
              <a:t>- Black. </a:t>
            </a:r>
            <a:r>
              <a:rPr lang="en-US" sz="3200" i="1" dirty="0" smtClean="0">
                <a:latin typeface="Times New Roman" pitchFamily="18" charset="0"/>
                <a:cs typeface="Times New Roman" pitchFamily="18" charset="0"/>
              </a:rPr>
              <a:t>Politicians and Rhetoric: The Persuasive Power of Metaphor. </a:t>
            </a:r>
            <a:r>
              <a:rPr lang="en-US" sz="3200" dirty="0" smtClean="0">
                <a:latin typeface="Times New Roman" pitchFamily="18" charset="0"/>
                <a:cs typeface="Times New Roman" pitchFamily="18" charset="0"/>
              </a:rPr>
              <a:t>New York: Palgrave Macmillan, 2005. </a:t>
            </a:r>
          </a:p>
          <a:p>
            <a:pPr lvl="0"/>
            <a:endParaRPr lang="en-US" sz="3100" dirty="0" smtClean="0">
              <a:latin typeface="Times New Roman" pitchFamily="18" charset="0"/>
              <a:cs typeface="Times New Roman" pitchFamily="18" charset="0"/>
            </a:endParaRPr>
          </a:p>
          <a:p>
            <a:pPr lvl="0"/>
            <a:endParaRPr lang="en-US" sz="3100" dirty="0" smtClean="0">
              <a:latin typeface="Times New Roman" pitchFamily="18" charset="0"/>
              <a:cs typeface="Times New Roman" pitchFamily="18" charset="0"/>
            </a:endParaRPr>
          </a:p>
          <a:p>
            <a:pPr lvl="0"/>
            <a:endParaRPr lang="en-US" sz="3100" dirty="0" smtClean="0">
              <a:latin typeface="Times New Roman" pitchFamily="18" charset="0"/>
              <a:cs typeface="Times New Roman" pitchFamily="18" charset="0"/>
            </a:endParaRPr>
          </a:p>
          <a:p>
            <a:pPr>
              <a:buNone/>
            </a:pPr>
            <a:endParaRPr lang="en-US" sz="3100"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b="0" dirty="0" smtClean="0">
                <a:solidFill>
                  <a:schemeClr val="tx1"/>
                </a:solidFill>
                <a:effectLst/>
                <a:latin typeface="Times New Roman" pitchFamily="18" charset="0"/>
                <a:cs typeface="Times New Roman" pitchFamily="18" charset="0"/>
              </a:rPr>
              <a:t>References </a:t>
            </a:r>
            <a:endParaRPr lang="en-US" b="0" dirty="0">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lvl="0"/>
            <a:r>
              <a:rPr lang="en-US" sz="2400" dirty="0" err="1" smtClean="0">
                <a:latin typeface="Times New Roman" pitchFamily="18" charset="0"/>
                <a:cs typeface="Times New Roman" pitchFamily="18" charset="0"/>
              </a:rPr>
              <a:t>Lejla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Zejnilović</a:t>
            </a:r>
            <a:r>
              <a:rPr lang="en-US" sz="2400" dirty="0" smtClean="0">
                <a:latin typeface="Times New Roman" pitchFamily="18" charset="0"/>
                <a:cs typeface="Times New Roman" pitchFamily="18" charset="0"/>
              </a:rPr>
              <a:t>, “Conceptual metaphors in Montenegrin political discourse” in </a:t>
            </a:r>
            <a:r>
              <a:rPr lang="en-US" sz="2400" i="1" dirty="0" smtClean="0">
                <a:latin typeface="Times New Roman" pitchFamily="18" charset="0"/>
                <a:cs typeface="Times New Roman" pitchFamily="18" charset="0"/>
              </a:rPr>
              <a:t>Going against the grain: Essays on literary and language studies</a:t>
            </a:r>
            <a:r>
              <a:rPr lang="en-US" sz="2400" dirty="0" smtClean="0">
                <a:latin typeface="Times New Roman" pitchFamily="18" charset="0"/>
                <a:cs typeface="Times New Roman" pitchFamily="18" charset="0"/>
              </a:rPr>
              <a:t>, ed. P. </a:t>
            </a:r>
            <a:r>
              <a:rPr lang="en-US" sz="2400" dirty="0" err="1" smtClean="0">
                <a:latin typeface="Times New Roman" pitchFamily="18" charset="0"/>
                <a:cs typeface="Times New Roman" pitchFamily="18" charset="0"/>
              </a:rPr>
              <a:t>Penda</a:t>
            </a:r>
            <a:r>
              <a:rPr lang="en-US" sz="2400" dirty="0" smtClean="0">
                <a:latin typeface="Times New Roman" pitchFamily="18" charset="0"/>
                <a:cs typeface="Times New Roman" pitchFamily="18" charset="0"/>
              </a:rPr>
              <a:t> et al., 298 – 308. </a:t>
            </a:r>
            <a:r>
              <a:rPr lang="en-US" sz="2400" dirty="0" err="1" smtClean="0">
                <a:latin typeface="Times New Roman" pitchFamily="18" charset="0"/>
                <a:cs typeface="Times New Roman" pitchFamily="18" charset="0"/>
              </a:rPr>
              <a:t>Banja</a:t>
            </a:r>
            <a:r>
              <a:rPr lang="en-US" sz="2400" dirty="0" smtClean="0">
                <a:latin typeface="Times New Roman" pitchFamily="18" charset="0"/>
                <a:cs typeface="Times New Roman" pitchFamily="18" charset="0"/>
              </a:rPr>
              <a:t> Luka: University of </a:t>
            </a:r>
            <a:r>
              <a:rPr lang="en-US" sz="2400" dirty="0" err="1" smtClean="0">
                <a:latin typeface="Times New Roman" pitchFamily="18" charset="0"/>
                <a:cs typeface="Times New Roman" pitchFamily="18" charset="0"/>
              </a:rPr>
              <a:t>Banja</a:t>
            </a:r>
            <a:r>
              <a:rPr lang="en-US" sz="2400" dirty="0" smtClean="0">
                <a:latin typeface="Times New Roman" pitchFamily="18" charset="0"/>
                <a:cs typeface="Times New Roman" pitchFamily="18" charset="0"/>
              </a:rPr>
              <a:t> Luka, Faculty of Philology, 2014. </a:t>
            </a:r>
          </a:p>
          <a:p>
            <a:pPr lvl="0"/>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Maurizio </a:t>
            </a:r>
            <a:r>
              <a:rPr lang="en-US" sz="2400" dirty="0" err="1" smtClean="0">
                <a:latin typeface="Times New Roman" pitchFamily="18" charset="0"/>
                <a:cs typeface="Times New Roman" pitchFamily="18" charset="0"/>
              </a:rPr>
              <a:t>Gotti</a:t>
            </a: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Investigating Specialized Discourse</a:t>
            </a:r>
            <a:r>
              <a:rPr lang="en-US" sz="2400" dirty="0" smtClean="0">
                <a:latin typeface="Times New Roman" pitchFamily="18" charset="0"/>
                <a:cs typeface="Times New Roman" pitchFamily="18" charset="0"/>
              </a:rPr>
              <a:t>. Bern: Peter Lang, 2008.</a:t>
            </a:r>
          </a:p>
          <a:p>
            <a:pPr lvl="0"/>
            <a:endParaRPr lang="en-US" sz="2400" dirty="0" smtClean="0">
              <a:latin typeface="Times New Roman" pitchFamily="18" charset="0"/>
              <a:cs typeface="Times New Roman" pitchFamily="18" charset="0"/>
            </a:endParaRPr>
          </a:p>
          <a:p>
            <a:pPr lvl="0"/>
            <a:r>
              <a:rPr lang="en-US" sz="2400" dirty="0" smtClean="0">
                <a:latin typeface="Times New Roman" pitchFamily="18" charset="0"/>
                <a:cs typeface="Times New Roman" pitchFamily="18" charset="0"/>
              </a:rPr>
              <a:t>Seth Thompson, “Politics without metaphor is like a fish without water” </a:t>
            </a:r>
            <a:r>
              <a:rPr lang="sr-Latn-CS" sz="2400" dirty="0" smtClean="0">
                <a:latin typeface="Times New Roman" pitchFamily="18" charset="0"/>
                <a:cs typeface="Times New Roman" pitchFamily="18" charset="0"/>
              </a:rPr>
              <a:t>in </a:t>
            </a:r>
            <a:r>
              <a:rPr lang="en-US" sz="2400" i="1" dirty="0" smtClean="0">
                <a:latin typeface="Times New Roman" pitchFamily="18" charset="0"/>
                <a:cs typeface="Times New Roman" pitchFamily="18" charset="0"/>
              </a:rPr>
              <a:t>Metaphor: Implications and Applications</a:t>
            </a:r>
            <a:r>
              <a:rPr lang="en-US" sz="2400" dirty="0" smtClean="0">
                <a:latin typeface="Times New Roman" pitchFamily="18" charset="0"/>
                <a:cs typeface="Times New Roman" pitchFamily="18" charset="0"/>
              </a:rPr>
              <a:t>, ed. Jeffery, S. Mio and A. N. Katz, 185-202. Mahwah, N.J.: Lawrence Erlbaum Associates, 1996.</a:t>
            </a:r>
          </a:p>
          <a:p>
            <a:pPr>
              <a:buNone/>
            </a:pPr>
            <a:endParaRPr lang="en-US" dirty="0"/>
          </a:p>
        </p:txBody>
      </p:sp>
      <p:sp>
        <p:nvSpPr>
          <p:cNvPr id="3" name="Title 2"/>
          <p:cNvSpPr>
            <a:spLocks noGrp="1"/>
          </p:cNvSpPr>
          <p:nvPr>
            <p:ph type="title"/>
          </p:nvPr>
        </p:nvSpPr>
        <p:spPr/>
        <p:txBody>
          <a:bodyPr/>
          <a:lstStyle/>
          <a:p>
            <a:r>
              <a:rPr lang="en-US" b="0" dirty="0" smtClean="0">
                <a:solidFill>
                  <a:schemeClr val="tx1"/>
                </a:solidFill>
                <a:effectLst/>
                <a:latin typeface="Times New Roman" pitchFamily="18" charset="0"/>
                <a:cs typeface="Times New Roman" pitchFamily="18" charset="0"/>
              </a:rPr>
              <a:t>References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1"/>
          <p:cNvSpPr>
            <a:spLocks noGrp="1"/>
          </p:cNvSpPr>
          <p:nvPr>
            <p:ph idx="1"/>
          </p:nvPr>
        </p:nvSpPr>
        <p:spPr/>
        <p:txBody>
          <a:bodyPr>
            <a:normAutofit lnSpcReduction="10000"/>
          </a:bodyPr>
          <a:lstStyle/>
          <a:p>
            <a:pPr algn="just"/>
            <a:r>
              <a:rPr lang="en-US" sz="3200" dirty="0" smtClean="0">
                <a:solidFill>
                  <a:schemeClr val="accent2"/>
                </a:solidFill>
                <a:latin typeface="Times New Roman" pitchFamily="18" charset="0"/>
                <a:cs typeface="Times New Roman" pitchFamily="18" charset="0"/>
              </a:rPr>
              <a:t>Defining politics</a:t>
            </a:r>
          </a:p>
          <a:p>
            <a:pPr algn="just" eaLnBrk="1" hangingPunct="1"/>
            <a:endParaRPr lang="en-US" sz="3200" dirty="0" smtClean="0">
              <a:latin typeface="Times New Roman" pitchFamily="18" charset="0"/>
              <a:cs typeface="Times New Roman" pitchFamily="18" charset="0"/>
            </a:endParaRPr>
          </a:p>
          <a:p>
            <a:pPr algn="just" eaLnBrk="1" hangingPunct="1"/>
            <a:r>
              <a:rPr lang="en-US" sz="3200" dirty="0" smtClean="0">
                <a:latin typeface="Times New Roman" pitchFamily="18" charset="0"/>
                <a:cs typeface="Times New Roman" pitchFamily="18" charset="0"/>
              </a:rPr>
              <a:t>“…a</a:t>
            </a:r>
            <a:r>
              <a:rPr lang="sr-Latn-CS" sz="3200" dirty="0" smtClean="0">
                <a:latin typeface="Times New Roman" pitchFamily="18" charset="0"/>
                <a:cs typeface="Times New Roman" pitchFamily="18" charset="0"/>
              </a:rPr>
              <a:t>t the core of politics, however, are processes that involve the acquisition, maintenance, negotiation, exercise and loss of power in local, national and international contexts”</a:t>
            </a:r>
            <a:r>
              <a:rPr lang="en-US" sz="3200" dirty="0" smtClean="0">
                <a:latin typeface="Times New Roman" pitchFamily="18" charset="0"/>
                <a:cs typeface="Times New Roman" pitchFamily="18" charset="0"/>
              </a:rPr>
              <a:t>. </a:t>
            </a:r>
          </a:p>
          <a:p>
            <a:pPr algn="just" eaLnBrk="1" hangingPunct="1">
              <a:buNone/>
            </a:pPr>
            <a:endParaRPr lang="en-US" sz="3200" dirty="0" smtClean="0">
              <a:latin typeface="Times New Roman" pitchFamily="18" charset="0"/>
              <a:cs typeface="Times New Roman" pitchFamily="18" charset="0"/>
            </a:endParaRPr>
          </a:p>
          <a:p>
            <a:pPr algn="just" eaLnBrk="1" hangingPunct="1">
              <a:buNone/>
            </a:pP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Semino</a:t>
            </a:r>
            <a:r>
              <a:rPr lang="en-US" sz="3200" dirty="0" smtClean="0">
                <a:latin typeface="Times New Roman" pitchFamily="18" charset="0"/>
                <a:cs typeface="Times New Roman" pitchFamily="18" charset="0"/>
              </a:rPr>
              <a:t> 2008: 85). </a:t>
            </a:r>
          </a:p>
          <a:p>
            <a:pPr eaLnBrk="1" hangingPunct="1"/>
            <a:endParaRPr lang="en-US" dirty="0" smtClean="0"/>
          </a:p>
          <a:p>
            <a:pPr eaLnBrk="1" hangingPunct="1"/>
            <a:endParaRPr lang="en-US" dirty="0" smtClean="0"/>
          </a:p>
          <a:p>
            <a:pPr eaLnBrk="1" hangingPunct="1"/>
            <a:endParaRPr lang="en-US" dirty="0" smtClean="0"/>
          </a:p>
        </p:txBody>
      </p:sp>
      <p:sp>
        <p:nvSpPr>
          <p:cNvPr id="3" name="Title 2"/>
          <p:cNvSpPr>
            <a:spLocks noGrp="1"/>
          </p:cNvSpPr>
          <p:nvPr>
            <p:ph type="title"/>
          </p:nvPr>
        </p:nvSpPr>
        <p:spPr/>
        <p:txBody>
          <a:bodyPr/>
          <a:lstStyle/>
          <a:p>
            <a:pPr>
              <a:defRPr/>
            </a:pPr>
            <a:r>
              <a:rPr lang="sr-Latn-CS" dirty="0" smtClean="0">
                <a:solidFill>
                  <a:schemeClr val="accent4"/>
                </a:solidFill>
                <a:latin typeface="Times New Roman" pitchFamily="18" charset="0"/>
                <a:cs typeface="Times New Roman" pitchFamily="18" charset="0"/>
              </a:rPr>
              <a:t>Politics and metaphor</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marL="365760" indent="-256032" eaLnBrk="1" fontAlgn="auto" hangingPunct="1">
              <a:spcAft>
                <a:spcPts val="0"/>
              </a:spcAft>
              <a:buFont typeface="Wingdings 3"/>
              <a:buChar char=""/>
              <a:defRPr/>
            </a:pPr>
            <a:r>
              <a:rPr lang="en-US" dirty="0" smtClean="0">
                <a:latin typeface="Times New Roman" pitchFamily="18" charset="0"/>
                <a:cs typeface="Times New Roman" pitchFamily="18" charset="0"/>
              </a:rPr>
              <a:t>The role played by language in the activities listed in these definition is now well recognized:</a:t>
            </a:r>
          </a:p>
          <a:p>
            <a:pPr marL="365760" indent="-256032" eaLnBrk="1" fontAlgn="auto" hangingPunct="1">
              <a:spcAft>
                <a:spcPts val="0"/>
              </a:spcAft>
              <a:buFont typeface="Wingdings 3"/>
              <a:buChar char=""/>
              <a:defRPr/>
            </a:pPr>
            <a:endParaRPr lang="en-US" dirty="0" smtClean="0">
              <a:latin typeface="Times New Roman" pitchFamily="18" charset="0"/>
              <a:cs typeface="Times New Roman" pitchFamily="18" charset="0"/>
            </a:endParaRPr>
          </a:p>
          <a:p>
            <a:pPr marL="365760" indent="-256032" eaLnBrk="1" fontAlgn="auto" hangingPunct="1">
              <a:spcAft>
                <a:spcPts val="0"/>
              </a:spcAft>
              <a:buFont typeface="Wingdings 3"/>
              <a:buChar char=""/>
              <a:defRPr/>
            </a:pPr>
            <a:r>
              <a:rPr lang="en-US" dirty="0" smtClean="0">
                <a:latin typeface="Times New Roman" pitchFamily="18" charset="0"/>
                <a:cs typeface="Times New Roman" pitchFamily="18" charset="0"/>
              </a:rPr>
              <a:t>“…language plays a central (if not always recognized) role in politics, and much political action is, either wholly or partly, linguistic action” (</a:t>
            </a:r>
            <a:r>
              <a:rPr lang="en-US" dirty="0" err="1" smtClean="0">
                <a:latin typeface="Times New Roman" pitchFamily="18" charset="0"/>
                <a:cs typeface="Times New Roman" pitchFamily="18" charset="0"/>
              </a:rPr>
              <a:t>Semino</a:t>
            </a:r>
            <a:r>
              <a:rPr lang="en-US" dirty="0" smtClean="0">
                <a:latin typeface="Times New Roman" pitchFamily="18" charset="0"/>
                <a:cs typeface="Times New Roman" pitchFamily="18" charset="0"/>
              </a:rPr>
              <a:t> 2008: 85); </a:t>
            </a:r>
          </a:p>
          <a:p>
            <a:pPr marL="365760" indent="-256032" eaLnBrk="1" fontAlgn="auto" hangingPunct="1">
              <a:spcAft>
                <a:spcPts val="0"/>
              </a:spcAft>
              <a:buFont typeface="Wingdings 3"/>
              <a:buChar char=""/>
              <a:defRPr/>
            </a:pPr>
            <a:endParaRPr lang="en-US" dirty="0" smtClean="0">
              <a:latin typeface="Times New Roman" pitchFamily="18" charset="0"/>
              <a:cs typeface="Times New Roman" pitchFamily="18" charset="0"/>
            </a:endParaRPr>
          </a:p>
          <a:p>
            <a:pPr marL="365760" indent="-256032" eaLnBrk="1" fontAlgn="auto" hangingPunct="1">
              <a:spcAft>
                <a:spcPts val="0"/>
              </a:spcAft>
              <a:buFont typeface="Wingdings 3"/>
              <a:buChar char=""/>
              <a:defRPr/>
            </a:pPr>
            <a:r>
              <a:rPr lang="en-US" dirty="0" smtClean="0">
                <a:latin typeface="Times New Roman" pitchFamily="18" charset="0"/>
                <a:cs typeface="Times New Roman" pitchFamily="18" charset="0"/>
              </a:rPr>
              <a:t>“Graber (1993) asserted that political communication is the lifeblood or mother's milk of politics because communication is the essential activity that links the various parts of society together and allows them to function as an integrated whole. She suggests that political reality is created by images (metaphors) conveyed by political rhetoric” (Mio: 1996).</a:t>
            </a:r>
          </a:p>
          <a:p>
            <a:pPr marL="365760" indent="-256032" eaLnBrk="1" fontAlgn="auto" hangingPunct="1">
              <a:spcAft>
                <a:spcPts val="0"/>
              </a:spcAft>
              <a:buFont typeface="Wingdings 3"/>
              <a:buChar char=""/>
              <a:defRPr/>
            </a:pPr>
            <a:endParaRPr lang="en-US" dirty="0"/>
          </a:p>
        </p:txBody>
      </p:sp>
      <p:sp>
        <p:nvSpPr>
          <p:cNvPr id="3" name="Title 2"/>
          <p:cNvSpPr>
            <a:spLocks noGrp="1"/>
          </p:cNvSpPr>
          <p:nvPr>
            <p:ph type="title"/>
          </p:nvPr>
        </p:nvSpPr>
        <p:spPr/>
        <p:txBody>
          <a:bodyPr/>
          <a:lstStyle/>
          <a:p>
            <a:pPr eaLnBrk="1" fontAlgn="auto" hangingPunct="1">
              <a:spcAft>
                <a:spcPts val="0"/>
              </a:spcAft>
              <a:defRPr/>
            </a:pPr>
            <a:r>
              <a:rPr lang="en-US" dirty="0" smtClean="0">
                <a:solidFill>
                  <a:schemeClr val="accent3"/>
                </a:solidFill>
                <a:latin typeface="Times New Roman" pitchFamily="18" charset="0"/>
                <a:cs typeface="Times New Roman" pitchFamily="18" charset="0"/>
              </a:rPr>
              <a:t>Politics and metaphor </a:t>
            </a:r>
            <a:endParaRPr lang="en-US" dirty="0">
              <a:solidFill>
                <a:schemeClr val="accent3"/>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1"/>
          <p:cNvSpPr>
            <a:spLocks noGrp="1"/>
          </p:cNvSpPr>
          <p:nvPr>
            <p:ph idx="1"/>
          </p:nvPr>
        </p:nvSpPr>
        <p:spPr/>
        <p:txBody>
          <a:bodyPr/>
          <a:lstStyle/>
          <a:p>
            <a:pPr eaLnBrk="1" hangingPunct="1"/>
            <a:r>
              <a:rPr lang="en-US" dirty="0" smtClean="0">
                <a:latin typeface="Times New Roman" pitchFamily="18" charset="0"/>
                <a:cs typeface="Times New Roman" pitchFamily="18" charset="0"/>
              </a:rPr>
              <a:t>to link the individual and the political by providing a way of seeing relations, reifying abstractions, and framing complexity in manageable terms;</a:t>
            </a:r>
          </a:p>
          <a:p>
            <a:pPr eaLnBrk="1" hangingPunct="1"/>
            <a:endParaRPr lang="en-US" dirty="0" smtClean="0">
              <a:latin typeface="Times New Roman" pitchFamily="18" charset="0"/>
              <a:cs typeface="Times New Roman" pitchFamily="18" charset="0"/>
            </a:endParaRPr>
          </a:p>
          <a:p>
            <a:pPr eaLnBrk="1" hangingPunct="1"/>
            <a:r>
              <a:rPr lang="en-US" dirty="0" smtClean="0">
                <a:latin typeface="Times New Roman" pitchFamily="18" charset="0"/>
                <a:cs typeface="Times New Roman" pitchFamily="18" charset="0"/>
              </a:rPr>
              <a:t>to help define who is inside the system and who is not and to provide indispensable tools of the trade for framing issues and problems in ways that make decisions possible. </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(Thompson: 1996)</a:t>
            </a:r>
            <a:endParaRPr lang="en-US" dirty="0" smtClean="0"/>
          </a:p>
        </p:txBody>
      </p:sp>
      <p:sp>
        <p:nvSpPr>
          <p:cNvPr id="3" name="Title 2"/>
          <p:cNvSpPr>
            <a:spLocks noGrp="1"/>
          </p:cNvSpPr>
          <p:nvPr>
            <p:ph type="title"/>
          </p:nvPr>
        </p:nvSpPr>
        <p:spPr/>
        <p:txBody>
          <a:bodyPr>
            <a:normAutofit fontScale="90000"/>
          </a:bodyPr>
          <a:lstStyle/>
          <a:p>
            <a:pPr eaLnBrk="1" fontAlgn="auto" hangingPunct="1">
              <a:spcAft>
                <a:spcPts val="0"/>
              </a:spcAft>
              <a:defRPr/>
            </a:pPr>
            <a:r>
              <a:rPr lang="en-US" sz="3600" dirty="0" smtClean="0">
                <a:solidFill>
                  <a:schemeClr val="accent4"/>
                </a:solidFill>
              </a:rPr>
              <a:t/>
            </a:r>
            <a:br>
              <a:rPr lang="en-US" sz="3600" dirty="0" smtClean="0">
                <a:solidFill>
                  <a:schemeClr val="accent4"/>
                </a:solidFill>
              </a:rPr>
            </a:br>
            <a:r>
              <a:rPr lang="en-US" sz="3600" dirty="0" smtClean="0">
                <a:solidFill>
                  <a:schemeClr val="accent4"/>
                </a:solidFill>
                <a:latin typeface="Times New Roman" pitchFamily="18" charset="0"/>
                <a:cs typeface="Times New Roman" pitchFamily="18" charset="0"/>
              </a:rPr>
              <a:t>The functions of metaphor in political discourse:</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1"/>
          <p:cNvSpPr>
            <a:spLocks noGrp="1"/>
          </p:cNvSpPr>
          <p:nvPr>
            <p:ph idx="1"/>
          </p:nvPr>
        </p:nvSpPr>
        <p:spPr/>
        <p:txBody>
          <a:bodyPr>
            <a:normAutofit/>
          </a:bodyPr>
          <a:lstStyle/>
          <a:p>
            <a:pPr eaLnBrk="1" hangingPunct="1"/>
            <a:r>
              <a:rPr lang="en-US" sz="2800" dirty="0" smtClean="0">
                <a:latin typeface="Times New Roman" pitchFamily="18" charset="0"/>
                <a:cs typeface="Times New Roman" pitchFamily="18" charset="0"/>
              </a:rPr>
              <a:t>to convey  meaning, embody values, emotions, and ideology, and lead to action (</a:t>
            </a:r>
            <a:r>
              <a:rPr lang="en-US" sz="2800" dirty="0" err="1" smtClean="0">
                <a:latin typeface="Times New Roman" pitchFamily="18" charset="0"/>
                <a:cs typeface="Times New Roman" pitchFamily="18" charset="0"/>
              </a:rPr>
              <a:t>Semino</a:t>
            </a:r>
            <a:r>
              <a:rPr lang="en-US" sz="2800" dirty="0" smtClean="0">
                <a:latin typeface="Times New Roman" pitchFamily="18" charset="0"/>
                <a:cs typeface="Times New Roman" pitchFamily="18" charset="0"/>
              </a:rPr>
              <a:t>: 2008; Thompson: 1996);</a:t>
            </a:r>
          </a:p>
          <a:p>
            <a:pPr eaLnBrk="1" hangingPunct="1"/>
            <a:endParaRPr lang="en-US" sz="2800" dirty="0" smtClean="0">
              <a:latin typeface="Times New Roman" pitchFamily="18" charset="0"/>
              <a:cs typeface="Times New Roman" pitchFamily="18" charset="0"/>
            </a:endParaRPr>
          </a:p>
          <a:p>
            <a:pPr eaLnBrk="1" hangingPunct="1"/>
            <a:r>
              <a:rPr lang="en-US" sz="2800" dirty="0" smtClean="0">
                <a:latin typeface="Times New Roman" pitchFamily="18" charset="0"/>
                <a:cs typeface="Times New Roman" pitchFamily="18" charset="0"/>
              </a:rPr>
              <a:t>to exploit conscious beliefs and unconscious emotional associations in order to project particularly powerful representations of the speakers themselves and of the nations or groups they lead (</a:t>
            </a:r>
            <a:r>
              <a:rPr lang="en-US" sz="2800" dirty="0" err="1" smtClean="0">
                <a:latin typeface="Times New Roman" pitchFamily="18" charset="0"/>
                <a:cs typeface="Times New Roman" pitchFamily="18" charset="0"/>
              </a:rPr>
              <a:t>Charteris</a:t>
            </a:r>
            <a:r>
              <a:rPr lang="en-US" sz="2800" dirty="0" smtClean="0">
                <a:latin typeface="Times New Roman" pitchFamily="18" charset="0"/>
                <a:cs typeface="Times New Roman" pitchFamily="18" charset="0"/>
              </a:rPr>
              <a:t>- Black: 2005).</a:t>
            </a:r>
          </a:p>
          <a:p>
            <a:pPr eaLnBrk="1" hangingPunct="1"/>
            <a:endParaRPr lang="en-US" sz="2800" dirty="0" smtClean="0">
              <a:latin typeface="Times New Roman" pitchFamily="18" charset="0"/>
              <a:cs typeface="Times New Roman" pitchFamily="18" charset="0"/>
            </a:endParaRPr>
          </a:p>
        </p:txBody>
      </p:sp>
      <p:sp>
        <p:nvSpPr>
          <p:cNvPr id="3" name="Title 2"/>
          <p:cNvSpPr>
            <a:spLocks noGrp="1"/>
          </p:cNvSpPr>
          <p:nvPr>
            <p:ph type="title"/>
          </p:nvPr>
        </p:nvSpPr>
        <p:spPr/>
        <p:txBody>
          <a:bodyPr>
            <a:normAutofit fontScale="90000"/>
          </a:bodyPr>
          <a:lstStyle/>
          <a:p>
            <a:pPr>
              <a:defRPr/>
            </a:pPr>
            <a:r>
              <a:rPr lang="en-US" sz="4400" dirty="0" smtClean="0">
                <a:solidFill>
                  <a:schemeClr val="accent4"/>
                </a:solidFill>
                <a:latin typeface="Times New Roman" pitchFamily="18" charset="0"/>
                <a:cs typeface="Times New Roman" pitchFamily="18" charset="0"/>
              </a:rPr>
              <a:t>The functions of metaphor in political discourse:</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365760" indent="-256032" eaLnBrk="1" fontAlgn="auto" hangingPunct="1">
              <a:spcAft>
                <a:spcPts val="0"/>
              </a:spcAft>
              <a:buFont typeface="Wingdings 3"/>
              <a:buChar char=""/>
              <a:defRPr/>
            </a:pPr>
            <a:r>
              <a:rPr lang="en-US" sz="3200" dirty="0" smtClean="0">
                <a:solidFill>
                  <a:schemeClr val="accent2"/>
                </a:solidFill>
                <a:latin typeface="Times New Roman" pitchFamily="18" charset="0"/>
                <a:cs typeface="Times New Roman" pitchFamily="18" charset="0"/>
              </a:rPr>
              <a:t>Target domains:</a:t>
            </a:r>
          </a:p>
          <a:p>
            <a:pPr marL="365760" indent="-256032" eaLnBrk="1" fontAlgn="auto" hangingPunct="1">
              <a:spcAft>
                <a:spcPts val="0"/>
              </a:spcAft>
              <a:buFont typeface="Wingdings 3"/>
              <a:buChar char=""/>
              <a:defRPr/>
            </a:pPr>
            <a:r>
              <a:rPr lang="en-US" sz="3200" dirty="0" smtClean="0">
                <a:latin typeface="Times New Roman" pitchFamily="18" charset="0"/>
                <a:cs typeface="Times New Roman" pitchFamily="18" charset="0"/>
              </a:rPr>
              <a:t>the current state of affairs, and particularly the problems that need to be solved;</a:t>
            </a:r>
          </a:p>
          <a:p>
            <a:pPr marL="365760" indent="-256032" eaLnBrk="1" fontAlgn="auto" hangingPunct="1">
              <a:spcAft>
                <a:spcPts val="0"/>
              </a:spcAft>
              <a:buFont typeface="Wingdings 3"/>
              <a:buChar char=""/>
              <a:defRPr/>
            </a:pPr>
            <a:r>
              <a:rPr lang="en-US" sz="3200" dirty="0" smtClean="0">
                <a:latin typeface="Times New Roman" pitchFamily="18" charset="0"/>
                <a:cs typeface="Times New Roman" pitchFamily="18" charset="0"/>
              </a:rPr>
              <a:t>causes and solution to problems;</a:t>
            </a:r>
          </a:p>
          <a:p>
            <a:pPr marL="365760" indent="-256032" eaLnBrk="1" fontAlgn="auto" hangingPunct="1">
              <a:spcAft>
                <a:spcPts val="0"/>
              </a:spcAft>
              <a:buFont typeface="Wingdings 3"/>
              <a:buChar char=""/>
              <a:defRPr/>
            </a:pPr>
            <a:r>
              <a:rPr lang="en-US" sz="3200" dirty="0" smtClean="0">
                <a:latin typeface="Times New Roman" pitchFamily="18" charset="0"/>
                <a:cs typeface="Times New Roman" pitchFamily="18" charset="0"/>
              </a:rPr>
              <a:t>plans and policies;</a:t>
            </a:r>
          </a:p>
          <a:p>
            <a:pPr marL="365760" indent="-256032" eaLnBrk="1" fontAlgn="auto" hangingPunct="1">
              <a:spcAft>
                <a:spcPts val="0"/>
              </a:spcAft>
              <a:buFont typeface="Wingdings 3"/>
              <a:buChar char=""/>
              <a:defRPr/>
            </a:pPr>
            <a:r>
              <a:rPr lang="en-US" sz="3200" dirty="0" smtClean="0">
                <a:latin typeface="Times New Roman" pitchFamily="18" charset="0"/>
                <a:cs typeface="Times New Roman" pitchFamily="18" charset="0"/>
              </a:rPr>
              <a:t>future state of affairs, including positive and negative scenarios;</a:t>
            </a:r>
          </a:p>
          <a:p>
            <a:pPr marL="365760" indent="-256032" eaLnBrk="1" fontAlgn="auto" hangingPunct="1">
              <a:spcAft>
                <a:spcPts val="0"/>
              </a:spcAft>
              <a:buFont typeface="Wingdings 3"/>
              <a:buChar char=""/>
              <a:defRPr/>
            </a:pPr>
            <a:r>
              <a:rPr lang="en-US" sz="3200" dirty="0" smtClean="0">
                <a:latin typeface="Times New Roman" pitchFamily="18" charset="0"/>
                <a:cs typeface="Times New Roman" pitchFamily="18" charset="0"/>
              </a:rPr>
              <a:t>various types of participants and entities in the political domains (including private citizens, parties, organizations, institutions, states);</a:t>
            </a:r>
          </a:p>
          <a:p>
            <a:pPr marL="365760" indent="-256032" eaLnBrk="1" fontAlgn="auto" hangingPunct="1">
              <a:spcAft>
                <a:spcPts val="0"/>
              </a:spcAft>
              <a:buFont typeface="Wingdings 3"/>
              <a:buChar char=""/>
              <a:defRPr/>
            </a:pPr>
            <a:endParaRPr lang="en-US" sz="3200" dirty="0">
              <a:solidFill>
                <a:schemeClr val="accent2"/>
              </a:solidFill>
            </a:endParaRPr>
          </a:p>
        </p:txBody>
      </p:sp>
      <p:sp>
        <p:nvSpPr>
          <p:cNvPr id="3" name="Title 2"/>
          <p:cNvSpPr>
            <a:spLocks noGrp="1"/>
          </p:cNvSpPr>
          <p:nvPr>
            <p:ph type="title"/>
          </p:nvPr>
        </p:nvSpPr>
        <p:spPr/>
        <p:txBody>
          <a:bodyPr>
            <a:normAutofit fontScale="90000"/>
          </a:bodyPr>
          <a:lstStyle/>
          <a:p>
            <a:pPr eaLnBrk="1" fontAlgn="auto" hangingPunct="1">
              <a:spcAft>
                <a:spcPts val="0"/>
              </a:spcAft>
              <a:defRPr/>
            </a:pPr>
            <a:r>
              <a:rPr lang="en-US" dirty="0" smtClean="0">
                <a:solidFill>
                  <a:schemeClr val="accent4"/>
                </a:solidFill>
                <a:effectLst/>
              </a:rPr>
              <a:t> </a:t>
            </a:r>
            <a:br>
              <a:rPr lang="en-US" dirty="0" smtClean="0">
                <a:solidFill>
                  <a:schemeClr val="accent4"/>
                </a:solidFill>
                <a:effectLst/>
              </a:rPr>
            </a:br>
            <a:r>
              <a:rPr lang="en-US" dirty="0" smtClean="0">
                <a:solidFill>
                  <a:schemeClr val="accent4"/>
                </a:solidFill>
                <a:effectLst/>
                <a:latin typeface="Times New Roman" pitchFamily="18" charset="0"/>
                <a:cs typeface="Times New Roman" pitchFamily="18" charset="0"/>
              </a:rPr>
              <a:t>Source and target domains in politics</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1"/>
          <p:cNvSpPr>
            <a:spLocks noGrp="1"/>
          </p:cNvSpPr>
          <p:nvPr>
            <p:ph idx="1"/>
          </p:nvPr>
        </p:nvSpPr>
        <p:spPr/>
        <p:txBody>
          <a:bodyPr/>
          <a:lstStyle/>
          <a:p>
            <a:r>
              <a:rPr lang="en-US" sz="2800" dirty="0" smtClean="0">
                <a:solidFill>
                  <a:schemeClr val="accent2"/>
                </a:solidFill>
                <a:latin typeface="Times New Roman" pitchFamily="18" charset="0"/>
                <a:cs typeface="Times New Roman" pitchFamily="18" charset="0"/>
              </a:rPr>
              <a:t>Target domains:</a:t>
            </a:r>
            <a:endParaRPr lang="en-US" dirty="0" smtClean="0">
              <a:latin typeface="Times New Roman" pitchFamily="18" charset="0"/>
              <a:cs typeface="Times New Roman" pitchFamily="18" charset="0"/>
            </a:endParaRPr>
          </a:p>
          <a:p>
            <a:pPr eaLnBrk="1" hangingPunct="1"/>
            <a:r>
              <a:rPr lang="en-US" dirty="0" smtClean="0">
                <a:latin typeface="Times New Roman" pitchFamily="18" charset="0"/>
                <a:cs typeface="Times New Roman" pitchFamily="18" charset="0"/>
              </a:rPr>
              <a:t>the “in-group” (oneself, one’s party, government, social group, nation or race), as opposed to the “out-group” (other individuals, other parties, social groups, nations or races);</a:t>
            </a:r>
          </a:p>
          <a:p>
            <a:pPr eaLnBrk="1" hangingPunct="1"/>
            <a:endParaRPr lang="en-US" dirty="0" smtClean="0">
              <a:latin typeface="Times New Roman" pitchFamily="18" charset="0"/>
              <a:cs typeface="Times New Roman" pitchFamily="18" charset="0"/>
            </a:endParaRPr>
          </a:p>
          <a:p>
            <a:pPr eaLnBrk="1" hangingPunct="1"/>
            <a:r>
              <a:rPr lang="en-US" dirty="0" smtClean="0">
                <a:latin typeface="Times New Roman" pitchFamily="18" charset="0"/>
                <a:cs typeface="Times New Roman" pitchFamily="18" charset="0"/>
              </a:rPr>
              <a:t>politics and political action themselves.</a:t>
            </a:r>
          </a:p>
          <a:p>
            <a:pPr eaLnBrk="1" hangingPunct="1">
              <a:buFont typeface="Wingdings 3" pitchFamily="18" charset="2"/>
              <a:buNone/>
            </a:pPr>
            <a:r>
              <a:rPr lang="en-US" dirty="0" smtClean="0">
                <a:latin typeface="Times New Roman" pitchFamily="18" charset="0"/>
                <a:cs typeface="Times New Roman" pitchFamily="18" charset="0"/>
              </a:rPr>
              <a:t>                                         </a:t>
            </a:r>
          </a:p>
          <a:p>
            <a:pPr eaLnBrk="1" hangingPunct="1">
              <a:buFont typeface="Wingdings 3" pitchFamily="18" charset="2"/>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Semino</a:t>
            </a:r>
            <a:r>
              <a:rPr lang="en-US" dirty="0" smtClean="0">
                <a:latin typeface="Times New Roman" pitchFamily="18" charset="0"/>
                <a:cs typeface="Times New Roman" pitchFamily="18" charset="0"/>
              </a:rPr>
              <a:t> 2008: 91)</a:t>
            </a:r>
          </a:p>
          <a:p>
            <a:pPr eaLnBrk="1" hangingPunct="1"/>
            <a:endParaRPr lang="en-US" dirty="0" smtClean="0"/>
          </a:p>
        </p:txBody>
      </p:sp>
      <p:sp>
        <p:nvSpPr>
          <p:cNvPr id="3" name="Title 2"/>
          <p:cNvSpPr>
            <a:spLocks noGrp="1"/>
          </p:cNvSpPr>
          <p:nvPr>
            <p:ph type="title"/>
          </p:nvPr>
        </p:nvSpPr>
        <p:spPr/>
        <p:txBody>
          <a:bodyPr>
            <a:normAutofit fontScale="90000"/>
          </a:bodyPr>
          <a:lstStyle/>
          <a:p>
            <a:pPr>
              <a:defRPr/>
            </a:pPr>
            <a:r>
              <a:rPr lang="en-US" dirty="0" smtClean="0">
                <a:solidFill>
                  <a:schemeClr val="accent4"/>
                </a:solidFill>
                <a:effectLst/>
                <a:latin typeface="Times New Roman" pitchFamily="18" charset="0"/>
                <a:cs typeface="Times New Roman" pitchFamily="18" charset="0"/>
              </a:rPr>
              <a:t>Source and target domains in politics</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292</TotalTime>
  <Words>2900</Words>
  <Application>Microsoft Office PowerPoint</Application>
  <PresentationFormat>On-screen Show (4:3)</PresentationFormat>
  <Paragraphs>200</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Concourse</vt:lpstr>
      <vt:lpstr>       Metaphor in specialized discourse </vt:lpstr>
      <vt:lpstr>Introduction </vt:lpstr>
      <vt:lpstr>Politics and metaphor </vt:lpstr>
      <vt:lpstr>Politics and metaphor</vt:lpstr>
      <vt:lpstr>Politics and metaphor </vt:lpstr>
      <vt:lpstr> The functions of metaphor in political discourse: </vt:lpstr>
      <vt:lpstr>The functions of metaphor in political discourse:</vt:lpstr>
      <vt:lpstr>  Source and target domains in politics </vt:lpstr>
      <vt:lpstr>Source and target domains in politics</vt:lpstr>
      <vt:lpstr>Source domains</vt:lpstr>
      <vt:lpstr>Source domains</vt:lpstr>
      <vt:lpstr>Source domains</vt:lpstr>
      <vt:lpstr>Metaphor in politics Exemplification </vt:lpstr>
      <vt:lpstr>Metaphor in politics Exemplification </vt:lpstr>
      <vt:lpstr>Metaphor in politics Exemplification </vt:lpstr>
      <vt:lpstr>Metaphor in politics Exemplification </vt:lpstr>
      <vt:lpstr>Metaphor in politics Exemplification </vt:lpstr>
      <vt:lpstr>Metaphor in politics Exemplification </vt:lpstr>
      <vt:lpstr>Metaphor in politics Exemplification </vt:lpstr>
      <vt:lpstr>Metaphor in politics Exemplification </vt:lpstr>
      <vt:lpstr>Metaphor in politics Exemplification </vt:lpstr>
      <vt:lpstr>Metaphor in politics Exemplification </vt:lpstr>
      <vt:lpstr>Metaphor in politics Exemplification </vt:lpstr>
      <vt:lpstr>Metaphor in politics Exemplification </vt:lpstr>
      <vt:lpstr>Metaphor in politics Exemplification </vt:lpstr>
      <vt:lpstr>Metaphor in politics Exemplification </vt:lpstr>
      <vt:lpstr>Metaphor in politics Exemplification </vt:lpstr>
      <vt:lpstr>Metaphor in politics Exemplification </vt:lpstr>
      <vt:lpstr>Metaphor in politics Exemplification </vt:lpstr>
      <vt:lpstr>References </vt:lpstr>
      <vt:lpstr>References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Metaphor, ideology and social  context </dc:title>
  <dc:creator>User</dc:creator>
  <cp:lastModifiedBy>PC</cp:lastModifiedBy>
  <cp:revision>68</cp:revision>
  <dcterms:created xsi:type="dcterms:W3CDTF">2020-05-04T08:02:02Z</dcterms:created>
  <dcterms:modified xsi:type="dcterms:W3CDTF">2022-10-25T22:40:35Z</dcterms:modified>
</cp:coreProperties>
</file>