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Minor morphological processes</a:t>
            </a:r>
            <a:endParaRPr lang="en-US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i="1" dirty="0" smtClean="0">
                <a:solidFill>
                  <a:srgbClr val="FF0000"/>
                </a:solidFill>
              </a:rPr>
              <a:t>Morphology of the English language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Back-Formation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</a:rPr>
              <a:t>Formation of words by the deletion of suffixes. The majority of new words created by back-formation are verbs formed out of nouns</a:t>
            </a:r>
          </a:p>
          <a:p>
            <a:endParaRPr lang="en-US" sz="28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</a:rPr>
              <a:t>E.g. </a:t>
            </a:r>
            <a:r>
              <a:rPr lang="en-US" sz="2800" dirty="0" smtClean="0">
                <a:solidFill>
                  <a:srgbClr val="0070C0"/>
                </a:solidFill>
              </a:rPr>
              <a:t>a baby-sitter – to baby-sit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     an editor – to edit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     an air-conditioner – to air-condition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     a housekeeper – to housekeep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      a mass-production – to mass-produce, etc.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Blending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Forming new words by putting together elements of two or more words. The most frequent formula is AB+CD=AD… 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E.g. </a:t>
            </a:r>
            <a:r>
              <a:rPr lang="en-US" sz="2800" dirty="0" err="1" smtClean="0">
                <a:solidFill>
                  <a:srgbClr val="0070C0"/>
                </a:solidFill>
              </a:rPr>
              <a:t>smoke+fog</a:t>
            </a:r>
            <a:r>
              <a:rPr lang="en-US" sz="2800" dirty="0" smtClean="0">
                <a:solidFill>
                  <a:srgbClr val="0070C0"/>
                </a:solidFill>
              </a:rPr>
              <a:t>=smog, </a:t>
            </a:r>
            <a:r>
              <a:rPr lang="en-US" sz="2800" dirty="0" err="1" smtClean="0">
                <a:solidFill>
                  <a:srgbClr val="0070C0"/>
                </a:solidFill>
              </a:rPr>
              <a:t>Sunday+Monday</a:t>
            </a:r>
            <a:r>
              <a:rPr lang="en-US" sz="2800" dirty="0" smtClean="0">
                <a:solidFill>
                  <a:srgbClr val="0070C0"/>
                </a:solidFill>
              </a:rPr>
              <a:t> =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     elections +entertainment =</a:t>
            </a:r>
          </a:p>
          <a:p>
            <a:pPr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Words formed by blending are called coinages (“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kovanice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”).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Phonaesthesia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</a:rPr>
              <a:t>Forming new words on the basis of the sound effect that some consonants (consonant clusters) produce in our consciousness</a:t>
            </a:r>
          </a:p>
          <a:p>
            <a:pPr>
              <a:buNone/>
            </a:pPr>
            <a:endParaRPr lang="en-US" sz="2800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E.g. sizzle, drizzle, whisper, gasp, splash, etc.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Minor word-building processes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Conversion, Zero derivation / </a:t>
            </a:r>
            <a:r>
              <a:rPr lang="en-US" dirty="0" err="1" smtClean="0">
                <a:solidFill>
                  <a:srgbClr val="C00000"/>
                </a:solidFill>
              </a:rPr>
              <a:t>Konverzija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derivacija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nultom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morfemom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Clipping / </a:t>
            </a:r>
            <a:r>
              <a:rPr lang="en-US" dirty="0" err="1" smtClean="0"/>
              <a:t>Skra</a:t>
            </a:r>
            <a:r>
              <a:rPr lang="sr-Latn-ME" dirty="0" smtClean="0"/>
              <a:t>ćivanje</a:t>
            </a:r>
          </a:p>
          <a:p>
            <a:r>
              <a:rPr lang="sr-Latn-ME" dirty="0" smtClean="0"/>
              <a:t>Doubling </a:t>
            </a:r>
            <a:r>
              <a:rPr lang="en-US" dirty="0" smtClean="0"/>
              <a:t>/ </a:t>
            </a:r>
            <a:r>
              <a:rPr lang="sr-Latn-ME" dirty="0" smtClean="0"/>
              <a:t>Udvajanje</a:t>
            </a:r>
          </a:p>
          <a:p>
            <a:r>
              <a:rPr lang="sr-Latn-ME" dirty="0" smtClean="0"/>
              <a:t>Back</a:t>
            </a:r>
            <a:r>
              <a:rPr lang="en-US" dirty="0" smtClean="0"/>
              <a:t>-formation / </a:t>
            </a:r>
            <a:r>
              <a:rPr lang="sr-Latn-ME" dirty="0" smtClean="0"/>
              <a:t>Povratno izvođenje</a:t>
            </a:r>
          </a:p>
          <a:p>
            <a:r>
              <a:rPr lang="sr-Latn-ME" dirty="0" smtClean="0"/>
              <a:t>Blending </a:t>
            </a:r>
            <a:r>
              <a:rPr lang="en-US" dirty="0" smtClean="0"/>
              <a:t>/ </a:t>
            </a:r>
            <a:r>
              <a:rPr lang="en-US" dirty="0" err="1" smtClean="0"/>
              <a:t>Slivanje</a:t>
            </a:r>
            <a:endParaRPr lang="en-US" dirty="0" smtClean="0"/>
          </a:p>
          <a:p>
            <a:r>
              <a:rPr lang="en-US" dirty="0" err="1" smtClean="0"/>
              <a:t>Phonaesthesia</a:t>
            </a:r>
            <a:r>
              <a:rPr lang="en-US" dirty="0" smtClean="0"/>
              <a:t> / </a:t>
            </a:r>
            <a:r>
              <a:rPr lang="en-US" dirty="0" err="1" smtClean="0"/>
              <a:t>Fonostezija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Conversion, Zero derivation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morphological process of changing a part of speech without any affix</a:t>
            </a:r>
          </a:p>
          <a:p>
            <a:pPr>
              <a:buNone/>
            </a:pPr>
            <a:r>
              <a:rPr lang="en-US" sz="2800" dirty="0" smtClean="0"/>
              <a:t>E.g. cash (N) – to cash (V), custom (N) – to custom</a:t>
            </a:r>
            <a:r>
              <a:rPr lang="en-US" sz="2800" u="sng" dirty="0" smtClean="0"/>
              <a:t>ize</a:t>
            </a:r>
            <a:r>
              <a:rPr lang="en-US" sz="2800" dirty="0" smtClean="0"/>
              <a:t> (V), room (N) – room (V)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 zero morpheme isn’t an absent one, but one that cannot have its sound expression due to the peculiarities of the language system.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With conversion the whole </a:t>
            </a:r>
            <a:r>
              <a:rPr lang="en-US" sz="3600" b="1" dirty="0" smtClean="0">
                <a:solidFill>
                  <a:srgbClr val="C00000"/>
                </a:solidFill>
              </a:rPr>
              <a:t>grammatical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paradigm of the word changes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Hand (N)</a:t>
            </a:r>
          </a:p>
          <a:p>
            <a:r>
              <a:rPr lang="en-US" dirty="0" smtClean="0"/>
              <a:t>Hands</a:t>
            </a:r>
          </a:p>
          <a:p>
            <a:r>
              <a:rPr lang="en-US" dirty="0" smtClean="0"/>
              <a:t>Hand’s</a:t>
            </a:r>
          </a:p>
          <a:p>
            <a:r>
              <a:rPr lang="en-US" dirty="0" smtClean="0"/>
              <a:t>Hands’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Hand (V) </a:t>
            </a:r>
          </a:p>
          <a:p>
            <a:r>
              <a:rPr lang="en-US" dirty="0" smtClean="0"/>
              <a:t>Hands</a:t>
            </a:r>
          </a:p>
          <a:p>
            <a:r>
              <a:rPr lang="en-US" dirty="0" smtClean="0"/>
              <a:t>Handing</a:t>
            </a:r>
          </a:p>
          <a:p>
            <a:r>
              <a:rPr lang="en-US" dirty="0" smtClean="0"/>
              <a:t>Handed </a:t>
            </a:r>
            <a:endParaRPr lang="en-US" dirty="0" smtClean="0"/>
          </a:p>
          <a:p>
            <a:r>
              <a:rPr lang="en-US" dirty="0" smtClean="0"/>
              <a:t>Handed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Two most frequent types of conversion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Verbs converted out of nouns – </a:t>
            </a:r>
            <a:r>
              <a:rPr lang="en-US" dirty="0" err="1" smtClean="0"/>
              <a:t>denominal</a:t>
            </a:r>
            <a:r>
              <a:rPr lang="en-US" dirty="0" smtClean="0"/>
              <a:t> verbs</a:t>
            </a:r>
          </a:p>
          <a:p>
            <a:pPr>
              <a:buNone/>
            </a:pPr>
            <a:r>
              <a:rPr lang="en-US" sz="2400" i="1" dirty="0" smtClean="0"/>
              <a:t>E.g. Dust – to dust, coat – to coat</a:t>
            </a:r>
          </a:p>
          <a:p>
            <a:pPr>
              <a:buNone/>
            </a:pPr>
            <a:r>
              <a:rPr lang="en-US" sz="2400" dirty="0" smtClean="0"/>
              <a:t>The semantic  link between nouns and verbs formed out of them varies a lot. Verbs can mean </a:t>
            </a:r>
            <a:r>
              <a:rPr lang="en-US" sz="2400" i="1" dirty="0" smtClean="0">
                <a:solidFill>
                  <a:srgbClr val="C00000"/>
                </a:solidFill>
              </a:rPr>
              <a:t>to remove, to use, to obtain, to supply, to act like.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Nouns converted out of verbs – </a:t>
            </a:r>
            <a:r>
              <a:rPr lang="en-US" dirty="0" err="1" smtClean="0"/>
              <a:t>deverbal</a:t>
            </a:r>
            <a:r>
              <a:rPr lang="en-US" dirty="0" smtClean="0"/>
              <a:t> substantives</a:t>
            </a:r>
          </a:p>
          <a:p>
            <a:pPr>
              <a:buNone/>
            </a:pPr>
            <a:r>
              <a:rPr lang="en-US" dirty="0" smtClean="0"/>
              <a:t>E.g. </a:t>
            </a:r>
            <a:r>
              <a:rPr lang="en-US" sz="2400" i="1" dirty="0" smtClean="0"/>
              <a:t>to drive – drive, to walk – walk, to help – help, to need – need, etc.</a:t>
            </a:r>
          </a:p>
          <a:p>
            <a:pPr>
              <a:buNone/>
            </a:pPr>
            <a:r>
              <a:rPr lang="en-US" sz="2400" dirty="0" smtClean="0"/>
              <a:t>If Verb is Y, N = “the act of Y”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solidFill>
                  <a:schemeClr val="accent4">
                    <a:lumMod val="50000"/>
                  </a:schemeClr>
                </a:solidFill>
              </a:rPr>
              <a:t>More examples of conversion</a:t>
            </a:r>
            <a:endParaRPr lang="en-US" sz="36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Up – to up</a:t>
            </a:r>
          </a:p>
          <a:p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To sing – song</a:t>
            </a:r>
          </a:p>
          <a:p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Breath – to </a:t>
            </a:r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breathe</a:t>
            </a:r>
            <a:endParaRPr lang="en-US" i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Present – to present</a:t>
            </a:r>
          </a:p>
          <a:p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Subject – to subject</a:t>
            </a:r>
          </a:p>
          <a:p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Kitchen-sink </a:t>
            </a:r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, N– kitchen-sink, Adj.</a:t>
            </a:r>
            <a:endParaRPr lang="en-US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i="1" dirty="0" smtClean="0">
                <a:solidFill>
                  <a:srgbClr val="C00000"/>
                </a:solidFill>
              </a:rPr>
              <a:t>Clipping</a:t>
            </a: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 is a process of </a:t>
            </a:r>
            <a:r>
              <a:rPr lang="en-US" sz="2800" i="1" dirty="0" smtClean="0">
                <a:solidFill>
                  <a:srgbClr val="C00000"/>
                </a:solidFill>
              </a:rPr>
              <a:t>shortening</a:t>
            </a: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 a word without changing its meaning or its part of speech, though frequently with the effect of making it stylistically less formal</a:t>
            </a:r>
            <a:endParaRPr lang="en-US" sz="28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Types of clipping: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Fore-clipping, </a:t>
            </a:r>
            <a:r>
              <a:rPr lang="en-US" sz="2400" dirty="0" err="1" smtClean="0">
                <a:solidFill>
                  <a:srgbClr val="002060"/>
                </a:solidFill>
              </a:rPr>
              <a:t>procope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skra</a:t>
            </a:r>
            <a:r>
              <a:rPr lang="sr-Latn-ME" sz="2400" dirty="0" smtClean="0"/>
              <a:t>ć</a:t>
            </a:r>
            <a:r>
              <a:rPr lang="en-US" sz="2400" dirty="0" err="1" smtClean="0"/>
              <a:t>ivanje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po</a:t>
            </a:r>
            <a:r>
              <a:rPr lang="sr-Latn-ME" sz="2400" dirty="0" smtClean="0"/>
              <a:t>č</a:t>
            </a:r>
            <a:r>
              <a:rPr lang="en-US" sz="2400" dirty="0" err="1" smtClean="0"/>
              <a:t>etku</a:t>
            </a:r>
            <a:r>
              <a:rPr lang="en-US" sz="2400" dirty="0" smtClean="0"/>
              <a:t> re</a:t>
            </a:r>
            <a:r>
              <a:rPr lang="sr-Latn-ME" sz="2400" dirty="0" smtClean="0"/>
              <a:t>č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Syncope</a:t>
            </a:r>
            <a:r>
              <a:rPr lang="en-US" dirty="0" smtClean="0"/>
              <a:t> – </a:t>
            </a:r>
            <a:r>
              <a:rPr lang="en-US" sz="2400" dirty="0" err="1" smtClean="0"/>
              <a:t>skra</a:t>
            </a:r>
            <a:r>
              <a:rPr lang="sr-Latn-ME" sz="2400" dirty="0" smtClean="0"/>
              <a:t>ć</a:t>
            </a:r>
            <a:r>
              <a:rPr lang="en-US" sz="2400" dirty="0" err="1" smtClean="0"/>
              <a:t>ivanje</a:t>
            </a:r>
            <a:r>
              <a:rPr lang="en-US" sz="2400" dirty="0" smtClean="0"/>
              <a:t> u </a:t>
            </a:r>
            <a:r>
              <a:rPr lang="en-US" sz="2400" dirty="0" err="1" smtClean="0"/>
              <a:t>sredini</a:t>
            </a:r>
            <a:r>
              <a:rPr lang="en-US" sz="2400" dirty="0" smtClean="0"/>
              <a:t> re</a:t>
            </a:r>
            <a:r>
              <a:rPr lang="sr-Latn-ME" sz="2400" dirty="0" smtClean="0"/>
              <a:t>č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Back-clipping, </a:t>
            </a:r>
            <a:r>
              <a:rPr lang="en-US" sz="2400" dirty="0" err="1" smtClean="0">
                <a:solidFill>
                  <a:srgbClr val="002060"/>
                </a:solidFill>
              </a:rPr>
              <a:t>apocope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/>
              <a:t>- </a:t>
            </a:r>
            <a:r>
              <a:rPr lang="en-US" sz="2400" dirty="0" err="1" smtClean="0"/>
              <a:t>skra</a:t>
            </a:r>
            <a:r>
              <a:rPr lang="sr-Latn-ME" sz="2400" dirty="0" smtClean="0"/>
              <a:t>ć</a:t>
            </a:r>
            <a:r>
              <a:rPr lang="en-US" sz="2400" dirty="0" err="1" smtClean="0"/>
              <a:t>ivanje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kraju</a:t>
            </a:r>
            <a:r>
              <a:rPr lang="en-US" sz="2400" dirty="0" smtClean="0"/>
              <a:t> re</a:t>
            </a:r>
            <a:r>
              <a:rPr lang="sr-Latn-ME" sz="2400" dirty="0" smtClean="0"/>
              <a:t>č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</a:rPr>
              <a:t>Procope+apocope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Acronyms and abbreviations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ME" sz="2400" dirty="0" smtClean="0"/>
              <a:t>E.g. </a:t>
            </a:r>
            <a:r>
              <a:rPr lang="en-US" sz="2400" dirty="0" smtClean="0"/>
              <a:t>T</a:t>
            </a:r>
            <a:r>
              <a:rPr lang="sr-Latn-ME" sz="2400" dirty="0" smtClean="0"/>
              <a:t>elephone </a:t>
            </a:r>
            <a:r>
              <a:rPr lang="en-US" sz="2400" dirty="0" smtClean="0"/>
              <a:t>–</a:t>
            </a:r>
            <a:r>
              <a:rPr lang="sr-Latn-ME" sz="2400" dirty="0" smtClean="0"/>
              <a:t> phone</a:t>
            </a:r>
            <a:r>
              <a:rPr lang="en-US" sz="2400" dirty="0" smtClean="0"/>
              <a:t>, autobus – bus, airplane-plane, etc.</a:t>
            </a:r>
          </a:p>
          <a:p>
            <a:pPr>
              <a:buNone/>
            </a:pPr>
            <a:r>
              <a:rPr lang="en-US" sz="2400" dirty="0" smtClean="0"/>
              <a:t>Ever – </a:t>
            </a:r>
            <a:r>
              <a:rPr lang="en-US" sz="2400" dirty="0" err="1" smtClean="0"/>
              <a:t>e’er</a:t>
            </a:r>
            <a:r>
              <a:rPr lang="en-US" sz="2400" dirty="0" smtClean="0"/>
              <a:t>, madam – ma’am, etc.</a:t>
            </a:r>
          </a:p>
          <a:p>
            <a:pPr>
              <a:buNone/>
            </a:pPr>
            <a:r>
              <a:rPr lang="en-US" sz="2400" dirty="0" smtClean="0"/>
              <a:t>Advertisement – ad, laboratory – lab, examination – exam, hippopotamus – hypo, etc.</a:t>
            </a:r>
          </a:p>
          <a:p>
            <a:pPr>
              <a:buNone/>
            </a:pPr>
            <a:r>
              <a:rPr lang="en-US" sz="2400" dirty="0" smtClean="0"/>
              <a:t>Influenza – flu, refrigerator – fridge, etc.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2060"/>
                </a:solidFill>
              </a:rPr>
              <a:t>Acronyms and abbreviations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word coined from initial letters of the words in a name, title or phrase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E.g. light amplification by the stimulated emission of radiation – laser;</a:t>
            </a:r>
          </a:p>
          <a:p>
            <a:pPr>
              <a:buNone/>
            </a:pPr>
            <a:r>
              <a:rPr lang="en-US" dirty="0" smtClean="0"/>
              <a:t>Young urban professional – yuppie.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Acronyms have the status of a word and thus they can have inflectional endings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Laser, lasers, laser’s, lasers’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Unlike acronyms, abbreviations are pronounced as sets of separate sounds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E.g. BBC, a.m., PC, CD, ASAP, etc.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Doubling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A morphological process of forming a new word by repeating the whole or a part of it.</a:t>
            </a:r>
          </a:p>
          <a:p>
            <a:endParaRPr lang="en-US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E.g. murmur, bye-bye, tip-top, dilly-dally,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zig-zag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, hanky-panky, etc.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654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Minor morphological processes</vt:lpstr>
      <vt:lpstr>Minor word-building processes</vt:lpstr>
      <vt:lpstr> Conversion, Zero derivation  </vt:lpstr>
      <vt:lpstr>With conversion the whole grammatical paradigm of the word changes</vt:lpstr>
      <vt:lpstr>Two most frequent types of conversion</vt:lpstr>
      <vt:lpstr>More examples of conversion</vt:lpstr>
      <vt:lpstr>Clipping is a process of shortening a word without changing its meaning or its part of speech, though frequently with the effect of making it stylistically less formal</vt:lpstr>
      <vt:lpstr>Acronyms and abbreviations</vt:lpstr>
      <vt:lpstr>Doubling</vt:lpstr>
      <vt:lpstr>Back-Formation</vt:lpstr>
      <vt:lpstr>Blending</vt:lpstr>
      <vt:lpstr>Phonaesthesia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 morphological processes</dc:title>
  <dc:creator>Racunovodja</dc:creator>
  <cp:lastModifiedBy>Racunovodja</cp:lastModifiedBy>
  <cp:revision>37</cp:revision>
  <dcterms:created xsi:type="dcterms:W3CDTF">2006-08-16T00:00:00Z</dcterms:created>
  <dcterms:modified xsi:type="dcterms:W3CDTF">2020-04-28T10:05:23Z</dcterms:modified>
</cp:coreProperties>
</file>