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Lecture 1: Linguistics as a science about language. Introduction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3200400" cy="4678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Linguistics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Morphology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The object </a:t>
            </a:r>
          </a:p>
          <a:p>
            <a:pPr>
              <a:buNone/>
            </a:pPr>
            <a:r>
              <a:rPr lang="en-US" sz="2400" dirty="0" smtClean="0"/>
              <a:t>of Morphology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95600" y="1600200"/>
            <a:ext cx="57912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is a science about language and speech; branches of linguistics are phonology, lexicology, theoretical grammar etc.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is the study of word formation; of the structure of words</a:t>
            </a:r>
          </a:p>
          <a:p>
            <a:endParaRPr lang="en-US" dirty="0" smtClean="0"/>
          </a:p>
          <a:p>
            <a:r>
              <a:rPr lang="en-US" dirty="0" smtClean="0"/>
              <a:t>the system of laws governing the change of grammatical forms and words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Levels </a:t>
            </a:r>
            <a:r>
              <a:rPr lang="en-US" dirty="0" smtClean="0"/>
              <a:t>of the language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Phonological (</a:t>
            </a:r>
            <a:r>
              <a:rPr lang="en-US" dirty="0" err="1" smtClean="0"/>
              <a:t>phonetical</a:t>
            </a:r>
            <a:r>
              <a:rPr lang="en-US" dirty="0" smtClean="0"/>
              <a:t> appearance of language units)</a:t>
            </a:r>
          </a:p>
          <a:p>
            <a:r>
              <a:rPr lang="en-US" dirty="0" smtClean="0"/>
              <a:t>Morphological</a:t>
            </a:r>
          </a:p>
          <a:p>
            <a:r>
              <a:rPr lang="en-US" dirty="0" smtClean="0"/>
              <a:t>Lexical (words and word groups)</a:t>
            </a:r>
          </a:p>
          <a:p>
            <a:r>
              <a:rPr lang="en-US" dirty="0" smtClean="0"/>
              <a:t>Syntactic</a:t>
            </a:r>
          </a:p>
          <a:p>
            <a:r>
              <a:rPr lang="en-US" dirty="0" err="1" smtClean="0"/>
              <a:t>Semantical</a:t>
            </a:r>
            <a:endParaRPr lang="en-US" dirty="0" smtClean="0"/>
          </a:p>
          <a:p>
            <a:r>
              <a:rPr lang="en-US" dirty="0" err="1" smtClean="0"/>
              <a:t>Pragmatical</a:t>
            </a:r>
            <a:endParaRPr lang="en-US" dirty="0" smtClean="0"/>
          </a:p>
          <a:p>
            <a:r>
              <a:rPr lang="en-US" dirty="0" err="1" smtClean="0"/>
              <a:t>Stylistical</a:t>
            </a:r>
            <a:r>
              <a:rPr lang="en-US" dirty="0" smtClean="0"/>
              <a:t>….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/>
              <a:t>Linguistic units are members of the language system, so they get into systematic relations naturally.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The phonemic level is formed of phonemes. The phoneme has no meaning, its function is purely differential: it differentiates morphemes and words as material </a:t>
            </a:r>
            <a:r>
              <a:rPr lang="en-US" sz="2800" dirty="0" smtClean="0"/>
              <a:t>bodies.</a:t>
            </a:r>
            <a:endParaRPr lang="en-US" sz="2800" dirty="0" smtClean="0"/>
          </a:p>
          <a:p>
            <a:r>
              <a:rPr lang="en-US" sz="2800" dirty="0" smtClean="0"/>
              <a:t>The morpheme is the elementary meaningful part of the word. It is built up by </a:t>
            </a:r>
            <a:r>
              <a:rPr lang="en-US" sz="2800" dirty="0" smtClean="0"/>
              <a:t>phonemes.</a:t>
            </a:r>
            <a:endParaRPr lang="en-US" sz="2800" dirty="0" smtClean="0"/>
          </a:p>
          <a:p>
            <a:r>
              <a:rPr lang="en-US" sz="2800" dirty="0" smtClean="0"/>
              <a:t>The third level of the segmental lingual hierarchy is the level of words, or lexemic level. Word is a nominative unit of </a:t>
            </a:r>
            <a:r>
              <a:rPr lang="en-US" sz="2800" dirty="0" smtClean="0"/>
              <a:t>language.</a:t>
            </a:r>
            <a:endParaRPr lang="en-US" sz="2800" dirty="0" smtClean="0"/>
          </a:p>
          <a:p>
            <a:r>
              <a:rPr lang="en-US" sz="2800" dirty="0" smtClean="0"/>
              <a:t>Phrases…sentences…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200" dirty="0" smtClean="0"/>
              <a:t>When did scholars start to study language as a system?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Such studies date back to the 17</a:t>
            </a:r>
            <a:r>
              <a:rPr lang="en-US" baseline="30000" dirty="0" smtClean="0"/>
              <a:t>th</a:t>
            </a:r>
            <a:r>
              <a:rPr lang="en-US" dirty="0" smtClean="0"/>
              <a:t> C (the French work “</a:t>
            </a:r>
            <a:r>
              <a:rPr lang="en-US" dirty="0" err="1" smtClean="0"/>
              <a:t>Grammaire</a:t>
            </a:r>
            <a:r>
              <a:rPr lang="en-US" dirty="0" smtClean="0"/>
              <a:t> </a:t>
            </a:r>
            <a:r>
              <a:rPr lang="en-US" dirty="0" err="1" smtClean="0"/>
              <a:t>générale</a:t>
            </a:r>
            <a:r>
              <a:rPr lang="en-US" dirty="0" smtClean="0"/>
              <a:t> de Port-Royal”, 1660). But this view of language was then abandoned  till the early 20</a:t>
            </a:r>
            <a:r>
              <a:rPr lang="en-US" baseline="30000" dirty="0" smtClean="0"/>
              <a:t>th</a:t>
            </a:r>
            <a:r>
              <a:rPr lang="en-US" dirty="0" smtClean="0"/>
              <a:t> C, when the Swiss scholar Ferdinand de Saussure (1857-1913) laid the foundations of a new linguistic theory acknowledging the study of a system of a given language as such.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morphemes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smallest meaningful units into which a word form may be divided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e.g. UNRESISTABLE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Split the word into morphemes. Do all of them have the same status? Can all of them stand on their own?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How can morphemes be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recognised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Morphemes must be identifiable from one word to another: identifying affixes:</a:t>
            </a:r>
          </a:p>
          <a:p>
            <a:pPr lvl="1"/>
            <a:r>
              <a:rPr lang="en-GB" dirty="0" smtClean="0"/>
              <a:t>un- : </a:t>
            </a:r>
            <a:r>
              <a:rPr lang="en-GB" i="1" dirty="0" smtClean="0"/>
              <a:t>uncomplicated, unhappy, unclear</a:t>
            </a:r>
            <a:r>
              <a:rPr lang="en-GB" dirty="0" smtClean="0"/>
              <a:t>, …</a:t>
            </a:r>
          </a:p>
          <a:p>
            <a:pPr lvl="1"/>
            <a:r>
              <a:rPr lang="en-GB" dirty="0" smtClean="0"/>
              <a:t>-able: </a:t>
            </a:r>
            <a:r>
              <a:rPr lang="en-GB" i="1" dirty="0" smtClean="0"/>
              <a:t>variable, changeable, solvable</a:t>
            </a:r>
            <a:r>
              <a:rPr lang="en-GB" dirty="0" smtClean="0"/>
              <a:t>, …</a:t>
            </a:r>
          </a:p>
          <a:p>
            <a:pPr lvl="1"/>
            <a:r>
              <a:rPr lang="en-GB" dirty="0" smtClean="0"/>
              <a:t>de- : </a:t>
            </a:r>
            <a:r>
              <a:rPr lang="en-GB" i="1" dirty="0" smtClean="0"/>
              <a:t>deselect, dethrone, detoxify</a:t>
            </a:r>
            <a:r>
              <a:rPr lang="en-GB" dirty="0" smtClean="0"/>
              <a:t>, …</a:t>
            </a:r>
          </a:p>
          <a:p>
            <a:pPr lvl="1"/>
            <a:r>
              <a:rPr lang="en-GB" dirty="0" smtClean="0"/>
              <a:t>-al: </a:t>
            </a:r>
            <a:r>
              <a:rPr lang="en-GB" i="1" dirty="0" smtClean="0"/>
              <a:t>cultural, federal, liberal, modal</a:t>
            </a:r>
            <a:r>
              <a:rPr lang="en-GB" dirty="0" smtClean="0"/>
              <a:t>, …</a:t>
            </a:r>
          </a:p>
          <a:p>
            <a:pPr lvl="1"/>
            <a:r>
              <a:rPr lang="en-GB" dirty="0" smtClean="0"/>
              <a:t>-</a:t>
            </a:r>
            <a:r>
              <a:rPr lang="en-GB" dirty="0" err="1" smtClean="0"/>
              <a:t>ize</a:t>
            </a:r>
            <a:r>
              <a:rPr lang="en-GB" dirty="0" smtClean="0"/>
              <a:t>: </a:t>
            </a:r>
            <a:r>
              <a:rPr lang="en-GB" i="1" dirty="0" smtClean="0"/>
              <a:t>computerize, realize</a:t>
            </a:r>
            <a:r>
              <a:rPr lang="en-GB" dirty="0" smtClean="0"/>
              <a:t>,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Bound and free morphemes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endParaRPr lang="it-IT" sz="2800" dirty="0" smtClean="0"/>
          </a:p>
          <a:p>
            <a:pPr>
              <a:lnSpc>
                <a:spcPct val="90000"/>
              </a:lnSpc>
            </a:pPr>
            <a:r>
              <a:rPr lang="en-GB" sz="2800" b="1" dirty="0" smtClean="0">
                <a:solidFill>
                  <a:srgbClr val="FF0000"/>
                </a:solidFill>
              </a:rPr>
              <a:t>Free morphemes </a:t>
            </a:r>
            <a:r>
              <a:rPr lang="en-GB" sz="2800" dirty="0" smtClean="0"/>
              <a:t>can occur on their own:</a:t>
            </a:r>
            <a:endParaRPr lang="en-GB" sz="2800" i="1" dirty="0" smtClean="0"/>
          </a:p>
          <a:p>
            <a:pPr lvl="1">
              <a:lnSpc>
                <a:spcPct val="90000"/>
              </a:lnSpc>
            </a:pPr>
            <a:r>
              <a:rPr lang="en-GB" i="1" dirty="0" smtClean="0"/>
              <a:t>happy, change, select, green, house</a:t>
            </a:r>
            <a:r>
              <a:rPr lang="en-GB" dirty="0" smtClean="0"/>
              <a:t>, …</a:t>
            </a:r>
          </a:p>
          <a:p>
            <a:pPr>
              <a:lnSpc>
                <a:spcPct val="90000"/>
              </a:lnSpc>
            </a:pPr>
            <a:r>
              <a:rPr lang="en-GB" sz="2800" b="1" dirty="0" smtClean="0">
                <a:solidFill>
                  <a:srgbClr val="FF0000"/>
                </a:solidFill>
              </a:rPr>
              <a:t>Bound morphemes </a:t>
            </a:r>
            <a:r>
              <a:rPr lang="en-GB" sz="2800" dirty="0" smtClean="0"/>
              <a:t>can occur only if they are attached to other morphemes:</a:t>
            </a:r>
          </a:p>
          <a:p>
            <a:pPr>
              <a:lnSpc>
                <a:spcPct val="90000"/>
              </a:lnSpc>
              <a:buNone/>
            </a:pPr>
            <a:r>
              <a:rPr lang="en-GB" sz="2800" dirty="0" smtClean="0"/>
              <a:t>e.g. </a:t>
            </a:r>
            <a:r>
              <a:rPr lang="en-GB" sz="2800" smtClean="0"/>
              <a:t>a</a:t>
            </a:r>
            <a:r>
              <a:rPr lang="en-GB" smtClean="0"/>
              <a:t>ffixes </a:t>
            </a:r>
            <a:r>
              <a:rPr lang="en-GB" dirty="0" smtClean="0"/>
              <a:t>(</a:t>
            </a:r>
            <a:r>
              <a:rPr lang="en-GB" i="1" dirty="0" smtClean="0"/>
              <a:t>un-, -</a:t>
            </a:r>
            <a:r>
              <a:rPr lang="en-GB" i="1" dirty="0" err="1" smtClean="0"/>
              <a:t>ness</a:t>
            </a:r>
            <a:r>
              <a:rPr lang="en-GB" i="1" dirty="0" smtClean="0"/>
              <a:t>, -able, de-, -</a:t>
            </a:r>
            <a:r>
              <a:rPr lang="en-GB" i="1" dirty="0" err="1" smtClean="0"/>
              <a:t>ive</a:t>
            </a:r>
            <a:r>
              <a:rPr lang="en-GB" i="1" dirty="0" smtClean="0"/>
              <a:t>, -</a:t>
            </a:r>
            <a:r>
              <a:rPr lang="en-GB" i="1" dirty="0" err="1" smtClean="0"/>
              <a:t>er</a:t>
            </a:r>
            <a:r>
              <a:rPr lang="en-GB" dirty="0" smtClean="0"/>
              <a:t>, …)</a:t>
            </a:r>
            <a:endParaRPr lang="it-IT" i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362</TotalTime>
  <Words>417</Words>
  <Application>Microsoft Office PowerPoint</Application>
  <PresentationFormat>On-screen Show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Equity</vt:lpstr>
      <vt:lpstr>Lecture 1: Linguistics as a science about language. Introduction</vt:lpstr>
      <vt:lpstr>Levels of the language structure</vt:lpstr>
      <vt:lpstr>Linguistic units are members of the language system, so they get into systematic relations naturally. </vt:lpstr>
      <vt:lpstr>When did scholars start to study language as a system?</vt:lpstr>
      <vt:lpstr>morphemes</vt:lpstr>
      <vt:lpstr>How can morphemes be recognised?</vt:lpstr>
      <vt:lpstr>Bound and free morphemes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Racunovodja</dc:creator>
  <cp:lastModifiedBy>Racunovodja</cp:lastModifiedBy>
  <cp:revision>35</cp:revision>
  <dcterms:created xsi:type="dcterms:W3CDTF">2006-08-16T00:00:00Z</dcterms:created>
  <dcterms:modified xsi:type="dcterms:W3CDTF">2020-02-16T17:59:36Z</dcterms:modified>
</cp:coreProperties>
</file>