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4" roundtripDataSignature="AMtx7mg1gZvn8nR9VBfxWWVpQqMnPaHb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0741"/>
    <p:restoredTop sz="94590"/>
  </p:normalViewPr>
  <p:slideViewPr>
    <p:cSldViewPr snapToGrid="0" snapToObjects="1">
      <p:cViewPr varScale="1">
        <p:scale>
          <a:sx n="65" d="100"/>
          <a:sy n="65" d="100"/>
        </p:scale>
        <p:origin x="1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19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516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8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90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4c66218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4c66218f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58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24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9" name="Google Shape;1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7417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96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07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4c66218f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0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902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6" name="Google Shape;1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20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6822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6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4c66218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74c66218f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32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86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0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80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672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17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" name="Notes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3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631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6981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712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;p3">
            <a:extLst>
              <a:ext uri="{FF2B5EF4-FFF2-40B4-BE49-F238E27FC236}">
                <a16:creationId xmlns:a16="http://schemas.microsoft.com/office/drawing/2014/main" xmlns="" id="{DB391CD0-B0FF-7C47-AEC7-712743E719D1}"/>
              </a:ext>
            </a:extLst>
          </p:cNvPr>
          <p:cNvSpPr/>
          <p:nvPr/>
        </p:nvSpPr>
        <p:spPr>
          <a:xfrm>
            <a:off x="0" y="552196"/>
            <a:ext cx="12207240" cy="2688336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hasCustomPrompt="1"/>
          </p:nvPr>
        </p:nvSpPr>
        <p:spPr>
          <a:xfrm>
            <a:off x="1519519" y="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F7FB"/>
              </a:buClr>
              <a:buSzPts val="5500"/>
              <a:buFont typeface="Century Gothic"/>
              <a:buNone/>
              <a:defRPr sz="4125" b="0" i="0" u="none" strike="noStrike" cap="none">
                <a:solidFill>
                  <a:srgbClr val="F1F7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Course Title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 hasCustomPrompt="1"/>
          </p:nvPr>
        </p:nvSpPr>
        <p:spPr>
          <a:xfrm>
            <a:off x="0" y="2661428"/>
            <a:ext cx="12192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1F7FB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F1F7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 dirty="0"/>
              <a:t>Module: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80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537882"/>
            <a:ext cx="12192000" cy="2689412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38200" y="537883"/>
            <a:ext cx="10515600" cy="26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  <a:defRPr sz="3750" b="0" i="0" u="none" strike="noStrike" cap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91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20;p4">
            <a:extLst>
              <a:ext uri="{FF2B5EF4-FFF2-40B4-BE49-F238E27FC236}">
                <a16:creationId xmlns:a16="http://schemas.microsoft.com/office/drawing/2014/main" xmlns="" id="{AAE7BF4A-9551-9C45-B7D9-6E6531C8E0A8}"/>
              </a:ext>
            </a:extLst>
          </p:cNvPr>
          <p:cNvSpPr/>
          <p:nvPr/>
        </p:nvSpPr>
        <p:spPr>
          <a:xfrm rot="5400000">
            <a:off x="-3183272" y="3127248"/>
            <a:ext cx="6912864" cy="585216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012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Google Shape;20;p4">
            <a:extLst>
              <a:ext uri="{FF2B5EF4-FFF2-40B4-BE49-F238E27FC236}">
                <a16:creationId xmlns:a16="http://schemas.microsoft.com/office/drawing/2014/main" xmlns="" id="{866938FD-48A8-C945-8F8D-948D6ACBB765}"/>
              </a:ext>
            </a:extLst>
          </p:cNvPr>
          <p:cNvSpPr/>
          <p:nvPr/>
        </p:nvSpPr>
        <p:spPr>
          <a:xfrm rot="5400000">
            <a:off x="-3137554" y="3137552"/>
            <a:ext cx="6858002" cy="582894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7222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xmlns="" id="{EE238881-7684-6E45-838B-2C5185AA693E}"/>
              </a:ext>
            </a:extLst>
          </p:cNvPr>
          <p:cNvSpPr/>
          <p:nvPr/>
        </p:nvSpPr>
        <p:spPr>
          <a:xfrm rot="5400000">
            <a:off x="-3183272" y="3127248"/>
            <a:ext cx="6912864" cy="585216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7155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20;p4">
            <a:extLst>
              <a:ext uri="{FF2B5EF4-FFF2-40B4-BE49-F238E27FC236}">
                <a16:creationId xmlns:a16="http://schemas.microsoft.com/office/drawing/2014/main" xmlns="" id="{52CFC662-DA86-E347-B571-4CAF57F1AA26}"/>
              </a:ext>
            </a:extLst>
          </p:cNvPr>
          <p:cNvSpPr/>
          <p:nvPr/>
        </p:nvSpPr>
        <p:spPr>
          <a:xfrm rot="5400000">
            <a:off x="-3183272" y="3127248"/>
            <a:ext cx="6912864" cy="585216"/>
          </a:xfrm>
          <a:prstGeom prst="rect">
            <a:avLst/>
          </a:prstGeom>
          <a:solidFill>
            <a:srgbClr val="3A4047"/>
          </a:solidFill>
          <a:ln w="12700" cap="flat" cmpd="sng">
            <a:solidFill>
              <a:schemeClr val="dk1">
                <a:alpha val="117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5842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2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FB">
            <a:alpha val="8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8200" y="6356352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65150" marR="0" lvl="0" indent="-51435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75000"/>
        <a:buFont typeface="+mj-lt"/>
        <a:buAutoNum type="arabicPeriod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slide" Target="slide13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F7FB"/>
              </a:buClr>
              <a:buSzPts val="5500"/>
              <a:buFont typeface="Century Gothic"/>
              <a:buNone/>
            </a:pPr>
            <a:r>
              <a:rPr lang="en-US"/>
              <a:t>Principles of Management</a:t>
            </a:r>
            <a:endParaRPr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1F7FB"/>
              </a:buClr>
              <a:buSzPts val="2400"/>
              <a:buFont typeface="Arial"/>
              <a:buNone/>
            </a:pPr>
            <a:r>
              <a:rPr lang="en-US"/>
              <a:t>Module 6: Organizational Structures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Matrix Organizations</a:t>
            </a:r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5786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Organized by two dimensions (e.g., product and geography)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Each employee will have two “bosses”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Combines the localization benefits of the geography structure with those of the functional structure.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Advantage: Provides both flexibility and more balanced decision making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Disadvantage: Complexity which can lead to confusion</a:t>
            </a:r>
            <a:endParaRPr dirty="0"/>
          </a:p>
        </p:txBody>
      </p:sp>
      <p:pic>
        <p:nvPicPr>
          <p:cNvPr id="128" name="Google Shape;128;p10" descr="An organizational structure with the CEO at top, four CEOs of SBUs below, and five geographic locations also under the CEO along the s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6825" y="1588535"/>
            <a:ext cx="6473192" cy="4627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4c66218fe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Practice Question 1	</a:t>
            </a:r>
            <a:endParaRPr dirty="0"/>
          </a:p>
        </p:txBody>
      </p:sp>
      <p:sp>
        <p:nvSpPr>
          <p:cNvPr id="135" name="Google Shape;135;g74c66218fe_0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Nike has a complex organization structure. It is broken down to divisions for Manufacturing, Sourcing, IT, Procurement, and Operations/Technology. There are also divisions that specialize in Running, Men’s Training, Women’s Fitness, Soccer, Basketball, and Digital Sports.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Nike’s organization could be classified as this type of structure: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75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Functional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Product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Geography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Matrix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Team-based Structures, Networks, and Modular Organizations</a:t>
            </a:r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Team-based Structure. </a:t>
            </a:r>
            <a:r>
              <a:rPr lang="en-US"/>
              <a:t>Focused on a few objectives and usually disbanded at project’s end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Team. </a:t>
            </a:r>
            <a:r>
              <a:rPr lang="en-US"/>
              <a:t>Made up of people with complementary skills who are working toward a common purpose- created by grouping employees in a way that generates a variety of expertise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Network Structure. </a:t>
            </a:r>
            <a:r>
              <a:rPr lang="en-US"/>
              <a:t>Little bureaucracy and features decentralized decision making- holacracy which attempts to achieve control and coordination by distributing power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Modular Organizations. </a:t>
            </a:r>
            <a:r>
              <a:rPr lang="en-US"/>
              <a:t>Business that has areas that can be easily separated from company without jeopardizing it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/>
              <a:t>Factors Impacting Organizational Design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Learning Outcomes: Factors Impacting Organizational Design</a:t>
            </a:r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6.3: Identify important factors for consideration in organizational design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6.3.1: Identify aspects of the external environment that influence the design of an organization's structure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6.3.2: Identify aspects of the internal environment that influence the design of an organization's structure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6.3.3: Explain how business growth cycle affects organizational choices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External and Internal Environment</a:t>
            </a:r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40353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External</a:t>
            </a:r>
            <a:endParaRPr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Greater external forces, greater complexity of external environment</a:t>
            </a:r>
            <a:endParaRPr dirty="0"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161" name="Google Shape;161;p14" descr="A graphic showing how the internal and external environment can influence a business’s organizational des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174998"/>
            <a:ext cx="5403537" cy="30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"/>
          <p:cNvSpPr txBox="1">
            <a:spLocks noGrp="1"/>
          </p:cNvSpPr>
          <p:nvPr>
            <p:ph type="body" idx="4294967295"/>
          </p:nvPr>
        </p:nvSpPr>
        <p:spPr>
          <a:xfrm>
            <a:off x="6241737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/>
              <a:t>Internal</a:t>
            </a:r>
            <a:endParaRPr sz="2100"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Skill variety: degree to which job requires use of high-level skills</a:t>
            </a:r>
            <a:endParaRPr sz="1800"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Task identity: degree to which person is in charge of completing work</a:t>
            </a:r>
            <a:endParaRPr sz="1800"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Task significance: degree to which person’s job affects customers</a:t>
            </a:r>
            <a:endParaRPr sz="1800"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Autonomy: degree to which person has freedom to perform their tasks</a:t>
            </a:r>
            <a:endParaRPr sz="1800" dirty="0"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Feedback: degree to which people learn how effective they are being</a:t>
            </a:r>
            <a:endParaRPr sz="1800" dirty="0"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Growth Cycle</a:t>
            </a:r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en-US"/>
              <a:t>Creativity. Marked by early growth of company due to emphasis on product creation</a:t>
            </a:r>
            <a:endParaRPr/>
          </a:p>
          <a:p>
            <a:pPr marL="4953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en-US"/>
              <a:t>Direction. Installs functional organizational structure with formal communication</a:t>
            </a:r>
            <a:endParaRPr/>
          </a:p>
          <a:p>
            <a:pPr marL="4953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en-US"/>
              <a:t>Delegation. Marked by application of decentralized organizational structure</a:t>
            </a:r>
            <a:endParaRPr/>
          </a:p>
          <a:p>
            <a:pPr marL="4953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en-US"/>
              <a:t>Coordination. Merging of local units into product groups and establish formal planning procedures</a:t>
            </a:r>
            <a:endParaRPr/>
          </a:p>
          <a:p>
            <a:pPr marL="4953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en-US"/>
              <a:t>Collaboration. Takes collaboration with key leaders, managers, and employees to create better structure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4c66218fe_0_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Class Activity: Organization Design</a:t>
            </a:r>
          </a:p>
        </p:txBody>
      </p:sp>
      <p:sp>
        <p:nvSpPr>
          <p:cNvPr id="211" name="Google Shape;211;g74c66218fe_0_1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Design an organizational structure for the following hypothetical businesses:</a:t>
            </a:r>
          </a:p>
          <a:p>
            <a:pPr lvl="1"/>
            <a:r>
              <a:rPr lang="en-US" dirty="0"/>
              <a:t>A mature manufacturing company with a narrow product line and customers world-wide.</a:t>
            </a:r>
          </a:p>
          <a:p>
            <a:pPr lvl="1"/>
            <a:r>
              <a:rPr lang="en-US" dirty="0"/>
              <a:t>A startup software company.</a:t>
            </a:r>
          </a:p>
          <a:p>
            <a:pPr lvl="1"/>
            <a:r>
              <a:rPr lang="en-US" dirty="0"/>
              <a:t>An apparel company with five brand businesses distributed internationally,</a:t>
            </a:r>
          </a:p>
          <a:p>
            <a:pPr lvl="1"/>
            <a:r>
              <a:rPr lang="en-US" dirty="0"/>
              <a:t>A media company composed of several acquisitions with business focused on TV, film, internet and a streaming service.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/>
              <a:t>Current Trends in Organization and Job Design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Learning Outcomes: Current Trends in Organization and Job Design</a:t>
            </a:r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6.4: Describe current trends in organization and job design	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100"/>
              <a:t>6.4.1: Explain the advantages of flatter organizational structures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100"/>
              <a:t>6.4.2: Explain the benefits of employee empowerment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100"/>
              <a:t>6.4.3: Explain the trend toward flexible work schedules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Module Learning Outcomes</a:t>
            </a:r>
            <a:endParaRPr/>
          </a:p>
        </p:txBody>
      </p:sp>
      <p:sp>
        <p:nvSpPr>
          <p:cNvPr id="76" name="Google Shape;76;p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/>
              <a:t>Identify common organizational structures and the advantages and disadvantages of each.</a:t>
            </a:r>
            <a:endParaRPr/>
          </a:p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 action="ppaction://hlinksldjump"/>
              </a:rPr>
              <a:t>6.1: Explain the purpose of organization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4" action="ppaction://hlinksldjump"/>
              </a:rPr>
              <a:t>6.2: Describe common organizational structures and their advantages and disadvantages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5" action="ppaction://hlinksldjump"/>
              </a:rPr>
              <a:t>6.3: Identify important factors for consideration in organizational design</a:t>
            </a:r>
            <a:endParaRPr/>
          </a:p>
          <a:p>
            <a:pPr marL="381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6" action="ppaction://hlinksldjump"/>
              </a:rPr>
              <a:t>6.4: Describe current trends in organization and job design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Understanding Current Trends in Organization and Job Design</a:t>
            </a: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Flatter Organizational Structures: focuses on horizontal growth, digging deeper, expanding knowledge, and getting better at core competencies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Employee Empowerment: trust employee’s ability and give them the authority to make decisions</a:t>
            </a:r>
            <a:endParaRPr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Flexible work arrangements- reduced workload, compressed work weeks, and remote work</a:t>
            </a: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c66218fe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dirty="0"/>
              <a:t>Practice Question 2</a:t>
            </a:r>
            <a:endParaRPr dirty="0"/>
          </a:p>
        </p:txBody>
      </p:sp>
      <p:sp>
        <p:nvSpPr>
          <p:cNvPr id="193" name="Google Shape;193;g74c66218fe_0_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Studies have shown the recent trend of self-organizing teams, flexible work hours, employee empowerment, and flatter organizations fosters which of the following benefits?</a:t>
            </a:r>
            <a:endParaRPr/>
          </a:p>
          <a:p>
            <a:pPr marL="2159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Enhanced employee job satisfaction.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Increased employee engagement.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Improved customer service.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Increased productivity.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Quick Review</a:t>
            </a:r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Can you correctly explain the efficiencies created by specialization and division of labor?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Are you now able to describe characteristics of organizational structures?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Please list Edgar Schein’s four common elements of an organization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Can you differentiate between four basic types of departmentalization?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Are you able to differentiate between team-based structures?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Please distinguish matrix organizations from traditional departments</a:t>
            </a: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More Quick Review</a:t>
            </a:r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Can you correctly identify aspects of the external/internal environment that influence the design of an organization’s structure?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Please explain how business growth cycle affects organization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Can you explain the advantages of flatter organizational structures?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Please explain the benefits of employee empowerment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Are you able to explain the trend toward flexible work schedules?</a:t>
            </a: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127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/>
              <a:t>The Purpose of Organization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Learning Outcomes: The Purpose of Organization 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/>
              <a:t>6.1: Explain the purpose of organization</a:t>
            </a:r>
            <a:endParaRPr/>
          </a:p>
          <a:p>
            <a:pPr marL="4000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/>
              <a:t>6.1.1: Explain the efficiencies created by specialization and the division of labor</a:t>
            </a:r>
            <a:endParaRPr/>
          </a:p>
          <a:p>
            <a:pPr marL="4000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/>
              <a:t>6.1.2: Describe characteristics of organizational structures</a:t>
            </a:r>
            <a:endParaRPr/>
          </a:p>
          <a:p>
            <a:pPr marL="4000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/>
              <a:t>6.1.3: List Edgar Schein's four common elements of an organization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Common Elements</a:t>
            </a:r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Common Purpose. Unifies employees and helps them understand organization’s direction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Coordinated Effort. Maximizes resources with the common purpose in mind- managers need to leverage employee skills and experiences</a:t>
            </a:r>
            <a:endParaRPr dirty="0"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Specialization and the Division of Labor</a:t>
            </a:r>
            <a:endParaRPr dirty="0"/>
          </a:p>
        </p:txBody>
      </p:sp>
      <p:pic>
        <p:nvPicPr>
          <p:cNvPr id="95" name="Google Shape;95;p5" descr="Workers are on the job on an assembly line at a Ford Motor Company plant in Long Beach, California, in 1930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4431" y="2001895"/>
            <a:ext cx="5316888" cy="399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/>
              <a:t>Common Elements Continued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Hierarchy of Authority: </a:t>
            </a:r>
            <a:r>
              <a:rPr lang="en-US"/>
              <a:t>Determines formal, position-based reporting lines and expresses who reports to whom</a:t>
            </a:r>
            <a:endParaRPr/>
          </a:p>
          <a:p>
            <a: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CEO, business sales, office staff, customer service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Centralization and Decentralization: </a:t>
            </a:r>
            <a:r>
              <a:rPr lang="en-US"/>
              <a:t>Degree to that decision making is concentrated to the top of the organization (key decisions made by executive team)</a:t>
            </a:r>
            <a:endParaRPr/>
          </a:p>
          <a:p>
            <a: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Formalization: </a:t>
            </a:r>
            <a:r>
              <a:rPr lang="en-US"/>
              <a:t>Extent to which jobs within an organization are standardized</a:t>
            </a:r>
            <a:endParaRPr/>
          </a:p>
        </p:txBody>
      </p:sp>
      <p:pic>
        <p:nvPicPr>
          <p:cNvPr id="103" name="Google Shape;103;p6" descr="An example of a flat organizational structure, which only has two levels of employees: the owner/CEO at the top and all other types of employees below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5994" y="4459535"/>
            <a:ext cx="5000011" cy="203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/>
              <a:t>Common Organizational Structures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Learning Outcomes: Common Organizational Structures </a:t>
            </a:r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6.2: Describe common organizational structures and their advantages and disadvantages 	</a:t>
            </a:r>
            <a:endParaRPr/>
          </a:p>
          <a:p>
            <a:pPr marL="58293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6.2.1: Differentiate between the four basic types of departmentalization (function, product, customer, and geography)	Types of Departmentalization</a:t>
            </a:r>
            <a:endParaRPr/>
          </a:p>
          <a:p>
            <a:pPr marL="58293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6.2.2: Distinguish matrix organizations from traditional departments</a:t>
            </a:r>
            <a:endParaRPr/>
          </a:p>
          <a:p>
            <a:pPr marL="58293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6.2.3: Differentiate between team-based structures, networks, and modular organizations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Departmentalization</a:t>
            </a:r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Functional Structure</a:t>
            </a:r>
          </a:p>
          <a:p>
            <a:pPr lvl="1"/>
            <a:r>
              <a:rPr lang="en-US"/>
              <a:t>Groups employees based on their expertise (e.g., operations and finance) </a:t>
            </a:r>
          </a:p>
          <a:p>
            <a:pPr lvl="1"/>
            <a:r>
              <a:rPr lang="en-US"/>
              <a:t>Generally used to allow for a higher degree of specialization</a:t>
            </a:r>
          </a:p>
          <a:p>
            <a:pPr lvl="0"/>
            <a:r>
              <a:rPr lang="en-US"/>
              <a:t>Product Structure</a:t>
            </a:r>
          </a:p>
          <a:p>
            <a:pPr lvl="1"/>
            <a:r>
              <a:rPr lang="en-US"/>
              <a:t>Groups employees based on product lines (e.g., aviation and transportation)</a:t>
            </a:r>
          </a:p>
          <a:p>
            <a:pPr lvl="1"/>
            <a:r>
              <a:rPr lang="en-US"/>
              <a:t>Generally used in organizations with multiple products</a:t>
            </a:r>
          </a:p>
          <a:p>
            <a:pPr lvl="0"/>
            <a:r>
              <a:rPr lang="en-US"/>
              <a:t>Customer Structure</a:t>
            </a:r>
          </a:p>
          <a:p>
            <a:pPr lvl="1"/>
            <a:r>
              <a:rPr lang="en-US"/>
              <a:t>Groups employees based on which customers they do their work for (e.g., outpatient and urgent care)</a:t>
            </a:r>
          </a:p>
          <a:p>
            <a:pPr lvl="1"/>
            <a:r>
              <a:rPr lang="en-US"/>
              <a:t>Generally used in organizations that have products or services unique to specific market segments</a:t>
            </a:r>
          </a:p>
          <a:p>
            <a:pPr lvl="0"/>
            <a:r>
              <a:rPr lang="en-US"/>
              <a:t>Geography Structure</a:t>
            </a:r>
          </a:p>
          <a:p>
            <a:pPr lvl="1"/>
            <a:r>
              <a:rPr lang="en-US"/>
              <a:t>Groups employees based on their physical location</a:t>
            </a:r>
          </a:p>
          <a:p>
            <a:pPr lvl="1"/>
            <a:r>
              <a:rPr lang="en-US"/>
              <a:t>Generally used in large organizations that span multiple regions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nagement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nagement" id="{EDDDA351-5706-A943-B9C5-049DAFBD6A12}" vid="{B5965326-4324-2F48-8F0F-E160D9FADB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management</Template>
  <TotalTime>8</TotalTime>
  <Words>983</Words>
  <Application>Microsoft Office PowerPoint</Application>
  <PresentationFormat>Widescreen</PresentationFormat>
  <Paragraphs>131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Arial</vt:lpstr>
      <vt:lpstr>Century Gothic</vt:lpstr>
      <vt:lpstr>management</vt:lpstr>
      <vt:lpstr>Principles of Management</vt:lpstr>
      <vt:lpstr>Module Learning Outcomes</vt:lpstr>
      <vt:lpstr>The Purpose of Organization</vt:lpstr>
      <vt:lpstr>Learning Outcomes: The Purpose of Organization </vt:lpstr>
      <vt:lpstr>Common Elements</vt:lpstr>
      <vt:lpstr>Common Elements Continued</vt:lpstr>
      <vt:lpstr>Common Organizational Structures</vt:lpstr>
      <vt:lpstr>Learning Outcomes: Common Organizational Structures </vt:lpstr>
      <vt:lpstr>Departmentalization</vt:lpstr>
      <vt:lpstr>Matrix Organizations</vt:lpstr>
      <vt:lpstr>Practice Question 1 </vt:lpstr>
      <vt:lpstr>Team-based Structures, Networks, and Modular Organizations</vt:lpstr>
      <vt:lpstr>Factors Impacting Organizational Design</vt:lpstr>
      <vt:lpstr>Learning Outcomes: Factors Impacting Organizational Design</vt:lpstr>
      <vt:lpstr>External and Internal Environment</vt:lpstr>
      <vt:lpstr>Growth Cycle</vt:lpstr>
      <vt:lpstr>Class Activity: Organization Design</vt:lpstr>
      <vt:lpstr>Current Trends in Organization and Job Design</vt:lpstr>
      <vt:lpstr>Learning Outcomes: Current Trends in Organization and Job Design</vt:lpstr>
      <vt:lpstr>Understanding Current Trends in Organization and Job Design</vt:lpstr>
      <vt:lpstr>Practice Question 2</vt:lpstr>
      <vt:lpstr>Quick Review</vt:lpstr>
      <vt:lpstr>More Quick Review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Management</dc:title>
  <dc:creator>Emily Hyland</dc:creator>
  <cp:lastModifiedBy>Provjera</cp:lastModifiedBy>
  <cp:revision>4</cp:revision>
  <dcterms:created xsi:type="dcterms:W3CDTF">2017-07-18T21:43:08Z</dcterms:created>
  <dcterms:modified xsi:type="dcterms:W3CDTF">2022-11-02T19:04:39Z</dcterms:modified>
</cp:coreProperties>
</file>