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9"/>
  </p:notesMasterIdLst>
  <p:handoutMasterIdLst>
    <p:handoutMasterId r:id="rId90"/>
  </p:handoutMasterIdLst>
  <p:sldIdLst>
    <p:sldId id="256" r:id="rId2"/>
    <p:sldId id="34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329" r:id="rId19"/>
    <p:sldId id="313" r:id="rId20"/>
    <p:sldId id="335" r:id="rId21"/>
    <p:sldId id="314" r:id="rId22"/>
    <p:sldId id="272" r:id="rId23"/>
    <p:sldId id="273" r:id="rId24"/>
    <p:sldId id="336" r:id="rId25"/>
    <p:sldId id="315" r:id="rId26"/>
    <p:sldId id="274" r:id="rId27"/>
    <p:sldId id="275" r:id="rId28"/>
    <p:sldId id="316" r:id="rId29"/>
    <p:sldId id="276" r:id="rId30"/>
    <p:sldId id="277" r:id="rId31"/>
    <p:sldId id="278" r:id="rId32"/>
    <p:sldId id="279" r:id="rId33"/>
    <p:sldId id="280" r:id="rId34"/>
    <p:sldId id="317" r:id="rId35"/>
    <p:sldId id="281" r:id="rId36"/>
    <p:sldId id="282" r:id="rId37"/>
    <p:sldId id="318" r:id="rId38"/>
    <p:sldId id="283" r:id="rId39"/>
    <p:sldId id="284" r:id="rId40"/>
    <p:sldId id="285" r:id="rId41"/>
    <p:sldId id="337" r:id="rId42"/>
    <p:sldId id="286" r:id="rId43"/>
    <p:sldId id="287" r:id="rId44"/>
    <p:sldId id="338" r:id="rId45"/>
    <p:sldId id="288" r:id="rId46"/>
    <p:sldId id="319" r:id="rId47"/>
    <p:sldId id="328" r:id="rId48"/>
    <p:sldId id="290" r:id="rId49"/>
    <p:sldId id="291" r:id="rId50"/>
    <p:sldId id="320" r:id="rId51"/>
    <p:sldId id="292" r:id="rId52"/>
    <p:sldId id="293" r:id="rId53"/>
    <p:sldId id="344" r:id="rId54"/>
    <p:sldId id="294" r:id="rId55"/>
    <p:sldId id="321" r:id="rId56"/>
    <p:sldId id="295" r:id="rId57"/>
    <p:sldId id="296" r:id="rId58"/>
    <p:sldId id="297" r:id="rId59"/>
    <p:sldId id="322" r:id="rId60"/>
    <p:sldId id="298" r:id="rId61"/>
    <p:sldId id="299" r:id="rId62"/>
    <p:sldId id="300" r:id="rId63"/>
    <p:sldId id="301" r:id="rId64"/>
    <p:sldId id="302" r:id="rId65"/>
    <p:sldId id="303" r:id="rId66"/>
    <p:sldId id="345" r:id="rId67"/>
    <p:sldId id="325" r:id="rId68"/>
    <p:sldId id="340" r:id="rId69"/>
    <p:sldId id="327" r:id="rId70"/>
    <p:sldId id="304" r:id="rId71"/>
    <p:sldId id="305" r:id="rId72"/>
    <p:sldId id="306" r:id="rId73"/>
    <p:sldId id="323" r:id="rId74"/>
    <p:sldId id="343" r:id="rId75"/>
    <p:sldId id="324" r:id="rId76"/>
    <p:sldId id="342" r:id="rId77"/>
    <p:sldId id="307" r:id="rId78"/>
    <p:sldId id="308" r:id="rId79"/>
    <p:sldId id="330" r:id="rId80"/>
    <p:sldId id="309" r:id="rId81"/>
    <p:sldId id="310" r:id="rId82"/>
    <p:sldId id="311" r:id="rId83"/>
    <p:sldId id="331" r:id="rId84"/>
    <p:sldId id="332" r:id="rId85"/>
    <p:sldId id="347" r:id="rId86"/>
    <p:sldId id="334" r:id="rId87"/>
    <p:sldId id="312" r:id="rId88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B200"/>
    <a:srgbClr val="014A01"/>
    <a:srgbClr val="380069"/>
    <a:srgbClr val="000000"/>
    <a:srgbClr val="A75151"/>
    <a:srgbClr val="73EFF7"/>
    <a:srgbClr val="D93192"/>
    <a:srgbClr val="C27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22" autoAdjust="0"/>
    <p:restoredTop sz="94660" autoAdjust="0"/>
  </p:normalViewPr>
  <p:slideViewPr>
    <p:cSldViewPr>
      <p:cViewPr varScale="1">
        <p:scale>
          <a:sx n="76" d="100"/>
          <a:sy n="76" d="100"/>
        </p:scale>
        <p:origin x="946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154"/>
    </p:cViewPr>
  </p:sorterViewPr>
  <p:notesViewPr>
    <p:cSldViewPr>
      <p:cViewPr>
        <p:scale>
          <a:sx n="66" d="100"/>
          <a:sy n="66" d="100"/>
        </p:scale>
        <p:origin x="-2328" y="-51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handoutMaster" Target="handoutMasters/handoutMaster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74.xml"/><Relationship Id="rId13" Type="http://schemas.openxmlformats.org/officeDocument/2006/relationships/slide" Target="slides/slide86.xml"/><Relationship Id="rId3" Type="http://schemas.openxmlformats.org/officeDocument/2006/relationships/slide" Target="slides/slide24.xml"/><Relationship Id="rId7" Type="http://schemas.openxmlformats.org/officeDocument/2006/relationships/slide" Target="slides/slide69.xml"/><Relationship Id="rId12" Type="http://schemas.openxmlformats.org/officeDocument/2006/relationships/slide" Target="slides/slide85.xml"/><Relationship Id="rId2" Type="http://schemas.openxmlformats.org/officeDocument/2006/relationships/slide" Target="slides/slide20.xml"/><Relationship Id="rId1" Type="http://schemas.openxmlformats.org/officeDocument/2006/relationships/slide" Target="slides/slide18.xml"/><Relationship Id="rId6" Type="http://schemas.openxmlformats.org/officeDocument/2006/relationships/slide" Target="slides/slide68.xml"/><Relationship Id="rId11" Type="http://schemas.openxmlformats.org/officeDocument/2006/relationships/slide" Target="slides/slide84.xml"/><Relationship Id="rId5" Type="http://schemas.openxmlformats.org/officeDocument/2006/relationships/slide" Target="slides/slide67.xml"/><Relationship Id="rId10" Type="http://schemas.openxmlformats.org/officeDocument/2006/relationships/slide" Target="slides/slide79.xml"/><Relationship Id="rId4" Type="http://schemas.openxmlformats.org/officeDocument/2006/relationships/slide" Target="slides/slide66.xml"/><Relationship Id="rId9" Type="http://schemas.openxmlformats.org/officeDocument/2006/relationships/slide" Target="slides/slide7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04788" y="8528050"/>
            <a:ext cx="215283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000" b="0" dirty="0">
                <a:solidFill>
                  <a:srgbClr val="000000"/>
                </a:solidFill>
              </a:rPr>
              <a:t>Van Horne &amp; </a:t>
            </a:r>
            <a:r>
              <a:rPr lang="en-US" sz="1000" b="0" dirty="0" err="1">
                <a:solidFill>
                  <a:srgbClr val="000000"/>
                </a:solidFill>
              </a:rPr>
              <a:t>Wachowicz</a:t>
            </a:r>
            <a:r>
              <a:rPr lang="en-US" sz="1000" b="0" dirty="0">
                <a:solidFill>
                  <a:srgbClr val="000000"/>
                </a:solidFill>
              </a:rPr>
              <a:t>, </a:t>
            </a:r>
          </a:p>
          <a:p>
            <a:r>
              <a:rPr lang="en-US" sz="1000" b="0" dirty="0">
                <a:solidFill>
                  <a:srgbClr val="000000"/>
                </a:solidFill>
              </a:rPr>
              <a:t>© Pearson Education Limited </a:t>
            </a:r>
            <a:r>
              <a:rPr lang="en-US" sz="1000" b="0" dirty="0" smtClean="0">
                <a:solidFill>
                  <a:srgbClr val="000000"/>
                </a:solidFill>
              </a:rPr>
              <a:t>2008</a:t>
            </a:r>
            <a:endParaRPr lang="en-US" sz="1000" b="0" dirty="0">
              <a:solidFill>
                <a:srgbClr val="000000"/>
              </a:solidFill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4492625" y="8528050"/>
            <a:ext cx="2111156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000" b="0" dirty="0">
                <a:solidFill>
                  <a:srgbClr val="000000"/>
                </a:solidFill>
              </a:rPr>
              <a:t>by Gregory A. </a:t>
            </a:r>
            <a:r>
              <a:rPr lang="en-US" sz="1000" b="0" dirty="0" err="1">
                <a:solidFill>
                  <a:srgbClr val="000000"/>
                </a:solidFill>
              </a:rPr>
              <a:t>Kuhlemeyer</a:t>
            </a:r>
            <a:r>
              <a:rPr lang="en-US" sz="1000" b="0" dirty="0">
                <a:solidFill>
                  <a:srgbClr val="000000"/>
                </a:solidFill>
              </a:rPr>
              <a:t>, Ph.D.,</a:t>
            </a:r>
          </a:p>
          <a:p>
            <a:r>
              <a:rPr lang="en-US" sz="1000" b="0" dirty="0">
                <a:solidFill>
                  <a:srgbClr val="000000"/>
                </a:solidFill>
              </a:rPr>
              <a:t>Carroll </a:t>
            </a:r>
            <a:r>
              <a:rPr lang="en-US" sz="1000" b="0" dirty="0" smtClean="0">
                <a:solidFill>
                  <a:srgbClr val="000000"/>
                </a:solidFill>
              </a:rPr>
              <a:t>University</a:t>
            </a:r>
            <a:endParaRPr lang="en-US" sz="1000" b="0" dirty="0">
              <a:solidFill>
                <a:srgbClr val="000000"/>
              </a:solidFill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154363" y="8589963"/>
            <a:ext cx="63182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1200" b="0"/>
              <a:t>III - </a:t>
            </a:r>
            <a:fld id="{9FD965A7-4C22-4139-B063-EC6488A5F47A}" type="slidenum">
              <a:rPr lang="en-US" sz="1200" b="0"/>
              <a:pPr algn="l"/>
              <a:t>‹#›</a:t>
            </a:fld>
            <a:endParaRPr lang="en-US" sz="1200" b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449388" y="100013"/>
            <a:ext cx="4026744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Fundamentals of Financial Management, </a:t>
            </a:r>
            <a:r>
              <a:rPr lang="en-US" sz="1400" dirty="0" smtClean="0">
                <a:solidFill>
                  <a:srgbClr val="000000"/>
                </a:solidFill>
              </a:rPr>
              <a:t>13/e</a:t>
            </a:r>
            <a:endParaRPr lang="en-US" sz="1400" dirty="0">
              <a:solidFill>
                <a:srgbClr val="000000"/>
              </a:solidFill>
            </a:endParaRPr>
          </a:p>
          <a:p>
            <a:r>
              <a:rPr lang="en-US" sz="1400" dirty="0">
                <a:solidFill>
                  <a:srgbClr val="000000"/>
                </a:solidFill>
              </a:rPr>
              <a:t>Chapter 3: Time Value of Money</a:t>
            </a:r>
          </a:p>
        </p:txBody>
      </p:sp>
    </p:spTree>
    <p:extLst>
      <p:ext uri="{BB962C8B-B14F-4D97-AF65-F5344CB8AC3E}">
        <p14:creationId xmlns:p14="http://schemas.microsoft.com/office/powerpoint/2010/main" val="3414933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449388" y="100013"/>
            <a:ext cx="4026744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Fundamentals of Financial Management, </a:t>
            </a:r>
            <a:r>
              <a:rPr lang="en-US" sz="1400" dirty="0" smtClean="0">
                <a:solidFill>
                  <a:srgbClr val="000000"/>
                </a:solidFill>
              </a:rPr>
              <a:t>13/e</a:t>
            </a:r>
            <a:endParaRPr lang="en-US" sz="1400" dirty="0">
              <a:solidFill>
                <a:srgbClr val="000000"/>
              </a:solidFill>
            </a:endParaRPr>
          </a:p>
          <a:p>
            <a:r>
              <a:rPr lang="en-US" sz="1400" dirty="0">
                <a:solidFill>
                  <a:srgbClr val="000000"/>
                </a:solidFill>
              </a:rPr>
              <a:t>Chapter 3: Time Value of Money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04788" y="8528050"/>
            <a:ext cx="215283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000" b="0" dirty="0">
                <a:solidFill>
                  <a:srgbClr val="000000"/>
                </a:solidFill>
              </a:rPr>
              <a:t>Van Horne &amp; </a:t>
            </a:r>
            <a:r>
              <a:rPr lang="en-US" sz="1000" b="0" dirty="0" err="1">
                <a:solidFill>
                  <a:srgbClr val="000000"/>
                </a:solidFill>
              </a:rPr>
              <a:t>Wachowicz</a:t>
            </a:r>
            <a:r>
              <a:rPr lang="en-US" sz="1000" b="0" dirty="0">
                <a:solidFill>
                  <a:srgbClr val="000000"/>
                </a:solidFill>
              </a:rPr>
              <a:t>, </a:t>
            </a:r>
          </a:p>
          <a:p>
            <a:r>
              <a:rPr lang="en-US" sz="1000" b="0" dirty="0">
                <a:solidFill>
                  <a:srgbClr val="000000"/>
                </a:solidFill>
              </a:rPr>
              <a:t>© Pearson Education Limited </a:t>
            </a:r>
            <a:r>
              <a:rPr lang="en-US" sz="1000" b="0" dirty="0" smtClean="0">
                <a:solidFill>
                  <a:srgbClr val="000000"/>
                </a:solidFill>
              </a:rPr>
              <a:t>2008</a:t>
            </a:r>
            <a:endParaRPr lang="en-US" sz="1000" b="0" dirty="0">
              <a:solidFill>
                <a:srgbClr val="000000"/>
              </a:solidFill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492625" y="8528050"/>
            <a:ext cx="2111156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000" b="0" dirty="0">
                <a:solidFill>
                  <a:srgbClr val="000000"/>
                </a:solidFill>
              </a:rPr>
              <a:t>by Gregory A. </a:t>
            </a:r>
            <a:r>
              <a:rPr lang="en-US" sz="1000" b="0" dirty="0" err="1">
                <a:solidFill>
                  <a:srgbClr val="000000"/>
                </a:solidFill>
              </a:rPr>
              <a:t>Kuhlemeyer</a:t>
            </a:r>
            <a:r>
              <a:rPr lang="en-US" sz="1000" b="0" dirty="0">
                <a:solidFill>
                  <a:srgbClr val="000000"/>
                </a:solidFill>
              </a:rPr>
              <a:t>, Ph.D.,</a:t>
            </a:r>
          </a:p>
          <a:p>
            <a:r>
              <a:rPr lang="en-US" sz="1000" b="0" dirty="0">
                <a:solidFill>
                  <a:srgbClr val="000000"/>
                </a:solidFill>
              </a:rPr>
              <a:t>Carroll </a:t>
            </a:r>
            <a:r>
              <a:rPr lang="en-US" sz="1000" b="0" dirty="0" smtClean="0">
                <a:solidFill>
                  <a:srgbClr val="000000"/>
                </a:solidFill>
              </a:rPr>
              <a:t>University</a:t>
            </a:r>
            <a:endParaRPr lang="en-US" sz="1000" b="0" dirty="0">
              <a:solidFill>
                <a:srgbClr val="000000"/>
              </a:solidFill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154363" y="8589963"/>
            <a:ext cx="63182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1200" b="0"/>
              <a:t>III - </a:t>
            </a:r>
            <a:fld id="{6499854A-4081-4FE4-9DC4-DF038D18943E}" type="slidenum">
              <a:rPr lang="en-US" sz="1200" b="0"/>
              <a:pPr algn="l"/>
              <a:t>‹#›</a:t>
            </a:fld>
            <a:endParaRPr lang="en-US" sz="1200" b="0"/>
          </a:p>
        </p:txBody>
      </p:sp>
    </p:spTree>
    <p:extLst>
      <p:ext uri="{BB962C8B-B14F-4D97-AF65-F5344CB8AC3E}">
        <p14:creationId xmlns:p14="http://schemas.microsoft.com/office/powerpoint/2010/main" val="11437770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549201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76250"/>
            <a:ext cx="1943100" cy="5619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76250"/>
            <a:ext cx="5676900" cy="5619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76250"/>
            <a:ext cx="6781800" cy="1276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76250"/>
            <a:ext cx="6781800" cy="1276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76250"/>
            <a:ext cx="6781800" cy="1276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76250"/>
            <a:ext cx="6781800" cy="1276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 Second Level</a:t>
            </a:r>
          </a:p>
          <a:p>
            <a:pPr lvl="2"/>
            <a:r>
              <a:rPr lang="en-US" smtClean="0"/>
              <a:t> Third Level</a:t>
            </a:r>
          </a:p>
          <a:p>
            <a:pPr lvl="3"/>
            <a:r>
              <a:rPr lang="en-US" smtClean="0"/>
              <a:t> Fourth Level</a:t>
            </a:r>
          </a:p>
          <a:p>
            <a:pPr lvl="4"/>
            <a:r>
              <a:rPr lang="en-US" smtClean="0"/>
              <a:t> 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1913" y="6378575"/>
            <a:ext cx="6635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1800" b="0">
                <a:solidFill>
                  <a:srgbClr val="000000"/>
                </a:solidFill>
              </a:rPr>
              <a:t>3-</a:t>
            </a:r>
            <a:fld id="{D2F0A858-D899-44A9-8E25-06F6D2A87CAA}" type="slidenum">
              <a:rPr lang="en-US" sz="1800" b="0">
                <a:solidFill>
                  <a:srgbClr val="000000"/>
                </a:solidFill>
              </a:rPr>
              <a:pPr algn="l"/>
              <a:t>‹#›</a:t>
            </a:fld>
            <a:endParaRPr lang="en-US" sz="1800" b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75000"/>
        <a:buFont typeface="Monotype Sorts" pitchFamily="2" charset="2"/>
        <a:buChar char="u"/>
        <a:defRPr sz="36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75000"/>
        <a:buFont typeface="Monotype Sorts" pitchFamily="2" charset="2"/>
        <a:buChar char="u"/>
        <a:defRPr sz="3600" b="1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65000"/>
        <a:buFont typeface="Monotype Sorts" pitchFamily="2" charset="2"/>
        <a:buChar char="u"/>
        <a:defRPr sz="3600" b="1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65000"/>
        <a:buFont typeface="Monotype Sorts" pitchFamily="2" charset="2"/>
        <a:buChar char="u"/>
        <a:defRPr sz="3600" b="1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65000"/>
        <a:buFont typeface="Monotype Sorts" pitchFamily="2" charset="2"/>
        <a:buChar char="u"/>
        <a:defRPr sz="3600" b="1">
          <a:solidFill>
            <a:srgbClr val="000000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65000"/>
        <a:buFont typeface="Monotype Sorts" pitchFamily="2" charset="2"/>
        <a:buChar char="u"/>
        <a:defRPr sz="3600" b="1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65000"/>
        <a:buFont typeface="Monotype Sorts" pitchFamily="2" charset="2"/>
        <a:buChar char="u"/>
        <a:defRPr sz="3600" b="1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65000"/>
        <a:buFont typeface="Monotype Sorts" pitchFamily="2" charset="2"/>
        <a:buChar char="u"/>
        <a:defRPr sz="3600" b="1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65000"/>
        <a:buFont typeface="Monotype Sorts" pitchFamily="2" charset="2"/>
        <a:buChar char="u"/>
        <a:defRPr sz="3600" b="1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Microsoft_Word_97_-_2003_Document1.doc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wmf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wmf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8.wmf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9.wmf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990600"/>
            <a:ext cx="7772400" cy="1143000"/>
          </a:xfrm>
          <a:noFill/>
          <a:ln/>
        </p:spPr>
        <p:txBody>
          <a:bodyPr/>
          <a:lstStyle/>
          <a:p>
            <a:pPr algn="ctr"/>
            <a:r>
              <a:rPr lang="en-US" sz="7200" b="1" dirty="0" smtClean="0"/>
              <a:t>Lecture</a:t>
            </a:r>
            <a:r>
              <a:rPr lang="en-US" sz="7200" b="1" dirty="0" smtClean="0"/>
              <a:t> </a:t>
            </a:r>
            <a:r>
              <a:rPr lang="en-US" sz="7200" b="1" dirty="0" smtClean="0"/>
              <a:t>5</a:t>
            </a:r>
            <a:endParaRPr lang="en-US" sz="72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667000"/>
            <a:ext cx="6477000" cy="2133600"/>
          </a:xfrm>
          <a:noFill/>
          <a:ln/>
          <a:effectLst>
            <a:outerShdw dist="179605" dir="2700000" algn="ctr" rotWithShape="0">
              <a:schemeClr val="bg2"/>
            </a:outerShdw>
          </a:effectLst>
        </p:spPr>
        <p:txBody>
          <a:bodyPr/>
          <a:lstStyle/>
          <a:p>
            <a:pPr marL="342900" indent="-342900"/>
            <a:r>
              <a:rPr lang="en-US" sz="6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Time Value of Money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2"/>
          <p:cNvSpPr>
            <a:spLocks noChangeShapeType="1"/>
          </p:cNvSpPr>
          <p:nvPr/>
        </p:nvSpPr>
        <p:spPr bwMode="auto">
          <a:xfrm>
            <a:off x="1905000" y="1676400"/>
            <a:ext cx="5181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3124200"/>
            <a:ext cx="7924800" cy="3505200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3000"/>
              <a:t>		</a:t>
            </a:r>
            <a:r>
              <a:rPr lang="en-US" sz="3000" i="1"/>
              <a:t>The </a:t>
            </a:r>
            <a:r>
              <a:rPr lang="en-US" sz="3000" i="1">
                <a:solidFill>
                  <a:srgbClr val="42B200"/>
                </a:solidFill>
              </a:rPr>
              <a:t>Present Value </a:t>
            </a:r>
            <a:r>
              <a:rPr lang="en-US" sz="3000" i="1"/>
              <a:t>is simply the 		</a:t>
            </a:r>
            <a:r>
              <a:rPr lang="en-US" sz="3000" i="1">
                <a:solidFill>
                  <a:srgbClr val="42B200"/>
                </a:solidFill>
              </a:rPr>
              <a:t>$1,000</a:t>
            </a:r>
            <a:r>
              <a:rPr lang="en-US" sz="3000" i="1"/>
              <a:t> you originally deposited.  		That is the value today!</a:t>
            </a:r>
            <a:endParaRPr lang="en-US" sz="3000"/>
          </a:p>
          <a:p>
            <a:r>
              <a:rPr lang="en-US" sz="3000" u="sng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Present Value</a:t>
            </a:r>
            <a:r>
              <a:rPr lang="en-US" sz="3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000"/>
              <a:t>is the current value of a future amount of money, or a series of payments, evaluated at a given interest rate.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Simple Interest (PV)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1828800" y="1600200"/>
            <a:ext cx="5181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905000"/>
            <a:ext cx="8229600" cy="1219200"/>
          </a:xfrm>
          <a:noFill/>
          <a:ln/>
        </p:spPr>
        <p:txBody>
          <a:bodyPr/>
          <a:lstStyle/>
          <a:p>
            <a:r>
              <a:rPr lang="en-US" sz="3200"/>
              <a:t>What is the </a:t>
            </a:r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Present Value </a:t>
            </a:r>
            <a:r>
              <a:rPr lang="en-US" sz="3200"/>
              <a:t>(</a:t>
            </a:r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</a:t>
            </a:r>
            <a:r>
              <a:rPr lang="en-US" sz="3200"/>
              <a:t>) of the previous problem?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>
            <a:hlinkClick r:id="" action="ppaction://ole?verb=0"/>
          </p:cNvPr>
          <p:cNvGraphicFramePr>
            <a:graphicFrameLocks noGrp="1"/>
          </p:cNvGraphicFramePr>
          <p:nvPr>
            <p:ph type="chart" idx="1"/>
          </p:nvPr>
        </p:nvGraphicFramePr>
        <p:xfrm>
          <a:off x="228600" y="1685925"/>
          <a:ext cx="8797925" cy="493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Chart" r:id="rId3" imgW="7570440" imgH="4101840" progId="MSGraph.Chart.8">
                  <p:embed followColorScheme="full"/>
                </p:oleObj>
              </mc:Choice>
              <mc:Fallback>
                <p:oleObj name="Chart" r:id="rId3" imgW="7570440" imgH="4101840" progId="MSGraph.Chart.8">
                  <p:embed followColorScheme="full"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685925"/>
                        <a:ext cx="8797925" cy="493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1905000" y="1676400"/>
            <a:ext cx="6781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010400" cy="127635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Why Compound Interest?</a:t>
            </a: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1828800" y="1600200"/>
            <a:ext cx="6781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 rot="16200000">
            <a:off x="-1239838" y="4151313"/>
            <a:ext cx="33813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/>
              <a:t>Future Value (U.S. Dollars)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696200" cy="1828800"/>
          </a:xfrm>
          <a:noFill/>
          <a:ln/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/>
              <a:t>	</a:t>
            </a:r>
            <a:r>
              <a:rPr lang="en-US" sz="3300"/>
              <a:t>Assume that you deposit </a:t>
            </a:r>
            <a:r>
              <a:rPr lang="en-US" sz="33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$1,000</a:t>
            </a:r>
            <a:r>
              <a:rPr lang="en-US" sz="3300"/>
              <a:t> at a compound interest rate of </a:t>
            </a:r>
            <a:r>
              <a:rPr lang="en-US" sz="3300">
                <a:solidFill>
                  <a:srgbClr val="C277FF"/>
                </a:solidFill>
              </a:rPr>
              <a:t>7%</a:t>
            </a:r>
            <a:r>
              <a:rPr lang="en-US" sz="3300"/>
              <a:t> for </a:t>
            </a:r>
            <a:r>
              <a:rPr lang="en-US" sz="33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 years</a:t>
            </a:r>
            <a:r>
              <a:rPr lang="en-US" sz="3300"/>
              <a:t>.</a:t>
            </a:r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1905000" y="1676400"/>
            <a:ext cx="6477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76200"/>
            <a:ext cx="7162800" cy="152400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Future Value		</a:t>
            </a:r>
            <a:br>
              <a:rPr lang="en-US" b="1"/>
            </a:br>
            <a:r>
              <a:rPr lang="en-US" b="1"/>
              <a:t>Single Deposit (Graphic)</a:t>
            </a: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1828800" y="1600200"/>
            <a:ext cx="6477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1600200" y="4648200"/>
            <a:ext cx="60198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1600200" y="4267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620000" y="4267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1204913" y="3657600"/>
            <a:ext cx="6629400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3200" b="0">
                <a:solidFill>
                  <a:srgbClr val="000000"/>
                </a:solidFill>
              </a:rPr>
              <a:t>  </a:t>
            </a:r>
            <a:r>
              <a:rPr lang="en-US" b="0">
                <a:solidFill>
                  <a:srgbClr val="000000"/>
                </a:solidFill>
              </a:rPr>
              <a:t>0                   </a:t>
            </a:r>
            <a:r>
              <a:rPr lang="en-US">
                <a:solidFill>
                  <a:srgbClr val="38006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38006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b="0">
                <a:solidFill>
                  <a:srgbClr val="000000"/>
                </a:solidFill>
              </a:rPr>
              <a:t>                    </a:t>
            </a: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719138" y="4802188"/>
            <a:ext cx="1735137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4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$1,000</a:t>
            </a:r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1600200" y="5410200"/>
            <a:ext cx="0" cy="457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1600200" y="5867400"/>
            <a:ext cx="2971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7224713" y="5562600"/>
            <a:ext cx="935037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20000"/>
              </a:spcBef>
              <a:spcAft>
                <a:spcPct val="20000"/>
              </a:spcAft>
            </a:pPr>
            <a:r>
              <a:rPr lang="en-US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</a:t>
            </a:r>
            <a:r>
              <a:rPr lang="en-US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2424113" y="3962400"/>
            <a:ext cx="8413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C277FF"/>
                </a:solidFill>
              </a:rPr>
              <a:t>7%</a:t>
            </a:r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4572000" y="4267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4572000" y="5867400"/>
            <a:ext cx="2590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305800" cy="4572000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3200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</a:t>
            </a:r>
            <a:r>
              <a:rPr lang="en-US" sz="32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sz="3200"/>
              <a:t> 	= </a:t>
            </a:r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en-US" sz="3200" baseline="-25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sz="3200"/>
              <a:t> (1+</a:t>
            </a:r>
            <a:r>
              <a:rPr lang="en-US" sz="3200">
                <a:solidFill>
                  <a:srgbClr val="C277FF"/>
                </a:solidFill>
              </a:rPr>
              <a:t>i</a:t>
            </a:r>
            <a:r>
              <a:rPr lang="en-US" sz="3200"/>
              <a:t>)</a:t>
            </a:r>
            <a:r>
              <a:rPr lang="en-US" sz="3200" baseline="30000">
                <a:solidFill>
                  <a:schemeClr val="tx2"/>
                </a:solidFill>
              </a:rPr>
              <a:t>1</a:t>
            </a:r>
            <a:r>
              <a:rPr lang="en-US" sz="3200"/>
              <a:t> 		= </a:t>
            </a:r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$1,000</a:t>
            </a:r>
            <a:r>
              <a:rPr lang="en-US" sz="3200">
                <a:solidFill>
                  <a:srgbClr val="014A0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/>
              <a:t>(1</a:t>
            </a:r>
            <a:r>
              <a:rPr lang="en-US" sz="3200">
                <a:solidFill>
                  <a:srgbClr val="C277FF"/>
                </a:solidFill>
              </a:rPr>
              <a:t>.07</a:t>
            </a:r>
            <a:r>
              <a:rPr lang="en-US" sz="3200"/>
              <a:t>)					= </a:t>
            </a:r>
            <a:r>
              <a:rPr lang="en-US" sz="3200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$1,070</a:t>
            </a:r>
            <a:endParaRPr lang="en-US" sz="3200"/>
          </a:p>
          <a:p>
            <a:pPr algn="ctr">
              <a:buFont typeface="Monotype Sorts" pitchFamily="2" charset="2"/>
              <a:buNone/>
            </a:pPr>
            <a:r>
              <a:rPr lang="en-US" sz="3200" u="sng"/>
              <a:t>Compound Interest</a:t>
            </a:r>
            <a:endParaRPr lang="en-US" sz="3200"/>
          </a:p>
          <a:p>
            <a:pPr algn="ctr">
              <a:buFont typeface="Monotype Sorts" pitchFamily="2" charset="2"/>
              <a:buNone/>
            </a:pPr>
            <a:r>
              <a:rPr lang="en-US" sz="3200"/>
              <a:t>	You earned $70 interest on your $1,000 deposit over the first year.</a:t>
            </a:r>
          </a:p>
          <a:p>
            <a:pPr algn="ctr">
              <a:buFont typeface="Monotype Sorts" pitchFamily="2" charset="2"/>
              <a:buNone/>
            </a:pPr>
            <a:r>
              <a:rPr lang="en-US" sz="3200"/>
              <a:t>	This is the same amount of interest you would earn under simple interest.</a:t>
            </a:r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1905000" y="1676400"/>
            <a:ext cx="6553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162800" cy="160020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Future Value		</a:t>
            </a:r>
            <a:br>
              <a:rPr lang="en-US" b="1"/>
            </a:br>
            <a:r>
              <a:rPr lang="en-US" b="1"/>
              <a:t>Single Deposit (Formula)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1828800" y="1600200"/>
            <a:ext cx="6553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915400" cy="4724400"/>
          </a:xfrm>
          <a:noFill/>
          <a:ln/>
        </p:spPr>
        <p:txBody>
          <a:bodyPr/>
          <a:lstStyle/>
          <a:p>
            <a:pPr defTabSz="396875">
              <a:buFont typeface="Monotype Sorts" pitchFamily="2" charset="2"/>
              <a:buNone/>
            </a:pPr>
            <a:r>
              <a:rPr lang="en-US" sz="3500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</a:t>
            </a:r>
            <a:r>
              <a:rPr lang="en-US" sz="35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sz="3500"/>
              <a:t> 	= </a:t>
            </a:r>
            <a:r>
              <a:rPr lang="en-US" sz="35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en-US" sz="3500" baseline="-25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sz="35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500"/>
              <a:t>(1+</a:t>
            </a:r>
            <a:r>
              <a:rPr lang="en-US" sz="3500">
                <a:solidFill>
                  <a:srgbClr val="C277FF"/>
                </a:solidFill>
              </a:rPr>
              <a:t>i</a:t>
            </a:r>
            <a:r>
              <a:rPr lang="en-US" sz="3500"/>
              <a:t>)</a:t>
            </a:r>
            <a:r>
              <a:rPr lang="en-US" sz="3500" baseline="30000">
                <a:solidFill>
                  <a:schemeClr val="tx2"/>
                </a:solidFill>
              </a:rPr>
              <a:t>1</a:t>
            </a:r>
            <a:r>
              <a:rPr lang="en-US" sz="3500"/>
              <a:t> 			= </a:t>
            </a:r>
            <a:r>
              <a:rPr lang="en-US" sz="35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$1,000</a:t>
            </a:r>
            <a:r>
              <a:rPr lang="en-US" sz="3500"/>
              <a:t> (1</a:t>
            </a:r>
            <a:r>
              <a:rPr lang="en-US" sz="3500">
                <a:solidFill>
                  <a:srgbClr val="C277FF"/>
                </a:solidFill>
              </a:rPr>
              <a:t>.07</a:t>
            </a:r>
            <a:r>
              <a:rPr lang="en-US" sz="3500"/>
              <a:t>)			  												= </a:t>
            </a:r>
            <a:r>
              <a:rPr lang="en-US" sz="3500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$1,070</a:t>
            </a:r>
            <a:endParaRPr lang="en-US" sz="3500"/>
          </a:p>
          <a:p>
            <a:pPr defTabSz="396875">
              <a:buFont typeface="Monotype Sorts" pitchFamily="2" charset="2"/>
              <a:buNone/>
            </a:pPr>
            <a:r>
              <a:rPr lang="en-US" sz="3500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</a:t>
            </a:r>
            <a:r>
              <a:rPr lang="en-US" sz="35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3500"/>
              <a:t> 	= FV</a:t>
            </a:r>
            <a:r>
              <a:rPr lang="en-US" sz="3500" baseline="-25000"/>
              <a:t>1</a:t>
            </a:r>
            <a:r>
              <a:rPr lang="en-US" sz="3500"/>
              <a:t> (1+</a:t>
            </a:r>
            <a:r>
              <a:rPr lang="en-US" sz="3500">
                <a:solidFill>
                  <a:srgbClr val="C277FF"/>
                </a:solidFill>
              </a:rPr>
              <a:t>i</a:t>
            </a:r>
            <a:r>
              <a:rPr lang="en-US" sz="3500"/>
              <a:t>)</a:t>
            </a:r>
            <a:r>
              <a:rPr lang="en-US" sz="3500" baseline="30000">
                <a:solidFill>
                  <a:schemeClr val="tx2"/>
                </a:solidFill>
              </a:rPr>
              <a:t>1</a:t>
            </a:r>
            <a:r>
              <a:rPr lang="en-US" sz="3500"/>
              <a:t> 																= </a:t>
            </a:r>
            <a:r>
              <a:rPr lang="en-US" sz="35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en-US" sz="3500" baseline="-25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 </a:t>
            </a:r>
            <a:r>
              <a:rPr lang="en-US" sz="3500"/>
              <a:t>(1+</a:t>
            </a:r>
            <a:r>
              <a:rPr lang="en-US" sz="3500">
                <a:solidFill>
                  <a:srgbClr val="C277FF"/>
                </a:solidFill>
              </a:rPr>
              <a:t>i</a:t>
            </a:r>
            <a:r>
              <a:rPr lang="en-US" sz="3500"/>
              <a:t>)(1+</a:t>
            </a:r>
            <a:r>
              <a:rPr lang="en-US" sz="3500">
                <a:solidFill>
                  <a:srgbClr val="C277FF"/>
                </a:solidFill>
              </a:rPr>
              <a:t>i</a:t>
            </a:r>
            <a:r>
              <a:rPr lang="en-US" sz="3500"/>
              <a:t>) 	= </a:t>
            </a:r>
            <a:r>
              <a:rPr lang="en-US" sz="35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$1,000</a:t>
            </a:r>
            <a:r>
              <a:rPr lang="en-US" sz="3500"/>
              <a:t>(1</a:t>
            </a:r>
            <a:r>
              <a:rPr lang="en-US" sz="3500">
                <a:solidFill>
                  <a:srgbClr val="C277FF"/>
                </a:solidFill>
              </a:rPr>
              <a:t>.07</a:t>
            </a:r>
            <a:r>
              <a:rPr lang="en-US" sz="3500"/>
              <a:t>)(1</a:t>
            </a:r>
            <a:r>
              <a:rPr lang="en-US" sz="3500">
                <a:solidFill>
                  <a:srgbClr val="C277FF"/>
                </a:solidFill>
              </a:rPr>
              <a:t>.07</a:t>
            </a:r>
            <a:r>
              <a:rPr lang="en-US" sz="3500"/>
              <a:t>)				= </a:t>
            </a:r>
            <a:r>
              <a:rPr lang="en-US" sz="35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en-US" sz="3500" baseline="-25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sz="3500" baseline="-25000">
                <a:solidFill>
                  <a:srgbClr val="014A01"/>
                </a:solidFill>
              </a:rPr>
              <a:t> </a:t>
            </a:r>
            <a:r>
              <a:rPr lang="en-US" sz="3500"/>
              <a:t>(1+</a:t>
            </a:r>
            <a:r>
              <a:rPr lang="en-US" sz="3500">
                <a:solidFill>
                  <a:srgbClr val="C277FF"/>
                </a:solidFill>
              </a:rPr>
              <a:t>i</a:t>
            </a:r>
            <a:r>
              <a:rPr lang="en-US" sz="3500"/>
              <a:t>)</a:t>
            </a:r>
            <a:r>
              <a:rPr lang="en-US" sz="3500" baseline="30000">
                <a:solidFill>
                  <a:schemeClr val="tx2"/>
                </a:solidFill>
              </a:rPr>
              <a:t>2</a:t>
            </a:r>
            <a:r>
              <a:rPr lang="en-US" sz="3500"/>
              <a:t>			= </a:t>
            </a:r>
            <a:r>
              <a:rPr lang="en-US" sz="35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$1,000</a:t>
            </a:r>
            <a:r>
              <a:rPr lang="en-US" sz="3500"/>
              <a:t>(1</a:t>
            </a:r>
            <a:r>
              <a:rPr lang="en-US" sz="3500">
                <a:solidFill>
                  <a:srgbClr val="C277FF"/>
                </a:solidFill>
              </a:rPr>
              <a:t>.07</a:t>
            </a:r>
            <a:r>
              <a:rPr lang="en-US" sz="3500"/>
              <a:t>)</a:t>
            </a:r>
            <a:r>
              <a:rPr lang="en-US" sz="3500" baseline="30000">
                <a:solidFill>
                  <a:schemeClr val="tx2"/>
                </a:solidFill>
              </a:rPr>
              <a:t>2</a:t>
            </a:r>
            <a:r>
              <a:rPr lang="en-US" sz="3500"/>
              <a:t>															= </a:t>
            </a:r>
            <a:r>
              <a:rPr lang="en-US" sz="3500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$1,144.90</a:t>
            </a:r>
            <a:endParaRPr lang="en-US" sz="3500">
              <a:solidFill>
                <a:srgbClr val="A7515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defTabSz="396875">
              <a:buFont typeface="Monotype Sorts" pitchFamily="2" charset="2"/>
              <a:buNone/>
            </a:pPr>
            <a:r>
              <a:rPr lang="en-US" sz="3200"/>
              <a:t>You earned an </a:t>
            </a:r>
            <a:r>
              <a:rPr lang="en-US" sz="3200" i="1"/>
              <a:t>EXTRA</a:t>
            </a:r>
            <a:r>
              <a:rPr lang="en-US" sz="3200"/>
              <a:t> </a:t>
            </a:r>
            <a:r>
              <a:rPr lang="en-US" sz="3200" i="1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$4.90</a:t>
            </a:r>
            <a:r>
              <a:rPr lang="en-US" sz="3200"/>
              <a:t> in Year 2 with compound over simple interest. </a:t>
            </a:r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1905000" y="1676400"/>
            <a:ext cx="6553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1828800" y="1600200"/>
            <a:ext cx="6553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838200" y="2590800"/>
            <a:ext cx="1219200" cy="609600"/>
          </a:xfrm>
          <a:prstGeom prst="line">
            <a:avLst/>
          </a:prstGeom>
          <a:noFill/>
          <a:ln w="12700">
            <a:solidFill>
              <a:srgbClr val="A7515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flipH="1">
            <a:off x="2667000" y="32004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1676400" y="76200"/>
            <a:ext cx="7162800" cy="152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lIns="90488" tIns="44450" rIns="90488" bIns="44450" anchor="ctr"/>
          <a:lstStyle/>
          <a:p>
            <a:pPr algn="l"/>
            <a:r>
              <a:rPr lang="en-US" sz="44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Future Value	</a:t>
            </a:r>
          </a:p>
          <a:p>
            <a:pPr algn="l"/>
            <a:r>
              <a:rPr lang="en-US" sz="44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Single Deposit (Formula)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905000"/>
            <a:ext cx="7848600" cy="4648200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		</a:t>
            </a:r>
            <a:r>
              <a:rPr lang="en-US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</a:t>
            </a:r>
            <a:r>
              <a:rPr lang="en-US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/>
              <a:t> 	= </a:t>
            </a:r>
            <a:r>
              <a:rPr lang="en-US">
                <a:solidFill>
                  <a:srgbClr val="42B200"/>
                </a:solidFill>
              </a:rPr>
              <a:t>P</a:t>
            </a:r>
            <a:r>
              <a:rPr lang="en-US" baseline="-25000">
                <a:solidFill>
                  <a:srgbClr val="42B200"/>
                </a:solidFill>
              </a:rPr>
              <a:t>0</a:t>
            </a:r>
            <a:r>
              <a:rPr lang="en-US"/>
              <a:t>(1+</a:t>
            </a:r>
            <a:r>
              <a:rPr lang="en-US">
                <a:solidFill>
                  <a:srgbClr val="C277FF"/>
                </a:solidFill>
              </a:rPr>
              <a:t>i</a:t>
            </a:r>
            <a:r>
              <a:rPr lang="en-US"/>
              <a:t>)</a:t>
            </a:r>
            <a:r>
              <a:rPr lang="en-US" baseline="30000">
                <a:solidFill>
                  <a:schemeClr val="tx2"/>
                </a:solidFill>
              </a:rPr>
              <a:t>1</a:t>
            </a:r>
            <a:endParaRPr lang="en-US"/>
          </a:p>
          <a:p>
            <a:pPr>
              <a:buFont typeface="Monotype Sorts" pitchFamily="2" charset="2"/>
              <a:buNone/>
            </a:pPr>
            <a:r>
              <a:rPr lang="en-US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</a:t>
            </a:r>
            <a:r>
              <a:rPr lang="en-US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/>
              <a:t> 	= </a:t>
            </a:r>
            <a:r>
              <a:rPr lang="en-US">
                <a:solidFill>
                  <a:srgbClr val="42B200"/>
                </a:solidFill>
              </a:rPr>
              <a:t>P</a:t>
            </a:r>
            <a:r>
              <a:rPr lang="en-US" baseline="-25000">
                <a:solidFill>
                  <a:srgbClr val="42B200"/>
                </a:solidFill>
              </a:rPr>
              <a:t>0</a:t>
            </a:r>
            <a:r>
              <a:rPr lang="en-US"/>
              <a:t>(1+</a:t>
            </a:r>
            <a:r>
              <a:rPr lang="en-US">
                <a:solidFill>
                  <a:srgbClr val="C277FF"/>
                </a:solidFill>
              </a:rPr>
              <a:t>i</a:t>
            </a:r>
            <a:r>
              <a:rPr lang="en-US"/>
              <a:t>)</a:t>
            </a:r>
            <a:r>
              <a:rPr lang="en-US" baseline="30000">
                <a:solidFill>
                  <a:schemeClr val="tx2"/>
                </a:solidFill>
              </a:rPr>
              <a:t>2</a:t>
            </a:r>
            <a:endParaRPr lang="en-US" sz="800" baseline="30000">
              <a:solidFill>
                <a:schemeClr val="tx2"/>
              </a:solidFill>
            </a:endParaRPr>
          </a:p>
          <a:p>
            <a:pPr>
              <a:buFont typeface="Monotype Sorts" pitchFamily="2" charset="2"/>
              <a:buNone/>
            </a:pPr>
            <a:endParaRPr lang="en-US" sz="800"/>
          </a:p>
          <a:p>
            <a:pPr>
              <a:buFont typeface="Monotype Sorts" pitchFamily="2" charset="2"/>
              <a:buNone/>
            </a:pPr>
            <a:endParaRPr lang="en-US" sz="1800"/>
          </a:p>
          <a:p>
            <a:pPr>
              <a:buFont typeface="Monotype Sorts" pitchFamily="2" charset="2"/>
              <a:buNone/>
            </a:pPr>
            <a:r>
              <a:rPr lang="en-US"/>
              <a:t>General </a:t>
            </a:r>
            <a:r>
              <a:rPr lang="en-US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Future Value </a:t>
            </a:r>
            <a:r>
              <a:rPr lang="en-US"/>
              <a:t>Formula:</a:t>
            </a:r>
            <a:endParaRPr lang="en-US">
              <a:solidFill>
                <a:srgbClr val="A7515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Monotype Sorts" pitchFamily="2" charset="2"/>
              <a:buNone/>
            </a:pPr>
            <a:r>
              <a:rPr lang="en-US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</a:t>
            </a:r>
            <a:r>
              <a:rPr lang="en-US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/>
              <a:t> 	= </a:t>
            </a:r>
            <a:r>
              <a:rPr lang="en-US">
                <a:solidFill>
                  <a:srgbClr val="42B200"/>
                </a:solidFill>
              </a:rPr>
              <a:t>P</a:t>
            </a:r>
            <a:r>
              <a:rPr lang="en-US" baseline="-25000">
                <a:solidFill>
                  <a:srgbClr val="42B200"/>
                </a:solidFill>
              </a:rPr>
              <a:t>0</a:t>
            </a:r>
            <a:r>
              <a:rPr lang="en-US"/>
              <a:t> (1+</a:t>
            </a:r>
            <a:r>
              <a:rPr lang="en-US">
                <a:solidFill>
                  <a:srgbClr val="C277FF"/>
                </a:solidFill>
              </a:rPr>
              <a:t>i</a:t>
            </a:r>
            <a:r>
              <a:rPr lang="en-US"/>
              <a:t>)</a:t>
            </a:r>
            <a:r>
              <a:rPr lang="en-US" baseline="30000">
                <a:solidFill>
                  <a:schemeClr val="tx2"/>
                </a:solidFill>
              </a:rPr>
              <a:t>n</a:t>
            </a:r>
            <a:r>
              <a:rPr lang="en-US"/>
              <a:t>  </a:t>
            </a:r>
          </a:p>
          <a:p>
            <a:pPr>
              <a:buFont typeface="Monotype Sorts" pitchFamily="2" charset="2"/>
              <a:buNone/>
            </a:pPr>
            <a:r>
              <a:rPr lang="en-US"/>
              <a:t>or  	</a:t>
            </a:r>
            <a:r>
              <a:rPr lang="en-US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</a:t>
            </a:r>
            <a:r>
              <a:rPr lang="en-US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/>
              <a:t> = </a:t>
            </a:r>
            <a:r>
              <a:rPr lang="en-US">
                <a:solidFill>
                  <a:srgbClr val="42B200"/>
                </a:solidFill>
              </a:rPr>
              <a:t>P</a:t>
            </a:r>
            <a:r>
              <a:rPr lang="en-US" baseline="-25000">
                <a:solidFill>
                  <a:srgbClr val="42B200"/>
                </a:solidFill>
              </a:rPr>
              <a:t>0</a:t>
            </a:r>
            <a:r>
              <a:rPr lang="en-US"/>
              <a:t> (</a:t>
            </a:r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FVIF</a:t>
            </a:r>
            <a:r>
              <a:rPr lang="en-US" baseline="-25000">
                <a:solidFill>
                  <a:srgbClr val="C277FF"/>
                </a:solidFill>
              </a:rPr>
              <a:t>i</a:t>
            </a:r>
            <a:r>
              <a:rPr lang="en-US" baseline="-25000"/>
              <a:t>,</a:t>
            </a:r>
            <a:r>
              <a:rPr lang="en-US" baseline="-25000">
                <a:solidFill>
                  <a:schemeClr val="tx2"/>
                </a:solidFill>
              </a:rPr>
              <a:t>n</a:t>
            </a:r>
            <a:r>
              <a:rPr lang="en-US"/>
              <a:t>) -- </a:t>
            </a:r>
            <a:r>
              <a:rPr lang="en-US" i="1">
                <a:effectLst>
                  <a:outerShdw blurRad="38100" dist="38100" dir="2700000" algn="tl">
                    <a:srgbClr val="C0C0C0"/>
                  </a:outerShdw>
                </a:effectLst>
              </a:rPr>
              <a:t>See Table I</a:t>
            </a:r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1905000" y="1676400"/>
            <a:ext cx="4038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5562600" cy="175260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General Future Value Formula</a:t>
            </a:r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1828800" y="1600200"/>
            <a:ext cx="3962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3027363" y="3397250"/>
            <a:ext cx="7064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rgbClr val="000000"/>
                </a:solidFill>
              </a:rPr>
              <a:t>etc.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33400" y="1828800"/>
            <a:ext cx="8229600" cy="144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10000"/>
              </a:spcBef>
            </a:pPr>
            <a:r>
              <a:rPr lang="en-US" sz="4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FVIF</a:t>
            </a:r>
            <a:r>
              <a:rPr lang="en-US" sz="4000" baseline="-25000">
                <a:solidFill>
                  <a:srgbClr val="C277FF"/>
                </a:solidFill>
              </a:rPr>
              <a:t>i</a:t>
            </a:r>
            <a:r>
              <a:rPr lang="en-US" sz="4000" baseline="-25000">
                <a:solidFill>
                  <a:srgbClr val="000000"/>
                </a:solidFill>
              </a:rPr>
              <a:t>,</a:t>
            </a:r>
            <a:r>
              <a:rPr lang="en-US" sz="4000" baseline="-25000">
                <a:solidFill>
                  <a:schemeClr val="tx2"/>
                </a:solidFill>
              </a:rPr>
              <a:t>n</a:t>
            </a:r>
            <a:r>
              <a:rPr lang="en-US" sz="4000" baseline="-250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is found on Table I </a:t>
            </a:r>
          </a:p>
          <a:p>
            <a:pPr marL="342900" indent="-342900">
              <a:spcBef>
                <a:spcPct val="10000"/>
              </a:spcBef>
            </a:pPr>
            <a:r>
              <a:rPr lang="en-US">
                <a:solidFill>
                  <a:srgbClr val="000000"/>
                </a:solidFill>
              </a:rPr>
              <a:t>at the end of the book.</a:t>
            </a:r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1905000" y="1676400"/>
            <a:ext cx="6096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Valuation Using Table I</a:t>
            </a:r>
          </a:p>
        </p:txBody>
      </p:sp>
      <p:graphicFrame>
        <p:nvGraphicFramePr>
          <p:cNvPr id="19461" name="Object 5">
            <a:hlinkClick r:id="" action="ppaction://ole?verb=0"/>
          </p:cNvPr>
          <p:cNvGraphicFramePr>
            <a:graphicFrameLocks noGrp="1"/>
          </p:cNvGraphicFramePr>
          <p:nvPr>
            <p:ph type="tbl" idx="1"/>
          </p:nvPr>
        </p:nvGraphicFramePr>
        <p:xfrm>
          <a:off x="838200" y="3349625"/>
          <a:ext cx="7964488" cy="337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name="Document" r:id="rId3" imgW="8100720" imgH="3354120" progId="Word.Document.8">
                  <p:embed/>
                </p:oleObj>
              </mc:Choice>
              <mc:Fallback>
                <p:oleObj name="Document" r:id="rId3" imgW="8100720" imgH="3354120" progId="Word.Document.8">
                  <p:embed/>
                  <p:pic>
                    <p:nvPicPr>
                      <p:cNvPr id="0" name="Picture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349625"/>
                        <a:ext cx="7964488" cy="337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1066800" y="3886200"/>
            <a:ext cx="70866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2743200" y="3429000"/>
            <a:ext cx="0" cy="31242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1066800" y="44196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1066800" y="60198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1054100" y="55118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1066800" y="49657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4724400" y="3429000"/>
            <a:ext cx="0" cy="3124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6629400" y="3429000"/>
            <a:ext cx="0" cy="3124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1828800" y="1600200"/>
            <a:ext cx="6096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85800" y="1752600"/>
            <a:ext cx="7620000" cy="152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spcAft>
                <a:spcPct val="20000"/>
              </a:spcAft>
            </a:pPr>
            <a:r>
              <a:rPr lang="en-US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3400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</a:t>
            </a:r>
            <a:r>
              <a:rPr lang="en-US" sz="34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3400">
                <a:solidFill>
                  <a:srgbClr val="000000"/>
                </a:solidFill>
              </a:rPr>
              <a:t> 	=</a:t>
            </a:r>
            <a:r>
              <a:rPr lang="en-US" sz="3400">
                <a:solidFill>
                  <a:srgbClr val="42B200"/>
                </a:solidFill>
              </a:rPr>
              <a:t> $1,000 </a:t>
            </a:r>
            <a:r>
              <a:rPr lang="en-US" sz="3400">
                <a:solidFill>
                  <a:srgbClr val="000000"/>
                </a:solidFill>
              </a:rPr>
              <a:t>(</a:t>
            </a:r>
            <a:r>
              <a:rPr lang="en-US" sz="34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FVIF</a:t>
            </a:r>
            <a:r>
              <a:rPr lang="en-US" sz="3400" baseline="-25000">
                <a:solidFill>
                  <a:srgbClr val="C277FF"/>
                </a:solidFill>
              </a:rPr>
              <a:t>7%</a:t>
            </a:r>
            <a:r>
              <a:rPr lang="en-US" sz="3400" baseline="-25000">
                <a:solidFill>
                  <a:srgbClr val="000000"/>
                </a:solidFill>
              </a:rPr>
              <a:t>,</a:t>
            </a:r>
            <a:r>
              <a:rPr lang="en-US" sz="3400" baseline="-25000">
                <a:solidFill>
                  <a:schemeClr val="tx2"/>
                </a:solidFill>
              </a:rPr>
              <a:t>2</a:t>
            </a:r>
            <a:r>
              <a:rPr lang="en-US" sz="3400">
                <a:solidFill>
                  <a:srgbClr val="000000"/>
                </a:solidFill>
              </a:rPr>
              <a:t>)				= </a:t>
            </a:r>
            <a:r>
              <a:rPr lang="en-US" sz="3400">
                <a:solidFill>
                  <a:srgbClr val="42B200"/>
                </a:solidFill>
              </a:rPr>
              <a:t>$1,000</a:t>
            </a:r>
            <a:r>
              <a:rPr lang="en-US" sz="3400">
                <a:solidFill>
                  <a:srgbClr val="000000"/>
                </a:solidFill>
              </a:rPr>
              <a:t> (</a:t>
            </a:r>
            <a:r>
              <a:rPr lang="en-US" sz="3400">
                <a:solidFill>
                  <a:schemeClr val="hlink"/>
                </a:solidFill>
              </a:rPr>
              <a:t>1.145</a:t>
            </a:r>
            <a:r>
              <a:rPr lang="en-US" sz="3400">
                <a:solidFill>
                  <a:srgbClr val="000000"/>
                </a:solidFill>
              </a:rPr>
              <a:t>)					= </a:t>
            </a:r>
            <a:r>
              <a:rPr lang="en-US" sz="3400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$1,145</a:t>
            </a:r>
            <a:r>
              <a:rPr lang="en-US" sz="3400">
                <a:solidFill>
                  <a:srgbClr val="000000"/>
                </a:solidFill>
              </a:rPr>
              <a:t>  </a:t>
            </a:r>
            <a:r>
              <a:rPr lang="en-US" sz="2800">
                <a:solidFill>
                  <a:srgbClr val="000000"/>
                </a:solidFill>
              </a:rPr>
              <a:t>[Due to Rounding]</a:t>
            </a:r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1905000" y="1676400"/>
            <a:ext cx="6934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391400" cy="127635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Using Future Value Tables</a:t>
            </a: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1828800" y="1600200"/>
            <a:ext cx="6934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0486" name="Object 6">
            <a:hlinkClick r:id="" action="ppaction://ole?verb=0"/>
          </p:cNvPr>
          <p:cNvGraphicFramePr>
            <a:graphicFrameLocks noGrp="1"/>
          </p:cNvGraphicFramePr>
          <p:nvPr>
            <p:ph type="tbl" idx="1"/>
          </p:nvPr>
        </p:nvGraphicFramePr>
        <p:xfrm>
          <a:off x="1066800" y="3446463"/>
          <a:ext cx="7507288" cy="317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9" name="Document" r:id="rId3" imgW="8100720" imgH="3354120" progId="Word.Document.8">
                  <p:embed/>
                </p:oleObj>
              </mc:Choice>
              <mc:Fallback>
                <p:oleObj name="Document" r:id="rId3" imgW="8100720" imgH="3354120" progId="Word.Document.8">
                  <p:embed/>
                  <p:pic>
                    <p:nvPicPr>
                      <p:cNvPr id="0" name="Picture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446463"/>
                        <a:ext cx="7507288" cy="317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1066800" y="3962400"/>
            <a:ext cx="70866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2819400" y="3429000"/>
            <a:ext cx="0" cy="31242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1066800" y="44958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1066800" y="60198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1054100" y="55118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1066800" y="49657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4724400" y="3429000"/>
            <a:ext cx="0" cy="3124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6553200" y="3429000"/>
            <a:ext cx="0" cy="3124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0" name="Picture 10" descr="BAIId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30288" y="1905000"/>
            <a:ext cx="2741612" cy="4953000"/>
          </a:xfrm>
          <a:noFill/>
          <a:ln/>
        </p:spPr>
      </p:pic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TVM on the Calculator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981200"/>
            <a:ext cx="4038600" cy="1981200"/>
          </a:xfrm>
        </p:spPr>
        <p:txBody>
          <a:bodyPr/>
          <a:lstStyle/>
          <a:p>
            <a:r>
              <a:rPr lang="en-US" sz="2400"/>
              <a:t>Use the highlighted row of keys for solving any of the FV, PV, FVA, PVA, FVAD, and PVAD problems</a:t>
            </a:r>
          </a:p>
        </p:txBody>
      </p:sp>
      <p:sp>
        <p:nvSpPr>
          <p:cNvPr id="81925" name="Line 5"/>
          <p:cNvSpPr>
            <a:spLocks noChangeShapeType="1"/>
          </p:cNvSpPr>
          <p:nvPr/>
        </p:nvSpPr>
        <p:spPr bwMode="auto">
          <a:xfrm>
            <a:off x="1828800" y="1600200"/>
            <a:ext cx="5867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26" name="Line 6"/>
          <p:cNvSpPr>
            <a:spLocks noChangeShapeType="1"/>
          </p:cNvSpPr>
          <p:nvPr/>
        </p:nvSpPr>
        <p:spPr bwMode="auto">
          <a:xfrm>
            <a:off x="1905000" y="1676400"/>
            <a:ext cx="5867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27" name="Oval 7"/>
          <p:cNvSpPr>
            <a:spLocks noChangeArrowheads="1"/>
          </p:cNvSpPr>
          <p:nvPr/>
        </p:nvSpPr>
        <p:spPr bwMode="auto">
          <a:xfrm>
            <a:off x="1371600" y="4267200"/>
            <a:ext cx="2362200" cy="381000"/>
          </a:xfrm>
          <a:prstGeom prst="ellips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4419600" y="4038600"/>
            <a:ext cx="4038600" cy="2590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800">
                <a:solidFill>
                  <a:srgbClr val="000000"/>
                </a:solidFill>
              </a:rPr>
              <a:t>N:		Number of periods</a:t>
            </a:r>
          </a:p>
          <a:p>
            <a:pPr marL="342900" indent="-342900" algn="l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800">
                <a:solidFill>
                  <a:srgbClr val="000000"/>
                </a:solidFill>
              </a:rPr>
              <a:t>I/Y:	Interest rate per period</a:t>
            </a:r>
          </a:p>
          <a:p>
            <a:pPr marL="342900" indent="-342900" algn="l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800">
                <a:solidFill>
                  <a:srgbClr val="000000"/>
                </a:solidFill>
              </a:rPr>
              <a:t>PV:	Present value</a:t>
            </a:r>
          </a:p>
          <a:p>
            <a:pPr marL="342900" indent="-342900" algn="l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800">
                <a:solidFill>
                  <a:srgbClr val="000000"/>
                </a:solidFill>
              </a:rPr>
              <a:t>PMT:	Payment per period</a:t>
            </a:r>
          </a:p>
          <a:p>
            <a:pPr marL="342900" indent="-342900" algn="l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800">
                <a:solidFill>
                  <a:srgbClr val="000000"/>
                </a:solidFill>
              </a:rPr>
              <a:t>FV:	Future value</a:t>
            </a:r>
          </a:p>
          <a:p>
            <a:pPr marL="342900" indent="-342900" algn="l">
              <a:spcBef>
                <a:spcPct val="50000"/>
              </a:spcBef>
              <a:spcAft>
                <a:spcPct val="10000"/>
              </a:spcAft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800">
                <a:solidFill>
                  <a:srgbClr val="000000"/>
                </a:solidFill>
              </a:rPr>
              <a:t>CLR TVM:  Clears all of the inputs into the above TVM keys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Line 3"/>
          <p:cNvSpPr>
            <a:spLocks noChangeShapeType="1"/>
          </p:cNvSpPr>
          <p:nvPr/>
        </p:nvSpPr>
        <p:spPr bwMode="auto">
          <a:xfrm>
            <a:off x="1905000" y="1676400"/>
            <a:ext cx="7086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391400" cy="127635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sz="4000" b="1"/>
              <a:t>Using The TI BAII+ Calculator</a:t>
            </a:r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>
            <a:off x="1828800" y="1600200"/>
            <a:ext cx="7086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05" name="Rectangle 17"/>
          <p:cNvSpPr>
            <a:spLocks noChangeArrowheads="1"/>
          </p:cNvSpPr>
          <p:nvPr/>
        </p:nvSpPr>
        <p:spPr bwMode="auto">
          <a:xfrm>
            <a:off x="304800" y="1828800"/>
            <a:ext cx="8534400" cy="1981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06" name="Rectangle 18"/>
          <p:cNvSpPr>
            <a:spLocks noChangeArrowheads="1"/>
          </p:cNvSpPr>
          <p:nvPr/>
        </p:nvSpPr>
        <p:spPr bwMode="auto">
          <a:xfrm>
            <a:off x="22860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63507" name="Rectangle 19"/>
          <p:cNvSpPr>
            <a:spLocks noChangeArrowheads="1"/>
          </p:cNvSpPr>
          <p:nvPr/>
        </p:nvSpPr>
        <p:spPr bwMode="auto">
          <a:xfrm>
            <a:off x="36576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I/Y</a:t>
            </a:r>
          </a:p>
        </p:txBody>
      </p:sp>
      <p:sp>
        <p:nvSpPr>
          <p:cNvPr id="63508" name="Rectangle 20"/>
          <p:cNvSpPr>
            <a:spLocks noChangeArrowheads="1"/>
          </p:cNvSpPr>
          <p:nvPr/>
        </p:nvSpPr>
        <p:spPr bwMode="auto">
          <a:xfrm>
            <a:off x="49530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PV</a:t>
            </a:r>
          </a:p>
        </p:txBody>
      </p:sp>
      <p:sp>
        <p:nvSpPr>
          <p:cNvPr id="63509" name="Rectangle 21"/>
          <p:cNvSpPr>
            <a:spLocks noChangeArrowheads="1"/>
          </p:cNvSpPr>
          <p:nvPr/>
        </p:nvSpPr>
        <p:spPr bwMode="auto">
          <a:xfrm>
            <a:off x="62484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PMT</a:t>
            </a:r>
          </a:p>
        </p:txBody>
      </p:sp>
      <p:sp>
        <p:nvSpPr>
          <p:cNvPr id="63510" name="Rectangle 22"/>
          <p:cNvSpPr>
            <a:spLocks noChangeArrowheads="1"/>
          </p:cNvSpPr>
          <p:nvPr/>
        </p:nvSpPr>
        <p:spPr bwMode="auto">
          <a:xfrm>
            <a:off x="75438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FV</a:t>
            </a:r>
          </a:p>
        </p:txBody>
      </p:sp>
      <p:sp>
        <p:nvSpPr>
          <p:cNvPr id="63511" name="Rectangle 23"/>
          <p:cNvSpPr>
            <a:spLocks noChangeArrowheads="1"/>
          </p:cNvSpPr>
          <p:nvPr/>
        </p:nvSpPr>
        <p:spPr bwMode="auto">
          <a:xfrm>
            <a:off x="381000" y="1905000"/>
            <a:ext cx="17526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>
                <a:solidFill>
                  <a:srgbClr val="000000"/>
                </a:solidFill>
              </a:rPr>
              <a:t>Inputs</a:t>
            </a:r>
          </a:p>
        </p:txBody>
      </p:sp>
      <p:sp>
        <p:nvSpPr>
          <p:cNvPr id="63512" name="Rectangle 24"/>
          <p:cNvSpPr>
            <a:spLocks noChangeArrowheads="1"/>
          </p:cNvSpPr>
          <p:nvPr/>
        </p:nvSpPr>
        <p:spPr bwMode="auto">
          <a:xfrm>
            <a:off x="381000" y="3162300"/>
            <a:ext cx="17526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>
                <a:solidFill>
                  <a:srgbClr val="000000"/>
                </a:solidFill>
              </a:rPr>
              <a:t>Compute</a:t>
            </a:r>
          </a:p>
        </p:txBody>
      </p:sp>
      <p:sp>
        <p:nvSpPr>
          <p:cNvPr id="63514" name="Rectangle 26"/>
          <p:cNvSpPr>
            <a:spLocks noChangeArrowheads="1"/>
          </p:cNvSpPr>
          <p:nvPr/>
        </p:nvSpPr>
        <p:spPr bwMode="auto">
          <a:xfrm>
            <a:off x="2286000" y="1905000"/>
            <a:ext cx="6400800" cy="5334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15" name="Rectangle 27"/>
          <p:cNvSpPr>
            <a:spLocks noChangeArrowheads="1"/>
          </p:cNvSpPr>
          <p:nvPr/>
        </p:nvSpPr>
        <p:spPr bwMode="auto">
          <a:xfrm>
            <a:off x="2286000" y="3124200"/>
            <a:ext cx="6400800" cy="5334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304800" y="5486400"/>
            <a:ext cx="8534400" cy="137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742950" lvl="1" indent="-285750" algn="l">
              <a:spcBef>
                <a:spcPct val="20000"/>
              </a:spcBef>
              <a:spcAft>
                <a:spcPct val="20000"/>
              </a:spcAft>
              <a:buFont typeface="Wingdings" pitchFamily="2" charset="2"/>
              <a:buChar char="Ø"/>
            </a:pPr>
            <a:r>
              <a:rPr 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Focus on 3</a:t>
            </a:r>
            <a:r>
              <a:rPr lang="en-US" sz="3200" baseline="30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rd</a:t>
            </a:r>
            <a:r>
              <a:rPr 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Row of keys (will be displayed in slides as shown above)</a:t>
            </a:r>
          </a:p>
        </p:txBody>
      </p:sp>
      <p:pic>
        <p:nvPicPr>
          <p:cNvPr id="63516" name="Picture 28" descr="Row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886200"/>
            <a:ext cx="7315200" cy="14478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Line 2"/>
          <p:cNvSpPr>
            <a:spLocks noChangeShapeType="1"/>
          </p:cNvSpPr>
          <p:nvPr/>
        </p:nvSpPr>
        <p:spPr bwMode="auto">
          <a:xfrm>
            <a:off x="1905000" y="1676400"/>
            <a:ext cx="6705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76200"/>
            <a:ext cx="7010400" cy="1600200"/>
          </a:xfrm>
          <a:noFill/>
          <a:ln/>
        </p:spPr>
        <p:txBody>
          <a:bodyPr/>
          <a:lstStyle/>
          <a:p>
            <a:r>
              <a:rPr lang="en-US" b="1" dirty="0"/>
              <a:t>After studying </a:t>
            </a:r>
            <a:r>
              <a:rPr lang="en-US" b="1" dirty="0" smtClean="0"/>
              <a:t>Lect. </a:t>
            </a:r>
            <a:r>
              <a:rPr lang="en-US" b="1" dirty="0"/>
              <a:t>3, you should be able to: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458200" cy="4876800"/>
          </a:xfrm>
          <a:noFill/>
          <a:ln/>
        </p:spPr>
        <p:txBody>
          <a:bodyPr/>
          <a:lstStyle/>
          <a:p>
            <a:pPr marL="400050" indent="-400050">
              <a:lnSpc>
                <a:spcPct val="80000"/>
              </a:lnSpc>
              <a:buFont typeface="Monotype Sorts" pitchFamily="2" charset="2"/>
              <a:buAutoNum type="arabicPeriod"/>
            </a:pPr>
            <a:r>
              <a:rPr lang="en-US" sz="2000" dirty="0"/>
              <a:t>Understand what is meant by "the time value of money." </a:t>
            </a:r>
          </a:p>
          <a:p>
            <a:pPr marL="400050" indent="-400050">
              <a:lnSpc>
                <a:spcPct val="80000"/>
              </a:lnSpc>
              <a:buFont typeface="Monotype Sorts" pitchFamily="2" charset="2"/>
              <a:buAutoNum type="arabicPeriod"/>
            </a:pPr>
            <a:r>
              <a:rPr lang="en-US" sz="2000" dirty="0"/>
              <a:t>Understand the relationship between present and future value.</a:t>
            </a:r>
          </a:p>
          <a:p>
            <a:pPr marL="400050" indent="-400050">
              <a:lnSpc>
                <a:spcPct val="80000"/>
              </a:lnSpc>
              <a:buFont typeface="Monotype Sorts" pitchFamily="2" charset="2"/>
              <a:buAutoNum type="arabicPeriod"/>
            </a:pPr>
            <a:r>
              <a:rPr lang="en-US" sz="2000" dirty="0"/>
              <a:t>Describe how the interest rate can be used to adjust the value of cash flows – both forward and backward – to a single point in time. </a:t>
            </a:r>
          </a:p>
          <a:p>
            <a:pPr marL="400050" indent="-400050">
              <a:lnSpc>
                <a:spcPct val="80000"/>
              </a:lnSpc>
              <a:buFont typeface="Monotype Sorts" pitchFamily="2" charset="2"/>
              <a:buAutoNum type="arabicPeriod"/>
            </a:pPr>
            <a:r>
              <a:rPr lang="en-US" sz="2000" dirty="0"/>
              <a:t>Calculate both the future and present value of: (a) an amount invested today; (b) a stream of equal cash flows (an annuity); and (c) a stream of mixed cash flows. </a:t>
            </a:r>
          </a:p>
          <a:p>
            <a:pPr marL="400050" indent="-400050">
              <a:lnSpc>
                <a:spcPct val="80000"/>
              </a:lnSpc>
              <a:buFont typeface="Monotype Sorts" pitchFamily="2" charset="2"/>
              <a:buAutoNum type="arabicPeriod"/>
            </a:pPr>
            <a:r>
              <a:rPr lang="en-US" sz="2000" dirty="0"/>
              <a:t>Distinguish between an “ordinary annuity” and an “annuity due.” </a:t>
            </a:r>
          </a:p>
          <a:p>
            <a:pPr marL="400050" indent="-400050">
              <a:lnSpc>
                <a:spcPct val="80000"/>
              </a:lnSpc>
              <a:buFont typeface="Monotype Sorts" pitchFamily="2" charset="2"/>
              <a:buAutoNum type="arabicPeriod"/>
            </a:pPr>
            <a:r>
              <a:rPr lang="en-US" sz="2000" dirty="0"/>
              <a:t>Use interest factor tables and understand how they provide a shortcut to calculating present and future values. </a:t>
            </a:r>
          </a:p>
          <a:p>
            <a:pPr marL="400050" indent="-400050">
              <a:lnSpc>
                <a:spcPct val="80000"/>
              </a:lnSpc>
              <a:buFont typeface="Monotype Sorts" pitchFamily="2" charset="2"/>
              <a:buAutoNum type="arabicPeriod"/>
            </a:pPr>
            <a:r>
              <a:rPr lang="en-US" sz="2000" dirty="0"/>
              <a:t>Use interest factor tables to find an unknown interest rate or growth rate when the number of time periods and future and present values are known. </a:t>
            </a:r>
          </a:p>
          <a:p>
            <a:pPr marL="400050" indent="-400050">
              <a:lnSpc>
                <a:spcPct val="80000"/>
              </a:lnSpc>
              <a:buFont typeface="Monotype Sorts" pitchFamily="2" charset="2"/>
              <a:buAutoNum type="arabicPeriod"/>
            </a:pPr>
            <a:r>
              <a:rPr lang="en-US" sz="2000" dirty="0"/>
              <a:t>Build an “amortization schedule” for an installment-style loan.</a:t>
            </a:r>
          </a:p>
        </p:txBody>
      </p:sp>
      <p:sp>
        <p:nvSpPr>
          <p:cNvPr id="105477" name="Line 5"/>
          <p:cNvSpPr>
            <a:spLocks noChangeShapeType="1"/>
          </p:cNvSpPr>
          <p:nvPr/>
        </p:nvSpPr>
        <p:spPr bwMode="auto">
          <a:xfrm>
            <a:off x="1828800" y="1600200"/>
            <a:ext cx="6705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121" name="Picture 33" descr="BAIId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66800" y="1828800"/>
            <a:ext cx="2960688" cy="5029200"/>
          </a:xfrm>
          <a:noFill/>
          <a:ln/>
        </p:spPr>
      </p:pic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6248400" y="5486400"/>
            <a:ext cx="1676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6248400" y="4876800"/>
            <a:ext cx="1676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6248400" y="4343400"/>
            <a:ext cx="1676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5029200" y="4876800"/>
            <a:ext cx="9906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5029200" y="5486400"/>
            <a:ext cx="9906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5029200" y="4343400"/>
            <a:ext cx="9906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Entering the FV Problem</a:t>
            </a:r>
          </a:p>
        </p:txBody>
      </p:sp>
      <p:sp>
        <p:nvSpPr>
          <p:cNvPr id="89098" name="Line 10"/>
          <p:cNvSpPr>
            <a:spLocks noChangeShapeType="1"/>
          </p:cNvSpPr>
          <p:nvPr/>
        </p:nvSpPr>
        <p:spPr bwMode="auto">
          <a:xfrm>
            <a:off x="1828800" y="1600200"/>
            <a:ext cx="6400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099" name="Line 11"/>
          <p:cNvSpPr>
            <a:spLocks noChangeShapeType="1"/>
          </p:cNvSpPr>
          <p:nvPr/>
        </p:nvSpPr>
        <p:spPr bwMode="auto">
          <a:xfrm>
            <a:off x="1905000" y="1676400"/>
            <a:ext cx="6400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104" name="Oval 16"/>
          <p:cNvSpPr>
            <a:spLocks noChangeArrowheads="1"/>
          </p:cNvSpPr>
          <p:nvPr/>
        </p:nvSpPr>
        <p:spPr bwMode="auto">
          <a:xfrm>
            <a:off x="1600200" y="3733800"/>
            <a:ext cx="381000" cy="304800"/>
          </a:xfrm>
          <a:prstGeom prst="ellips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06" name="Rectangle 18"/>
          <p:cNvSpPr>
            <a:spLocks noChangeArrowheads="1"/>
          </p:cNvSpPr>
          <p:nvPr/>
        </p:nvSpPr>
        <p:spPr bwMode="auto">
          <a:xfrm>
            <a:off x="5029200" y="3733800"/>
            <a:ext cx="9906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07" name="Rectangle 19"/>
          <p:cNvSpPr>
            <a:spLocks noChangeArrowheads="1"/>
          </p:cNvSpPr>
          <p:nvPr/>
        </p:nvSpPr>
        <p:spPr bwMode="auto">
          <a:xfrm>
            <a:off x="5029200" y="3124200"/>
            <a:ext cx="9906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08" name="Rectangle 20"/>
          <p:cNvSpPr>
            <a:spLocks noChangeArrowheads="1"/>
          </p:cNvSpPr>
          <p:nvPr/>
        </p:nvSpPr>
        <p:spPr bwMode="auto">
          <a:xfrm>
            <a:off x="5029200" y="2514600"/>
            <a:ext cx="9906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09" name="Rectangle 21"/>
          <p:cNvSpPr>
            <a:spLocks noChangeArrowheads="1"/>
          </p:cNvSpPr>
          <p:nvPr/>
        </p:nvSpPr>
        <p:spPr bwMode="auto">
          <a:xfrm>
            <a:off x="6248400" y="3733800"/>
            <a:ext cx="1676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10" name="Rectangle 22"/>
          <p:cNvSpPr>
            <a:spLocks noChangeArrowheads="1"/>
          </p:cNvSpPr>
          <p:nvPr/>
        </p:nvSpPr>
        <p:spPr bwMode="auto">
          <a:xfrm>
            <a:off x="6248400" y="3124200"/>
            <a:ext cx="1676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11" name="Rectangle 23"/>
          <p:cNvSpPr>
            <a:spLocks noChangeArrowheads="1"/>
          </p:cNvSpPr>
          <p:nvPr/>
        </p:nvSpPr>
        <p:spPr bwMode="auto">
          <a:xfrm>
            <a:off x="6248400" y="2514600"/>
            <a:ext cx="1676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12" name="Rectangle 24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981200"/>
            <a:ext cx="4343400" cy="44196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u="sng"/>
              <a:t>Press</a:t>
            </a:r>
            <a:r>
              <a:rPr lang="en-US" sz="2800"/>
              <a:t>: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sz="2800"/>
              <a:t>	    2</a:t>
            </a:r>
            <a:r>
              <a:rPr lang="en-US" sz="2800" baseline="30000"/>
              <a:t>nd</a:t>
            </a:r>
            <a:r>
              <a:rPr lang="en-US" sz="2800"/>
              <a:t>      CLR TVM</a:t>
            </a:r>
          </a:p>
          <a:p>
            <a:pPr>
              <a:buFont typeface="Monotype Sorts" pitchFamily="2" charset="2"/>
              <a:buNone/>
            </a:pPr>
            <a:r>
              <a:rPr lang="en-US" sz="2800"/>
              <a:t>		2  	      N</a:t>
            </a:r>
          </a:p>
          <a:p>
            <a:pPr>
              <a:buFont typeface="Monotype Sorts" pitchFamily="2" charset="2"/>
              <a:buNone/>
            </a:pPr>
            <a:r>
              <a:rPr lang="en-US" sz="2800"/>
              <a:t>		7	     I/Y</a:t>
            </a:r>
          </a:p>
          <a:p>
            <a:pPr>
              <a:buFont typeface="Monotype Sorts" pitchFamily="2" charset="2"/>
              <a:buNone/>
            </a:pPr>
            <a:r>
              <a:rPr lang="en-US" sz="2800">
                <a:ea typeface="Arial Unicode MS" pitchFamily="34" charset="-128"/>
                <a:cs typeface="Arial Unicode MS" pitchFamily="34" charset="-128"/>
              </a:rPr>
              <a:t>      -1000        PV</a:t>
            </a:r>
            <a:endParaRPr lang="en-US" sz="2800"/>
          </a:p>
          <a:p>
            <a:pPr>
              <a:buFont typeface="Monotype Sorts" pitchFamily="2" charset="2"/>
              <a:buNone/>
            </a:pPr>
            <a:r>
              <a:rPr lang="en-US" sz="2800"/>
              <a:t>		0	    PMT</a:t>
            </a:r>
          </a:p>
          <a:p>
            <a:pPr>
              <a:buFont typeface="Monotype Sorts" pitchFamily="2" charset="2"/>
              <a:buNone/>
            </a:pPr>
            <a:r>
              <a:rPr lang="en-US" sz="2800">
                <a:ea typeface="Arial Unicode MS" pitchFamily="34" charset="-128"/>
                <a:cs typeface="Arial Unicode MS" pitchFamily="34" charset="-128"/>
              </a:rPr>
              <a:t>       CPT          FV</a:t>
            </a:r>
            <a:endParaRPr lang="en-US" sz="2800"/>
          </a:p>
        </p:txBody>
      </p:sp>
      <p:sp>
        <p:nvSpPr>
          <p:cNvPr id="89115" name="Oval 27"/>
          <p:cNvSpPr>
            <a:spLocks noChangeArrowheads="1"/>
          </p:cNvSpPr>
          <p:nvPr/>
        </p:nvSpPr>
        <p:spPr bwMode="auto">
          <a:xfrm>
            <a:off x="3352800" y="4267200"/>
            <a:ext cx="381000" cy="304800"/>
          </a:xfrm>
          <a:prstGeom prst="ellips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16" name="Oval 28"/>
          <p:cNvSpPr>
            <a:spLocks noChangeArrowheads="1"/>
          </p:cNvSpPr>
          <p:nvPr/>
        </p:nvSpPr>
        <p:spPr bwMode="auto">
          <a:xfrm>
            <a:off x="2895600" y="4267200"/>
            <a:ext cx="381000" cy="304800"/>
          </a:xfrm>
          <a:prstGeom prst="ellips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17" name="Oval 29"/>
          <p:cNvSpPr>
            <a:spLocks noChangeArrowheads="1"/>
          </p:cNvSpPr>
          <p:nvPr/>
        </p:nvSpPr>
        <p:spPr bwMode="auto">
          <a:xfrm>
            <a:off x="2438400" y="4267200"/>
            <a:ext cx="381000" cy="304800"/>
          </a:xfrm>
          <a:prstGeom prst="ellips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18" name="Oval 30"/>
          <p:cNvSpPr>
            <a:spLocks noChangeArrowheads="1"/>
          </p:cNvSpPr>
          <p:nvPr/>
        </p:nvSpPr>
        <p:spPr bwMode="auto">
          <a:xfrm>
            <a:off x="2057400" y="4267200"/>
            <a:ext cx="381000" cy="304800"/>
          </a:xfrm>
          <a:prstGeom prst="ellips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19" name="Oval 31"/>
          <p:cNvSpPr>
            <a:spLocks noChangeArrowheads="1"/>
          </p:cNvSpPr>
          <p:nvPr/>
        </p:nvSpPr>
        <p:spPr bwMode="auto">
          <a:xfrm>
            <a:off x="1600200" y="4267200"/>
            <a:ext cx="381000" cy="304800"/>
          </a:xfrm>
          <a:prstGeom prst="ellips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26"/>
          <p:cNvSpPr>
            <a:spLocks noChangeArrowheads="1"/>
          </p:cNvSpPr>
          <p:nvPr/>
        </p:nvSpPr>
        <p:spPr bwMode="auto">
          <a:xfrm>
            <a:off x="609600" y="4038600"/>
            <a:ext cx="8001000" cy="228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Aft>
                <a:spcPct val="20000"/>
              </a:spcAft>
            </a:pPr>
            <a:r>
              <a:rPr lang="en-US" sz="2400">
                <a:solidFill>
                  <a:srgbClr val="000000"/>
                </a:solidFill>
              </a:rPr>
              <a:t>N:		2 Periods (enter as 2)</a:t>
            </a:r>
          </a:p>
          <a:p>
            <a:pPr marL="342900" indent="-342900" algn="l">
              <a:spcAft>
                <a:spcPct val="20000"/>
              </a:spcAft>
            </a:pPr>
            <a:r>
              <a:rPr lang="en-US" sz="2400">
                <a:solidFill>
                  <a:srgbClr val="000000"/>
                </a:solidFill>
              </a:rPr>
              <a:t>I/Y:	7% interest rate per period (enter as 7 </a:t>
            </a:r>
            <a:r>
              <a:rPr lang="en-US" sz="2400" u="sng">
                <a:solidFill>
                  <a:srgbClr val="000000"/>
                </a:solidFill>
              </a:rPr>
              <a:t>NOT</a:t>
            </a:r>
            <a:r>
              <a:rPr lang="en-US" sz="2400">
                <a:solidFill>
                  <a:srgbClr val="000000"/>
                </a:solidFill>
              </a:rPr>
              <a:t> .07)</a:t>
            </a:r>
          </a:p>
          <a:p>
            <a:pPr marL="342900" indent="-342900" algn="l">
              <a:spcAft>
                <a:spcPct val="20000"/>
              </a:spcAft>
            </a:pPr>
            <a:r>
              <a:rPr lang="en-US" sz="2400">
                <a:solidFill>
                  <a:srgbClr val="000000"/>
                </a:solidFill>
              </a:rPr>
              <a:t>PV:	$1,000 (enter as negative as you have “less”)</a:t>
            </a:r>
          </a:p>
          <a:p>
            <a:pPr marL="342900" indent="-342900" algn="l">
              <a:spcAft>
                <a:spcPct val="20000"/>
              </a:spcAft>
            </a:pPr>
            <a:r>
              <a:rPr lang="en-US" sz="2400">
                <a:solidFill>
                  <a:srgbClr val="000000"/>
                </a:solidFill>
              </a:rPr>
              <a:t>PMT:	Not relevant in this situation (enter as 0)</a:t>
            </a:r>
          </a:p>
          <a:p>
            <a:pPr marL="342900" indent="-342900" algn="l">
              <a:spcAft>
                <a:spcPct val="20000"/>
              </a:spcAft>
            </a:pPr>
            <a:r>
              <a:rPr lang="en-US" sz="2400">
                <a:solidFill>
                  <a:srgbClr val="000000"/>
                </a:solidFill>
              </a:rPr>
              <a:t>FV:	Compute (Resulting answer is positive)</a:t>
            </a:r>
          </a:p>
        </p:txBody>
      </p:sp>
      <p:sp>
        <p:nvSpPr>
          <p:cNvPr id="65539" name="Line 1027"/>
          <p:cNvSpPr>
            <a:spLocks noChangeShapeType="1"/>
          </p:cNvSpPr>
          <p:nvPr/>
        </p:nvSpPr>
        <p:spPr bwMode="auto">
          <a:xfrm>
            <a:off x="1905000" y="1676400"/>
            <a:ext cx="6248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0" name="Rectangle 1028"/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391400" cy="127635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Solving the FV Problem</a:t>
            </a:r>
          </a:p>
        </p:txBody>
      </p:sp>
      <p:sp>
        <p:nvSpPr>
          <p:cNvPr id="65541" name="Line 1029"/>
          <p:cNvSpPr>
            <a:spLocks noChangeShapeType="1"/>
          </p:cNvSpPr>
          <p:nvPr/>
        </p:nvSpPr>
        <p:spPr bwMode="auto">
          <a:xfrm>
            <a:off x="1828800" y="1600200"/>
            <a:ext cx="6248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2" name="Rectangle 1030"/>
          <p:cNvSpPr>
            <a:spLocks noChangeArrowheads="1"/>
          </p:cNvSpPr>
          <p:nvPr/>
        </p:nvSpPr>
        <p:spPr bwMode="auto">
          <a:xfrm>
            <a:off x="304800" y="1828800"/>
            <a:ext cx="8534400" cy="1981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3" name="Rectangle 1031"/>
          <p:cNvSpPr>
            <a:spLocks noChangeArrowheads="1"/>
          </p:cNvSpPr>
          <p:nvPr/>
        </p:nvSpPr>
        <p:spPr bwMode="auto">
          <a:xfrm>
            <a:off x="22860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65544" name="Rectangle 1032"/>
          <p:cNvSpPr>
            <a:spLocks noChangeArrowheads="1"/>
          </p:cNvSpPr>
          <p:nvPr/>
        </p:nvSpPr>
        <p:spPr bwMode="auto">
          <a:xfrm>
            <a:off x="36576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I/Y</a:t>
            </a:r>
          </a:p>
        </p:txBody>
      </p:sp>
      <p:sp>
        <p:nvSpPr>
          <p:cNvPr id="65545" name="Rectangle 1033"/>
          <p:cNvSpPr>
            <a:spLocks noChangeArrowheads="1"/>
          </p:cNvSpPr>
          <p:nvPr/>
        </p:nvSpPr>
        <p:spPr bwMode="auto">
          <a:xfrm>
            <a:off x="49530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PV</a:t>
            </a:r>
          </a:p>
        </p:txBody>
      </p:sp>
      <p:sp>
        <p:nvSpPr>
          <p:cNvPr id="65546" name="Rectangle 1034"/>
          <p:cNvSpPr>
            <a:spLocks noChangeArrowheads="1"/>
          </p:cNvSpPr>
          <p:nvPr/>
        </p:nvSpPr>
        <p:spPr bwMode="auto">
          <a:xfrm>
            <a:off x="62484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PMT</a:t>
            </a:r>
          </a:p>
        </p:txBody>
      </p:sp>
      <p:sp>
        <p:nvSpPr>
          <p:cNvPr id="65547" name="Rectangle 1035"/>
          <p:cNvSpPr>
            <a:spLocks noChangeArrowheads="1"/>
          </p:cNvSpPr>
          <p:nvPr/>
        </p:nvSpPr>
        <p:spPr bwMode="auto">
          <a:xfrm>
            <a:off x="75438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FV</a:t>
            </a:r>
          </a:p>
        </p:txBody>
      </p:sp>
      <p:sp>
        <p:nvSpPr>
          <p:cNvPr id="65548" name="Rectangle 1036"/>
          <p:cNvSpPr>
            <a:spLocks noChangeArrowheads="1"/>
          </p:cNvSpPr>
          <p:nvPr/>
        </p:nvSpPr>
        <p:spPr bwMode="auto">
          <a:xfrm>
            <a:off x="381000" y="1905000"/>
            <a:ext cx="17526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>
                <a:solidFill>
                  <a:srgbClr val="000000"/>
                </a:solidFill>
              </a:rPr>
              <a:t>Inputs</a:t>
            </a:r>
          </a:p>
        </p:txBody>
      </p:sp>
      <p:sp>
        <p:nvSpPr>
          <p:cNvPr id="65549" name="Rectangle 1037"/>
          <p:cNvSpPr>
            <a:spLocks noChangeArrowheads="1"/>
          </p:cNvSpPr>
          <p:nvPr/>
        </p:nvSpPr>
        <p:spPr bwMode="auto">
          <a:xfrm>
            <a:off x="381000" y="3162300"/>
            <a:ext cx="17526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>
                <a:solidFill>
                  <a:srgbClr val="000000"/>
                </a:solidFill>
              </a:rPr>
              <a:t>Compute</a:t>
            </a:r>
          </a:p>
        </p:txBody>
      </p:sp>
      <p:sp>
        <p:nvSpPr>
          <p:cNvPr id="65550" name="Rectangle 1038"/>
          <p:cNvSpPr>
            <a:spLocks noChangeArrowheads="1"/>
          </p:cNvSpPr>
          <p:nvPr/>
        </p:nvSpPr>
        <p:spPr bwMode="auto">
          <a:xfrm>
            <a:off x="2286000" y="1905000"/>
            <a:ext cx="6400800" cy="5334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800">
                <a:solidFill>
                  <a:srgbClr val="000000"/>
                </a:solidFill>
              </a:rPr>
              <a:t>    </a:t>
            </a:r>
            <a:r>
              <a:rPr lang="en-US" sz="2800">
                <a:solidFill>
                  <a:schemeClr val="tx2"/>
                </a:solidFill>
              </a:rPr>
              <a:t>2</a:t>
            </a:r>
            <a:r>
              <a:rPr lang="en-US" sz="2800">
                <a:solidFill>
                  <a:srgbClr val="000000"/>
                </a:solidFill>
              </a:rPr>
              <a:t>        </a:t>
            </a:r>
            <a:r>
              <a:rPr lang="en-US" sz="2800">
                <a:solidFill>
                  <a:srgbClr val="C277FF"/>
                </a:solidFill>
              </a:rPr>
              <a:t>    7</a:t>
            </a:r>
            <a:r>
              <a:rPr lang="en-US" sz="2800">
                <a:solidFill>
                  <a:srgbClr val="000000"/>
                </a:solidFill>
              </a:rPr>
              <a:t>      </a:t>
            </a:r>
            <a:r>
              <a:rPr lang="en-US" sz="2800">
                <a:solidFill>
                  <a:srgbClr val="42B200"/>
                </a:solidFill>
              </a:rPr>
              <a:t>-1,000        </a:t>
            </a:r>
            <a:r>
              <a:rPr lang="en-US" sz="28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65551" name="Rectangle 1039"/>
          <p:cNvSpPr>
            <a:spLocks noChangeArrowheads="1"/>
          </p:cNvSpPr>
          <p:nvPr/>
        </p:nvSpPr>
        <p:spPr bwMode="auto">
          <a:xfrm>
            <a:off x="2286000" y="3124200"/>
            <a:ext cx="6400800" cy="5334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400"/>
              <a:t>                                                           </a:t>
            </a:r>
            <a:r>
              <a:rPr lang="en-US" sz="2800">
                <a:solidFill>
                  <a:schemeClr val="hlink"/>
                </a:solidFill>
              </a:rPr>
              <a:t>1,144.90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991600" cy="1905000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4000"/>
              <a:t>	</a:t>
            </a:r>
            <a:r>
              <a:rPr lang="en-US" sz="2800"/>
              <a:t>Julie Miller wants to know how large her deposit of </a:t>
            </a:r>
            <a:r>
              <a:rPr 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$10,000</a:t>
            </a:r>
            <a:r>
              <a:rPr lang="en-US" sz="2800"/>
              <a:t> today will become at a compound annual interest rate of </a:t>
            </a:r>
            <a:r>
              <a:rPr lang="en-US" sz="2800">
                <a:solidFill>
                  <a:srgbClr val="C277FF"/>
                </a:solidFill>
              </a:rPr>
              <a:t>10%</a:t>
            </a:r>
            <a:r>
              <a:rPr lang="en-US" sz="2800"/>
              <a:t> for </a:t>
            </a: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 years</a:t>
            </a:r>
            <a:r>
              <a:rPr lang="en-US" sz="2800"/>
              <a:t>.</a:t>
            </a:r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1905000" y="1676400"/>
            <a:ext cx="6248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162800" cy="127635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Story Problem Example</a:t>
            </a:r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1828800" y="1600200"/>
            <a:ext cx="6248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1600200" y="4648200"/>
            <a:ext cx="6172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1600200" y="4267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7772400" y="4267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1128713" y="3657600"/>
            <a:ext cx="6883400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3200" b="0">
                <a:solidFill>
                  <a:srgbClr val="000000"/>
                </a:solidFill>
              </a:rPr>
              <a:t>  </a:t>
            </a:r>
            <a:r>
              <a:rPr lang="en-US" b="0">
                <a:solidFill>
                  <a:srgbClr val="000000"/>
                </a:solidFill>
              </a:rPr>
              <a:t>0        1        2        3        4       </a:t>
            </a: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747713" y="4848225"/>
            <a:ext cx="1646237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$10,000</a:t>
            </a:r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1600200" y="5410200"/>
            <a:ext cx="0" cy="457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1600200" y="5867400"/>
            <a:ext cx="1219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7377113" y="5562600"/>
            <a:ext cx="935037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20000"/>
              </a:spcBef>
              <a:spcAft>
                <a:spcPct val="20000"/>
              </a:spcAft>
            </a:pPr>
            <a:r>
              <a:rPr lang="en-US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</a:t>
            </a:r>
            <a:r>
              <a:rPr lang="en-US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1738313" y="4162425"/>
            <a:ext cx="993775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3200">
                <a:solidFill>
                  <a:srgbClr val="C277FF"/>
                </a:solidFill>
              </a:rPr>
              <a:t>10%</a:t>
            </a:r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2819400" y="4267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4114800" y="4267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5410200" y="4267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6629400" y="4267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2819400" y="5486400"/>
            <a:ext cx="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4114800" y="5486400"/>
            <a:ext cx="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>
            <a:off x="5410200" y="5486400"/>
            <a:ext cx="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>
            <a:off x="6629400" y="5486400"/>
            <a:ext cx="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2819400" y="5867400"/>
            <a:ext cx="129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>
            <a:off x="4114800" y="5867400"/>
            <a:ext cx="129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>
            <a:off x="5410200" y="5867400"/>
            <a:ext cx="1219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>
            <a:off x="6629400" y="5867400"/>
            <a:ext cx="838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4038600"/>
            <a:ext cx="8458200" cy="2286000"/>
          </a:xfrm>
          <a:noFill/>
          <a:ln/>
        </p:spPr>
        <p:txBody>
          <a:bodyPr/>
          <a:lstStyle/>
          <a:p>
            <a:r>
              <a:rPr lang="en-US" sz="3200"/>
              <a:t>Calculation based on Table I:			</a:t>
            </a:r>
            <a:r>
              <a:rPr lang="en-US" sz="32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3200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</a:t>
            </a:r>
            <a:r>
              <a:rPr lang="en-US" sz="32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r>
              <a:rPr lang="en-US" sz="2800"/>
              <a:t> 	</a:t>
            </a:r>
            <a:r>
              <a:rPr lang="en-US" sz="3200"/>
              <a:t>= </a:t>
            </a:r>
            <a:r>
              <a:rPr lang="en-US" sz="3200">
                <a:solidFill>
                  <a:srgbClr val="42B200"/>
                </a:solidFill>
              </a:rPr>
              <a:t>$10,000</a:t>
            </a:r>
            <a:r>
              <a:rPr lang="en-US" sz="3200">
                <a:solidFill>
                  <a:srgbClr val="014A01"/>
                </a:solidFill>
              </a:rPr>
              <a:t> </a:t>
            </a:r>
            <a:r>
              <a:rPr lang="en-US" sz="3200"/>
              <a:t>(</a:t>
            </a:r>
            <a:r>
              <a:rPr 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FVIF</a:t>
            </a:r>
            <a:r>
              <a:rPr lang="en-US" sz="3200" baseline="-25000">
                <a:solidFill>
                  <a:srgbClr val="C277FF"/>
                </a:solidFill>
              </a:rPr>
              <a:t>10%</a:t>
            </a:r>
            <a:r>
              <a:rPr lang="en-US" sz="3200" baseline="-25000"/>
              <a:t>, </a:t>
            </a:r>
            <a:r>
              <a:rPr lang="en-US" sz="3200" baseline="-25000">
                <a:solidFill>
                  <a:schemeClr val="tx2"/>
                </a:solidFill>
              </a:rPr>
              <a:t>5</a:t>
            </a:r>
            <a:r>
              <a:rPr lang="en-US" sz="3200"/>
              <a:t>)</a:t>
            </a:r>
            <a:r>
              <a:rPr lang="en-US" sz="2800"/>
              <a:t>					</a:t>
            </a:r>
            <a:r>
              <a:rPr lang="en-US" sz="3200"/>
              <a:t>= </a:t>
            </a:r>
            <a:r>
              <a:rPr lang="en-US" sz="3200">
                <a:solidFill>
                  <a:srgbClr val="42B200"/>
                </a:solidFill>
              </a:rPr>
              <a:t>$10,000</a:t>
            </a:r>
            <a:r>
              <a:rPr lang="en-US" sz="3200">
                <a:solidFill>
                  <a:srgbClr val="014A01"/>
                </a:solidFill>
              </a:rPr>
              <a:t> </a:t>
            </a:r>
            <a:r>
              <a:rPr lang="en-US" sz="3200"/>
              <a:t>(1.611)						= </a:t>
            </a:r>
            <a:r>
              <a:rPr lang="en-US" sz="3200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$16,110</a:t>
            </a:r>
            <a:r>
              <a:rPr lang="en-US" sz="2400"/>
              <a:t>	   [</a:t>
            </a:r>
            <a:r>
              <a:rPr lang="en-US" sz="2400" i="1"/>
              <a:t>Due to Rounding</a:t>
            </a:r>
            <a:r>
              <a:rPr lang="en-US" sz="2400"/>
              <a:t>]</a:t>
            </a:r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1905000" y="1676400"/>
            <a:ext cx="6172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162800" cy="127635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Story Problem Solution</a:t>
            </a:r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1828800" y="1600200"/>
            <a:ext cx="6172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152400" y="1905000"/>
            <a:ext cx="8839200" cy="213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914400" indent="-457200" algn="l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n-US" sz="3200">
                <a:solidFill>
                  <a:srgbClr val="000000"/>
                </a:solidFill>
              </a:rPr>
              <a:t>Calculation based on general formula:</a:t>
            </a:r>
            <a:r>
              <a:rPr lang="en-US" sz="2800">
                <a:solidFill>
                  <a:srgbClr val="000000"/>
                </a:solidFill>
              </a:rPr>
              <a:t>	</a:t>
            </a:r>
            <a:r>
              <a:rPr lang="en-US" sz="3200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</a:t>
            </a:r>
            <a:r>
              <a:rPr lang="en-US" sz="32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sz="3200">
                <a:solidFill>
                  <a:srgbClr val="000000"/>
                </a:solidFill>
              </a:rPr>
              <a:t> 	= </a:t>
            </a:r>
            <a:r>
              <a:rPr lang="en-US" sz="3200">
                <a:solidFill>
                  <a:srgbClr val="42B200"/>
                </a:solidFill>
              </a:rPr>
              <a:t>P</a:t>
            </a:r>
            <a:r>
              <a:rPr lang="en-US" sz="3200" baseline="-25000">
                <a:solidFill>
                  <a:srgbClr val="42B200"/>
                </a:solidFill>
              </a:rPr>
              <a:t>0</a:t>
            </a:r>
            <a:r>
              <a:rPr lang="en-US" sz="3200">
                <a:solidFill>
                  <a:srgbClr val="000000"/>
                </a:solidFill>
              </a:rPr>
              <a:t> (1+</a:t>
            </a:r>
            <a:r>
              <a:rPr lang="en-US" sz="3200">
                <a:solidFill>
                  <a:srgbClr val="C277FF"/>
                </a:solidFill>
              </a:rPr>
              <a:t>i</a:t>
            </a:r>
            <a:r>
              <a:rPr lang="en-US" sz="3200">
                <a:solidFill>
                  <a:srgbClr val="000000"/>
                </a:solidFill>
              </a:rPr>
              <a:t>)</a:t>
            </a:r>
            <a:r>
              <a:rPr lang="en-US" sz="3200" baseline="30000">
                <a:solidFill>
                  <a:schemeClr val="tx2"/>
                </a:solidFill>
              </a:rPr>
              <a:t>n</a:t>
            </a:r>
            <a:r>
              <a:rPr lang="en-US" sz="3200">
                <a:solidFill>
                  <a:srgbClr val="000000"/>
                </a:solidFill>
              </a:rPr>
              <a:t> 				</a:t>
            </a:r>
            <a:r>
              <a:rPr lang="en-US" sz="32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3200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</a:t>
            </a:r>
            <a:r>
              <a:rPr lang="en-US" sz="32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r>
              <a:rPr lang="en-US" sz="2800">
                <a:solidFill>
                  <a:srgbClr val="000000"/>
                </a:solidFill>
              </a:rPr>
              <a:t> 	</a:t>
            </a:r>
            <a:r>
              <a:rPr lang="en-US" sz="3200">
                <a:solidFill>
                  <a:srgbClr val="000000"/>
                </a:solidFill>
              </a:rPr>
              <a:t>= </a:t>
            </a:r>
            <a:r>
              <a:rPr lang="en-US" sz="3200">
                <a:solidFill>
                  <a:srgbClr val="42B200"/>
                </a:solidFill>
              </a:rPr>
              <a:t>$10,000</a:t>
            </a:r>
            <a:r>
              <a:rPr lang="en-US" sz="3200">
                <a:solidFill>
                  <a:srgbClr val="000000"/>
                </a:solidFill>
              </a:rPr>
              <a:t> (1+</a:t>
            </a:r>
            <a:r>
              <a:rPr lang="en-US" sz="3200">
                <a:solidFill>
                  <a:srgbClr val="380069"/>
                </a:solidFill>
              </a:rPr>
              <a:t> 0</a:t>
            </a:r>
            <a:r>
              <a:rPr lang="en-US" sz="3200">
                <a:solidFill>
                  <a:srgbClr val="C277FF"/>
                </a:solidFill>
              </a:rPr>
              <a:t>.10</a:t>
            </a:r>
            <a:r>
              <a:rPr lang="en-US" sz="3200">
                <a:solidFill>
                  <a:srgbClr val="000000"/>
                </a:solidFill>
              </a:rPr>
              <a:t>)</a:t>
            </a:r>
            <a:r>
              <a:rPr lang="en-US" baseline="30000">
                <a:solidFill>
                  <a:schemeClr val="tx2"/>
                </a:solidFill>
              </a:rPr>
              <a:t>5</a:t>
            </a:r>
            <a:r>
              <a:rPr lang="en-US" sz="3200">
                <a:solidFill>
                  <a:srgbClr val="000000"/>
                </a:solidFill>
              </a:rPr>
              <a:t>				= </a:t>
            </a:r>
            <a:r>
              <a:rPr lang="en-US" sz="3200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$16,105.10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7" name="Picture 1051" descr="BAIId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30288" y="1905000"/>
            <a:ext cx="2741612" cy="4953000"/>
          </a:xfrm>
          <a:noFill/>
          <a:ln/>
        </p:spPr>
      </p:pic>
      <p:sp>
        <p:nvSpPr>
          <p:cNvPr id="92162" name="Rectangle 1026"/>
          <p:cNvSpPr>
            <a:spLocks noChangeArrowheads="1"/>
          </p:cNvSpPr>
          <p:nvPr/>
        </p:nvSpPr>
        <p:spPr bwMode="auto">
          <a:xfrm>
            <a:off x="6248400" y="5486400"/>
            <a:ext cx="1676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3" name="Rectangle 1027"/>
          <p:cNvSpPr>
            <a:spLocks noChangeArrowheads="1"/>
          </p:cNvSpPr>
          <p:nvPr/>
        </p:nvSpPr>
        <p:spPr bwMode="auto">
          <a:xfrm>
            <a:off x="6248400" y="4876800"/>
            <a:ext cx="1676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4" name="Rectangle 1028"/>
          <p:cNvSpPr>
            <a:spLocks noChangeArrowheads="1"/>
          </p:cNvSpPr>
          <p:nvPr/>
        </p:nvSpPr>
        <p:spPr bwMode="auto">
          <a:xfrm>
            <a:off x="6248400" y="4343400"/>
            <a:ext cx="1676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5" name="Rectangle 1029"/>
          <p:cNvSpPr>
            <a:spLocks noChangeArrowheads="1"/>
          </p:cNvSpPr>
          <p:nvPr/>
        </p:nvSpPr>
        <p:spPr bwMode="auto">
          <a:xfrm>
            <a:off x="4953000" y="4876800"/>
            <a:ext cx="1219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6" name="Rectangle 1030"/>
          <p:cNvSpPr>
            <a:spLocks noChangeArrowheads="1"/>
          </p:cNvSpPr>
          <p:nvPr/>
        </p:nvSpPr>
        <p:spPr bwMode="auto">
          <a:xfrm>
            <a:off x="4953000" y="5486400"/>
            <a:ext cx="1219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7" name="Rectangle 1031"/>
          <p:cNvSpPr>
            <a:spLocks noChangeArrowheads="1"/>
          </p:cNvSpPr>
          <p:nvPr/>
        </p:nvSpPr>
        <p:spPr bwMode="auto">
          <a:xfrm>
            <a:off x="4953000" y="4343400"/>
            <a:ext cx="1219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8" name="Rectangle 10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Entering the FV Problem</a:t>
            </a:r>
          </a:p>
        </p:txBody>
      </p:sp>
      <p:sp>
        <p:nvSpPr>
          <p:cNvPr id="92170" name="Line 1034"/>
          <p:cNvSpPr>
            <a:spLocks noChangeShapeType="1"/>
          </p:cNvSpPr>
          <p:nvPr/>
        </p:nvSpPr>
        <p:spPr bwMode="auto">
          <a:xfrm>
            <a:off x="1828800" y="1600200"/>
            <a:ext cx="6400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71" name="Line 1035"/>
          <p:cNvSpPr>
            <a:spLocks noChangeShapeType="1"/>
          </p:cNvSpPr>
          <p:nvPr/>
        </p:nvSpPr>
        <p:spPr bwMode="auto">
          <a:xfrm>
            <a:off x="1905000" y="1676400"/>
            <a:ext cx="6400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72" name="Oval 1036"/>
          <p:cNvSpPr>
            <a:spLocks noChangeArrowheads="1"/>
          </p:cNvSpPr>
          <p:nvPr/>
        </p:nvSpPr>
        <p:spPr bwMode="auto">
          <a:xfrm>
            <a:off x="1524000" y="3733800"/>
            <a:ext cx="381000" cy="304800"/>
          </a:xfrm>
          <a:prstGeom prst="ellips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73" name="Rectangle 1037"/>
          <p:cNvSpPr>
            <a:spLocks noChangeArrowheads="1"/>
          </p:cNvSpPr>
          <p:nvPr/>
        </p:nvSpPr>
        <p:spPr bwMode="auto">
          <a:xfrm>
            <a:off x="4953000" y="3733800"/>
            <a:ext cx="1219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74" name="Rectangle 1038"/>
          <p:cNvSpPr>
            <a:spLocks noChangeArrowheads="1"/>
          </p:cNvSpPr>
          <p:nvPr/>
        </p:nvSpPr>
        <p:spPr bwMode="auto">
          <a:xfrm>
            <a:off x="4953000" y="3124200"/>
            <a:ext cx="1219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75" name="Rectangle 1039"/>
          <p:cNvSpPr>
            <a:spLocks noChangeArrowheads="1"/>
          </p:cNvSpPr>
          <p:nvPr/>
        </p:nvSpPr>
        <p:spPr bwMode="auto">
          <a:xfrm>
            <a:off x="4953000" y="2514600"/>
            <a:ext cx="1219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76" name="Rectangle 1040"/>
          <p:cNvSpPr>
            <a:spLocks noChangeArrowheads="1"/>
          </p:cNvSpPr>
          <p:nvPr/>
        </p:nvSpPr>
        <p:spPr bwMode="auto">
          <a:xfrm>
            <a:off x="6248400" y="3733800"/>
            <a:ext cx="1676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77" name="Rectangle 1041"/>
          <p:cNvSpPr>
            <a:spLocks noChangeArrowheads="1"/>
          </p:cNvSpPr>
          <p:nvPr/>
        </p:nvSpPr>
        <p:spPr bwMode="auto">
          <a:xfrm>
            <a:off x="6248400" y="3124200"/>
            <a:ext cx="1676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78" name="Rectangle 1042"/>
          <p:cNvSpPr>
            <a:spLocks noChangeArrowheads="1"/>
          </p:cNvSpPr>
          <p:nvPr/>
        </p:nvSpPr>
        <p:spPr bwMode="auto">
          <a:xfrm>
            <a:off x="6248400" y="2514600"/>
            <a:ext cx="1676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80" name="Oval 1044"/>
          <p:cNvSpPr>
            <a:spLocks noChangeArrowheads="1"/>
          </p:cNvSpPr>
          <p:nvPr/>
        </p:nvSpPr>
        <p:spPr bwMode="auto">
          <a:xfrm>
            <a:off x="3200400" y="4343400"/>
            <a:ext cx="381000" cy="304800"/>
          </a:xfrm>
          <a:prstGeom prst="ellips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81" name="Oval 1045"/>
          <p:cNvSpPr>
            <a:spLocks noChangeArrowheads="1"/>
          </p:cNvSpPr>
          <p:nvPr/>
        </p:nvSpPr>
        <p:spPr bwMode="auto">
          <a:xfrm>
            <a:off x="2743200" y="4343400"/>
            <a:ext cx="381000" cy="304800"/>
          </a:xfrm>
          <a:prstGeom prst="ellips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82" name="Oval 1046"/>
          <p:cNvSpPr>
            <a:spLocks noChangeArrowheads="1"/>
          </p:cNvSpPr>
          <p:nvPr/>
        </p:nvSpPr>
        <p:spPr bwMode="auto">
          <a:xfrm>
            <a:off x="2362200" y="4343400"/>
            <a:ext cx="381000" cy="304800"/>
          </a:xfrm>
          <a:prstGeom prst="ellips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83" name="Oval 1047"/>
          <p:cNvSpPr>
            <a:spLocks noChangeArrowheads="1"/>
          </p:cNvSpPr>
          <p:nvPr/>
        </p:nvSpPr>
        <p:spPr bwMode="auto">
          <a:xfrm>
            <a:off x="1905000" y="4343400"/>
            <a:ext cx="381000" cy="304800"/>
          </a:xfrm>
          <a:prstGeom prst="ellips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84" name="Oval 1048"/>
          <p:cNvSpPr>
            <a:spLocks noChangeArrowheads="1"/>
          </p:cNvSpPr>
          <p:nvPr/>
        </p:nvSpPr>
        <p:spPr bwMode="auto">
          <a:xfrm>
            <a:off x="1524000" y="4343400"/>
            <a:ext cx="381000" cy="304800"/>
          </a:xfrm>
          <a:prstGeom prst="ellips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79" name="Rectangle 1043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981200"/>
            <a:ext cx="4343400" cy="44196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u="sng"/>
              <a:t>Press</a:t>
            </a:r>
            <a:r>
              <a:rPr lang="en-US" sz="2800"/>
              <a:t>: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sz="2800"/>
              <a:t>	     2</a:t>
            </a:r>
            <a:r>
              <a:rPr lang="en-US" sz="2800" baseline="30000"/>
              <a:t>nd</a:t>
            </a:r>
            <a:r>
              <a:rPr lang="en-US" sz="2800"/>
              <a:t>     CLR TVM</a:t>
            </a:r>
          </a:p>
          <a:p>
            <a:pPr>
              <a:buFont typeface="Monotype Sorts" pitchFamily="2" charset="2"/>
              <a:buNone/>
            </a:pPr>
            <a:r>
              <a:rPr lang="en-US" sz="2800"/>
              <a:t>		5  	      N</a:t>
            </a:r>
          </a:p>
          <a:p>
            <a:pPr>
              <a:buFont typeface="Monotype Sorts" pitchFamily="2" charset="2"/>
              <a:buNone/>
            </a:pPr>
            <a:r>
              <a:rPr lang="en-US" sz="2800"/>
              <a:t>	     10	     I/Y</a:t>
            </a:r>
          </a:p>
          <a:p>
            <a:pPr>
              <a:buFont typeface="Monotype Sorts" pitchFamily="2" charset="2"/>
              <a:buNone/>
            </a:pPr>
            <a:r>
              <a:rPr lang="en-US" sz="2800">
                <a:ea typeface="Arial Unicode MS" pitchFamily="34" charset="-128"/>
                <a:cs typeface="Arial Unicode MS" pitchFamily="34" charset="-128"/>
              </a:rPr>
              <a:t>     -10000        PV</a:t>
            </a:r>
            <a:endParaRPr lang="en-US" sz="2800"/>
          </a:p>
          <a:p>
            <a:pPr>
              <a:buFont typeface="Monotype Sorts" pitchFamily="2" charset="2"/>
              <a:buNone/>
            </a:pPr>
            <a:r>
              <a:rPr lang="en-US" sz="2800"/>
              <a:t>		0	    PMT</a:t>
            </a:r>
          </a:p>
          <a:p>
            <a:pPr>
              <a:buFont typeface="Monotype Sorts" pitchFamily="2" charset="2"/>
              <a:buNone/>
            </a:pPr>
            <a:r>
              <a:rPr lang="en-US" sz="2800">
                <a:ea typeface="Arial Unicode MS" pitchFamily="34" charset="-128"/>
                <a:cs typeface="Arial Unicode MS" pitchFamily="34" charset="-128"/>
              </a:rPr>
              <a:t>       CPT          FV</a:t>
            </a:r>
            <a:endParaRPr lang="en-US" sz="2800"/>
          </a:p>
        </p:txBody>
      </p:sp>
      <p:sp>
        <p:nvSpPr>
          <p:cNvPr id="92185" name="Oval 1049"/>
          <p:cNvSpPr>
            <a:spLocks noChangeArrowheads="1"/>
          </p:cNvSpPr>
          <p:nvPr/>
        </p:nvSpPr>
        <p:spPr bwMode="auto">
          <a:xfrm>
            <a:off x="1524000" y="4038600"/>
            <a:ext cx="381000" cy="304800"/>
          </a:xfrm>
          <a:prstGeom prst="ellips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762000" y="4038600"/>
            <a:ext cx="7620000" cy="228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r>
              <a:rPr lang="en-US" sz="3200">
                <a:solidFill>
                  <a:srgbClr val="000000"/>
                </a:solidFill>
              </a:rPr>
              <a:t>The result indicates that a </a:t>
            </a:r>
            <a:r>
              <a:rPr lang="en-US" sz="3200">
                <a:solidFill>
                  <a:srgbClr val="42B200"/>
                </a:solidFill>
              </a:rPr>
              <a:t>$10,000</a:t>
            </a:r>
            <a:r>
              <a:rPr lang="en-US" sz="3200">
                <a:solidFill>
                  <a:srgbClr val="000000"/>
                </a:solidFill>
              </a:rPr>
              <a:t> investment that earns </a:t>
            </a:r>
            <a:r>
              <a:rPr lang="en-US" sz="3200">
                <a:solidFill>
                  <a:srgbClr val="C277FF"/>
                </a:solidFill>
              </a:rPr>
              <a:t>10%</a:t>
            </a:r>
            <a:r>
              <a:rPr lang="en-US" sz="3200">
                <a:solidFill>
                  <a:srgbClr val="000000"/>
                </a:solidFill>
              </a:rPr>
              <a:t> annually for </a:t>
            </a:r>
            <a:r>
              <a:rPr lang="en-US" sz="3200">
                <a:solidFill>
                  <a:schemeClr val="tx2"/>
                </a:solidFill>
              </a:rPr>
              <a:t>5 years</a:t>
            </a:r>
            <a:r>
              <a:rPr lang="en-US" sz="3200">
                <a:solidFill>
                  <a:srgbClr val="000000"/>
                </a:solidFill>
              </a:rPr>
              <a:t> will result in a future value of </a:t>
            </a:r>
            <a:r>
              <a:rPr lang="en-US" sz="3200">
                <a:solidFill>
                  <a:schemeClr val="hlink"/>
                </a:solidFill>
              </a:rPr>
              <a:t>$16,105.10</a:t>
            </a:r>
            <a:r>
              <a:rPr lang="en-US" sz="320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66563" name="Line 3"/>
          <p:cNvSpPr>
            <a:spLocks noChangeShapeType="1"/>
          </p:cNvSpPr>
          <p:nvPr/>
        </p:nvSpPr>
        <p:spPr bwMode="auto">
          <a:xfrm>
            <a:off x="1905000" y="1676400"/>
            <a:ext cx="6248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391400" cy="127635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Solving the FV Problem</a:t>
            </a:r>
          </a:p>
        </p:txBody>
      </p:sp>
      <p:sp>
        <p:nvSpPr>
          <p:cNvPr id="66565" name="Line 5"/>
          <p:cNvSpPr>
            <a:spLocks noChangeShapeType="1"/>
          </p:cNvSpPr>
          <p:nvPr/>
        </p:nvSpPr>
        <p:spPr bwMode="auto">
          <a:xfrm>
            <a:off x="1828800" y="1600200"/>
            <a:ext cx="6248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304800" y="1828800"/>
            <a:ext cx="8534400" cy="1981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22860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66568" name="Rectangle 8"/>
          <p:cNvSpPr>
            <a:spLocks noChangeArrowheads="1"/>
          </p:cNvSpPr>
          <p:nvPr/>
        </p:nvSpPr>
        <p:spPr bwMode="auto">
          <a:xfrm>
            <a:off x="36576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I/Y</a:t>
            </a:r>
          </a:p>
        </p:txBody>
      </p:sp>
      <p:sp>
        <p:nvSpPr>
          <p:cNvPr id="66569" name="Rectangle 9"/>
          <p:cNvSpPr>
            <a:spLocks noChangeArrowheads="1"/>
          </p:cNvSpPr>
          <p:nvPr/>
        </p:nvSpPr>
        <p:spPr bwMode="auto">
          <a:xfrm>
            <a:off x="49530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PV</a:t>
            </a:r>
          </a:p>
        </p:txBody>
      </p:sp>
      <p:sp>
        <p:nvSpPr>
          <p:cNvPr id="66570" name="Rectangle 10"/>
          <p:cNvSpPr>
            <a:spLocks noChangeArrowheads="1"/>
          </p:cNvSpPr>
          <p:nvPr/>
        </p:nvSpPr>
        <p:spPr bwMode="auto">
          <a:xfrm>
            <a:off x="62484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PMT</a:t>
            </a:r>
          </a:p>
        </p:txBody>
      </p:sp>
      <p:sp>
        <p:nvSpPr>
          <p:cNvPr id="66571" name="Rectangle 11"/>
          <p:cNvSpPr>
            <a:spLocks noChangeArrowheads="1"/>
          </p:cNvSpPr>
          <p:nvPr/>
        </p:nvSpPr>
        <p:spPr bwMode="auto">
          <a:xfrm>
            <a:off x="75438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FV</a:t>
            </a:r>
          </a:p>
        </p:txBody>
      </p:sp>
      <p:sp>
        <p:nvSpPr>
          <p:cNvPr id="66572" name="Rectangle 12"/>
          <p:cNvSpPr>
            <a:spLocks noChangeArrowheads="1"/>
          </p:cNvSpPr>
          <p:nvPr/>
        </p:nvSpPr>
        <p:spPr bwMode="auto">
          <a:xfrm>
            <a:off x="381000" y="1905000"/>
            <a:ext cx="17526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>
                <a:solidFill>
                  <a:srgbClr val="000000"/>
                </a:solidFill>
              </a:rPr>
              <a:t>Inputs</a:t>
            </a:r>
          </a:p>
        </p:txBody>
      </p:sp>
      <p:sp>
        <p:nvSpPr>
          <p:cNvPr id="66573" name="Rectangle 13"/>
          <p:cNvSpPr>
            <a:spLocks noChangeArrowheads="1"/>
          </p:cNvSpPr>
          <p:nvPr/>
        </p:nvSpPr>
        <p:spPr bwMode="auto">
          <a:xfrm>
            <a:off x="381000" y="3162300"/>
            <a:ext cx="17526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>
                <a:solidFill>
                  <a:srgbClr val="000000"/>
                </a:solidFill>
              </a:rPr>
              <a:t>Compute</a:t>
            </a:r>
          </a:p>
        </p:txBody>
      </p: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2286000" y="1905000"/>
            <a:ext cx="6400800" cy="5334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800">
                <a:solidFill>
                  <a:srgbClr val="000000"/>
                </a:solidFill>
              </a:rPr>
              <a:t>    </a:t>
            </a:r>
            <a:r>
              <a:rPr lang="en-US" sz="2800">
                <a:solidFill>
                  <a:schemeClr val="tx2"/>
                </a:solidFill>
              </a:rPr>
              <a:t>5</a:t>
            </a:r>
            <a:r>
              <a:rPr lang="en-US" sz="2800">
                <a:solidFill>
                  <a:srgbClr val="000000"/>
                </a:solidFill>
              </a:rPr>
              <a:t>        </a:t>
            </a:r>
            <a:r>
              <a:rPr lang="en-US" sz="2800">
                <a:solidFill>
                  <a:srgbClr val="C277FF"/>
                </a:solidFill>
              </a:rPr>
              <a:t>   10</a:t>
            </a:r>
            <a:r>
              <a:rPr lang="en-US" sz="2800">
                <a:solidFill>
                  <a:srgbClr val="000000"/>
                </a:solidFill>
              </a:rPr>
              <a:t>    </a:t>
            </a:r>
            <a:r>
              <a:rPr lang="en-US" sz="2800">
                <a:solidFill>
                  <a:srgbClr val="42B200"/>
                </a:solidFill>
              </a:rPr>
              <a:t>-10,000      </a:t>
            </a:r>
            <a:r>
              <a:rPr lang="en-US" sz="28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66575" name="Rectangle 15"/>
          <p:cNvSpPr>
            <a:spLocks noChangeArrowheads="1"/>
          </p:cNvSpPr>
          <p:nvPr/>
        </p:nvSpPr>
        <p:spPr bwMode="auto">
          <a:xfrm>
            <a:off x="2286000" y="3124200"/>
            <a:ext cx="6400800" cy="5334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400"/>
              <a:t>                                                           </a:t>
            </a:r>
            <a:r>
              <a:rPr lang="en-US" sz="2400">
                <a:solidFill>
                  <a:schemeClr val="hlink"/>
                </a:solidFill>
              </a:rPr>
              <a:t>16,105.10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2"/>
          <p:cNvSpPr>
            <a:spLocks noChangeShapeType="1"/>
          </p:cNvSpPr>
          <p:nvPr/>
        </p:nvSpPr>
        <p:spPr bwMode="auto">
          <a:xfrm>
            <a:off x="1905000" y="1676400"/>
            <a:ext cx="5791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1758950" y="4349750"/>
            <a:ext cx="5702300" cy="901700"/>
          </a:xfrm>
          <a:prstGeom prst="octagon">
            <a:avLst>
              <a:gd name="adj" fmla="val 2928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1905000" y="1676400"/>
            <a:ext cx="4495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4495800"/>
            <a:ext cx="7620000" cy="762000"/>
          </a:xfrm>
          <a:noFill/>
          <a:ln/>
        </p:spPr>
        <p:txBody>
          <a:bodyPr/>
          <a:lstStyle/>
          <a:p>
            <a:pPr algn="ctr">
              <a:spcAft>
                <a:spcPct val="75000"/>
              </a:spcAft>
              <a:buFont typeface="Monotype Sorts" pitchFamily="2" charset="2"/>
              <a:buNone/>
              <a:tabLst>
                <a:tab pos="6453188" algn="l"/>
              </a:tabLst>
            </a:pPr>
            <a:r>
              <a:rPr lang="en-US" sz="3200"/>
              <a:t>We will use the </a:t>
            </a:r>
            <a:r>
              <a:rPr 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</a:t>
            </a:r>
            <a:r>
              <a:rPr lang="en-US" sz="3200" u="sng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Rule-of-72</a:t>
            </a:r>
            <a:r>
              <a:rPr 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</a:t>
            </a: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Double Your Money!!!</a:t>
            </a:r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1828800" y="1600200"/>
            <a:ext cx="4495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1066800" y="2209800"/>
            <a:ext cx="7162800" cy="1371600"/>
          </a:xfrm>
          <a:noFill/>
          <a:ln/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sz="3200">
                <a:solidFill>
                  <a:schemeClr val="hlink"/>
                </a:solidFill>
              </a:rPr>
              <a:t>Quick!  </a:t>
            </a:r>
            <a:r>
              <a:rPr lang="en-US" sz="3200"/>
              <a:t>How long does it take to double $5,000 at a compound rate of 12% per year (approx.)?</a:t>
            </a: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1828800" y="1600200"/>
            <a:ext cx="5791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1600200" y="3962400"/>
            <a:ext cx="6019800" cy="0"/>
          </a:xfrm>
          <a:prstGeom prst="line">
            <a:avLst/>
          </a:prstGeom>
          <a:noFill/>
          <a:ln w="50800">
            <a:solidFill>
              <a:schemeClr val="hlink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1225550" y="4197350"/>
            <a:ext cx="6845300" cy="749300"/>
          </a:xfrm>
          <a:prstGeom prst="octagon">
            <a:avLst>
              <a:gd name="adj" fmla="val 2928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4267200"/>
            <a:ext cx="7620000" cy="2438400"/>
          </a:xfrm>
          <a:noFill/>
          <a:ln/>
        </p:spPr>
        <p:txBody>
          <a:bodyPr/>
          <a:lstStyle/>
          <a:p>
            <a:pPr algn="ctr">
              <a:spcAft>
                <a:spcPct val="75000"/>
              </a:spcAft>
              <a:buFont typeface="Monotype Sorts" pitchFamily="2" charset="2"/>
              <a:buNone/>
              <a:tabLst>
                <a:tab pos="6453188" algn="l"/>
              </a:tabLst>
            </a:pPr>
            <a:r>
              <a:rPr lang="en-US" sz="3200" i="1"/>
              <a:t>Approx. </a:t>
            </a:r>
            <a:r>
              <a:rPr lang="en-US" sz="3200" i="1">
                <a:solidFill>
                  <a:schemeClr val="tx2"/>
                </a:solidFill>
              </a:rPr>
              <a:t>Years </a:t>
            </a:r>
            <a:r>
              <a:rPr lang="en-US" sz="3200" i="1"/>
              <a:t>to Double </a:t>
            </a:r>
            <a:r>
              <a:rPr lang="en-US" sz="3200"/>
              <a:t>= </a:t>
            </a:r>
            <a:r>
              <a:rPr 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72</a:t>
            </a:r>
            <a:r>
              <a:rPr lang="en-US" sz="32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/>
              <a:t>/ </a:t>
            </a:r>
            <a:r>
              <a:rPr lang="en-US" sz="3200">
                <a:solidFill>
                  <a:srgbClr val="C277FF"/>
                </a:solidFill>
              </a:rPr>
              <a:t>i%</a:t>
            </a:r>
            <a:endParaRPr lang="en-US" sz="3200">
              <a:solidFill>
                <a:srgbClr val="380069"/>
              </a:solidFill>
            </a:endParaRPr>
          </a:p>
          <a:p>
            <a:pPr lvl="4">
              <a:buFont typeface="Monotype Sorts" pitchFamily="2" charset="2"/>
              <a:buNone/>
              <a:tabLst>
                <a:tab pos="6453188" algn="l"/>
              </a:tabLst>
            </a:pPr>
            <a:r>
              <a:rPr 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72</a:t>
            </a:r>
            <a:r>
              <a:rPr lang="en-US" sz="3200"/>
              <a:t> / </a:t>
            </a:r>
            <a:r>
              <a:rPr lang="en-US" sz="3200">
                <a:solidFill>
                  <a:srgbClr val="C277FF"/>
                </a:solidFill>
              </a:rPr>
              <a:t>12%</a:t>
            </a:r>
            <a:r>
              <a:rPr lang="en-US" sz="3200"/>
              <a:t> = </a:t>
            </a:r>
            <a:r>
              <a:rPr lang="en-US" sz="3200" i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 Years</a:t>
            </a:r>
          </a:p>
          <a:p>
            <a:pPr lvl="4">
              <a:buFont typeface="Monotype Sorts" pitchFamily="2" charset="2"/>
              <a:buNone/>
              <a:tabLst>
                <a:tab pos="6453188" algn="l"/>
              </a:tabLst>
            </a:pPr>
            <a:r>
              <a:rPr lang="en-US" sz="2400"/>
              <a:t>[Actual Time is 6.12 Years]</a:t>
            </a: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1905000" y="1676400"/>
            <a:ext cx="4495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1905000" y="1676400"/>
            <a:ext cx="4495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The “Rule-of-72”</a:t>
            </a:r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1828800" y="1600200"/>
            <a:ext cx="4495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1066800" y="2209800"/>
            <a:ext cx="7162800" cy="1371600"/>
          </a:xfrm>
          <a:noFill/>
          <a:ln/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sz="3200">
                <a:solidFill>
                  <a:schemeClr val="hlink"/>
                </a:solidFill>
              </a:rPr>
              <a:t>Quick!  </a:t>
            </a:r>
            <a:r>
              <a:rPr lang="en-US" sz="3200"/>
              <a:t>How long does it take to double $5,000 at a compound rate of 12% per year (approx.)?</a:t>
            </a: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1828800" y="1600200"/>
            <a:ext cx="4495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1752600" y="3962400"/>
            <a:ext cx="5867400" cy="0"/>
          </a:xfrm>
          <a:prstGeom prst="line">
            <a:avLst/>
          </a:prstGeom>
          <a:noFill/>
          <a:ln w="50800">
            <a:solidFill>
              <a:schemeClr val="hlink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762000" y="4038600"/>
            <a:ext cx="7620000" cy="228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r>
              <a:rPr lang="en-US" sz="3200">
                <a:solidFill>
                  <a:srgbClr val="000000"/>
                </a:solidFill>
              </a:rPr>
              <a:t>The result indicates that a </a:t>
            </a:r>
            <a:r>
              <a:rPr lang="en-US" sz="3200">
                <a:solidFill>
                  <a:srgbClr val="42B200"/>
                </a:solidFill>
              </a:rPr>
              <a:t>$1,000</a:t>
            </a:r>
            <a:r>
              <a:rPr lang="en-US" sz="3200">
                <a:solidFill>
                  <a:srgbClr val="000000"/>
                </a:solidFill>
              </a:rPr>
              <a:t> investment that earns </a:t>
            </a:r>
            <a:r>
              <a:rPr lang="en-US" sz="3200">
                <a:solidFill>
                  <a:srgbClr val="C277FF"/>
                </a:solidFill>
              </a:rPr>
              <a:t>12%</a:t>
            </a:r>
            <a:r>
              <a:rPr lang="en-US" sz="3200">
                <a:solidFill>
                  <a:srgbClr val="000000"/>
                </a:solidFill>
              </a:rPr>
              <a:t> annually will double to </a:t>
            </a:r>
            <a:r>
              <a:rPr lang="en-US" sz="3200">
                <a:solidFill>
                  <a:schemeClr val="hlink"/>
                </a:solidFill>
              </a:rPr>
              <a:t>$2,000</a:t>
            </a:r>
            <a:r>
              <a:rPr lang="en-US" sz="3200">
                <a:solidFill>
                  <a:srgbClr val="000000"/>
                </a:solidFill>
              </a:rPr>
              <a:t> in </a:t>
            </a:r>
            <a:r>
              <a:rPr lang="en-US" sz="3200">
                <a:solidFill>
                  <a:schemeClr val="tx2"/>
                </a:solidFill>
              </a:rPr>
              <a:t>6.12 years</a:t>
            </a:r>
            <a:r>
              <a:rPr lang="en-US" sz="3200">
                <a:solidFill>
                  <a:srgbClr val="000000"/>
                </a:solidFill>
              </a:rPr>
              <a:t>.</a:t>
            </a:r>
          </a:p>
          <a:p>
            <a:pPr>
              <a:spcBef>
                <a:spcPct val="30000"/>
              </a:spcBef>
            </a:pPr>
            <a:r>
              <a:rPr lang="en-US" sz="3200" b="0" i="1">
                <a:solidFill>
                  <a:srgbClr val="000000"/>
                </a:solidFill>
              </a:rPr>
              <a:t>Note: 72/12% = approx. 6 years</a:t>
            </a:r>
          </a:p>
        </p:txBody>
      </p:sp>
      <p:sp>
        <p:nvSpPr>
          <p:cNvPr id="67587" name="Line 3"/>
          <p:cNvSpPr>
            <a:spLocks noChangeShapeType="1"/>
          </p:cNvSpPr>
          <p:nvPr/>
        </p:nvSpPr>
        <p:spPr bwMode="auto">
          <a:xfrm>
            <a:off x="1905000" y="1676400"/>
            <a:ext cx="6553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391400" cy="127635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sz="4000" b="1"/>
              <a:t>Solving the Period Problem</a:t>
            </a:r>
          </a:p>
        </p:txBody>
      </p:sp>
      <p:sp>
        <p:nvSpPr>
          <p:cNvPr id="67589" name="Line 5"/>
          <p:cNvSpPr>
            <a:spLocks noChangeShapeType="1"/>
          </p:cNvSpPr>
          <p:nvPr/>
        </p:nvSpPr>
        <p:spPr bwMode="auto">
          <a:xfrm>
            <a:off x="1828800" y="1600200"/>
            <a:ext cx="6553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304800" y="1828800"/>
            <a:ext cx="8534400" cy="1981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22860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36576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I/Y</a:t>
            </a:r>
          </a:p>
        </p:txBody>
      </p:sp>
      <p:sp>
        <p:nvSpPr>
          <p:cNvPr id="67593" name="Rectangle 9"/>
          <p:cNvSpPr>
            <a:spLocks noChangeArrowheads="1"/>
          </p:cNvSpPr>
          <p:nvPr/>
        </p:nvSpPr>
        <p:spPr bwMode="auto">
          <a:xfrm>
            <a:off x="49530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PV</a:t>
            </a:r>
          </a:p>
        </p:txBody>
      </p:sp>
      <p:sp>
        <p:nvSpPr>
          <p:cNvPr id="67594" name="Rectangle 10"/>
          <p:cNvSpPr>
            <a:spLocks noChangeArrowheads="1"/>
          </p:cNvSpPr>
          <p:nvPr/>
        </p:nvSpPr>
        <p:spPr bwMode="auto">
          <a:xfrm>
            <a:off x="62484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PMT</a:t>
            </a:r>
          </a:p>
        </p:txBody>
      </p:sp>
      <p:sp>
        <p:nvSpPr>
          <p:cNvPr id="67595" name="Rectangle 11"/>
          <p:cNvSpPr>
            <a:spLocks noChangeArrowheads="1"/>
          </p:cNvSpPr>
          <p:nvPr/>
        </p:nvSpPr>
        <p:spPr bwMode="auto">
          <a:xfrm>
            <a:off x="75438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FV</a:t>
            </a:r>
          </a:p>
        </p:txBody>
      </p:sp>
      <p:sp>
        <p:nvSpPr>
          <p:cNvPr id="67596" name="Rectangle 12"/>
          <p:cNvSpPr>
            <a:spLocks noChangeArrowheads="1"/>
          </p:cNvSpPr>
          <p:nvPr/>
        </p:nvSpPr>
        <p:spPr bwMode="auto">
          <a:xfrm>
            <a:off x="381000" y="1905000"/>
            <a:ext cx="17526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>
                <a:solidFill>
                  <a:srgbClr val="000000"/>
                </a:solidFill>
              </a:rPr>
              <a:t>Inputs</a:t>
            </a:r>
          </a:p>
        </p:txBody>
      </p:sp>
      <p:sp>
        <p:nvSpPr>
          <p:cNvPr id="67597" name="Rectangle 13"/>
          <p:cNvSpPr>
            <a:spLocks noChangeArrowheads="1"/>
          </p:cNvSpPr>
          <p:nvPr/>
        </p:nvSpPr>
        <p:spPr bwMode="auto">
          <a:xfrm>
            <a:off x="381000" y="3162300"/>
            <a:ext cx="17526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>
                <a:solidFill>
                  <a:srgbClr val="000000"/>
                </a:solidFill>
              </a:rPr>
              <a:t>Compute</a:t>
            </a:r>
          </a:p>
        </p:txBody>
      </p:sp>
      <p:sp>
        <p:nvSpPr>
          <p:cNvPr id="67598" name="Rectangle 14"/>
          <p:cNvSpPr>
            <a:spLocks noChangeArrowheads="1"/>
          </p:cNvSpPr>
          <p:nvPr/>
        </p:nvSpPr>
        <p:spPr bwMode="auto">
          <a:xfrm>
            <a:off x="2286000" y="1905000"/>
            <a:ext cx="6400800" cy="5334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800">
                <a:solidFill>
                  <a:srgbClr val="000000"/>
                </a:solidFill>
              </a:rPr>
              <a:t>    </a:t>
            </a:r>
            <a:r>
              <a:rPr lang="en-US" sz="2800">
                <a:solidFill>
                  <a:schemeClr val="tx2"/>
                </a:solidFill>
              </a:rPr>
              <a:t>  </a:t>
            </a:r>
            <a:r>
              <a:rPr lang="en-US" sz="2800">
                <a:solidFill>
                  <a:srgbClr val="000000"/>
                </a:solidFill>
              </a:rPr>
              <a:t>        </a:t>
            </a:r>
            <a:r>
              <a:rPr lang="en-US" sz="2800">
                <a:solidFill>
                  <a:srgbClr val="C277FF"/>
                </a:solidFill>
              </a:rPr>
              <a:t>   12</a:t>
            </a:r>
            <a:r>
              <a:rPr lang="en-US" sz="2800">
                <a:solidFill>
                  <a:srgbClr val="000000"/>
                </a:solidFill>
              </a:rPr>
              <a:t>     </a:t>
            </a:r>
            <a:r>
              <a:rPr lang="en-US" sz="2800">
                <a:solidFill>
                  <a:srgbClr val="42B200"/>
                </a:solidFill>
              </a:rPr>
              <a:t>-1,000        </a:t>
            </a:r>
            <a:r>
              <a:rPr lang="en-US" sz="2800">
                <a:solidFill>
                  <a:srgbClr val="000000"/>
                </a:solidFill>
              </a:rPr>
              <a:t>0      </a:t>
            </a:r>
            <a:r>
              <a:rPr lang="en-US" sz="2800">
                <a:solidFill>
                  <a:schemeClr val="hlink"/>
                </a:solidFill>
              </a:rPr>
              <a:t>+2,000</a:t>
            </a:r>
          </a:p>
        </p:txBody>
      </p:sp>
      <p:sp>
        <p:nvSpPr>
          <p:cNvPr id="67599" name="Rectangle 15"/>
          <p:cNvSpPr>
            <a:spLocks noChangeArrowheads="1"/>
          </p:cNvSpPr>
          <p:nvPr/>
        </p:nvSpPr>
        <p:spPr bwMode="auto">
          <a:xfrm>
            <a:off x="2286000" y="3124200"/>
            <a:ext cx="6400800" cy="5334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400"/>
              <a:t> </a:t>
            </a:r>
            <a:r>
              <a:rPr lang="en-US" sz="2800">
                <a:solidFill>
                  <a:schemeClr val="tx2"/>
                </a:solidFill>
              </a:rPr>
              <a:t>6.12 years</a:t>
            </a:r>
            <a:endParaRPr lang="en-US" sz="240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458200" cy="1981200"/>
          </a:xfrm>
          <a:noFill/>
          <a:ln/>
        </p:spPr>
        <p:txBody>
          <a:bodyPr/>
          <a:lstStyle/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sz="3200"/>
              <a:t>Assume that you need </a:t>
            </a:r>
            <a:r>
              <a:rPr lang="en-US" sz="3200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$1,000</a:t>
            </a:r>
            <a:r>
              <a:rPr lang="en-US" sz="3200">
                <a:solidFill>
                  <a:srgbClr val="014A0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/>
              <a:t>in </a:t>
            </a: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 years.</a:t>
            </a:r>
            <a:r>
              <a:rPr lang="en-US" sz="3200"/>
              <a:t>  Let’s examine the process to determine how much you need to deposit today at a discount rate of </a:t>
            </a:r>
            <a:r>
              <a:rPr lang="en-US" sz="3200">
                <a:solidFill>
                  <a:srgbClr val="C277FF"/>
                </a:solidFill>
              </a:rPr>
              <a:t>7% </a:t>
            </a:r>
            <a:r>
              <a:rPr lang="en-US" sz="3200"/>
              <a:t>compounded annually.</a:t>
            </a:r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>
            <a:off x="1905000" y="1676400"/>
            <a:ext cx="6629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1828800" y="1600200"/>
            <a:ext cx="6553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1600200" y="4648200"/>
            <a:ext cx="60198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1600200" y="4267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7620000" y="4267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1204913" y="3657600"/>
            <a:ext cx="6629400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3200" b="0">
                <a:solidFill>
                  <a:srgbClr val="000000"/>
                </a:solidFill>
              </a:rPr>
              <a:t>  </a:t>
            </a:r>
            <a:r>
              <a:rPr lang="en-US" b="0">
                <a:solidFill>
                  <a:srgbClr val="000000"/>
                </a:solidFill>
              </a:rPr>
              <a:t>0                   </a:t>
            </a:r>
            <a:r>
              <a:rPr lang="en-US">
                <a:solidFill>
                  <a:srgbClr val="38006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38006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b="0">
                <a:solidFill>
                  <a:srgbClr val="000000"/>
                </a:solidFill>
              </a:rPr>
              <a:t>                    </a:t>
            </a: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767513" y="4756150"/>
            <a:ext cx="1735137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4000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$1,000</a:t>
            </a:r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7620000" y="5410200"/>
            <a:ext cx="0" cy="457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5029200" y="5867400"/>
            <a:ext cx="2590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2347913" y="4038600"/>
            <a:ext cx="8413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C277FF"/>
                </a:solidFill>
              </a:rPr>
              <a:t>7%</a:t>
            </a:r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4572000" y="4267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4176713" y="5486400"/>
            <a:ext cx="960437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20000"/>
              </a:spcBef>
              <a:spcAft>
                <a:spcPct val="20000"/>
              </a:spcAft>
            </a:pPr>
            <a:r>
              <a:rPr lang="en-US">
                <a:solidFill>
                  <a:srgbClr val="000000"/>
                </a:solidFill>
              </a:rPr>
              <a:t>PV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2057400" y="5867400"/>
            <a:ext cx="2133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1128713" y="5486400"/>
            <a:ext cx="960437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20000"/>
              </a:spcBef>
              <a:spcAft>
                <a:spcPct val="20000"/>
              </a:spcAft>
            </a:pPr>
            <a:r>
              <a:rPr lang="en-US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</a:t>
            </a:r>
            <a:r>
              <a:rPr lang="en-US" baseline="-25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title"/>
          </p:nvPr>
        </p:nvSpPr>
        <p:spPr>
          <a:xfrm>
            <a:off x="1676400" y="76200"/>
            <a:ext cx="7086600" cy="152400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Present Value			  Single Deposit (Graphic)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/>
          <p:cNvSpPr>
            <a:spLocks noChangeShapeType="1"/>
          </p:cNvSpPr>
          <p:nvPr/>
        </p:nvSpPr>
        <p:spPr bwMode="auto">
          <a:xfrm>
            <a:off x="1905000" y="1676400"/>
            <a:ext cx="6705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162800" cy="127635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The Time Value of Money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6934200" cy="4038600"/>
          </a:xfrm>
          <a:noFill/>
          <a:ln/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US" sz="3200"/>
              <a:t> </a:t>
            </a:r>
            <a:r>
              <a:rPr lang="en-US"/>
              <a:t>The Interest Rate</a:t>
            </a:r>
          </a:p>
          <a:p>
            <a:pPr marL="457200" indent="-457200">
              <a:lnSpc>
                <a:spcPct val="90000"/>
              </a:lnSpc>
            </a:pPr>
            <a:r>
              <a:rPr lang="en-US"/>
              <a:t> Simple Interest</a:t>
            </a:r>
          </a:p>
          <a:p>
            <a:pPr marL="457200" indent="-457200">
              <a:lnSpc>
                <a:spcPct val="90000"/>
              </a:lnSpc>
            </a:pPr>
            <a:r>
              <a:rPr lang="en-US"/>
              <a:t> Compound Interest</a:t>
            </a:r>
          </a:p>
          <a:p>
            <a:pPr marL="457200" indent="-457200">
              <a:lnSpc>
                <a:spcPct val="90000"/>
              </a:lnSpc>
            </a:pPr>
            <a:r>
              <a:rPr lang="en-US"/>
              <a:t> Amortizing a Loan</a:t>
            </a:r>
          </a:p>
          <a:p>
            <a:pPr marL="457200" indent="-457200">
              <a:lnSpc>
                <a:spcPct val="90000"/>
              </a:lnSpc>
            </a:pPr>
            <a:r>
              <a:rPr lang="en-US"/>
              <a:t>Compounding More Than Once per Year</a:t>
            </a: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1828800" y="1600200"/>
            <a:ext cx="6705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2057400"/>
            <a:ext cx="8686800" cy="1295400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/>
              <a:t>   </a:t>
            </a:r>
            <a:r>
              <a:rPr lang="en-US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</a:t>
            </a:r>
            <a:r>
              <a:rPr lang="en-US" baseline="-25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/>
              <a:t> = </a:t>
            </a:r>
            <a:r>
              <a:rPr lang="en-US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</a:t>
            </a:r>
            <a:r>
              <a:rPr lang="en-US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/>
              <a:t> / (1+</a:t>
            </a:r>
            <a:r>
              <a:rPr lang="en-US">
                <a:solidFill>
                  <a:srgbClr val="C277FF"/>
                </a:solidFill>
              </a:rPr>
              <a:t>i</a:t>
            </a:r>
            <a:r>
              <a:rPr lang="en-US"/>
              <a:t>)</a:t>
            </a:r>
            <a:r>
              <a:rPr lang="en-US" baseline="30000">
                <a:solidFill>
                  <a:schemeClr val="tx2"/>
                </a:solidFill>
              </a:rPr>
              <a:t>2</a:t>
            </a:r>
            <a:r>
              <a:rPr lang="en-US"/>
              <a:t> 	= </a:t>
            </a:r>
            <a:r>
              <a:rPr lang="en-US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$1,000</a:t>
            </a:r>
            <a:r>
              <a:rPr lang="en-US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/>
              <a:t>/ (1</a:t>
            </a:r>
            <a:r>
              <a:rPr lang="en-US">
                <a:solidFill>
                  <a:srgbClr val="C277FF"/>
                </a:solidFill>
              </a:rPr>
              <a:t>.07</a:t>
            </a:r>
            <a:r>
              <a:rPr lang="en-US"/>
              <a:t>)</a:t>
            </a:r>
            <a:r>
              <a:rPr lang="en-US" baseline="30000">
                <a:solidFill>
                  <a:schemeClr val="tx2"/>
                </a:solidFill>
              </a:rPr>
              <a:t>2</a:t>
            </a:r>
            <a:r>
              <a:rPr lang="en-US"/>
              <a:t> 	   = </a:t>
            </a:r>
            <a:r>
              <a:rPr lang="en-US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</a:t>
            </a:r>
            <a:r>
              <a:rPr lang="en-US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/>
              <a:t> / (1+</a:t>
            </a:r>
            <a:r>
              <a:rPr lang="en-US">
                <a:solidFill>
                  <a:srgbClr val="C277FF"/>
                </a:solidFill>
              </a:rPr>
              <a:t>i</a:t>
            </a:r>
            <a:r>
              <a:rPr lang="en-US"/>
              <a:t>)</a:t>
            </a:r>
            <a:r>
              <a:rPr lang="en-US" baseline="30000">
                <a:solidFill>
                  <a:schemeClr val="tx2"/>
                </a:solidFill>
              </a:rPr>
              <a:t>2</a:t>
            </a:r>
            <a:r>
              <a:rPr lang="en-US" baseline="30000"/>
              <a:t> </a:t>
            </a:r>
            <a:r>
              <a:rPr lang="en-US"/>
              <a:t>	= </a:t>
            </a:r>
            <a:r>
              <a:rPr lang="en-US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$873.44</a:t>
            </a:r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1905000" y="1676400"/>
            <a:ext cx="6553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391400" cy="175260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Present Value 		</a:t>
            </a:r>
            <a:br>
              <a:rPr lang="en-US" b="1"/>
            </a:br>
            <a:r>
              <a:rPr lang="en-US" b="1"/>
              <a:t>Single Deposit (Formula)</a:t>
            </a:r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1828800" y="1600200"/>
            <a:ext cx="6553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1600200" y="4648200"/>
            <a:ext cx="60198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1600200" y="4267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7620000" y="4267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1204913" y="3657600"/>
            <a:ext cx="6629400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3200" b="0">
                <a:solidFill>
                  <a:srgbClr val="000000"/>
                </a:solidFill>
              </a:rPr>
              <a:t>  </a:t>
            </a:r>
            <a:r>
              <a:rPr lang="en-US" b="0">
                <a:solidFill>
                  <a:srgbClr val="000000"/>
                </a:solidFill>
              </a:rPr>
              <a:t>0                   </a:t>
            </a:r>
            <a:r>
              <a:rPr lang="en-US">
                <a:solidFill>
                  <a:srgbClr val="38006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38006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b="0">
                <a:solidFill>
                  <a:srgbClr val="000000"/>
                </a:solidFill>
              </a:rPr>
              <a:t>                    </a:t>
            </a: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6767513" y="4756150"/>
            <a:ext cx="1735137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4000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$1,000</a:t>
            </a:r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7620000" y="5410200"/>
            <a:ext cx="0" cy="457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2057400" y="5867400"/>
            <a:ext cx="5562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2347913" y="4038600"/>
            <a:ext cx="8413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>
                <a:solidFill>
                  <a:srgbClr val="C277FF"/>
                </a:solidFill>
              </a:rPr>
              <a:t>7%</a:t>
            </a:r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4572000" y="4267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1128713" y="5486400"/>
            <a:ext cx="960437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20000"/>
              </a:spcBef>
              <a:spcAft>
                <a:spcPct val="20000"/>
              </a:spcAft>
            </a:pPr>
            <a:r>
              <a:rPr lang="en-US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</a:t>
            </a:r>
            <a:r>
              <a:rPr lang="en-US" baseline="-25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 flipV="1">
            <a:off x="4572000" y="5715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305800" cy="4724400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40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		</a:t>
            </a:r>
            <a:r>
              <a:rPr lang="en-US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</a:t>
            </a:r>
            <a:r>
              <a:rPr lang="en-US" baseline="-25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>
                <a:solidFill>
                  <a:srgbClr val="42B200"/>
                </a:solidFill>
              </a:rPr>
              <a:t> </a:t>
            </a:r>
            <a:r>
              <a:rPr lang="en-US"/>
              <a:t>= </a:t>
            </a:r>
            <a:r>
              <a:rPr lang="en-US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</a:t>
            </a:r>
            <a:r>
              <a:rPr lang="en-US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/>
              <a:t> / (1+</a:t>
            </a:r>
            <a:r>
              <a:rPr lang="en-US">
                <a:solidFill>
                  <a:srgbClr val="C277FF"/>
                </a:solidFill>
              </a:rPr>
              <a:t>i</a:t>
            </a:r>
            <a:r>
              <a:rPr lang="en-US"/>
              <a:t>)</a:t>
            </a:r>
            <a:r>
              <a:rPr lang="en-US" sz="4000" baseline="30000">
                <a:solidFill>
                  <a:schemeClr val="tx2"/>
                </a:solidFill>
              </a:rPr>
              <a:t>1</a:t>
            </a:r>
            <a:endParaRPr lang="en-US" sz="4000"/>
          </a:p>
          <a:p>
            <a:pPr>
              <a:buFont typeface="Monotype Sorts" pitchFamily="2" charset="2"/>
              <a:buNone/>
            </a:pPr>
            <a:r>
              <a:rPr lang="en-US" sz="40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</a:t>
            </a:r>
            <a:r>
              <a:rPr lang="en-US" baseline="-25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/>
              <a:t> = </a:t>
            </a:r>
            <a:r>
              <a:rPr lang="en-US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</a:t>
            </a:r>
            <a:r>
              <a:rPr lang="en-US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/>
              <a:t> / (1+</a:t>
            </a:r>
            <a:r>
              <a:rPr lang="en-US">
                <a:solidFill>
                  <a:srgbClr val="C277FF"/>
                </a:solidFill>
              </a:rPr>
              <a:t>i</a:t>
            </a:r>
            <a:r>
              <a:rPr lang="en-US"/>
              <a:t>)</a:t>
            </a:r>
            <a:r>
              <a:rPr lang="en-US" sz="4000" baseline="30000">
                <a:solidFill>
                  <a:schemeClr val="tx2"/>
                </a:solidFill>
              </a:rPr>
              <a:t>2</a:t>
            </a:r>
          </a:p>
          <a:p>
            <a:pPr>
              <a:buFont typeface="Monotype Sorts" pitchFamily="2" charset="2"/>
              <a:buNone/>
            </a:pPr>
            <a:endParaRPr lang="en-US" sz="1000"/>
          </a:p>
          <a:p>
            <a:pPr>
              <a:buFont typeface="Monotype Sorts" pitchFamily="2" charset="2"/>
              <a:buNone/>
            </a:pPr>
            <a:endParaRPr lang="en-US" sz="1800"/>
          </a:p>
          <a:p>
            <a:pPr>
              <a:buFont typeface="Monotype Sorts" pitchFamily="2" charset="2"/>
              <a:buNone/>
            </a:pPr>
            <a:r>
              <a:rPr lang="en-US"/>
              <a:t>General </a:t>
            </a:r>
            <a:r>
              <a:rPr lang="en-US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Present Value </a:t>
            </a:r>
            <a:r>
              <a:rPr lang="en-US"/>
              <a:t>Formula:</a:t>
            </a:r>
            <a:endParaRPr lang="en-US">
              <a:solidFill>
                <a:srgbClr val="A7515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Monotype Sorts" pitchFamily="2" charset="2"/>
              <a:buNone/>
            </a:pPr>
            <a:r>
              <a:rPr lang="en-US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</a:t>
            </a:r>
            <a:r>
              <a:rPr lang="en-US" baseline="-25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/>
              <a:t>	= </a:t>
            </a:r>
            <a:r>
              <a:rPr lang="en-US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</a:t>
            </a:r>
            <a:r>
              <a:rPr lang="en-US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/>
              <a:t> / (1+</a:t>
            </a:r>
            <a:r>
              <a:rPr lang="en-US">
                <a:solidFill>
                  <a:srgbClr val="C277FF"/>
                </a:solidFill>
              </a:rPr>
              <a:t>i</a:t>
            </a:r>
            <a:r>
              <a:rPr lang="en-US"/>
              <a:t>)</a:t>
            </a:r>
            <a:r>
              <a:rPr lang="en-US" baseline="30000">
                <a:solidFill>
                  <a:schemeClr val="tx2"/>
                </a:solidFill>
              </a:rPr>
              <a:t>n</a:t>
            </a:r>
            <a:r>
              <a:rPr lang="en-US"/>
              <a:t>  </a:t>
            </a:r>
          </a:p>
          <a:p>
            <a:pPr>
              <a:buFont typeface="Monotype Sorts" pitchFamily="2" charset="2"/>
              <a:buNone/>
            </a:pPr>
            <a:r>
              <a:rPr lang="en-US"/>
              <a:t>or  	</a:t>
            </a:r>
            <a:r>
              <a:rPr lang="en-US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</a:t>
            </a:r>
            <a:r>
              <a:rPr lang="en-US" baseline="-25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/>
              <a:t> = </a:t>
            </a:r>
            <a:r>
              <a:rPr lang="en-US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</a:t>
            </a:r>
            <a:r>
              <a:rPr lang="en-US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/>
              <a:t> (</a:t>
            </a:r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PVIF</a:t>
            </a:r>
            <a:r>
              <a:rPr lang="en-US" baseline="-25000">
                <a:solidFill>
                  <a:srgbClr val="C277FF"/>
                </a:solidFill>
              </a:rPr>
              <a:t>i</a:t>
            </a:r>
            <a:r>
              <a:rPr lang="en-US" baseline="-25000"/>
              <a:t>,</a:t>
            </a:r>
            <a:r>
              <a:rPr lang="en-US" baseline="-25000">
                <a:solidFill>
                  <a:schemeClr val="tx2"/>
                </a:solidFill>
              </a:rPr>
              <a:t>n</a:t>
            </a:r>
            <a:r>
              <a:rPr lang="en-US"/>
              <a:t>) -- </a:t>
            </a:r>
            <a:r>
              <a:rPr lang="en-US" i="1">
                <a:effectLst>
                  <a:outerShdw blurRad="38100" dist="38100" dir="2700000" algn="tl">
                    <a:srgbClr val="C0C0C0"/>
                  </a:outerShdw>
                </a:effectLst>
              </a:rPr>
              <a:t>See Table II</a:t>
            </a:r>
          </a:p>
        </p:txBody>
      </p:sp>
      <p:sp>
        <p:nvSpPr>
          <p:cNvPr id="27651" name="Line 3"/>
          <p:cNvSpPr>
            <a:spLocks noChangeShapeType="1"/>
          </p:cNvSpPr>
          <p:nvPr/>
        </p:nvSpPr>
        <p:spPr bwMode="auto">
          <a:xfrm>
            <a:off x="1905000" y="1676400"/>
            <a:ext cx="4343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76200"/>
            <a:ext cx="5943600" cy="167640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General Present Value Formula</a:t>
            </a:r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1828800" y="1600200"/>
            <a:ext cx="4343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3027363" y="3397250"/>
            <a:ext cx="7064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/>
              <a:t>etc.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533400" y="1828800"/>
            <a:ext cx="8305800" cy="144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10000"/>
              </a:spcBef>
            </a:pPr>
            <a:r>
              <a:rPr lang="en-US" sz="4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PVIF</a:t>
            </a:r>
            <a:r>
              <a:rPr lang="en-US" sz="4000" baseline="-25000">
                <a:solidFill>
                  <a:srgbClr val="C277FF"/>
                </a:solidFill>
              </a:rPr>
              <a:t>i</a:t>
            </a:r>
            <a:r>
              <a:rPr lang="en-US" sz="4000" baseline="-25000">
                <a:solidFill>
                  <a:srgbClr val="000000"/>
                </a:solidFill>
              </a:rPr>
              <a:t>,</a:t>
            </a:r>
            <a:r>
              <a:rPr lang="en-US" sz="4000" baseline="-25000">
                <a:solidFill>
                  <a:schemeClr val="tx2"/>
                </a:solidFill>
              </a:rPr>
              <a:t>n</a:t>
            </a:r>
            <a:r>
              <a:rPr lang="en-US" sz="4000" baseline="-250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is found on Table II </a:t>
            </a:r>
          </a:p>
          <a:p>
            <a:pPr marL="342900" indent="-342900">
              <a:spcBef>
                <a:spcPct val="10000"/>
              </a:spcBef>
            </a:pPr>
            <a:r>
              <a:rPr lang="en-US">
                <a:solidFill>
                  <a:srgbClr val="000000"/>
                </a:solidFill>
              </a:rPr>
              <a:t>at the end of the book.</a:t>
            </a:r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>
            <a:off x="1905000" y="1676400"/>
            <a:ext cx="6248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Valuation Using Table II</a:t>
            </a:r>
          </a:p>
        </p:txBody>
      </p:sp>
      <p:graphicFrame>
        <p:nvGraphicFramePr>
          <p:cNvPr id="28677" name="Object 5">
            <a:hlinkClick r:id="" action="ppaction://ole?verb=0"/>
          </p:cNvPr>
          <p:cNvGraphicFramePr>
            <a:graphicFrameLocks noGrp="1"/>
          </p:cNvGraphicFramePr>
          <p:nvPr>
            <p:ph type="tbl" idx="1"/>
          </p:nvPr>
        </p:nvGraphicFramePr>
        <p:xfrm>
          <a:off x="1058863" y="3392488"/>
          <a:ext cx="7523162" cy="311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0" name="Document" r:id="rId4" imgW="8101440" imgH="3355920" progId="Word.Document.8">
                  <p:embed/>
                </p:oleObj>
              </mc:Choice>
              <mc:Fallback>
                <p:oleObj name="Document" r:id="rId4" imgW="8101440" imgH="3355920" progId="Word.Document.8">
                  <p:embed/>
                  <p:pic>
                    <p:nvPicPr>
                      <p:cNvPr id="0" name="Picture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863" y="3392488"/>
                        <a:ext cx="7523162" cy="311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1066800" y="3886200"/>
            <a:ext cx="70866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2743200" y="3429000"/>
            <a:ext cx="0" cy="31242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1066800" y="43434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1066800" y="58674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1066800" y="54102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1066800" y="48768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4724400" y="3429000"/>
            <a:ext cx="0" cy="3124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6629400" y="3429000"/>
            <a:ext cx="0" cy="3124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1828800" y="1600200"/>
            <a:ext cx="6248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85800" y="1752600"/>
            <a:ext cx="7620000" cy="1676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spcAft>
                <a:spcPct val="20000"/>
              </a:spcAft>
            </a:pPr>
            <a:r>
              <a:rPr lang="en-US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34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</a:t>
            </a:r>
            <a:r>
              <a:rPr lang="en-US" sz="34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3400">
                <a:solidFill>
                  <a:srgbClr val="000000"/>
                </a:solidFill>
              </a:rPr>
              <a:t> 	= </a:t>
            </a:r>
            <a:r>
              <a:rPr lang="en-US" sz="3400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$1,000</a:t>
            </a:r>
            <a:r>
              <a:rPr lang="en-US" sz="3400">
                <a:solidFill>
                  <a:srgbClr val="000000"/>
                </a:solidFill>
              </a:rPr>
              <a:t> (</a:t>
            </a:r>
            <a:r>
              <a:rPr lang="en-US" sz="3400">
                <a:solidFill>
                  <a:schemeClr val="hlink"/>
                </a:solidFill>
              </a:rPr>
              <a:t>PVIF</a:t>
            </a:r>
            <a:r>
              <a:rPr lang="en-US" sz="3400" baseline="-25000">
                <a:solidFill>
                  <a:srgbClr val="C277FF"/>
                </a:solidFill>
              </a:rPr>
              <a:t>7%</a:t>
            </a:r>
            <a:r>
              <a:rPr lang="en-US" sz="3400" baseline="-25000">
                <a:solidFill>
                  <a:srgbClr val="000000"/>
                </a:solidFill>
              </a:rPr>
              <a:t>,</a:t>
            </a:r>
            <a:r>
              <a:rPr lang="en-US" sz="3400" baseline="-25000">
                <a:solidFill>
                  <a:schemeClr val="tx2"/>
                </a:solidFill>
              </a:rPr>
              <a:t>2</a:t>
            </a:r>
            <a:r>
              <a:rPr lang="en-US" sz="3400">
                <a:solidFill>
                  <a:srgbClr val="000000"/>
                </a:solidFill>
              </a:rPr>
              <a:t>)				= </a:t>
            </a:r>
            <a:r>
              <a:rPr lang="en-US" sz="3400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$1,000</a:t>
            </a:r>
            <a:r>
              <a:rPr lang="en-US" sz="3400">
                <a:solidFill>
                  <a:srgbClr val="000000"/>
                </a:solidFill>
              </a:rPr>
              <a:t> (</a:t>
            </a:r>
            <a:r>
              <a:rPr lang="en-US" sz="3400">
                <a:solidFill>
                  <a:schemeClr val="hlink"/>
                </a:solidFill>
              </a:rPr>
              <a:t>.873</a:t>
            </a:r>
            <a:r>
              <a:rPr lang="en-US" sz="3400">
                <a:solidFill>
                  <a:srgbClr val="000000"/>
                </a:solidFill>
              </a:rPr>
              <a:t>)					= </a:t>
            </a:r>
            <a:r>
              <a:rPr lang="en-US" sz="34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$873</a:t>
            </a:r>
            <a:r>
              <a:rPr lang="en-US" sz="3400">
                <a:solidFill>
                  <a:srgbClr val="42B200"/>
                </a:solidFill>
              </a:rPr>
              <a:t> </a:t>
            </a:r>
            <a:r>
              <a:rPr lang="en-US" sz="3400">
                <a:solidFill>
                  <a:srgbClr val="000000"/>
                </a:solidFill>
              </a:rPr>
              <a:t> </a:t>
            </a:r>
            <a:r>
              <a:rPr lang="en-US" sz="2800">
                <a:solidFill>
                  <a:srgbClr val="000000"/>
                </a:solidFill>
              </a:rPr>
              <a:t>[Due to Rounding]</a:t>
            </a:r>
          </a:p>
        </p:txBody>
      </p:sp>
      <p:sp>
        <p:nvSpPr>
          <p:cNvPr id="29699" name="Line 3"/>
          <p:cNvSpPr>
            <a:spLocks noChangeShapeType="1"/>
          </p:cNvSpPr>
          <p:nvPr/>
        </p:nvSpPr>
        <p:spPr bwMode="auto">
          <a:xfrm>
            <a:off x="1905000" y="1676400"/>
            <a:ext cx="6629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391400" cy="127635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sz="4000" b="1"/>
              <a:t>Using Present Value Tables</a:t>
            </a: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1828800" y="1600200"/>
            <a:ext cx="6629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9702" name="Object 6">
            <a:hlinkClick r:id="" action="ppaction://ole?verb=0"/>
          </p:cNvPr>
          <p:cNvGraphicFramePr>
            <a:graphicFrameLocks noGrp="1"/>
          </p:cNvGraphicFramePr>
          <p:nvPr>
            <p:ph type="tbl" idx="1"/>
          </p:nvPr>
        </p:nvGraphicFramePr>
        <p:xfrm>
          <a:off x="1066800" y="3352800"/>
          <a:ext cx="7508875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5" name="Document" r:id="rId3" imgW="8102520" imgH="3450960" progId="Word.Document.8">
                  <p:embed/>
                </p:oleObj>
              </mc:Choice>
              <mc:Fallback>
                <p:oleObj name="Document" r:id="rId3" imgW="8102520" imgH="3450960" progId="Word.Document.8">
                  <p:embed/>
                  <p:pic>
                    <p:nvPicPr>
                      <p:cNvPr id="0" name="Picture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352800"/>
                        <a:ext cx="7508875" cy="327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1066800" y="3962400"/>
            <a:ext cx="70866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2819400" y="3429000"/>
            <a:ext cx="0" cy="31242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1066800" y="44958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1066800" y="60198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1054100" y="55118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1066800" y="49657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4724400" y="3429000"/>
            <a:ext cx="0" cy="3124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6553200" y="3429000"/>
            <a:ext cx="0" cy="3124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026"/>
          <p:cNvSpPr>
            <a:spLocks noChangeArrowheads="1"/>
          </p:cNvSpPr>
          <p:nvPr/>
        </p:nvSpPr>
        <p:spPr bwMode="auto">
          <a:xfrm>
            <a:off x="304800" y="4038600"/>
            <a:ext cx="8458200" cy="228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Aft>
                <a:spcPct val="20000"/>
              </a:spcAft>
            </a:pPr>
            <a:r>
              <a:rPr lang="en-US" sz="2400">
                <a:solidFill>
                  <a:srgbClr val="000000"/>
                </a:solidFill>
              </a:rPr>
              <a:t>N:		2 Periods (enter as 2)</a:t>
            </a:r>
          </a:p>
          <a:p>
            <a:pPr marL="342900" indent="-342900" algn="l">
              <a:spcAft>
                <a:spcPct val="20000"/>
              </a:spcAft>
            </a:pPr>
            <a:r>
              <a:rPr lang="en-US" sz="2400">
                <a:solidFill>
                  <a:srgbClr val="000000"/>
                </a:solidFill>
              </a:rPr>
              <a:t>I/Y:	7% interest rate per period (enter as 7 </a:t>
            </a:r>
            <a:r>
              <a:rPr lang="en-US" sz="2400" u="sng">
                <a:solidFill>
                  <a:srgbClr val="000000"/>
                </a:solidFill>
              </a:rPr>
              <a:t>NOT</a:t>
            </a:r>
            <a:r>
              <a:rPr lang="en-US" sz="2400">
                <a:solidFill>
                  <a:srgbClr val="000000"/>
                </a:solidFill>
              </a:rPr>
              <a:t> .07)</a:t>
            </a:r>
          </a:p>
          <a:p>
            <a:pPr marL="342900" indent="-342900" algn="l">
              <a:spcAft>
                <a:spcPct val="20000"/>
              </a:spcAft>
            </a:pPr>
            <a:r>
              <a:rPr lang="en-US" sz="2400">
                <a:solidFill>
                  <a:srgbClr val="000000"/>
                </a:solidFill>
              </a:rPr>
              <a:t>PV:	Compute (Resulting answer is negative “deposit”)</a:t>
            </a:r>
          </a:p>
          <a:p>
            <a:pPr marL="342900" indent="-342900" algn="l">
              <a:spcAft>
                <a:spcPct val="20000"/>
              </a:spcAft>
            </a:pPr>
            <a:r>
              <a:rPr lang="en-US" sz="2400">
                <a:solidFill>
                  <a:srgbClr val="000000"/>
                </a:solidFill>
              </a:rPr>
              <a:t>PMT:	Not relevant in this situation (enter as 0)</a:t>
            </a:r>
          </a:p>
          <a:p>
            <a:pPr marL="342900" indent="-342900" algn="l">
              <a:spcAft>
                <a:spcPct val="20000"/>
              </a:spcAft>
            </a:pPr>
            <a:r>
              <a:rPr lang="en-US" sz="2400">
                <a:solidFill>
                  <a:srgbClr val="000000"/>
                </a:solidFill>
              </a:rPr>
              <a:t>FV:	$1,000 (enter as positive as you “receive $”)</a:t>
            </a:r>
          </a:p>
        </p:txBody>
      </p:sp>
      <p:sp>
        <p:nvSpPr>
          <p:cNvPr id="68611" name="Line 1027"/>
          <p:cNvSpPr>
            <a:spLocks noChangeShapeType="1"/>
          </p:cNvSpPr>
          <p:nvPr/>
        </p:nvSpPr>
        <p:spPr bwMode="auto">
          <a:xfrm>
            <a:off x="1905000" y="1676400"/>
            <a:ext cx="6248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12" name="Rectangle 1028"/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391400" cy="127635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Solving the PV Problem</a:t>
            </a:r>
          </a:p>
        </p:txBody>
      </p:sp>
      <p:sp>
        <p:nvSpPr>
          <p:cNvPr id="68613" name="Line 1029"/>
          <p:cNvSpPr>
            <a:spLocks noChangeShapeType="1"/>
          </p:cNvSpPr>
          <p:nvPr/>
        </p:nvSpPr>
        <p:spPr bwMode="auto">
          <a:xfrm>
            <a:off x="1828800" y="1600200"/>
            <a:ext cx="6248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14" name="Rectangle 1030"/>
          <p:cNvSpPr>
            <a:spLocks noChangeArrowheads="1"/>
          </p:cNvSpPr>
          <p:nvPr/>
        </p:nvSpPr>
        <p:spPr bwMode="auto">
          <a:xfrm>
            <a:off x="304800" y="1828800"/>
            <a:ext cx="8534400" cy="1981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5" name="Rectangle 1031"/>
          <p:cNvSpPr>
            <a:spLocks noChangeArrowheads="1"/>
          </p:cNvSpPr>
          <p:nvPr/>
        </p:nvSpPr>
        <p:spPr bwMode="auto">
          <a:xfrm>
            <a:off x="22860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68616" name="Rectangle 1032"/>
          <p:cNvSpPr>
            <a:spLocks noChangeArrowheads="1"/>
          </p:cNvSpPr>
          <p:nvPr/>
        </p:nvSpPr>
        <p:spPr bwMode="auto">
          <a:xfrm>
            <a:off x="36576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I/Y</a:t>
            </a:r>
          </a:p>
        </p:txBody>
      </p:sp>
      <p:sp>
        <p:nvSpPr>
          <p:cNvPr id="68617" name="Rectangle 1033"/>
          <p:cNvSpPr>
            <a:spLocks noChangeArrowheads="1"/>
          </p:cNvSpPr>
          <p:nvPr/>
        </p:nvSpPr>
        <p:spPr bwMode="auto">
          <a:xfrm>
            <a:off x="49530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PV</a:t>
            </a:r>
          </a:p>
        </p:txBody>
      </p:sp>
      <p:sp>
        <p:nvSpPr>
          <p:cNvPr id="68618" name="Rectangle 1034"/>
          <p:cNvSpPr>
            <a:spLocks noChangeArrowheads="1"/>
          </p:cNvSpPr>
          <p:nvPr/>
        </p:nvSpPr>
        <p:spPr bwMode="auto">
          <a:xfrm>
            <a:off x="62484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PMT</a:t>
            </a:r>
          </a:p>
        </p:txBody>
      </p:sp>
      <p:sp>
        <p:nvSpPr>
          <p:cNvPr id="68619" name="Rectangle 1035"/>
          <p:cNvSpPr>
            <a:spLocks noChangeArrowheads="1"/>
          </p:cNvSpPr>
          <p:nvPr/>
        </p:nvSpPr>
        <p:spPr bwMode="auto">
          <a:xfrm>
            <a:off x="75438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FV</a:t>
            </a:r>
          </a:p>
        </p:txBody>
      </p:sp>
      <p:sp>
        <p:nvSpPr>
          <p:cNvPr id="68620" name="Rectangle 1036"/>
          <p:cNvSpPr>
            <a:spLocks noChangeArrowheads="1"/>
          </p:cNvSpPr>
          <p:nvPr/>
        </p:nvSpPr>
        <p:spPr bwMode="auto">
          <a:xfrm>
            <a:off x="381000" y="1905000"/>
            <a:ext cx="17526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>
                <a:solidFill>
                  <a:srgbClr val="000000"/>
                </a:solidFill>
              </a:rPr>
              <a:t>Inputs</a:t>
            </a:r>
          </a:p>
        </p:txBody>
      </p:sp>
      <p:sp>
        <p:nvSpPr>
          <p:cNvPr id="68621" name="Rectangle 1037"/>
          <p:cNvSpPr>
            <a:spLocks noChangeArrowheads="1"/>
          </p:cNvSpPr>
          <p:nvPr/>
        </p:nvSpPr>
        <p:spPr bwMode="auto">
          <a:xfrm>
            <a:off x="381000" y="3162300"/>
            <a:ext cx="17526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>
                <a:solidFill>
                  <a:srgbClr val="000000"/>
                </a:solidFill>
              </a:rPr>
              <a:t>Compute</a:t>
            </a:r>
          </a:p>
        </p:txBody>
      </p:sp>
      <p:sp>
        <p:nvSpPr>
          <p:cNvPr id="68622" name="Rectangle 1038"/>
          <p:cNvSpPr>
            <a:spLocks noChangeArrowheads="1"/>
          </p:cNvSpPr>
          <p:nvPr/>
        </p:nvSpPr>
        <p:spPr bwMode="auto">
          <a:xfrm>
            <a:off x="2286000" y="1905000"/>
            <a:ext cx="6400800" cy="5334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800">
                <a:solidFill>
                  <a:srgbClr val="000000"/>
                </a:solidFill>
              </a:rPr>
              <a:t>    </a:t>
            </a:r>
            <a:r>
              <a:rPr lang="en-US" sz="2800">
                <a:solidFill>
                  <a:schemeClr val="tx2"/>
                </a:solidFill>
              </a:rPr>
              <a:t>2</a:t>
            </a:r>
            <a:r>
              <a:rPr lang="en-US" sz="2800">
                <a:solidFill>
                  <a:srgbClr val="000000"/>
                </a:solidFill>
              </a:rPr>
              <a:t>        </a:t>
            </a:r>
            <a:r>
              <a:rPr lang="en-US" sz="2800">
                <a:solidFill>
                  <a:srgbClr val="C277FF"/>
                </a:solidFill>
              </a:rPr>
              <a:t>    7</a:t>
            </a:r>
            <a:r>
              <a:rPr lang="en-US" sz="2800">
                <a:solidFill>
                  <a:srgbClr val="000000"/>
                </a:solidFill>
              </a:rPr>
              <a:t>                        0      </a:t>
            </a:r>
            <a:r>
              <a:rPr lang="en-US" sz="2800">
                <a:solidFill>
                  <a:schemeClr val="hlink"/>
                </a:solidFill>
              </a:rPr>
              <a:t>+1,000</a:t>
            </a:r>
          </a:p>
        </p:txBody>
      </p:sp>
      <p:sp>
        <p:nvSpPr>
          <p:cNvPr id="68623" name="Rectangle 1039"/>
          <p:cNvSpPr>
            <a:spLocks noChangeArrowheads="1"/>
          </p:cNvSpPr>
          <p:nvPr/>
        </p:nvSpPr>
        <p:spPr bwMode="auto">
          <a:xfrm>
            <a:off x="2286000" y="3124200"/>
            <a:ext cx="6400800" cy="5334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800">
                <a:solidFill>
                  <a:srgbClr val="42B200"/>
                </a:solidFill>
              </a:rPr>
              <a:t>                         -873.44</a:t>
            </a:r>
            <a:endParaRPr lang="en-US" sz="240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8839200" cy="1981200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/>
              <a:t>	</a:t>
            </a:r>
            <a:r>
              <a:rPr lang="en-US" sz="3200"/>
              <a:t>Julie Miller wants to know how large of a deposit to make so that the money will grow to </a:t>
            </a:r>
            <a:r>
              <a:rPr lang="en-US" sz="3200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$10,000</a:t>
            </a:r>
            <a:r>
              <a:rPr lang="en-US" sz="3200">
                <a:solidFill>
                  <a:srgbClr val="D93192"/>
                </a:solidFill>
              </a:rPr>
              <a:t> </a:t>
            </a:r>
            <a:r>
              <a:rPr lang="en-US" sz="3200"/>
              <a:t>in </a:t>
            </a: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 years</a:t>
            </a:r>
            <a:r>
              <a:rPr lang="en-US" sz="3200"/>
              <a:t> at a discount rate of </a:t>
            </a:r>
            <a:r>
              <a:rPr lang="en-US" sz="3200">
                <a:solidFill>
                  <a:srgbClr val="C277FF"/>
                </a:solidFill>
              </a:rPr>
              <a:t>10%</a:t>
            </a:r>
            <a:r>
              <a:rPr lang="en-US" sz="3200"/>
              <a:t>.</a:t>
            </a:r>
          </a:p>
        </p:txBody>
      </p:sp>
      <p:sp>
        <p:nvSpPr>
          <p:cNvPr id="30723" name="Line 3"/>
          <p:cNvSpPr>
            <a:spLocks noChangeShapeType="1"/>
          </p:cNvSpPr>
          <p:nvPr/>
        </p:nvSpPr>
        <p:spPr bwMode="auto">
          <a:xfrm>
            <a:off x="1905000" y="1676400"/>
            <a:ext cx="6248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162800" cy="127635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Story Problem Example</a:t>
            </a:r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1828800" y="1600200"/>
            <a:ext cx="6248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1600200" y="4648200"/>
            <a:ext cx="6172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1600200" y="4267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7772400" y="4267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1128713" y="3657600"/>
            <a:ext cx="6883400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3200" b="0">
                <a:solidFill>
                  <a:srgbClr val="000000"/>
                </a:solidFill>
              </a:rPr>
              <a:t>  </a:t>
            </a:r>
            <a:r>
              <a:rPr lang="en-US" b="0">
                <a:solidFill>
                  <a:srgbClr val="000000"/>
                </a:solidFill>
              </a:rPr>
              <a:t>0        1        2        3        4       </a:t>
            </a: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6843713" y="4924425"/>
            <a:ext cx="1646237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3200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$10,000</a:t>
            </a:r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7772400" y="5486400"/>
            <a:ext cx="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2057400" y="5867400"/>
            <a:ext cx="762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1052513" y="5457825"/>
            <a:ext cx="871537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20000"/>
              </a:spcBef>
              <a:spcAft>
                <a:spcPct val="20000"/>
              </a:spcAft>
            </a:pPr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</a:t>
            </a:r>
            <a:r>
              <a:rPr lang="en-US" sz="3200" baseline="-25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1738313" y="4162425"/>
            <a:ext cx="993775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3200">
                <a:solidFill>
                  <a:srgbClr val="C277FF"/>
                </a:solidFill>
              </a:rPr>
              <a:t>10%</a:t>
            </a:r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>
            <a:off x="2819400" y="4267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>
            <a:off x="4114800" y="4267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>
            <a:off x="5410200" y="4267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>
            <a:off x="6629400" y="4267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>
            <a:off x="2819400" y="5486400"/>
            <a:ext cx="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>
            <a:off x="4114800" y="5486400"/>
            <a:ext cx="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41" name="Line 21"/>
          <p:cNvSpPr>
            <a:spLocks noChangeShapeType="1"/>
          </p:cNvSpPr>
          <p:nvPr/>
        </p:nvSpPr>
        <p:spPr bwMode="auto">
          <a:xfrm>
            <a:off x="5410200" y="5486400"/>
            <a:ext cx="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42" name="Line 22"/>
          <p:cNvSpPr>
            <a:spLocks noChangeShapeType="1"/>
          </p:cNvSpPr>
          <p:nvPr/>
        </p:nvSpPr>
        <p:spPr bwMode="auto">
          <a:xfrm>
            <a:off x="6629400" y="5486400"/>
            <a:ext cx="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>
            <a:off x="2819400" y="5867400"/>
            <a:ext cx="129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44" name="Line 24"/>
          <p:cNvSpPr>
            <a:spLocks noChangeShapeType="1"/>
          </p:cNvSpPr>
          <p:nvPr/>
        </p:nvSpPr>
        <p:spPr bwMode="auto">
          <a:xfrm>
            <a:off x="4114800" y="5867400"/>
            <a:ext cx="129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45" name="Line 25"/>
          <p:cNvSpPr>
            <a:spLocks noChangeShapeType="1"/>
          </p:cNvSpPr>
          <p:nvPr/>
        </p:nvSpPr>
        <p:spPr bwMode="auto">
          <a:xfrm>
            <a:off x="5410200" y="5867400"/>
            <a:ext cx="1219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46" name="Line 26"/>
          <p:cNvSpPr>
            <a:spLocks noChangeShapeType="1"/>
          </p:cNvSpPr>
          <p:nvPr/>
        </p:nvSpPr>
        <p:spPr bwMode="auto">
          <a:xfrm>
            <a:off x="6629400" y="58674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905000"/>
            <a:ext cx="8839200" cy="4419600"/>
          </a:xfrm>
          <a:noFill/>
          <a:ln/>
        </p:spPr>
        <p:txBody>
          <a:bodyPr/>
          <a:lstStyle/>
          <a:p>
            <a:r>
              <a:rPr lang="en-US"/>
              <a:t>	</a:t>
            </a:r>
            <a:r>
              <a:rPr lang="en-US" sz="3200"/>
              <a:t>Calculation based on general formula:	</a:t>
            </a:r>
            <a:r>
              <a:rPr lang="en-US" sz="2800"/>
              <a:t> 	</a:t>
            </a:r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</a:t>
            </a:r>
            <a:r>
              <a:rPr lang="en-US" sz="3200" baseline="-25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sz="3200"/>
              <a:t> 	= </a:t>
            </a:r>
            <a:r>
              <a:rPr lang="en-US" sz="3200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</a:t>
            </a:r>
            <a:r>
              <a:rPr lang="en-US" sz="32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sz="3200"/>
              <a:t> / (1+</a:t>
            </a:r>
            <a:r>
              <a:rPr lang="en-US" sz="3200">
                <a:solidFill>
                  <a:srgbClr val="C277FF"/>
                </a:solidFill>
              </a:rPr>
              <a:t>i</a:t>
            </a:r>
            <a:r>
              <a:rPr lang="en-US" sz="3200"/>
              <a:t>)</a:t>
            </a:r>
            <a:r>
              <a:rPr lang="en-US" sz="3200" baseline="30000">
                <a:solidFill>
                  <a:schemeClr val="tx2"/>
                </a:solidFill>
              </a:rPr>
              <a:t>n</a:t>
            </a:r>
            <a:r>
              <a:rPr lang="en-US" sz="3200"/>
              <a:t> 				</a:t>
            </a:r>
            <a:r>
              <a:rPr lang="en-US" sz="32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</a:t>
            </a:r>
            <a:r>
              <a:rPr lang="en-US" sz="3200" baseline="-25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sz="2800"/>
              <a:t> 	</a:t>
            </a:r>
            <a:r>
              <a:rPr lang="en-US" sz="3200"/>
              <a:t>= </a:t>
            </a:r>
            <a:r>
              <a:rPr lang="en-US" sz="3200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$10,000</a:t>
            </a:r>
            <a:r>
              <a:rPr lang="en-US" sz="3200">
                <a:solidFill>
                  <a:srgbClr val="D93192"/>
                </a:solidFill>
              </a:rPr>
              <a:t> </a:t>
            </a:r>
            <a:r>
              <a:rPr lang="en-US" sz="3200"/>
              <a:t>/ (1+</a:t>
            </a:r>
            <a:r>
              <a:rPr lang="en-US" sz="3200">
                <a:solidFill>
                  <a:srgbClr val="380069"/>
                </a:solidFill>
              </a:rPr>
              <a:t> 0</a:t>
            </a:r>
            <a:r>
              <a:rPr lang="en-US" sz="3200">
                <a:solidFill>
                  <a:srgbClr val="C277FF"/>
                </a:solidFill>
              </a:rPr>
              <a:t>.10</a:t>
            </a:r>
            <a:r>
              <a:rPr lang="en-US" sz="3200"/>
              <a:t>)</a:t>
            </a:r>
            <a:r>
              <a:rPr lang="en-US" baseline="30000">
                <a:solidFill>
                  <a:schemeClr val="tx2"/>
                </a:solidFill>
              </a:rPr>
              <a:t>5</a:t>
            </a:r>
            <a:r>
              <a:rPr lang="en-US" sz="3200"/>
              <a:t>					= </a:t>
            </a:r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$6,209.21</a:t>
            </a:r>
            <a:endParaRPr lang="en-US" sz="2800">
              <a:solidFill>
                <a:srgbClr val="42B200"/>
              </a:solidFill>
            </a:endParaRPr>
          </a:p>
          <a:p>
            <a:r>
              <a:rPr lang="en-US"/>
              <a:t>	</a:t>
            </a:r>
            <a:r>
              <a:rPr lang="en-US" sz="3200"/>
              <a:t>Calculation based on Table I:			</a:t>
            </a:r>
            <a:r>
              <a:rPr lang="en-US" sz="32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</a:t>
            </a:r>
            <a:r>
              <a:rPr lang="en-US" sz="3200" baseline="-25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sz="2800"/>
              <a:t> 	</a:t>
            </a:r>
            <a:r>
              <a:rPr lang="en-US" sz="3200"/>
              <a:t>= </a:t>
            </a:r>
            <a:r>
              <a:rPr lang="en-US" sz="3200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$10,000</a:t>
            </a:r>
            <a:r>
              <a:rPr lang="en-US" sz="3200">
                <a:solidFill>
                  <a:srgbClr val="D93192"/>
                </a:solidFill>
              </a:rPr>
              <a:t> </a:t>
            </a:r>
            <a:r>
              <a:rPr lang="en-US" sz="3200"/>
              <a:t>(</a:t>
            </a:r>
            <a:r>
              <a:rPr 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PVIF</a:t>
            </a:r>
            <a:r>
              <a:rPr lang="en-US" sz="3200" baseline="-25000">
                <a:solidFill>
                  <a:srgbClr val="C277FF"/>
                </a:solidFill>
              </a:rPr>
              <a:t>10%</a:t>
            </a:r>
            <a:r>
              <a:rPr lang="en-US" sz="3200" baseline="-25000"/>
              <a:t>, </a:t>
            </a:r>
            <a:r>
              <a:rPr lang="en-US" sz="3200" baseline="-25000">
                <a:solidFill>
                  <a:schemeClr val="tx2"/>
                </a:solidFill>
              </a:rPr>
              <a:t>5</a:t>
            </a:r>
            <a:r>
              <a:rPr lang="en-US" sz="3200"/>
              <a:t>)</a:t>
            </a:r>
            <a:r>
              <a:rPr lang="en-US" sz="2800"/>
              <a:t>					</a:t>
            </a:r>
            <a:r>
              <a:rPr lang="en-US" sz="3200"/>
              <a:t>= </a:t>
            </a:r>
            <a:r>
              <a:rPr lang="en-US" sz="3200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$10,000</a:t>
            </a:r>
            <a:r>
              <a:rPr lang="en-US" sz="3200">
                <a:solidFill>
                  <a:srgbClr val="014A01"/>
                </a:solidFill>
              </a:rPr>
              <a:t> </a:t>
            </a:r>
            <a:r>
              <a:rPr lang="en-US" sz="3200"/>
              <a:t>(.621)						= </a:t>
            </a:r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$6,210.00</a:t>
            </a:r>
            <a:r>
              <a:rPr lang="en-US" sz="2400">
                <a:solidFill>
                  <a:srgbClr val="42B200"/>
                </a:solidFill>
              </a:rPr>
              <a:t> </a:t>
            </a:r>
            <a:r>
              <a:rPr lang="en-US" sz="2400"/>
              <a:t>  [</a:t>
            </a:r>
            <a:r>
              <a:rPr lang="en-US" sz="2400" i="1"/>
              <a:t>Due to Rounding</a:t>
            </a:r>
            <a:r>
              <a:rPr lang="en-US" sz="2400"/>
              <a:t>]</a:t>
            </a:r>
          </a:p>
        </p:txBody>
      </p:sp>
      <p:sp>
        <p:nvSpPr>
          <p:cNvPr id="31747" name="Line 3"/>
          <p:cNvSpPr>
            <a:spLocks noChangeShapeType="1"/>
          </p:cNvSpPr>
          <p:nvPr/>
        </p:nvSpPr>
        <p:spPr bwMode="auto">
          <a:xfrm>
            <a:off x="1905000" y="1676400"/>
            <a:ext cx="6172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162800" cy="127635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Story Problem Solution</a:t>
            </a:r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>
            <a:off x="1828800" y="1600200"/>
            <a:ext cx="6172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026"/>
          <p:cNvSpPr>
            <a:spLocks noChangeArrowheads="1"/>
          </p:cNvSpPr>
          <p:nvPr/>
        </p:nvSpPr>
        <p:spPr bwMode="auto">
          <a:xfrm>
            <a:off x="304800" y="4038600"/>
            <a:ext cx="8458200" cy="228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Aft>
                <a:spcPct val="2000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69635" name="Line 1027"/>
          <p:cNvSpPr>
            <a:spLocks noChangeShapeType="1"/>
          </p:cNvSpPr>
          <p:nvPr/>
        </p:nvSpPr>
        <p:spPr bwMode="auto">
          <a:xfrm>
            <a:off x="1905000" y="1676400"/>
            <a:ext cx="6248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36" name="Rectangle 1028"/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391400" cy="127635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Solving the PV Problem</a:t>
            </a:r>
          </a:p>
        </p:txBody>
      </p:sp>
      <p:sp>
        <p:nvSpPr>
          <p:cNvPr id="69637" name="Line 1029"/>
          <p:cNvSpPr>
            <a:spLocks noChangeShapeType="1"/>
          </p:cNvSpPr>
          <p:nvPr/>
        </p:nvSpPr>
        <p:spPr bwMode="auto">
          <a:xfrm>
            <a:off x="1828800" y="1600200"/>
            <a:ext cx="6248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38" name="Rectangle 1030"/>
          <p:cNvSpPr>
            <a:spLocks noChangeArrowheads="1"/>
          </p:cNvSpPr>
          <p:nvPr/>
        </p:nvSpPr>
        <p:spPr bwMode="auto">
          <a:xfrm>
            <a:off x="304800" y="1828800"/>
            <a:ext cx="8534400" cy="1981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39" name="Rectangle 1031"/>
          <p:cNvSpPr>
            <a:spLocks noChangeArrowheads="1"/>
          </p:cNvSpPr>
          <p:nvPr/>
        </p:nvSpPr>
        <p:spPr bwMode="auto">
          <a:xfrm>
            <a:off x="22860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69640" name="Rectangle 1032"/>
          <p:cNvSpPr>
            <a:spLocks noChangeArrowheads="1"/>
          </p:cNvSpPr>
          <p:nvPr/>
        </p:nvSpPr>
        <p:spPr bwMode="auto">
          <a:xfrm>
            <a:off x="36576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I/Y</a:t>
            </a:r>
          </a:p>
        </p:txBody>
      </p:sp>
      <p:sp>
        <p:nvSpPr>
          <p:cNvPr id="69641" name="Rectangle 1033"/>
          <p:cNvSpPr>
            <a:spLocks noChangeArrowheads="1"/>
          </p:cNvSpPr>
          <p:nvPr/>
        </p:nvSpPr>
        <p:spPr bwMode="auto">
          <a:xfrm>
            <a:off x="49530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PV</a:t>
            </a:r>
          </a:p>
        </p:txBody>
      </p:sp>
      <p:sp>
        <p:nvSpPr>
          <p:cNvPr id="69642" name="Rectangle 1034"/>
          <p:cNvSpPr>
            <a:spLocks noChangeArrowheads="1"/>
          </p:cNvSpPr>
          <p:nvPr/>
        </p:nvSpPr>
        <p:spPr bwMode="auto">
          <a:xfrm>
            <a:off x="62484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PMT</a:t>
            </a:r>
          </a:p>
        </p:txBody>
      </p:sp>
      <p:sp>
        <p:nvSpPr>
          <p:cNvPr id="69643" name="Rectangle 1035"/>
          <p:cNvSpPr>
            <a:spLocks noChangeArrowheads="1"/>
          </p:cNvSpPr>
          <p:nvPr/>
        </p:nvSpPr>
        <p:spPr bwMode="auto">
          <a:xfrm>
            <a:off x="75438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FV</a:t>
            </a:r>
          </a:p>
        </p:txBody>
      </p:sp>
      <p:sp>
        <p:nvSpPr>
          <p:cNvPr id="69644" name="Rectangle 1036"/>
          <p:cNvSpPr>
            <a:spLocks noChangeArrowheads="1"/>
          </p:cNvSpPr>
          <p:nvPr/>
        </p:nvSpPr>
        <p:spPr bwMode="auto">
          <a:xfrm>
            <a:off x="381000" y="1905000"/>
            <a:ext cx="17526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>
                <a:solidFill>
                  <a:srgbClr val="000000"/>
                </a:solidFill>
              </a:rPr>
              <a:t>Inputs</a:t>
            </a:r>
          </a:p>
        </p:txBody>
      </p:sp>
      <p:sp>
        <p:nvSpPr>
          <p:cNvPr id="69645" name="Rectangle 1037"/>
          <p:cNvSpPr>
            <a:spLocks noChangeArrowheads="1"/>
          </p:cNvSpPr>
          <p:nvPr/>
        </p:nvSpPr>
        <p:spPr bwMode="auto">
          <a:xfrm>
            <a:off x="381000" y="3162300"/>
            <a:ext cx="17526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>
                <a:solidFill>
                  <a:srgbClr val="000000"/>
                </a:solidFill>
              </a:rPr>
              <a:t>Compute</a:t>
            </a:r>
          </a:p>
        </p:txBody>
      </p:sp>
      <p:sp>
        <p:nvSpPr>
          <p:cNvPr id="69646" name="Rectangle 1038"/>
          <p:cNvSpPr>
            <a:spLocks noChangeArrowheads="1"/>
          </p:cNvSpPr>
          <p:nvPr/>
        </p:nvSpPr>
        <p:spPr bwMode="auto">
          <a:xfrm>
            <a:off x="2286000" y="1905000"/>
            <a:ext cx="6400800" cy="5334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800">
                <a:solidFill>
                  <a:srgbClr val="000000"/>
                </a:solidFill>
              </a:rPr>
              <a:t>    </a:t>
            </a:r>
            <a:r>
              <a:rPr lang="en-US" sz="2800">
                <a:solidFill>
                  <a:schemeClr val="tx2"/>
                </a:solidFill>
              </a:rPr>
              <a:t>5</a:t>
            </a:r>
            <a:r>
              <a:rPr lang="en-US" sz="2800">
                <a:solidFill>
                  <a:srgbClr val="000000"/>
                </a:solidFill>
              </a:rPr>
              <a:t>        </a:t>
            </a:r>
            <a:r>
              <a:rPr lang="en-US" sz="2800">
                <a:solidFill>
                  <a:srgbClr val="C277FF"/>
                </a:solidFill>
              </a:rPr>
              <a:t>  10</a:t>
            </a:r>
            <a:r>
              <a:rPr lang="en-US" sz="2800">
                <a:solidFill>
                  <a:srgbClr val="000000"/>
                </a:solidFill>
              </a:rPr>
              <a:t>                        0     </a:t>
            </a:r>
            <a:r>
              <a:rPr lang="en-US" sz="2800">
                <a:solidFill>
                  <a:schemeClr val="hlink"/>
                </a:solidFill>
              </a:rPr>
              <a:t>+10,000</a:t>
            </a:r>
          </a:p>
        </p:txBody>
      </p:sp>
      <p:sp>
        <p:nvSpPr>
          <p:cNvPr id="69647" name="Rectangle 1039"/>
          <p:cNvSpPr>
            <a:spLocks noChangeArrowheads="1"/>
          </p:cNvSpPr>
          <p:nvPr/>
        </p:nvSpPr>
        <p:spPr bwMode="auto">
          <a:xfrm>
            <a:off x="2286000" y="3124200"/>
            <a:ext cx="6400800" cy="5334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800">
                <a:solidFill>
                  <a:srgbClr val="42B200"/>
                </a:solidFill>
              </a:rPr>
              <a:t>                        -6,209.21</a:t>
            </a:r>
            <a:endParaRPr lang="en-US" sz="2400">
              <a:solidFill>
                <a:schemeClr val="hlink"/>
              </a:solidFill>
            </a:endParaRPr>
          </a:p>
        </p:txBody>
      </p:sp>
      <p:sp>
        <p:nvSpPr>
          <p:cNvPr id="69648" name="Rectangle 1040"/>
          <p:cNvSpPr>
            <a:spLocks noChangeArrowheads="1"/>
          </p:cNvSpPr>
          <p:nvPr/>
        </p:nvSpPr>
        <p:spPr bwMode="auto">
          <a:xfrm>
            <a:off x="685800" y="4191000"/>
            <a:ext cx="7772400" cy="213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3200">
                <a:solidFill>
                  <a:srgbClr val="000000"/>
                </a:solidFill>
              </a:rPr>
              <a:t>The result indicates that a </a:t>
            </a:r>
            <a:r>
              <a:rPr lang="en-US" sz="3200">
                <a:solidFill>
                  <a:schemeClr val="hlink"/>
                </a:solidFill>
              </a:rPr>
              <a:t>$10,000</a:t>
            </a:r>
            <a:r>
              <a:rPr lang="en-US" sz="3200">
                <a:solidFill>
                  <a:srgbClr val="000000"/>
                </a:solidFill>
              </a:rPr>
              <a:t> future value that will earn </a:t>
            </a:r>
            <a:r>
              <a:rPr lang="en-US" sz="3200">
                <a:solidFill>
                  <a:srgbClr val="C277FF"/>
                </a:solidFill>
              </a:rPr>
              <a:t>10%</a:t>
            </a:r>
            <a:r>
              <a:rPr lang="en-US" sz="3200">
                <a:solidFill>
                  <a:srgbClr val="000000"/>
                </a:solidFill>
              </a:rPr>
              <a:t> annually for </a:t>
            </a:r>
            <a:r>
              <a:rPr lang="en-US" sz="3200">
                <a:solidFill>
                  <a:schemeClr val="tx2"/>
                </a:solidFill>
              </a:rPr>
              <a:t>5 years</a:t>
            </a:r>
            <a:r>
              <a:rPr lang="en-US" sz="3200">
                <a:solidFill>
                  <a:srgbClr val="000000"/>
                </a:solidFill>
              </a:rPr>
              <a:t> requires a </a:t>
            </a:r>
            <a:r>
              <a:rPr lang="en-US" sz="3200">
                <a:solidFill>
                  <a:srgbClr val="42B200"/>
                </a:solidFill>
              </a:rPr>
              <a:t>$6,209.21</a:t>
            </a:r>
            <a:r>
              <a:rPr lang="en-US" sz="3200">
                <a:solidFill>
                  <a:srgbClr val="000000"/>
                </a:solidFill>
              </a:rPr>
              <a:t> deposit today (present value).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Types of Annuities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657600"/>
            <a:ext cx="8229600" cy="2438400"/>
          </a:xfrm>
          <a:noFill/>
          <a:ln/>
        </p:spPr>
        <p:txBody>
          <a:bodyPr/>
          <a:lstStyle/>
          <a:p>
            <a:r>
              <a:rPr lang="en-US" sz="3100" u="sng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Ordinary Annuity</a:t>
            </a:r>
            <a:r>
              <a:rPr lang="en-US" sz="3100"/>
              <a:t>:  Payments or receipts occur at the </a:t>
            </a:r>
            <a:r>
              <a:rPr lang="en-US" sz="3100">
                <a:solidFill>
                  <a:schemeClr val="hlink"/>
                </a:solidFill>
              </a:rPr>
              <a:t>end</a:t>
            </a:r>
            <a:r>
              <a:rPr lang="en-US" sz="3100"/>
              <a:t> of each period.</a:t>
            </a:r>
          </a:p>
          <a:p>
            <a:r>
              <a:rPr lang="en-US" sz="3100" u="sng">
                <a:solidFill>
                  <a:srgbClr val="C277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Annuity Due</a:t>
            </a:r>
            <a:r>
              <a:rPr lang="en-US" sz="3100"/>
              <a:t>:  Payments or receipts occur at the 	</a:t>
            </a:r>
            <a:r>
              <a:rPr lang="en-US" sz="3100">
                <a:solidFill>
                  <a:srgbClr val="C277FF"/>
                </a:solidFill>
              </a:rPr>
              <a:t>beginning</a:t>
            </a:r>
            <a:r>
              <a:rPr lang="en-US" sz="3100"/>
              <a:t> of each period.</a:t>
            </a:r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1905000" y="1676400"/>
            <a:ext cx="4953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1828800" y="1600200"/>
            <a:ext cx="4953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457200" y="1981200"/>
            <a:ext cx="8229600" cy="152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n-US" sz="3100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 Annuity</a:t>
            </a:r>
            <a:r>
              <a:rPr lang="en-US" sz="3100">
                <a:solidFill>
                  <a:srgbClr val="000000"/>
                </a:solidFill>
              </a:rPr>
              <a:t> represents a series of equal payments (or receipts) occurring over a specified number of equidistant periods.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Line 2"/>
          <p:cNvSpPr>
            <a:spLocks noChangeShapeType="1"/>
          </p:cNvSpPr>
          <p:nvPr/>
        </p:nvSpPr>
        <p:spPr bwMode="auto">
          <a:xfrm>
            <a:off x="1905000" y="1676400"/>
            <a:ext cx="6019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b="1"/>
              <a:t>Examples of Annuities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066800" y="2133600"/>
            <a:ext cx="6781800" cy="4114800"/>
          </a:xfrm>
          <a:noFill/>
          <a:ln/>
        </p:spPr>
        <p:txBody>
          <a:bodyPr/>
          <a:lstStyle/>
          <a:p>
            <a:r>
              <a:rPr lang="en-US"/>
              <a:t>  Student Loan Payments</a:t>
            </a:r>
          </a:p>
          <a:p>
            <a:r>
              <a:rPr lang="en-US"/>
              <a:t>  Car Loan Payments</a:t>
            </a:r>
          </a:p>
          <a:p>
            <a:r>
              <a:rPr lang="en-US"/>
              <a:t>  Insurance Premiums</a:t>
            </a:r>
          </a:p>
          <a:p>
            <a:r>
              <a:rPr lang="en-US"/>
              <a:t>  Mortgage Payments</a:t>
            </a:r>
          </a:p>
          <a:p>
            <a:r>
              <a:rPr lang="en-US"/>
              <a:t>  Retirement Savings</a:t>
            </a:r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1828800" y="1600200"/>
            <a:ext cx="6019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1143000" y="1981200"/>
            <a:ext cx="7086600" cy="1295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0" name="Line 2"/>
          <p:cNvSpPr>
            <a:spLocks noChangeShapeType="1"/>
          </p:cNvSpPr>
          <p:nvPr/>
        </p:nvSpPr>
        <p:spPr bwMode="auto">
          <a:xfrm>
            <a:off x="1905000" y="1676400"/>
            <a:ext cx="4572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3657600"/>
            <a:ext cx="7391400" cy="2667000"/>
          </a:xfrm>
          <a:noFill/>
          <a:ln/>
        </p:spPr>
        <p:txBody>
          <a:bodyPr/>
          <a:lstStyle/>
          <a:p>
            <a:pPr algn="ctr">
              <a:spcAft>
                <a:spcPct val="75000"/>
              </a:spcAft>
              <a:buFont typeface="Monotype Sorts" pitchFamily="2" charset="2"/>
              <a:buNone/>
            </a:pPr>
            <a:r>
              <a:rPr lang="en-US" sz="3200"/>
              <a:t>Obviously, </a:t>
            </a:r>
            <a:r>
              <a:rPr 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$10,000 today</a:t>
            </a:r>
            <a:r>
              <a:rPr lang="en-US" sz="3200"/>
              <a:t>.</a:t>
            </a:r>
            <a:endParaRPr lang="en-US" sz="1600"/>
          </a:p>
          <a:p>
            <a:pPr algn="ctr">
              <a:spcAft>
                <a:spcPct val="75000"/>
              </a:spcAft>
              <a:buFont typeface="Monotype Sorts" pitchFamily="2" charset="2"/>
              <a:buNone/>
            </a:pPr>
            <a:r>
              <a:rPr lang="en-US" sz="3200"/>
              <a:t>You already recognize that there is </a:t>
            </a:r>
            <a:r>
              <a:rPr lang="en-US" sz="3200" i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TIME VALUE TO MONEY</a:t>
            </a:r>
            <a:r>
              <a:rPr lang="en-US" sz="3200" i="1"/>
              <a:t>!!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The Interest Rate</a:t>
            </a: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1828800" y="1600200"/>
            <a:ext cx="4572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1066800" y="2057400"/>
            <a:ext cx="7162800" cy="1219200"/>
          </a:xfrm>
          <a:noFill/>
          <a:ln/>
        </p:spPr>
        <p:txBody>
          <a:bodyPr/>
          <a:lstStyle/>
          <a:p>
            <a:pPr algn="ctr">
              <a:spcAft>
                <a:spcPct val="75000"/>
              </a:spcAft>
              <a:buFont typeface="Monotype Sorts" pitchFamily="2" charset="2"/>
              <a:buNone/>
            </a:pPr>
            <a:r>
              <a:rPr lang="en-US" sz="3200"/>
              <a:t>Which would you prefer -- </a:t>
            </a:r>
            <a:r>
              <a:rPr 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$10,000 today </a:t>
            </a:r>
            <a:r>
              <a:rPr lang="en-US" sz="3200"/>
              <a:t>or </a:t>
            </a:r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$10,000 in 5 years</a:t>
            </a:r>
            <a:r>
              <a:rPr lang="en-US" sz="3200"/>
              <a:t>?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Line 2"/>
          <p:cNvSpPr>
            <a:spLocks noChangeShapeType="1"/>
          </p:cNvSpPr>
          <p:nvPr/>
        </p:nvSpPr>
        <p:spPr bwMode="auto">
          <a:xfrm>
            <a:off x="1828800" y="1600200"/>
            <a:ext cx="5181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Parts of an Annuity</a:t>
            </a: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>
            <a:off x="1752600" y="1524000"/>
            <a:ext cx="5181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 flipH="1">
            <a:off x="1219200" y="4648200"/>
            <a:ext cx="67818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1219200" y="4191000"/>
            <a:ext cx="0" cy="457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8001000" y="4191000"/>
            <a:ext cx="0" cy="457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3309938" y="4167188"/>
            <a:ext cx="0" cy="457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1004888" y="3695700"/>
            <a:ext cx="7281862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3200">
                <a:solidFill>
                  <a:srgbClr val="000000"/>
                </a:solidFill>
              </a:rPr>
              <a:t>0                 1                    2                  3</a:t>
            </a:r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5795963" y="4152900"/>
            <a:ext cx="0" cy="457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1038225" y="4752975"/>
            <a:ext cx="7507288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3200"/>
              <a:t>               </a:t>
            </a:r>
            <a:r>
              <a:rPr lang="en-US" sz="3200">
                <a:solidFill>
                  <a:srgbClr val="000000"/>
                </a:solidFill>
              </a:rPr>
              <a:t>$100               $100           $100</a:t>
            </a:r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2214563" y="3476625"/>
            <a:ext cx="1071562" cy="1119188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>
            <a:off x="4857750" y="3476625"/>
            <a:ext cx="857250" cy="1095375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376238" y="2087563"/>
            <a:ext cx="3325812" cy="13700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800">
                <a:solidFill>
                  <a:schemeClr val="hlink"/>
                </a:solidFill>
              </a:rPr>
              <a:t>(Ordinary Annuity)</a:t>
            </a:r>
          </a:p>
          <a:p>
            <a:r>
              <a:rPr lang="en-US" sz="2800" u="sng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End</a:t>
            </a:r>
            <a:r>
              <a:rPr lang="en-US" sz="2800">
                <a:solidFill>
                  <a:schemeClr val="hlink"/>
                </a:solidFill>
              </a:rPr>
              <a:t> of</a:t>
            </a:r>
          </a:p>
          <a:p>
            <a:r>
              <a:rPr lang="en-US" sz="2800">
                <a:solidFill>
                  <a:schemeClr val="hlink"/>
                </a:solidFill>
              </a:rPr>
              <a:t>Period 1</a:t>
            </a:r>
          </a:p>
        </p:txBody>
      </p:sp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4160838" y="2073275"/>
            <a:ext cx="1584325" cy="1370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endParaRPr lang="en-US" sz="2800">
              <a:solidFill>
                <a:srgbClr val="C277FF"/>
              </a:solidFill>
            </a:endParaRPr>
          </a:p>
          <a:p>
            <a:r>
              <a:rPr lang="en-US" sz="2800" u="sng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End</a:t>
            </a:r>
            <a:r>
              <a:rPr lang="en-US" sz="2800">
                <a:solidFill>
                  <a:schemeClr val="hlink"/>
                </a:solidFill>
              </a:rPr>
              <a:t> of</a:t>
            </a:r>
          </a:p>
          <a:p>
            <a:r>
              <a:rPr lang="en-US" sz="2800">
                <a:solidFill>
                  <a:schemeClr val="hlink"/>
                </a:solidFill>
              </a:rPr>
              <a:t>Period 2</a:t>
            </a: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1377950" y="5553075"/>
            <a:ext cx="15271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solidFill>
                  <a:srgbClr val="42B200"/>
                </a:solidFill>
              </a:rPr>
              <a:t>Today</a:t>
            </a:r>
          </a:p>
        </p:txBody>
      </p:sp>
      <p:sp>
        <p:nvSpPr>
          <p:cNvPr id="34833" name="Line 17"/>
          <p:cNvSpPr>
            <a:spLocks noChangeShapeType="1"/>
          </p:cNvSpPr>
          <p:nvPr/>
        </p:nvSpPr>
        <p:spPr bwMode="auto">
          <a:xfrm flipH="1" flipV="1">
            <a:off x="1262063" y="4691063"/>
            <a:ext cx="833437" cy="833437"/>
          </a:xfrm>
          <a:prstGeom prst="line">
            <a:avLst/>
          </a:prstGeom>
          <a:noFill/>
          <a:ln w="25400">
            <a:solidFill>
              <a:srgbClr val="42B2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4013200" y="5514975"/>
            <a:ext cx="4038600" cy="1063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3200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Equal</a:t>
            </a:r>
            <a:r>
              <a:rPr lang="en-US" sz="3200">
                <a:solidFill>
                  <a:schemeClr val="tx2"/>
                </a:solidFill>
              </a:rPr>
              <a:t> Cash Flows </a:t>
            </a:r>
          </a:p>
          <a:p>
            <a:r>
              <a:rPr lang="en-US" sz="3200">
                <a:solidFill>
                  <a:schemeClr val="tx2"/>
                </a:solidFill>
              </a:rPr>
              <a:t>Each 1 Period Apart</a:t>
            </a:r>
          </a:p>
        </p:txBody>
      </p:sp>
      <p:sp>
        <p:nvSpPr>
          <p:cNvPr id="34835" name="Line 19"/>
          <p:cNvSpPr>
            <a:spLocks noChangeShapeType="1"/>
          </p:cNvSpPr>
          <p:nvPr/>
        </p:nvSpPr>
        <p:spPr bwMode="auto">
          <a:xfrm flipH="1" flipV="1">
            <a:off x="3690938" y="5072063"/>
            <a:ext cx="1857375" cy="4762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6" name="Line 20"/>
          <p:cNvSpPr>
            <a:spLocks noChangeShapeType="1"/>
          </p:cNvSpPr>
          <p:nvPr/>
        </p:nvSpPr>
        <p:spPr bwMode="auto">
          <a:xfrm flipV="1">
            <a:off x="5834063" y="5214938"/>
            <a:ext cx="0" cy="309562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7" name="Line 21"/>
          <p:cNvSpPr>
            <a:spLocks noChangeShapeType="1"/>
          </p:cNvSpPr>
          <p:nvPr/>
        </p:nvSpPr>
        <p:spPr bwMode="auto">
          <a:xfrm flipV="1">
            <a:off x="6167438" y="5119688"/>
            <a:ext cx="1547812" cy="404812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6719888" y="2106613"/>
            <a:ext cx="1584325" cy="13700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endParaRPr lang="en-US" sz="2800">
              <a:solidFill>
                <a:srgbClr val="C277FF"/>
              </a:solidFill>
            </a:endParaRPr>
          </a:p>
          <a:p>
            <a:r>
              <a:rPr lang="en-US" sz="2800" u="sng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End</a:t>
            </a:r>
            <a:r>
              <a:rPr lang="en-US" sz="2800">
                <a:solidFill>
                  <a:schemeClr val="hlink"/>
                </a:solidFill>
              </a:rPr>
              <a:t> of</a:t>
            </a:r>
          </a:p>
          <a:p>
            <a:r>
              <a:rPr lang="en-US" sz="2800">
                <a:solidFill>
                  <a:schemeClr val="hlink"/>
                </a:solidFill>
              </a:rPr>
              <a:t>Period 3</a:t>
            </a:r>
          </a:p>
        </p:txBody>
      </p:sp>
      <p:sp>
        <p:nvSpPr>
          <p:cNvPr id="34839" name="Line 23"/>
          <p:cNvSpPr>
            <a:spLocks noChangeShapeType="1"/>
          </p:cNvSpPr>
          <p:nvPr/>
        </p:nvSpPr>
        <p:spPr bwMode="auto">
          <a:xfrm>
            <a:off x="7391400" y="3462338"/>
            <a:ext cx="533400" cy="1109662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Line 1026"/>
          <p:cNvSpPr>
            <a:spLocks noChangeShapeType="1"/>
          </p:cNvSpPr>
          <p:nvPr/>
        </p:nvSpPr>
        <p:spPr bwMode="auto">
          <a:xfrm>
            <a:off x="1828800" y="1600200"/>
            <a:ext cx="5181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87" name="Rectangle 1027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Parts of an Annuity</a:t>
            </a:r>
          </a:p>
        </p:txBody>
      </p:sp>
      <p:sp>
        <p:nvSpPr>
          <p:cNvPr id="93188" name="Line 1028"/>
          <p:cNvSpPr>
            <a:spLocks noChangeShapeType="1"/>
          </p:cNvSpPr>
          <p:nvPr/>
        </p:nvSpPr>
        <p:spPr bwMode="auto">
          <a:xfrm>
            <a:off x="1752600" y="1524000"/>
            <a:ext cx="5181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89" name="Line 1029"/>
          <p:cNvSpPr>
            <a:spLocks noChangeShapeType="1"/>
          </p:cNvSpPr>
          <p:nvPr/>
        </p:nvSpPr>
        <p:spPr bwMode="auto">
          <a:xfrm flipH="1">
            <a:off x="1219200" y="4648200"/>
            <a:ext cx="67818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90" name="Line 1030"/>
          <p:cNvSpPr>
            <a:spLocks noChangeShapeType="1"/>
          </p:cNvSpPr>
          <p:nvPr/>
        </p:nvSpPr>
        <p:spPr bwMode="auto">
          <a:xfrm>
            <a:off x="1219200" y="4191000"/>
            <a:ext cx="0" cy="457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91" name="Line 1031"/>
          <p:cNvSpPr>
            <a:spLocks noChangeShapeType="1"/>
          </p:cNvSpPr>
          <p:nvPr/>
        </p:nvSpPr>
        <p:spPr bwMode="auto">
          <a:xfrm>
            <a:off x="8001000" y="4191000"/>
            <a:ext cx="0" cy="457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92" name="Line 1032"/>
          <p:cNvSpPr>
            <a:spLocks noChangeShapeType="1"/>
          </p:cNvSpPr>
          <p:nvPr/>
        </p:nvSpPr>
        <p:spPr bwMode="auto">
          <a:xfrm>
            <a:off x="3309938" y="4167188"/>
            <a:ext cx="0" cy="457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93" name="Rectangle 1033"/>
          <p:cNvSpPr>
            <a:spLocks noChangeArrowheads="1"/>
          </p:cNvSpPr>
          <p:nvPr/>
        </p:nvSpPr>
        <p:spPr bwMode="auto">
          <a:xfrm>
            <a:off x="1004888" y="3695700"/>
            <a:ext cx="7281862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3200">
                <a:solidFill>
                  <a:srgbClr val="000000"/>
                </a:solidFill>
              </a:rPr>
              <a:t>0                 1                    2                  3</a:t>
            </a:r>
          </a:p>
        </p:txBody>
      </p:sp>
      <p:sp>
        <p:nvSpPr>
          <p:cNvPr id="93194" name="Line 1034"/>
          <p:cNvSpPr>
            <a:spLocks noChangeShapeType="1"/>
          </p:cNvSpPr>
          <p:nvPr/>
        </p:nvSpPr>
        <p:spPr bwMode="auto">
          <a:xfrm>
            <a:off x="5795963" y="4152900"/>
            <a:ext cx="0" cy="457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95" name="Rectangle 1035"/>
          <p:cNvSpPr>
            <a:spLocks noChangeArrowheads="1"/>
          </p:cNvSpPr>
          <p:nvPr/>
        </p:nvSpPr>
        <p:spPr bwMode="auto">
          <a:xfrm>
            <a:off x="609600" y="4724400"/>
            <a:ext cx="5703888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3200">
                <a:solidFill>
                  <a:srgbClr val="000000"/>
                </a:solidFill>
              </a:rPr>
              <a:t>$100           $100              $100</a:t>
            </a:r>
          </a:p>
        </p:txBody>
      </p:sp>
      <p:sp>
        <p:nvSpPr>
          <p:cNvPr id="93196" name="Line 1036"/>
          <p:cNvSpPr>
            <a:spLocks noChangeShapeType="1"/>
          </p:cNvSpPr>
          <p:nvPr/>
        </p:nvSpPr>
        <p:spPr bwMode="auto">
          <a:xfrm flipH="1">
            <a:off x="1371600" y="3476625"/>
            <a:ext cx="842963" cy="1095375"/>
          </a:xfrm>
          <a:prstGeom prst="line">
            <a:avLst/>
          </a:prstGeom>
          <a:noFill/>
          <a:ln w="25400">
            <a:solidFill>
              <a:srgbClr val="C277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97" name="Line 1037"/>
          <p:cNvSpPr>
            <a:spLocks noChangeShapeType="1"/>
          </p:cNvSpPr>
          <p:nvPr/>
        </p:nvSpPr>
        <p:spPr bwMode="auto">
          <a:xfrm flipH="1">
            <a:off x="3309938" y="3429000"/>
            <a:ext cx="1414462" cy="1190625"/>
          </a:xfrm>
          <a:prstGeom prst="line">
            <a:avLst/>
          </a:prstGeom>
          <a:noFill/>
          <a:ln w="25400">
            <a:solidFill>
              <a:srgbClr val="C277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98" name="Rectangle 1038"/>
          <p:cNvSpPr>
            <a:spLocks noChangeArrowheads="1"/>
          </p:cNvSpPr>
          <p:nvPr/>
        </p:nvSpPr>
        <p:spPr bwMode="auto">
          <a:xfrm>
            <a:off x="782638" y="2087563"/>
            <a:ext cx="2516187" cy="13700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800">
                <a:solidFill>
                  <a:srgbClr val="C277FF"/>
                </a:solidFill>
              </a:rPr>
              <a:t>(Annuity Due)</a:t>
            </a:r>
          </a:p>
          <a:p>
            <a:r>
              <a:rPr lang="en-US" sz="2800" u="sng">
                <a:solidFill>
                  <a:srgbClr val="C277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Beginning</a:t>
            </a:r>
            <a:r>
              <a:rPr lang="en-US" sz="2800">
                <a:solidFill>
                  <a:srgbClr val="C277FF"/>
                </a:solidFill>
              </a:rPr>
              <a:t> of</a:t>
            </a:r>
          </a:p>
          <a:p>
            <a:r>
              <a:rPr lang="en-US" sz="2800">
                <a:solidFill>
                  <a:srgbClr val="C277FF"/>
                </a:solidFill>
              </a:rPr>
              <a:t>Period 1</a:t>
            </a:r>
          </a:p>
        </p:txBody>
      </p:sp>
      <p:sp>
        <p:nvSpPr>
          <p:cNvPr id="93199" name="Rectangle 1039"/>
          <p:cNvSpPr>
            <a:spLocks noChangeArrowheads="1"/>
          </p:cNvSpPr>
          <p:nvPr/>
        </p:nvSpPr>
        <p:spPr bwMode="auto">
          <a:xfrm>
            <a:off x="3657600" y="2057400"/>
            <a:ext cx="2355850" cy="1370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endParaRPr lang="en-US" sz="2800">
              <a:solidFill>
                <a:srgbClr val="C277FF"/>
              </a:solidFill>
            </a:endParaRPr>
          </a:p>
          <a:p>
            <a:r>
              <a:rPr lang="en-US" sz="2800" u="sng">
                <a:solidFill>
                  <a:srgbClr val="C277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Beginning</a:t>
            </a:r>
            <a:r>
              <a:rPr lang="en-US" sz="2800">
                <a:solidFill>
                  <a:srgbClr val="C277FF"/>
                </a:solidFill>
              </a:rPr>
              <a:t> of</a:t>
            </a:r>
          </a:p>
          <a:p>
            <a:r>
              <a:rPr lang="en-US" sz="2800">
                <a:solidFill>
                  <a:srgbClr val="C277FF"/>
                </a:solidFill>
              </a:rPr>
              <a:t>Period 2</a:t>
            </a:r>
          </a:p>
        </p:txBody>
      </p:sp>
      <p:sp>
        <p:nvSpPr>
          <p:cNvPr id="93200" name="Rectangle 1040"/>
          <p:cNvSpPr>
            <a:spLocks noChangeArrowheads="1"/>
          </p:cNvSpPr>
          <p:nvPr/>
        </p:nvSpPr>
        <p:spPr bwMode="auto">
          <a:xfrm>
            <a:off x="1377950" y="5553075"/>
            <a:ext cx="15271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solidFill>
                  <a:srgbClr val="42B200"/>
                </a:solidFill>
              </a:rPr>
              <a:t>Today</a:t>
            </a:r>
          </a:p>
        </p:txBody>
      </p:sp>
      <p:sp>
        <p:nvSpPr>
          <p:cNvPr id="93201" name="Line 1041"/>
          <p:cNvSpPr>
            <a:spLocks noChangeShapeType="1"/>
          </p:cNvSpPr>
          <p:nvPr/>
        </p:nvSpPr>
        <p:spPr bwMode="auto">
          <a:xfrm flipH="1" flipV="1">
            <a:off x="1262063" y="4691063"/>
            <a:ext cx="833437" cy="833437"/>
          </a:xfrm>
          <a:prstGeom prst="line">
            <a:avLst/>
          </a:prstGeom>
          <a:noFill/>
          <a:ln w="25400">
            <a:solidFill>
              <a:srgbClr val="42B2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02" name="Rectangle 1042"/>
          <p:cNvSpPr>
            <a:spLocks noChangeArrowheads="1"/>
          </p:cNvSpPr>
          <p:nvPr/>
        </p:nvSpPr>
        <p:spPr bwMode="auto">
          <a:xfrm>
            <a:off x="4054475" y="5486400"/>
            <a:ext cx="4038600" cy="1063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3200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Equal</a:t>
            </a:r>
            <a:r>
              <a:rPr lang="en-US" sz="3200">
                <a:solidFill>
                  <a:schemeClr val="tx2"/>
                </a:solidFill>
              </a:rPr>
              <a:t> Cash Flows </a:t>
            </a:r>
          </a:p>
          <a:p>
            <a:r>
              <a:rPr lang="en-US" sz="3200">
                <a:solidFill>
                  <a:schemeClr val="tx2"/>
                </a:solidFill>
              </a:rPr>
              <a:t>Each 1 Period Apart</a:t>
            </a:r>
          </a:p>
        </p:txBody>
      </p:sp>
      <p:sp>
        <p:nvSpPr>
          <p:cNvPr id="93203" name="Line 1043"/>
          <p:cNvSpPr>
            <a:spLocks noChangeShapeType="1"/>
          </p:cNvSpPr>
          <p:nvPr/>
        </p:nvSpPr>
        <p:spPr bwMode="auto">
          <a:xfrm flipH="1" flipV="1">
            <a:off x="1905000" y="5105400"/>
            <a:ext cx="2133600" cy="5334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04" name="Line 1044"/>
          <p:cNvSpPr>
            <a:spLocks noChangeShapeType="1"/>
          </p:cNvSpPr>
          <p:nvPr/>
        </p:nvSpPr>
        <p:spPr bwMode="auto">
          <a:xfrm flipV="1">
            <a:off x="5791200" y="5181600"/>
            <a:ext cx="0" cy="309563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05" name="Line 1045"/>
          <p:cNvSpPr>
            <a:spLocks noChangeShapeType="1"/>
          </p:cNvSpPr>
          <p:nvPr/>
        </p:nvSpPr>
        <p:spPr bwMode="auto">
          <a:xfrm flipH="1" flipV="1">
            <a:off x="3886200" y="5181600"/>
            <a:ext cx="1066800" cy="328613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06" name="Rectangle 1046"/>
          <p:cNvSpPr>
            <a:spLocks noChangeArrowheads="1"/>
          </p:cNvSpPr>
          <p:nvPr/>
        </p:nvSpPr>
        <p:spPr bwMode="auto">
          <a:xfrm>
            <a:off x="6337300" y="2106613"/>
            <a:ext cx="2355850" cy="13700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endParaRPr lang="en-US" sz="2800">
              <a:solidFill>
                <a:srgbClr val="C277FF"/>
              </a:solidFill>
            </a:endParaRPr>
          </a:p>
          <a:p>
            <a:r>
              <a:rPr lang="en-US" sz="2800" u="sng">
                <a:solidFill>
                  <a:srgbClr val="C277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Beginning</a:t>
            </a:r>
            <a:r>
              <a:rPr lang="en-US" sz="2800">
                <a:solidFill>
                  <a:srgbClr val="C277FF"/>
                </a:solidFill>
              </a:rPr>
              <a:t> of</a:t>
            </a:r>
          </a:p>
          <a:p>
            <a:r>
              <a:rPr lang="en-US" sz="2800">
                <a:solidFill>
                  <a:srgbClr val="C277FF"/>
                </a:solidFill>
              </a:rPr>
              <a:t>Period 3</a:t>
            </a:r>
          </a:p>
        </p:txBody>
      </p:sp>
      <p:sp>
        <p:nvSpPr>
          <p:cNvPr id="93207" name="Line 1047"/>
          <p:cNvSpPr>
            <a:spLocks noChangeShapeType="1"/>
          </p:cNvSpPr>
          <p:nvPr/>
        </p:nvSpPr>
        <p:spPr bwMode="auto">
          <a:xfrm flipH="1">
            <a:off x="5843588" y="3462338"/>
            <a:ext cx="1547812" cy="1143000"/>
          </a:xfrm>
          <a:prstGeom prst="line">
            <a:avLst/>
          </a:prstGeom>
          <a:noFill/>
          <a:ln w="25400">
            <a:solidFill>
              <a:srgbClr val="C277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Line 2"/>
          <p:cNvSpPr>
            <a:spLocks noChangeShapeType="1"/>
          </p:cNvSpPr>
          <p:nvPr/>
        </p:nvSpPr>
        <p:spPr bwMode="auto">
          <a:xfrm>
            <a:off x="1905000" y="1676400"/>
            <a:ext cx="6324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43" name="AutoShape 3"/>
          <p:cNvSpPr>
            <a:spLocks noChangeArrowheads="1"/>
          </p:cNvSpPr>
          <p:nvPr/>
        </p:nvSpPr>
        <p:spPr bwMode="auto">
          <a:xfrm>
            <a:off x="387350" y="4730750"/>
            <a:ext cx="5549900" cy="1435100"/>
          </a:xfrm>
          <a:prstGeom prst="octagon">
            <a:avLst>
              <a:gd name="adj" fmla="val 2928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4953000"/>
            <a:ext cx="5791200" cy="1066800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32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FVA</a:t>
            </a:r>
            <a:r>
              <a:rPr lang="en-US" sz="32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sz="3200"/>
              <a:t> = </a:t>
            </a:r>
            <a:r>
              <a:rPr lang="en-US" sz="3200">
                <a:solidFill>
                  <a:schemeClr val="hlink"/>
                </a:solidFill>
              </a:rPr>
              <a:t>R</a:t>
            </a:r>
            <a:r>
              <a:rPr lang="en-US" sz="3200"/>
              <a:t>(1+</a:t>
            </a:r>
            <a:r>
              <a:rPr lang="en-US" sz="3200">
                <a:solidFill>
                  <a:srgbClr val="C277FF"/>
                </a:solidFill>
              </a:rPr>
              <a:t>i</a:t>
            </a:r>
            <a:r>
              <a:rPr lang="en-US" sz="3200"/>
              <a:t>)</a:t>
            </a:r>
            <a:r>
              <a:rPr lang="en-US" sz="3200" baseline="30000">
                <a:solidFill>
                  <a:schemeClr val="tx2"/>
                </a:solidFill>
              </a:rPr>
              <a:t>n-1 </a:t>
            </a:r>
            <a:r>
              <a:rPr lang="en-US" sz="3200"/>
              <a:t>+ </a:t>
            </a:r>
            <a:r>
              <a:rPr lang="en-US" sz="3200">
                <a:solidFill>
                  <a:schemeClr val="hlink"/>
                </a:solidFill>
              </a:rPr>
              <a:t>R</a:t>
            </a:r>
            <a:r>
              <a:rPr lang="en-US" sz="3200"/>
              <a:t>(1+</a:t>
            </a:r>
            <a:r>
              <a:rPr lang="en-US" sz="3200">
                <a:solidFill>
                  <a:srgbClr val="C277FF"/>
                </a:solidFill>
              </a:rPr>
              <a:t>i</a:t>
            </a:r>
            <a:r>
              <a:rPr lang="en-US" sz="3200"/>
              <a:t>)</a:t>
            </a:r>
            <a:r>
              <a:rPr lang="en-US" sz="3200" baseline="30000">
                <a:solidFill>
                  <a:schemeClr val="tx2"/>
                </a:solidFill>
              </a:rPr>
              <a:t>n-2 </a:t>
            </a:r>
            <a:r>
              <a:rPr lang="en-US" sz="3200"/>
              <a:t>+ 		     ... + </a:t>
            </a:r>
            <a:r>
              <a:rPr lang="en-US" sz="3200">
                <a:solidFill>
                  <a:schemeClr val="hlink"/>
                </a:solidFill>
              </a:rPr>
              <a:t>R</a:t>
            </a:r>
            <a:r>
              <a:rPr lang="en-US" sz="3200"/>
              <a:t>(1+</a:t>
            </a:r>
            <a:r>
              <a:rPr lang="en-US" sz="3200">
                <a:solidFill>
                  <a:srgbClr val="C277FF"/>
                </a:solidFill>
              </a:rPr>
              <a:t>i</a:t>
            </a:r>
            <a:r>
              <a:rPr lang="en-US" sz="3200"/>
              <a:t>)</a:t>
            </a:r>
            <a:r>
              <a:rPr lang="en-US" sz="3200" baseline="30000">
                <a:solidFill>
                  <a:schemeClr val="tx2"/>
                </a:solidFill>
              </a:rPr>
              <a:t>1</a:t>
            </a:r>
            <a:r>
              <a:rPr lang="en-US" sz="3200" baseline="30000"/>
              <a:t> </a:t>
            </a:r>
            <a:r>
              <a:rPr lang="en-US" sz="3200"/>
              <a:t>+ </a:t>
            </a:r>
            <a:r>
              <a:rPr lang="en-US" sz="3200">
                <a:solidFill>
                  <a:schemeClr val="hlink"/>
                </a:solidFill>
              </a:rPr>
              <a:t>R</a:t>
            </a:r>
            <a:r>
              <a:rPr lang="en-US" sz="3200"/>
              <a:t>(1+</a:t>
            </a:r>
            <a:r>
              <a:rPr lang="en-US" sz="3200">
                <a:solidFill>
                  <a:srgbClr val="C277FF"/>
                </a:solidFill>
              </a:rPr>
              <a:t>i</a:t>
            </a:r>
            <a:r>
              <a:rPr lang="en-US" sz="3200"/>
              <a:t>)</a:t>
            </a:r>
            <a:r>
              <a:rPr lang="en-US" sz="3200" baseline="3000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6781800" cy="175260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Overview of an </a:t>
            </a:r>
            <a:br>
              <a:rPr lang="en-US" b="1"/>
            </a:br>
            <a:r>
              <a:rPr lang="en-US" b="1"/>
              <a:t>Ordinary Annuity -- FVA</a:t>
            </a:r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>
            <a:off x="1828800" y="1600200"/>
            <a:ext cx="6324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2347913" y="3033713"/>
            <a:ext cx="44608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chemeClr val="hlink"/>
                </a:solidFill>
              </a:rPr>
              <a:t>   R                    R                    R</a:t>
            </a:r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>
            <a:off x="914400" y="2819400"/>
            <a:ext cx="419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>
            <a:off x="914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>
            <a:off x="4724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>
            <a:off x="6629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>
            <a:off x="83820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747713" y="2052638"/>
            <a:ext cx="79724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rgbClr val="000000"/>
                </a:solidFill>
              </a:rPr>
              <a:t>0                     1                    2                    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                 </a:t>
            </a:r>
            <a:r>
              <a:rPr lang="en-US" sz="2400">
                <a:solidFill>
                  <a:srgbClr val="000000"/>
                </a:solidFill>
              </a:rPr>
              <a:t>n+1</a:t>
            </a:r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>
            <a:off x="4724400" y="3429000"/>
            <a:ext cx="0" cy="38100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>
            <a:off x="4724400" y="3810000"/>
            <a:ext cx="19812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 flipH="1">
            <a:off x="2819400" y="4343400"/>
            <a:ext cx="19050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>
            <a:off x="2819400" y="3505200"/>
            <a:ext cx="0" cy="83820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8" name="Line 18"/>
          <p:cNvSpPr>
            <a:spLocks noChangeShapeType="1"/>
          </p:cNvSpPr>
          <p:nvPr/>
        </p:nvSpPr>
        <p:spPr bwMode="auto">
          <a:xfrm flipH="1">
            <a:off x="6096000" y="4724400"/>
            <a:ext cx="990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6081713" y="4816475"/>
            <a:ext cx="1039812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8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FVA</a:t>
            </a:r>
            <a:r>
              <a:rPr lang="en-US" sz="28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</a:p>
        </p:txBody>
      </p:sp>
      <p:sp>
        <p:nvSpPr>
          <p:cNvPr id="35860" name="Rectangle 20"/>
          <p:cNvSpPr>
            <a:spLocks noChangeArrowheads="1"/>
          </p:cNvSpPr>
          <p:nvPr/>
        </p:nvSpPr>
        <p:spPr bwMode="auto">
          <a:xfrm>
            <a:off x="442913" y="3567113"/>
            <a:ext cx="2117725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chemeClr val="hlink"/>
                </a:solidFill>
              </a:rPr>
              <a:t>R</a:t>
            </a:r>
            <a:r>
              <a:rPr lang="en-US" sz="2400" b="0">
                <a:solidFill>
                  <a:schemeClr val="hlink"/>
                </a:solidFill>
              </a:rPr>
              <a:t> </a:t>
            </a:r>
            <a:r>
              <a:rPr lang="en-US" sz="2400">
                <a:solidFill>
                  <a:schemeClr val="hlink"/>
                </a:solidFill>
              </a:rPr>
              <a:t>=  Periodic </a:t>
            </a:r>
          </a:p>
          <a:p>
            <a:pPr algn="l"/>
            <a:r>
              <a:rPr lang="en-US" sz="2400">
                <a:solidFill>
                  <a:schemeClr val="hlink"/>
                </a:solidFill>
              </a:rPr>
              <a:t> Cash Flow</a:t>
            </a: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2209800" y="1752600"/>
            <a:ext cx="5157788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 u="sng">
                <a:solidFill>
                  <a:srgbClr val="000000"/>
                </a:solidFill>
              </a:rPr>
              <a:t>Cash flows occur at the end of the period</a:t>
            </a:r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1662113" y="2424113"/>
            <a:ext cx="5365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rgbClr val="C277FF"/>
                </a:solidFill>
              </a:rPr>
              <a:t>i%</a:t>
            </a:r>
          </a:p>
        </p:txBody>
      </p:sp>
      <p:sp>
        <p:nvSpPr>
          <p:cNvPr id="35863" name="Line 23"/>
          <p:cNvSpPr>
            <a:spLocks noChangeShapeType="1"/>
          </p:cNvSpPr>
          <p:nvPr/>
        </p:nvSpPr>
        <p:spPr bwMode="auto">
          <a:xfrm>
            <a:off x="2819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64" name="Arc 24"/>
          <p:cNvSpPr>
            <a:spLocks/>
          </p:cNvSpPr>
          <p:nvPr/>
        </p:nvSpPr>
        <p:spPr bwMode="auto">
          <a:xfrm>
            <a:off x="992188" y="3201988"/>
            <a:ext cx="1371600" cy="3810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75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80"/>
                  <a:pt x="9655" y="13"/>
                  <a:pt x="21575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80"/>
                  <a:pt x="9655" y="13"/>
                  <a:pt x="21575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65" name="Line 25"/>
          <p:cNvSpPr>
            <a:spLocks noChangeShapeType="1"/>
          </p:cNvSpPr>
          <p:nvPr/>
        </p:nvSpPr>
        <p:spPr bwMode="auto">
          <a:xfrm>
            <a:off x="6324600" y="2819400"/>
            <a:ext cx="205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66" name="Rectangle 26"/>
          <p:cNvSpPr>
            <a:spLocks noChangeArrowheads="1"/>
          </p:cNvSpPr>
          <p:nvPr/>
        </p:nvSpPr>
        <p:spPr bwMode="auto">
          <a:xfrm>
            <a:off x="5173663" y="2400300"/>
            <a:ext cx="10699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/>
              <a:t>.  .  .</a:t>
            </a:r>
          </a:p>
        </p:txBody>
      </p:sp>
      <p:sp>
        <p:nvSpPr>
          <p:cNvPr id="35867" name="Line 27"/>
          <p:cNvSpPr>
            <a:spLocks noChangeShapeType="1"/>
          </p:cNvSpPr>
          <p:nvPr/>
        </p:nvSpPr>
        <p:spPr bwMode="auto">
          <a:xfrm>
            <a:off x="4724400" y="4343400"/>
            <a:ext cx="19812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Line 2"/>
          <p:cNvSpPr>
            <a:spLocks noChangeShapeType="1"/>
          </p:cNvSpPr>
          <p:nvPr/>
        </p:nvSpPr>
        <p:spPr bwMode="auto">
          <a:xfrm>
            <a:off x="1905000" y="1676400"/>
            <a:ext cx="6324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387350" y="4578350"/>
            <a:ext cx="5549900" cy="1892300"/>
          </a:xfrm>
          <a:prstGeom prst="octagon">
            <a:avLst>
              <a:gd name="adj" fmla="val 2928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4648200"/>
            <a:ext cx="5867400" cy="1600200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4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  FVA</a:t>
            </a:r>
            <a:r>
              <a:rPr lang="en-US" sz="24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n-US" sz="2400"/>
              <a:t> = </a:t>
            </a:r>
            <a:r>
              <a:rPr lang="en-US" sz="2400">
                <a:solidFill>
                  <a:schemeClr val="hlink"/>
                </a:solidFill>
              </a:rPr>
              <a:t>$1,000</a:t>
            </a:r>
            <a:r>
              <a:rPr lang="en-US" sz="2400"/>
              <a:t>(1</a:t>
            </a:r>
            <a:r>
              <a:rPr lang="en-US" sz="2400">
                <a:solidFill>
                  <a:srgbClr val="C277FF"/>
                </a:solidFill>
              </a:rPr>
              <a:t>.07</a:t>
            </a:r>
            <a:r>
              <a:rPr lang="en-US" sz="2400"/>
              <a:t>)</a:t>
            </a:r>
            <a:r>
              <a:rPr lang="en-US" sz="2400" baseline="30000">
                <a:solidFill>
                  <a:schemeClr val="tx2"/>
                </a:solidFill>
              </a:rPr>
              <a:t>2 </a:t>
            </a:r>
            <a:r>
              <a:rPr lang="en-US" sz="2400"/>
              <a:t>+ 			     </a:t>
            </a:r>
            <a:r>
              <a:rPr lang="en-US" sz="2400">
                <a:solidFill>
                  <a:schemeClr val="hlink"/>
                </a:solidFill>
              </a:rPr>
              <a:t>$1,000</a:t>
            </a:r>
            <a:r>
              <a:rPr lang="en-US" sz="2400"/>
              <a:t>(1</a:t>
            </a:r>
            <a:r>
              <a:rPr lang="en-US" sz="2400">
                <a:solidFill>
                  <a:srgbClr val="C277FF"/>
                </a:solidFill>
              </a:rPr>
              <a:t>.07</a:t>
            </a:r>
            <a:r>
              <a:rPr lang="en-US" sz="2400"/>
              <a:t>)</a:t>
            </a:r>
            <a:r>
              <a:rPr lang="en-US" sz="2400" baseline="30000">
                <a:solidFill>
                  <a:schemeClr val="tx2"/>
                </a:solidFill>
              </a:rPr>
              <a:t>1 </a:t>
            </a:r>
            <a:r>
              <a:rPr lang="en-US" sz="2400"/>
              <a:t>+ </a:t>
            </a:r>
            <a:r>
              <a:rPr lang="en-US" sz="2400">
                <a:solidFill>
                  <a:schemeClr val="hlink"/>
                </a:solidFill>
              </a:rPr>
              <a:t>$1,000</a:t>
            </a:r>
            <a:r>
              <a:rPr lang="en-US" sz="2400"/>
              <a:t>(1</a:t>
            </a:r>
            <a:r>
              <a:rPr lang="en-US" sz="2400">
                <a:solidFill>
                  <a:srgbClr val="C277FF"/>
                </a:solidFill>
              </a:rPr>
              <a:t>.07</a:t>
            </a:r>
            <a:r>
              <a:rPr lang="en-US" sz="2400"/>
              <a:t>)</a:t>
            </a:r>
            <a:r>
              <a:rPr lang="en-US" sz="2400" baseline="30000">
                <a:solidFill>
                  <a:schemeClr val="tx2"/>
                </a:solidFill>
              </a:rPr>
              <a:t>0</a:t>
            </a:r>
          </a:p>
          <a:p>
            <a:pPr>
              <a:buFont typeface="Monotype Sorts" pitchFamily="2" charset="2"/>
              <a:buNone/>
            </a:pPr>
            <a:r>
              <a:rPr lang="en-US" sz="2400" baseline="30000">
                <a:solidFill>
                  <a:schemeClr val="tx2"/>
                </a:solidFill>
              </a:rPr>
              <a:t>	                 </a:t>
            </a:r>
            <a:r>
              <a:rPr lang="en-US" sz="2400"/>
              <a:t>= </a:t>
            </a:r>
            <a:r>
              <a:rPr lang="en-US" sz="2400">
                <a:solidFill>
                  <a:srgbClr val="A75151"/>
                </a:solidFill>
              </a:rPr>
              <a:t>$1,145</a:t>
            </a:r>
            <a:r>
              <a:rPr lang="en-US" sz="2400">
                <a:solidFill>
                  <a:schemeClr val="hlink"/>
                </a:solidFill>
              </a:rPr>
              <a:t> </a:t>
            </a:r>
            <a:r>
              <a:rPr lang="en-US" sz="2400"/>
              <a:t>+</a:t>
            </a:r>
            <a:r>
              <a:rPr lang="en-US" sz="2400">
                <a:solidFill>
                  <a:schemeClr val="hlink"/>
                </a:solidFill>
              </a:rPr>
              <a:t> </a:t>
            </a:r>
            <a:r>
              <a:rPr lang="en-US" sz="2400">
                <a:solidFill>
                  <a:srgbClr val="A75151"/>
                </a:solidFill>
              </a:rPr>
              <a:t>$1,070</a:t>
            </a:r>
            <a:r>
              <a:rPr lang="en-US" sz="2400">
                <a:solidFill>
                  <a:schemeClr val="hlink"/>
                </a:solidFill>
              </a:rPr>
              <a:t> </a:t>
            </a:r>
            <a:r>
              <a:rPr lang="en-US" sz="2400"/>
              <a:t>+</a:t>
            </a:r>
            <a:r>
              <a:rPr lang="en-US" sz="2400">
                <a:solidFill>
                  <a:schemeClr val="hlink"/>
                </a:solidFill>
              </a:rPr>
              <a:t> </a:t>
            </a:r>
            <a:r>
              <a:rPr lang="en-US" sz="2400">
                <a:solidFill>
                  <a:srgbClr val="A75151"/>
                </a:solidFill>
              </a:rPr>
              <a:t>$1,000</a:t>
            </a:r>
            <a:r>
              <a:rPr lang="en-US" sz="2400">
                <a:solidFill>
                  <a:schemeClr val="hlink"/>
                </a:solidFill>
              </a:rPr>
              <a:t> 		    </a:t>
            </a:r>
            <a:r>
              <a:rPr lang="en-US" sz="2400"/>
              <a:t>=</a:t>
            </a:r>
            <a:r>
              <a:rPr lang="en-US" sz="2400">
                <a:solidFill>
                  <a:schemeClr val="hlink"/>
                </a:solidFill>
              </a:rPr>
              <a:t> </a:t>
            </a:r>
            <a:r>
              <a:rPr lang="en-US" sz="24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$3,215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title"/>
          </p:nvPr>
        </p:nvSpPr>
        <p:spPr>
          <a:xfrm>
            <a:off x="1676400" y="76200"/>
            <a:ext cx="6781800" cy="167640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Example of an</a:t>
            </a:r>
            <a:br>
              <a:rPr lang="en-US" b="1"/>
            </a:br>
            <a:r>
              <a:rPr lang="en-US" b="1"/>
              <a:t>Ordinary Annuity -- FVA</a:t>
            </a:r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1828800" y="1600200"/>
            <a:ext cx="6324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2195513" y="3033713"/>
            <a:ext cx="50006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chemeClr val="hlink"/>
                </a:solidFill>
              </a:rPr>
              <a:t>$1,000            $1,000            </a:t>
            </a:r>
            <a:r>
              <a:rPr lang="en-US" sz="2400">
                <a:solidFill>
                  <a:srgbClr val="A75151"/>
                </a:solidFill>
              </a:rPr>
              <a:t>$1,000</a:t>
            </a:r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914400" y="2819400"/>
            <a:ext cx="746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914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4724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6629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>
            <a:off x="83820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747713" y="2052638"/>
            <a:ext cx="776128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rgbClr val="000000"/>
                </a:solidFill>
              </a:rPr>
              <a:t>0                     1                    2                    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                   </a:t>
            </a:r>
            <a:r>
              <a:rPr lang="en-US" sz="24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>
            <a:off x="4724400" y="3429000"/>
            <a:ext cx="0" cy="38100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>
            <a:off x="4724400" y="3810000"/>
            <a:ext cx="14478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 flipH="1">
            <a:off x="2819400" y="4343400"/>
            <a:ext cx="19050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>
            <a:off x="2819400" y="3505200"/>
            <a:ext cx="0" cy="83820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 flipH="1">
            <a:off x="6096000" y="4724400"/>
            <a:ext cx="990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6021388" y="4816475"/>
            <a:ext cx="2579687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l"/>
            <a:r>
              <a:rPr lang="en-US" sz="28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$3,215 = FVA</a:t>
            </a:r>
            <a:r>
              <a:rPr lang="en-US" sz="28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1662113" y="2424113"/>
            <a:ext cx="6223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rgbClr val="C277FF"/>
                </a:solidFill>
              </a:rPr>
              <a:t>7%</a:t>
            </a:r>
          </a:p>
        </p:txBody>
      </p:sp>
      <p:sp>
        <p:nvSpPr>
          <p:cNvPr id="36886" name="Line 22"/>
          <p:cNvSpPr>
            <a:spLocks noChangeShapeType="1"/>
          </p:cNvSpPr>
          <p:nvPr/>
        </p:nvSpPr>
        <p:spPr bwMode="auto">
          <a:xfrm>
            <a:off x="2819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7" name="Rectangle 23"/>
          <p:cNvSpPr>
            <a:spLocks noChangeArrowheads="1"/>
          </p:cNvSpPr>
          <p:nvPr/>
        </p:nvSpPr>
        <p:spPr bwMode="auto">
          <a:xfrm>
            <a:off x="6081713" y="3567113"/>
            <a:ext cx="11144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rgbClr val="A75151"/>
                </a:solidFill>
              </a:rPr>
              <a:t>$1,070</a:t>
            </a:r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6081713" y="4100513"/>
            <a:ext cx="11144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rgbClr val="A75151"/>
                </a:solidFill>
              </a:rPr>
              <a:t>$1,145</a:t>
            </a:r>
          </a:p>
        </p:txBody>
      </p:sp>
      <p:sp>
        <p:nvSpPr>
          <p:cNvPr id="36889" name="Line 25"/>
          <p:cNvSpPr>
            <a:spLocks noChangeShapeType="1"/>
          </p:cNvSpPr>
          <p:nvPr/>
        </p:nvSpPr>
        <p:spPr bwMode="auto">
          <a:xfrm>
            <a:off x="4724400" y="4343400"/>
            <a:ext cx="14478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90" name="Rectangle 26"/>
          <p:cNvSpPr>
            <a:spLocks noChangeArrowheads="1"/>
          </p:cNvSpPr>
          <p:nvPr/>
        </p:nvSpPr>
        <p:spPr bwMode="auto">
          <a:xfrm>
            <a:off x="2209800" y="1752600"/>
            <a:ext cx="5157788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 u="sng">
                <a:solidFill>
                  <a:srgbClr val="000000"/>
                </a:solidFill>
              </a:rPr>
              <a:t>Cash flows occur at the end of the period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086600" cy="1276350"/>
          </a:xfrm>
        </p:spPr>
        <p:txBody>
          <a:bodyPr/>
          <a:lstStyle/>
          <a:p>
            <a:r>
              <a:rPr lang="en-US" b="1"/>
              <a:t>Hint on Annuity Valuation</a:t>
            </a:r>
          </a:p>
        </p:txBody>
      </p:sp>
      <p:sp>
        <p:nvSpPr>
          <p:cNvPr id="94211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001000" cy="4572000"/>
          </a:xfrm>
          <a:solidFill>
            <a:srgbClr val="FFFF99"/>
          </a:solidFill>
          <a:ln w="57150" cmpd="thickThin">
            <a:solidFill>
              <a:srgbClr val="000000"/>
            </a:solidFill>
          </a:ln>
        </p:spPr>
        <p:txBody>
          <a:bodyPr/>
          <a:lstStyle/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r>
              <a:rPr lang="en-US" sz="4000"/>
              <a:t>The </a:t>
            </a:r>
            <a:r>
              <a:rPr lang="en-US" sz="4000">
                <a:solidFill>
                  <a:srgbClr val="A75151"/>
                </a:solidFill>
              </a:rPr>
              <a:t>future value</a:t>
            </a:r>
            <a:r>
              <a:rPr lang="en-US" sz="4000"/>
              <a:t> of an </a:t>
            </a:r>
            <a:r>
              <a:rPr lang="en-US" sz="4000">
                <a:solidFill>
                  <a:schemeClr val="hlink"/>
                </a:solidFill>
              </a:rPr>
              <a:t>ordinary annuity</a:t>
            </a:r>
            <a:r>
              <a:rPr lang="en-US" sz="4000"/>
              <a:t> can be viewed as occurring at the </a:t>
            </a:r>
            <a:r>
              <a:rPr lang="en-US" sz="4000" i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end</a:t>
            </a:r>
            <a:r>
              <a:rPr lang="en-US" sz="4000"/>
              <a:t> of the last cash flow period, whereas the </a:t>
            </a:r>
            <a:r>
              <a:rPr lang="en-US" sz="4000">
                <a:solidFill>
                  <a:srgbClr val="A75151"/>
                </a:solidFill>
              </a:rPr>
              <a:t>future value</a:t>
            </a:r>
            <a:r>
              <a:rPr lang="en-US" sz="4000"/>
              <a:t> of an </a:t>
            </a:r>
            <a:r>
              <a:rPr lang="en-US" sz="4000">
                <a:solidFill>
                  <a:srgbClr val="C277FF"/>
                </a:solidFill>
              </a:rPr>
              <a:t>annuity due</a:t>
            </a:r>
            <a:r>
              <a:rPr lang="en-US" sz="4000"/>
              <a:t> can be viewed as occurring at the </a:t>
            </a:r>
            <a:r>
              <a:rPr lang="en-US" sz="4000" i="1" u="sng">
                <a:solidFill>
                  <a:srgbClr val="C277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beginning</a:t>
            </a:r>
            <a:r>
              <a:rPr lang="en-US" sz="4000"/>
              <a:t> of the last cash flow period.</a:t>
            </a:r>
          </a:p>
        </p:txBody>
      </p:sp>
      <p:sp>
        <p:nvSpPr>
          <p:cNvPr id="94212" name="Line 2052"/>
          <p:cNvSpPr>
            <a:spLocks noChangeShapeType="1"/>
          </p:cNvSpPr>
          <p:nvPr/>
        </p:nvSpPr>
        <p:spPr bwMode="auto">
          <a:xfrm>
            <a:off x="1828800" y="1600200"/>
            <a:ext cx="6705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13" name="Line 2053"/>
          <p:cNvSpPr>
            <a:spLocks noChangeShapeType="1"/>
          </p:cNvSpPr>
          <p:nvPr/>
        </p:nvSpPr>
        <p:spPr bwMode="auto">
          <a:xfrm>
            <a:off x="1905000" y="1676400"/>
            <a:ext cx="6781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685800" y="1752600"/>
            <a:ext cx="7620000" cy="152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spcAft>
                <a:spcPct val="20000"/>
              </a:spcAft>
            </a:pPr>
            <a:r>
              <a:rPr lang="en-US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34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FVA</a:t>
            </a:r>
            <a:r>
              <a:rPr lang="en-US" sz="34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sz="3400">
                <a:solidFill>
                  <a:srgbClr val="000000"/>
                </a:solidFill>
              </a:rPr>
              <a:t> 	= </a:t>
            </a:r>
            <a:r>
              <a:rPr lang="en-US" sz="3400">
                <a:solidFill>
                  <a:srgbClr val="42B200"/>
                </a:solidFill>
              </a:rPr>
              <a:t>R</a:t>
            </a:r>
            <a:r>
              <a:rPr lang="en-US" sz="3400">
                <a:solidFill>
                  <a:srgbClr val="000000"/>
                </a:solidFill>
              </a:rPr>
              <a:t> (</a:t>
            </a:r>
            <a:r>
              <a:rPr lang="en-US" sz="3400">
                <a:solidFill>
                  <a:schemeClr val="hlink"/>
                </a:solidFill>
              </a:rPr>
              <a:t>FVIFA</a:t>
            </a:r>
            <a:r>
              <a:rPr lang="en-US" sz="3400" baseline="-25000">
                <a:solidFill>
                  <a:srgbClr val="C277FF"/>
                </a:solidFill>
              </a:rPr>
              <a:t>i%</a:t>
            </a:r>
            <a:r>
              <a:rPr lang="en-US" sz="3400" baseline="-25000">
                <a:solidFill>
                  <a:srgbClr val="000000"/>
                </a:solidFill>
              </a:rPr>
              <a:t>,</a:t>
            </a:r>
            <a:r>
              <a:rPr lang="en-US" sz="3400" baseline="-25000">
                <a:solidFill>
                  <a:schemeClr val="tx2"/>
                </a:solidFill>
              </a:rPr>
              <a:t>n</a:t>
            </a:r>
            <a:r>
              <a:rPr lang="en-US" sz="3400">
                <a:solidFill>
                  <a:srgbClr val="000000"/>
                </a:solidFill>
              </a:rPr>
              <a:t>)			 </a:t>
            </a:r>
            <a:r>
              <a:rPr lang="en-US" sz="34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FVA</a:t>
            </a:r>
            <a:r>
              <a:rPr lang="en-US" sz="34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n-US" sz="3400">
                <a:solidFill>
                  <a:srgbClr val="000000"/>
                </a:solidFill>
              </a:rPr>
              <a:t> 	= </a:t>
            </a:r>
            <a:r>
              <a:rPr lang="en-US" sz="3400">
                <a:solidFill>
                  <a:srgbClr val="42B200"/>
                </a:solidFill>
              </a:rPr>
              <a:t>$1,000</a:t>
            </a:r>
            <a:r>
              <a:rPr lang="en-US" sz="3400">
                <a:solidFill>
                  <a:srgbClr val="000000"/>
                </a:solidFill>
              </a:rPr>
              <a:t> (</a:t>
            </a:r>
            <a:r>
              <a:rPr lang="en-US" sz="3400">
                <a:solidFill>
                  <a:schemeClr val="hlink"/>
                </a:solidFill>
              </a:rPr>
              <a:t>FVIFA</a:t>
            </a:r>
            <a:r>
              <a:rPr lang="en-US" sz="3400" baseline="-25000">
                <a:solidFill>
                  <a:srgbClr val="C277FF"/>
                </a:solidFill>
              </a:rPr>
              <a:t>7%</a:t>
            </a:r>
            <a:r>
              <a:rPr lang="en-US" sz="3400" baseline="-25000">
                <a:solidFill>
                  <a:srgbClr val="000000"/>
                </a:solidFill>
              </a:rPr>
              <a:t>,</a:t>
            </a:r>
            <a:r>
              <a:rPr lang="en-US" sz="3400" baseline="-25000">
                <a:solidFill>
                  <a:schemeClr val="tx2"/>
                </a:solidFill>
              </a:rPr>
              <a:t>3</a:t>
            </a:r>
            <a:r>
              <a:rPr lang="en-US" sz="3400">
                <a:solidFill>
                  <a:srgbClr val="000000"/>
                </a:solidFill>
              </a:rPr>
              <a:t>)				= </a:t>
            </a:r>
            <a:r>
              <a:rPr lang="en-US" sz="3400">
                <a:solidFill>
                  <a:srgbClr val="42B200"/>
                </a:solidFill>
              </a:rPr>
              <a:t>$1,000</a:t>
            </a:r>
            <a:r>
              <a:rPr lang="en-US" sz="3400">
                <a:solidFill>
                  <a:srgbClr val="000000"/>
                </a:solidFill>
              </a:rPr>
              <a:t> (</a:t>
            </a:r>
            <a:r>
              <a:rPr lang="en-US" sz="3400">
                <a:solidFill>
                  <a:schemeClr val="hlink"/>
                </a:solidFill>
              </a:rPr>
              <a:t>3.215</a:t>
            </a:r>
            <a:r>
              <a:rPr lang="en-US" sz="3400">
                <a:solidFill>
                  <a:srgbClr val="000000"/>
                </a:solidFill>
              </a:rPr>
              <a:t>) = </a:t>
            </a:r>
            <a:r>
              <a:rPr lang="en-US" sz="34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$3,215</a:t>
            </a:r>
          </a:p>
        </p:txBody>
      </p:sp>
      <p:sp>
        <p:nvSpPr>
          <p:cNvPr id="37891" name="Line 3"/>
          <p:cNvSpPr>
            <a:spLocks noChangeShapeType="1"/>
          </p:cNvSpPr>
          <p:nvPr/>
        </p:nvSpPr>
        <p:spPr bwMode="auto">
          <a:xfrm>
            <a:off x="1905000" y="1676400"/>
            <a:ext cx="6477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Valuation Using Table III</a:t>
            </a:r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1828800" y="1600200"/>
            <a:ext cx="6477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08544" name="Object 0">
            <a:hlinkClick r:id="" action="ppaction://ole?verb=0"/>
          </p:cNvPr>
          <p:cNvGraphicFramePr>
            <a:graphicFrameLocks noGrp="1"/>
          </p:cNvGraphicFramePr>
          <p:nvPr>
            <p:ph type="tbl" idx="1"/>
          </p:nvPr>
        </p:nvGraphicFramePr>
        <p:xfrm>
          <a:off x="1066800" y="3446463"/>
          <a:ext cx="7507288" cy="317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47" name="Document" r:id="rId3" imgW="8100720" imgH="3354120" progId="Word.Document.8">
                  <p:embed/>
                </p:oleObj>
              </mc:Choice>
              <mc:Fallback>
                <p:oleObj name="Document" r:id="rId3" imgW="8100720" imgH="3354120" progId="Word.Document.8">
                  <p:embed/>
                  <p:pic>
                    <p:nvPicPr>
                      <p:cNvPr id="0" name="Picture 0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446463"/>
                        <a:ext cx="7507288" cy="317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1066800" y="3962400"/>
            <a:ext cx="70866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2819400" y="3429000"/>
            <a:ext cx="0" cy="31242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>
            <a:off x="1066800" y="44958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>
            <a:off x="1066800" y="60198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>
            <a:off x="1054100" y="55118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>
            <a:off x="1066800" y="49657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>
            <a:off x="4724400" y="3429000"/>
            <a:ext cx="0" cy="3124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>
            <a:off x="6553200" y="3429000"/>
            <a:ext cx="0" cy="3124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762000" y="4038600"/>
            <a:ext cx="7924800" cy="228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Aft>
                <a:spcPct val="20000"/>
              </a:spcAft>
            </a:pPr>
            <a:r>
              <a:rPr lang="en-US" sz="2400">
                <a:solidFill>
                  <a:srgbClr val="000000"/>
                </a:solidFill>
              </a:rPr>
              <a:t>N:		3 Periods (enter as 3 year-end deposits)</a:t>
            </a:r>
          </a:p>
          <a:p>
            <a:pPr marL="342900" indent="-342900" algn="l">
              <a:spcAft>
                <a:spcPct val="20000"/>
              </a:spcAft>
            </a:pPr>
            <a:r>
              <a:rPr lang="en-US" sz="2400">
                <a:solidFill>
                  <a:srgbClr val="000000"/>
                </a:solidFill>
              </a:rPr>
              <a:t>I/Y:	7% interest rate per period (enter as 7 </a:t>
            </a:r>
            <a:r>
              <a:rPr lang="en-US" sz="2400" u="sng">
                <a:solidFill>
                  <a:srgbClr val="000000"/>
                </a:solidFill>
              </a:rPr>
              <a:t>NOT</a:t>
            </a:r>
            <a:r>
              <a:rPr lang="en-US" sz="2400">
                <a:solidFill>
                  <a:srgbClr val="000000"/>
                </a:solidFill>
              </a:rPr>
              <a:t> .07)</a:t>
            </a:r>
          </a:p>
          <a:p>
            <a:pPr marL="342900" indent="-342900" algn="l">
              <a:spcAft>
                <a:spcPct val="20000"/>
              </a:spcAft>
            </a:pPr>
            <a:r>
              <a:rPr lang="en-US" sz="2400">
                <a:solidFill>
                  <a:srgbClr val="000000"/>
                </a:solidFill>
              </a:rPr>
              <a:t>PV:	Not relevant in this situation (no beg value)</a:t>
            </a:r>
          </a:p>
          <a:p>
            <a:pPr marL="342900" indent="-342900" algn="l">
              <a:spcAft>
                <a:spcPct val="20000"/>
              </a:spcAft>
            </a:pPr>
            <a:r>
              <a:rPr lang="en-US" sz="2400">
                <a:solidFill>
                  <a:srgbClr val="000000"/>
                </a:solidFill>
              </a:rPr>
              <a:t>PMT:	$1,000 (negative as you deposit annually)</a:t>
            </a:r>
          </a:p>
          <a:p>
            <a:pPr marL="342900" indent="-342900" algn="l">
              <a:spcAft>
                <a:spcPct val="20000"/>
              </a:spcAft>
            </a:pPr>
            <a:r>
              <a:rPr lang="en-US" sz="2400">
                <a:solidFill>
                  <a:srgbClr val="000000"/>
                </a:solidFill>
              </a:rPr>
              <a:t>FV:	Compute (Resulting answer is positive)</a:t>
            </a:r>
          </a:p>
        </p:txBody>
      </p:sp>
      <p:sp>
        <p:nvSpPr>
          <p:cNvPr id="70659" name="Line 3"/>
          <p:cNvSpPr>
            <a:spLocks noChangeShapeType="1"/>
          </p:cNvSpPr>
          <p:nvPr/>
        </p:nvSpPr>
        <p:spPr bwMode="auto">
          <a:xfrm>
            <a:off x="1905000" y="1676400"/>
            <a:ext cx="6553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391400" cy="127635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Solving the FVA Problem</a:t>
            </a:r>
          </a:p>
        </p:txBody>
      </p:sp>
      <p:sp>
        <p:nvSpPr>
          <p:cNvPr id="70661" name="Line 5"/>
          <p:cNvSpPr>
            <a:spLocks noChangeShapeType="1"/>
          </p:cNvSpPr>
          <p:nvPr/>
        </p:nvSpPr>
        <p:spPr bwMode="auto">
          <a:xfrm>
            <a:off x="1828800" y="1600200"/>
            <a:ext cx="6553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304800" y="1828800"/>
            <a:ext cx="8534400" cy="1981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22860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36576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I/Y</a:t>
            </a: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49530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PV</a:t>
            </a:r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62484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PMT</a:t>
            </a:r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75438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FV</a:t>
            </a:r>
          </a:p>
        </p:txBody>
      </p:sp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381000" y="1905000"/>
            <a:ext cx="17526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>
                <a:solidFill>
                  <a:srgbClr val="000000"/>
                </a:solidFill>
              </a:rPr>
              <a:t>Inputs</a:t>
            </a:r>
          </a:p>
        </p:txBody>
      </p:sp>
      <p:sp>
        <p:nvSpPr>
          <p:cNvPr id="70669" name="Rectangle 13"/>
          <p:cNvSpPr>
            <a:spLocks noChangeArrowheads="1"/>
          </p:cNvSpPr>
          <p:nvPr/>
        </p:nvSpPr>
        <p:spPr bwMode="auto">
          <a:xfrm>
            <a:off x="381000" y="3162300"/>
            <a:ext cx="17526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>
                <a:solidFill>
                  <a:srgbClr val="000000"/>
                </a:solidFill>
              </a:rPr>
              <a:t>Compute</a:t>
            </a:r>
          </a:p>
        </p:txBody>
      </p:sp>
      <p:sp>
        <p:nvSpPr>
          <p:cNvPr id="70670" name="Rectangle 14"/>
          <p:cNvSpPr>
            <a:spLocks noChangeArrowheads="1"/>
          </p:cNvSpPr>
          <p:nvPr/>
        </p:nvSpPr>
        <p:spPr bwMode="auto">
          <a:xfrm>
            <a:off x="2286000" y="1905000"/>
            <a:ext cx="6400800" cy="5334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800">
                <a:solidFill>
                  <a:srgbClr val="000000"/>
                </a:solidFill>
              </a:rPr>
              <a:t>    </a:t>
            </a:r>
            <a:r>
              <a:rPr lang="en-US" sz="2800">
                <a:solidFill>
                  <a:schemeClr val="tx2"/>
                </a:solidFill>
              </a:rPr>
              <a:t>3</a:t>
            </a:r>
            <a:r>
              <a:rPr lang="en-US" sz="2800">
                <a:solidFill>
                  <a:srgbClr val="000000"/>
                </a:solidFill>
              </a:rPr>
              <a:t>        </a:t>
            </a:r>
            <a:r>
              <a:rPr lang="en-US" sz="2800">
                <a:solidFill>
                  <a:srgbClr val="C277FF"/>
                </a:solidFill>
              </a:rPr>
              <a:t>    7</a:t>
            </a:r>
            <a:r>
              <a:rPr lang="en-US" sz="2800">
                <a:solidFill>
                  <a:srgbClr val="000000"/>
                </a:solidFill>
              </a:rPr>
              <a:t>           </a:t>
            </a:r>
            <a:r>
              <a:rPr lang="en-US" sz="2800">
                <a:solidFill>
                  <a:srgbClr val="42B200"/>
                </a:solidFill>
              </a:rPr>
              <a:t>0       -1,000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70671" name="Rectangle 15"/>
          <p:cNvSpPr>
            <a:spLocks noChangeArrowheads="1"/>
          </p:cNvSpPr>
          <p:nvPr/>
        </p:nvSpPr>
        <p:spPr bwMode="auto">
          <a:xfrm>
            <a:off x="2286000" y="3124200"/>
            <a:ext cx="6400800" cy="5334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400"/>
              <a:t>                                                           </a:t>
            </a:r>
            <a:r>
              <a:rPr lang="en-US" sz="2800">
                <a:solidFill>
                  <a:schemeClr val="hlink"/>
                </a:solidFill>
              </a:rPr>
              <a:t>3,214.90</a:t>
            </a: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Line 2"/>
          <p:cNvSpPr>
            <a:spLocks noChangeShapeType="1"/>
          </p:cNvSpPr>
          <p:nvPr/>
        </p:nvSpPr>
        <p:spPr bwMode="auto">
          <a:xfrm>
            <a:off x="1905000" y="1676400"/>
            <a:ext cx="5486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899" name="AutoShape 3"/>
          <p:cNvSpPr>
            <a:spLocks noChangeArrowheads="1"/>
          </p:cNvSpPr>
          <p:nvPr/>
        </p:nvSpPr>
        <p:spPr bwMode="auto">
          <a:xfrm>
            <a:off x="996950" y="4578350"/>
            <a:ext cx="6311900" cy="1892300"/>
          </a:xfrm>
          <a:prstGeom prst="octagon">
            <a:avLst>
              <a:gd name="adj" fmla="val 2928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371600" y="4724400"/>
            <a:ext cx="6019800" cy="1524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32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FVAD</a:t>
            </a:r>
            <a:r>
              <a:rPr lang="en-US" sz="32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sz="3200"/>
              <a:t> = </a:t>
            </a:r>
            <a:r>
              <a:rPr lang="en-US" sz="3200">
                <a:solidFill>
                  <a:schemeClr val="hlink"/>
                </a:solidFill>
              </a:rPr>
              <a:t>R</a:t>
            </a:r>
            <a:r>
              <a:rPr lang="en-US" sz="3200"/>
              <a:t>(1+</a:t>
            </a:r>
            <a:r>
              <a:rPr lang="en-US" sz="3200">
                <a:solidFill>
                  <a:srgbClr val="C277FF"/>
                </a:solidFill>
              </a:rPr>
              <a:t>i</a:t>
            </a:r>
            <a:r>
              <a:rPr lang="en-US" sz="3200"/>
              <a:t>)</a:t>
            </a:r>
            <a:r>
              <a:rPr lang="en-US" sz="3200" baseline="30000">
                <a:solidFill>
                  <a:schemeClr val="tx2"/>
                </a:solidFill>
              </a:rPr>
              <a:t>n </a:t>
            </a:r>
            <a:r>
              <a:rPr lang="en-US" sz="3200"/>
              <a:t>+ </a:t>
            </a:r>
            <a:r>
              <a:rPr lang="en-US" sz="3200">
                <a:solidFill>
                  <a:schemeClr val="hlink"/>
                </a:solidFill>
              </a:rPr>
              <a:t>R</a:t>
            </a:r>
            <a:r>
              <a:rPr lang="en-US" sz="3200"/>
              <a:t>(1+</a:t>
            </a:r>
            <a:r>
              <a:rPr lang="en-US" sz="3200">
                <a:solidFill>
                  <a:srgbClr val="C277FF"/>
                </a:solidFill>
              </a:rPr>
              <a:t>i</a:t>
            </a:r>
            <a:r>
              <a:rPr lang="en-US" sz="3200"/>
              <a:t>)</a:t>
            </a:r>
            <a:r>
              <a:rPr lang="en-US" sz="3200" baseline="30000">
                <a:solidFill>
                  <a:schemeClr val="tx2"/>
                </a:solidFill>
              </a:rPr>
              <a:t>n-1 </a:t>
            </a:r>
            <a:r>
              <a:rPr lang="en-US" sz="3200"/>
              <a:t>+ 		        ... + </a:t>
            </a:r>
            <a:r>
              <a:rPr lang="en-US" sz="3200">
                <a:solidFill>
                  <a:schemeClr val="hlink"/>
                </a:solidFill>
              </a:rPr>
              <a:t>R</a:t>
            </a:r>
            <a:r>
              <a:rPr lang="en-US" sz="3200"/>
              <a:t>(1+</a:t>
            </a:r>
            <a:r>
              <a:rPr lang="en-US" sz="3200">
                <a:solidFill>
                  <a:srgbClr val="C277FF"/>
                </a:solidFill>
              </a:rPr>
              <a:t>i</a:t>
            </a:r>
            <a:r>
              <a:rPr lang="en-US" sz="3200"/>
              <a:t>)</a:t>
            </a:r>
            <a:r>
              <a:rPr lang="en-US" sz="3200" baseline="30000">
                <a:solidFill>
                  <a:schemeClr val="tx2"/>
                </a:solidFill>
              </a:rPr>
              <a:t>2</a:t>
            </a:r>
            <a:r>
              <a:rPr lang="en-US" sz="3200" baseline="30000"/>
              <a:t> </a:t>
            </a:r>
            <a:r>
              <a:rPr lang="en-US" sz="3200"/>
              <a:t>+ </a:t>
            </a:r>
            <a:r>
              <a:rPr lang="en-US" sz="3200">
                <a:solidFill>
                  <a:schemeClr val="hlink"/>
                </a:solidFill>
              </a:rPr>
              <a:t>R</a:t>
            </a:r>
            <a:r>
              <a:rPr lang="en-US" sz="3200"/>
              <a:t>(1+</a:t>
            </a:r>
            <a:r>
              <a:rPr lang="en-US" sz="3200">
                <a:solidFill>
                  <a:srgbClr val="C277FF"/>
                </a:solidFill>
              </a:rPr>
              <a:t>i</a:t>
            </a:r>
            <a:r>
              <a:rPr lang="en-US" sz="3200"/>
              <a:t>)</a:t>
            </a:r>
            <a:r>
              <a:rPr lang="en-US" sz="3200" baseline="30000">
                <a:solidFill>
                  <a:schemeClr val="tx2"/>
                </a:solidFill>
              </a:rPr>
              <a:t>1 	       </a:t>
            </a:r>
            <a:r>
              <a:rPr lang="en-US" sz="3200"/>
              <a:t>= </a:t>
            </a:r>
            <a:r>
              <a:rPr lang="en-US" sz="32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FVA</a:t>
            </a:r>
            <a:r>
              <a:rPr lang="en-US" sz="32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 </a:t>
            </a:r>
            <a:r>
              <a:rPr lang="en-US" sz="3200"/>
              <a:t>(1+</a:t>
            </a:r>
            <a:r>
              <a:rPr lang="en-US" sz="3200">
                <a:solidFill>
                  <a:srgbClr val="C277FF"/>
                </a:solidFill>
              </a:rPr>
              <a:t>i</a:t>
            </a:r>
            <a:r>
              <a:rPr lang="en-US" sz="3200"/>
              <a:t>)</a:t>
            </a:r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title"/>
          </p:nvPr>
        </p:nvSpPr>
        <p:spPr>
          <a:xfrm>
            <a:off x="1752600" y="0"/>
            <a:ext cx="6781800" cy="175260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Overview View of an</a:t>
            </a:r>
            <a:br>
              <a:rPr lang="en-US" b="1"/>
            </a:br>
            <a:r>
              <a:rPr lang="en-US" b="1"/>
              <a:t>Annuity Due -- FVAD</a:t>
            </a:r>
          </a:p>
        </p:txBody>
      </p:sp>
      <p:sp>
        <p:nvSpPr>
          <p:cNvPr id="80902" name="Line 6"/>
          <p:cNvSpPr>
            <a:spLocks noChangeShapeType="1"/>
          </p:cNvSpPr>
          <p:nvPr/>
        </p:nvSpPr>
        <p:spPr bwMode="auto">
          <a:xfrm>
            <a:off x="1828800" y="1600200"/>
            <a:ext cx="5486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457200" y="2971800"/>
            <a:ext cx="72580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chemeClr val="hlink"/>
                </a:solidFill>
              </a:rPr>
              <a:t>   R                 R                R              R                     R</a:t>
            </a:r>
          </a:p>
        </p:txBody>
      </p:sp>
      <p:sp>
        <p:nvSpPr>
          <p:cNvPr id="80904" name="Line 8"/>
          <p:cNvSpPr>
            <a:spLocks noChangeShapeType="1"/>
          </p:cNvSpPr>
          <p:nvPr/>
        </p:nvSpPr>
        <p:spPr bwMode="auto">
          <a:xfrm>
            <a:off x="914400" y="2819400"/>
            <a:ext cx="510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05" name="Line 9"/>
          <p:cNvSpPr>
            <a:spLocks noChangeShapeType="1"/>
          </p:cNvSpPr>
          <p:nvPr/>
        </p:nvSpPr>
        <p:spPr bwMode="auto">
          <a:xfrm>
            <a:off x="914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06" name="Line 10"/>
          <p:cNvSpPr>
            <a:spLocks noChangeShapeType="1"/>
          </p:cNvSpPr>
          <p:nvPr/>
        </p:nvSpPr>
        <p:spPr bwMode="auto">
          <a:xfrm>
            <a:off x="41148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07" name="Line 11"/>
          <p:cNvSpPr>
            <a:spLocks noChangeShapeType="1"/>
          </p:cNvSpPr>
          <p:nvPr/>
        </p:nvSpPr>
        <p:spPr bwMode="auto">
          <a:xfrm>
            <a:off x="75438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08" name="Line 12"/>
          <p:cNvSpPr>
            <a:spLocks noChangeShapeType="1"/>
          </p:cNvSpPr>
          <p:nvPr/>
        </p:nvSpPr>
        <p:spPr bwMode="auto">
          <a:xfrm>
            <a:off x="83820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09" name="Rectangle 13"/>
          <p:cNvSpPr>
            <a:spLocks noChangeArrowheads="1"/>
          </p:cNvSpPr>
          <p:nvPr/>
        </p:nvSpPr>
        <p:spPr bwMode="auto">
          <a:xfrm>
            <a:off x="747713" y="2052638"/>
            <a:ext cx="78136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rgbClr val="000000"/>
                </a:solidFill>
              </a:rPr>
              <a:t>0                 1                 2               3                    </a:t>
            </a: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n-1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  <a:r>
              <a:rPr lang="en-US" sz="2400">
                <a:solidFill>
                  <a:schemeClr val="tx2"/>
                </a:solidFill>
              </a:rPr>
              <a:t>n</a:t>
            </a:r>
          </a:p>
        </p:txBody>
      </p:sp>
      <p:sp>
        <p:nvSpPr>
          <p:cNvPr id="80910" name="Line 14"/>
          <p:cNvSpPr>
            <a:spLocks noChangeShapeType="1"/>
          </p:cNvSpPr>
          <p:nvPr/>
        </p:nvSpPr>
        <p:spPr bwMode="auto">
          <a:xfrm>
            <a:off x="4114800" y="3429000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11" name="Line 15"/>
          <p:cNvSpPr>
            <a:spLocks noChangeShapeType="1"/>
          </p:cNvSpPr>
          <p:nvPr/>
        </p:nvSpPr>
        <p:spPr bwMode="auto">
          <a:xfrm>
            <a:off x="4114800" y="3886200"/>
            <a:ext cx="14478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12" name="Line 16"/>
          <p:cNvSpPr>
            <a:spLocks noChangeShapeType="1"/>
          </p:cNvSpPr>
          <p:nvPr/>
        </p:nvSpPr>
        <p:spPr bwMode="auto">
          <a:xfrm flipH="1">
            <a:off x="2590800" y="4114800"/>
            <a:ext cx="15240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13" name="Line 17"/>
          <p:cNvSpPr>
            <a:spLocks noChangeShapeType="1"/>
          </p:cNvSpPr>
          <p:nvPr/>
        </p:nvSpPr>
        <p:spPr bwMode="auto">
          <a:xfrm>
            <a:off x="2590800" y="3505200"/>
            <a:ext cx="0" cy="60960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14" name="Line 18"/>
          <p:cNvSpPr>
            <a:spLocks noChangeShapeType="1"/>
          </p:cNvSpPr>
          <p:nvPr/>
        </p:nvSpPr>
        <p:spPr bwMode="auto">
          <a:xfrm flipH="1">
            <a:off x="7772400" y="4724400"/>
            <a:ext cx="990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15" name="Rectangle 19"/>
          <p:cNvSpPr>
            <a:spLocks noChangeArrowheads="1"/>
          </p:cNvSpPr>
          <p:nvPr/>
        </p:nvSpPr>
        <p:spPr bwMode="auto">
          <a:xfrm>
            <a:off x="7681913" y="4892675"/>
            <a:ext cx="1296987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8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FVAD</a:t>
            </a:r>
            <a:r>
              <a:rPr lang="en-US" sz="28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</a:p>
        </p:txBody>
      </p:sp>
      <p:sp>
        <p:nvSpPr>
          <p:cNvPr id="80918" name="Rectangle 22"/>
          <p:cNvSpPr>
            <a:spLocks noChangeArrowheads="1"/>
          </p:cNvSpPr>
          <p:nvPr/>
        </p:nvSpPr>
        <p:spPr bwMode="auto">
          <a:xfrm>
            <a:off x="1662113" y="2424113"/>
            <a:ext cx="5365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rgbClr val="C277FF"/>
                </a:solidFill>
              </a:rPr>
              <a:t>i%</a:t>
            </a:r>
          </a:p>
        </p:txBody>
      </p:sp>
      <p:sp>
        <p:nvSpPr>
          <p:cNvPr id="80919" name="Line 23"/>
          <p:cNvSpPr>
            <a:spLocks noChangeShapeType="1"/>
          </p:cNvSpPr>
          <p:nvPr/>
        </p:nvSpPr>
        <p:spPr bwMode="auto">
          <a:xfrm>
            <a:off x="25146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21" name="Line 25"/>
          <p:cNvSpPr>
            <a:spLocks noChangeShapeType="1"/>
          </p:cNvSpPr>
          <p:nvPr/>
        </p:nvSpPr>
        <p:spPr bwMode="auto">
          <a:xfrm>
            <a:off x="7772400" y="3200400"/>
            <a:ext cx="5334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22" name="Line 26"/>
          <p:cNvSpPr>
            <a:spLocks noChangeShapeType="1"/>
          </p:cNvSpPr>
          <p:nvPr/>
        </p:nvSpPr>
        <p:spPr bwMode="auto">
          <a:xfrm>
            <a:off x="7239000" y="2819400"/>
            <a:ext cx="121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23" name="Rectangle 27"/>
          <p:cNvSpPr>
            <a:spLocks noChangeArrowheads="1"/>
          </p:cNvSpPr>
          <p:nvPr/>
        </p:nvSpPr>
        <p:spPr bwMode="auto">
          <a:xfrm>
            <a:off x="6172200" y="2362200"/>
            <a:ext cx="10699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/>
              <a:t>.  .  .</a:t>
            </a:r>
          </a:p>
        </p:txBody>
      </p:sp>
      <p:sp>
        <p:nvSpPr>
          <p:cNvPr id="80924" name="Line 28"/>
          <p:cNvSpPr>
            <a:spLocks noChangeShapeType="1"/>
          </p:cNvSpPr>
          <p:nvPr/>
        </p:nvSpPr>
        <p:spPr bwMode="auto">
          <a:xfrm>
            <a:off x="5562600" y="3886200"/>
            <a:ext cx="19812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25" name="Line 29"/>
          <p:cNvSpPr>
            <a:spLocks noChangeShapeType="1"/>
          </p:cNvSpPr>
          <p:nvPr/>
        </p:nvSpPr>
        <p:spPr bwMode="auto">
          <a:xfrm>
            <a:off x="4114800" y="4114800"/>
            <a:ext cx="14478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26" name="Line 30"/>
          <p:cNvSpPr>
            <a:spLocks noChangeShapeType="1"/>
          </p:cNvSpPr>
          <p:nvPr/>
        </p:nvSpPr>
        <p:spPr bwMode="auto">
          <a:xfrm>
            <a:off x="5562600" y="4114800"/>
            <a:ext cx="19812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27" name="Line 31"/>
          <p:cNvSpPr>
            <a:spLocks noChangeShapeType="1"/>
          </p:cNvSpPr>
          <p:nvPr/>
        </p:nvSpPr>
        <p:spPr bwMode="auto">
          <a:xfrm>
            <a:off x="55626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28" name="Line 32"/>
          <p:cNvSpPr>
            <a:spLocks noChangeShapeType="1"/>
          </p:cNvSpPr>
          <p:nvPr/>
        </p:nvSpPr>
        <p:spPr bwMode="auto">
          <a:xfrm>
            <a:off x="5562600" y="3352800"/>
            <a:ext cx="0" cy="30480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29" name="Line 33"/>
          <p:cNvSpPr>
            <a:spLocks noChangeShapeType="1"/>
          </p:cNvSpPr>
          <p:nvPr/>
        </p:nvSpPr>
        <p:spPr bwMode="auto">
          <a:xfrm>
            <a:off x="5562600" y="3657600"/>
            <a:ext cx="19812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30" name="Line 34"/>
          <p:cNvSpPr>
            <a:spLocks noChangeShapeType="1"/>
          </p:cNvSpPr>
          <p:nvPr/>
        </p:nvSpPr>
        <p:spPr bwMode="auto">
          <a:xfrm>
            <a:off x="7620000" y="3657600"/>
            <a:ext cx="6858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31" name="Line 35"/>
          <p:cNvSpPr>
            <a:spLocks noChangeShapeType="1"/>
          </p:cNvSpPr>
          <p:nvPr/>
        </p:nvSpPr>
        <p:spPr bwMode="auto">
          <a:xfrm>
            <a:off x="7620000" y="3886200"/>
            <a:ext cx="6858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32" name="Line 36"/>
          <p:cNvSpPr>
            <a:spLocks noChangeShapeType="1"/>
          </p:cNvSpPr>
          <p:nvPr/>
        </p:nvSpPr>
        <p:spPr bwMode="auto">
          <a:xfrm>
            <a:off x="7620000" y="4114800"/>
            <a:ext cx="6858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33" name="Line 37"/>
          <p:cNvSpPr>
            <a:spLocks noChangeShapeType="1"/>
          </p:cNvSpPr>
          <p:nvPr/>
        </p:nvSpPr>
        <p:spPr bwMode="auto">
          <a:xfrm>
            <a:off x="914400" y="3505200"/>
            <a:ext cx="0" cy="83820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34" name="Line 38"/>
          <p:cNvSpPr>
            <a:spLocks noChangeShapeType="1"/>
          </p:cNvSpPr>
          <p:nvPr/>
        </p:nvSpPr>
        <p:spPr bwMode="auto">
          <a:xfrm flipH="1">
            <a:off x="914400" y="4343400"/>
            <a:ext cx="16764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35" name="Line 39"/>
          <p:cNvSpPr>
            <a:spLocks noChangeShapeType="1"/>
          </p:cNvSpPr>
          <p:nvPr/>
        </p:nvSpPr>
        <p:spPr bwMode="auto">
          <a:xfrm flipH="1">
            <a:off x="2590800" y="4343400"/>
            <a:ext cx="15240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36" name="Line 40"/>
          <p:cNvSpPr>
            <a:spLocks noChangeShapeType="1"/>
          </p:cNvSpPr>
          <p:nvPr/>
        </p:nvSpPr>
        <p:spPr bwMode="auto">
          <a:xfrm>
            <a:off x="4114800" y="4343400"/>
            <a:ext cx="14478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37" name="Line 41"/>
          <p:cNvSpPr>
            <a:spLocks noChangeShapeType="1"/>
          </p:cNvSpPr>
          <p:nvPr/>
        </p:nvSpPr>
        <p:spPr bwMode="auto">
          <a:xfrm>
            <a:off x="5562600" y="4343400"/>
            <a:ext cx="19812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38" name="Line 42"/>
          <p:cNvSpPr>
            <a:spLocks noChangeShapeType="1"/>
          </p:cNvSpPr>
          <p:nvPr/>
        </p:nvSpPr>
        <p:spPr bwMode="auto">
          <a:xfrm>
            <a:off x="7620000" y="4343400"/>
            <a:ext cx="6858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39" name="Rectangle 43"/>
          <p:cNvSpPr>
            <a:spLocks noChangeArrowheads="1"/>
          </p:cNvSpPr>
          <p:nvPr/>
        </p:nvSpPr>
        <p:spPr bwMode="auto">
          <a:xfrm>
            <a:off x="1676400" y="1676400"/>
            <a:ext cx="5919788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 u="sng">
                <a:solidFill>
                  <a:srgbClr val="000000"/>
                </a:solidFill>
              </a:rPr>
              <a:t>Cash flows occur at the beginning of the period</a:t>
            </a: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Line 2"/>
          <p:cNvSpPr>
            <a:spLocks noChangeShapeType="1"/>
          </p:cNvSpPr>
          <p:nvPr/>
        </p:nvSpPr>
        <p:spPr bwMode="auto">
          <a:xfrm>
            <a:off x="1905000" y="1676400"/>
            <a:ext cx="5410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39" name="AutoShape 3"/>
          <p:cNvSpPr>
            <a:spLocks noChangeArrowheads="1"/>
          </p:cNvSpPr>
          <p:nvPr/>
        </p:nvSpPr>
        <p:spPr bwMode="auto">
          <a:xfrm>
            <a:off x="387350" y="4578350"/>
            <a:ext cx="5549900" cy="1892300"/>
          </a:xfrm>
          <a:prstGeom prst="octagon">
            <a:avLst>
              <a:gd name="adj" fmla="val 2928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4648200"/>
            <a:ext cx="5867400" cy="1600200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4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FVAD</a:t>
            </a:r>
            <a:r>
              <a:rPr lang="en-US" sz="24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n-US" sz="2400"/>
              <a:t> = </a:t>
            </a:r>
            <a:r>
              <a:rPr lang="en-US" sz="2400">
                <a:solidFill>
                  <a:schemeClr val="hlink"/>
                </a:solidFill>
              </a:rPr>
              <a:t>$1,000</a:t>
            </a:r>
            <a:r>
              <a:rPr lang="en-US" sz="2400"/>
              <a:t>(1</a:t>
            </a:r>
            <a:r>
              <a:rPr lang="en-US" sz="2400">
                <a:solidFill>
                  <a:srgbClr val="C277FF"/>
                </a:solidFill>
              </a:rPr>
              <a:t>.07</a:t>
            </a:r>
            <a:r>
              <a:rPr lang="en-US" sz="2400"/>
              <a:t>)</a:t>
            </a:r>
            <a:r>
              <a:rPr lang="en-US" sz="2400" baseline="30000">
                <a:solidFill>
                  <a:schemeClr val="tx2"/>
                </a:solidFill>
              </a:rPr>
              <a:t>3 </a:t>
            </a:r>
            <a:r>
              <a:rPr lang="en-US" sz="2400"/>
              <a:t>+ 			     </a:t>
            </a:r>
            <a:r>
              <a:rPr lang="en-US" sz="2400">
                <a:solidFill>
                  <a:schemeClr val="hlink"/>
                </a:solidFill>
              </a:rPr>
              <a:t>$1,000</a:t>
            </a:r>
            <a:r>
              <a:rPr lang="en-US" sz="2400"/>
              <a:t>(1</a:t>
            </a:r>
            <a:r>
              <a:rPr lang="en-US" sz="2400">
                <a:solidFill>
                  <a:srgbClr val="C277FF"/>
                </a:solidFill>
              </a:rPr>
              <a:t>.07</a:t>
            </a:r>
            <a:r>
              <a:rPr lang="en-US" sz="2400"/>
              <a:t>)</a:t>
            </a:r>
            <a:r>
              <a:rPr lang="en-US" sz="2400" baseline="30000">
                <a:solidFill>
                  <a:schemeClr val="tx2"/>
                </a:solidFill>
              </a:rPr>
              <a:t>2 </a:t>
            </a:r>
            <a:r>
              <a:rPr lang="en-US" sz="2400"/>
              <a:t>+ </a:t>
            </a:r>
            <a:r>
              <a:rPr lang="en-US" sz="2400">
                <a:solidFill>
                  <a:schemeClr val="hlink"/>
                </a:solidFill>
              </a:rPr>
              <a:t>$1,000</a:t>
            </a:r>
            <a:r>
              <a:rPr lang="en-US" sz="2400"/>
              <a:t>(1</a:t>
            </a:r>
            <a:r>
              <a:rPr lang="en-US" sz="2400">
                <a:solidFill>
                  <a:srgbClr val="C277FF"/>
                </a:solidFill>
              </a:rPr>
              <a:t>.07</a:t>
            </a:r>
            <a:r>
              <a:rPr lang="en-US" sz="2400"/>
              <a:t>)</a:t>
            </a:r>
            <a:r>
              <a:rPr lang="en-US" sz="2400" baseline="30000">
                <a:solidFill>
                  <a:schemeClr val="tx2"/>
                </a:solidFill>
              </a:rPr>
              <a:t>1</a:t>
            </a:r>
          </a:p>
          <a:p>
            <a:pPr>
              <a:buFont typeface="Monotype Sorts" pitchFamily="2" charset="2"/>
              <a:buNone/>
            </a:pPr>
            <a:r>
              <a:rPr lang="en-US" sz="2400" baseline="30000">
                <a:solidFill>
                  <a:schemeClr val="tx2"/>
                </a:solidFill>
              </a:rPr>
              <a:t>	                 </a:t>
            </a:r>
            <a:r>
              <a:rPr lang="en-US" sz="2400"/>
              <a:t>= </a:t>
            </a:r>
            <a:r>
              <a:rPr lang="en-US" sz="2400">
                <a:solidFill>
                  <a:srgbClr val="A75151"/>
                </a:solidFill>
              </a:rPr>
              <a:t>$1,225</a:t>
            </a:r>
            <a:r>
              <a:rPr lang="en-US" sz="2400">
                <a:solidFill>
                  <a:schemeClr val="hlink"/>
                </a:solidFill>
              </a:rPr>
              <a:t> </a:t>
            </a:r>
            <a:r>
              <a:rPr lang="en-US" sz="2400"/>
              <a:t>+</a:t>
            </a:r>
            <a:r>
              <a:rPr lang="en-US" sz="2400">
                <a:solidFill>
                  <a:schemeClr val="hlink"/>
                </a:solidFill>
              </a:rPr>
              <a:t> </a:t>
            </a:r>
            <a:r>
              <a:rPr lang="en-US" sz="2400">
                <a:solidFill>
                  <a:srgbClr val="A75151"/>
                </a:solidFill>
              </a:rPr>
              <a:t>$1,145</a:t>
            </a:r>
            <a:r>
              <a:rPr lang="en-US" sz="2400">
                <a:solidFill>
                  <a:schemeClr val="hlink"/>
                </a:solidFill>
              </a:rPr>
              <a:t> </a:t>
            </a:r>
            <a:r>
              <a:rPr lang="en-US" sz="2400"/>
              <a:t>+</a:t>
            </a:r>
            <a:r>
              <a:rPr lang="en-US" sz="2400">
                <a:solidFill>
                  <a:schemeClr val="hlink"/>
                </a:solidFill>
              </a:rPr>
              <a:t> </a:t>
            </a:r>
            <a:r>
              <a:rPr lang="en-US" sz="2400">
                <a:solidFill>
                  <a:srgbClr val="A75151"/>
                </a:solidFill>
              </a:rPr>
              <a:t>$1,070</a:t>
            </a:r>
            <a:r>
              <a:rPr lang="en-US" sz="2400">
                <a:solidFill>
                  <a:schemeClr val="hlink"/>
                </a:solidFill>
              </a:rPr>
              <a:t> 		    </a:t>
            </a:r>
            <a:r>
              <a:rPr lang="en-US" sz="2400"/>
              <a:t>=</a:t>
            </a:r>
            <a:r>
              <a:rPr lang="en-US" sz="2400">
                <a:solidFill>
                  <a:schemeClr val="hlink"/>
                </a:solidFill>
              </a:rPr>
              <a:t> </a:t>
            </a:r>
            <a:r>
              <a:rPr lang="en-US" sz="24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$3,440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6781800" cy="175260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Example of an</a:t>
            </a:r>
            <a:br>
              <a:rPr lang="en-US" b="1"/>
            </a:br>
            <a:r>
              <a:rPr lang="en-US" b="1"/>
              <a:t>Annuity Due -- FVAD</a:t>
            </a:r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>
            <a:off x="1828800" y="1600200"/>
            <a:ext cx="5410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304800" y="2971800"/>
            <a:ext cx="685958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chemeClr val="hlink"/>
                </a:solidFill>
              </a:rPr>
              <a:t>$1,000            $1,000            $1,000           </a:t>
            </a:r>
            <a:r>
              <a:rPr lang="en-US" sz="2400">
                <a:solidFill>
                  <a:srgbClr val="A75151"/>
                </a:solidFill>
              </a:rPr>
              <a:t>$1,070</a:t>
            </a:r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914400" y="2819400"/>
            <a:ext cx="746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>
            <a:off x="914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>
            <a:off x="4724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>
            <a:off x="6629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>
            <a:off x="83820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747713" y="2052638"/>
            <a:ext cx="776128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rgbClr val="000000"/>
                </a:solidFill>
              </a:rPr>
              <a:t>0                     1                    2                    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                   </a:t>
            </a:r>
            <a:r>
              <a:rPr lang="en-US" sz="24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>
            <a:off x="2819400" y="3429000"/>
            <a:ext cx="0" cy="38100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>
            <a:off x="2819400" y="3810000"/>
            <a:ext cx="19050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 flipH="1">
            <a:off x="914400" y="4343400"/>
            <a:ext cx="19050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3" name="Line 17"/>
          <p:cNvSpPr>
            <a:spLocks noChangeShapeType="1"/>
          </p:cNvSpPr>
          <p:nvPr/>
        </p:nvSpPr>
        <p:spPr bwMode="auto">
          <a:xfrm>
            <a:off x="914400" y="3505200"/>
            <a:ext cx="0" cy="83820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4" name="Line 18"/>
          <p:cNvSpPr>
            <a:spLocks noChangeShapeType="1"/>
          </p:cNvSpPr>
          <p:nvPr/>
        </p:nvSpPr>
        <p:spPr bwMode="auto">
          <a:xfrm flipH="1">
            <a:off x="6096000" y="4572000"/>
            <a:ext cx="990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5" name="Rectangle 19"/>
          <p:cNvSpPr>
            <a:spLocks noChangeArrowheads="1"/>
          </p:cNvSpPr>
          <p:nvPr/>
        </p:nvSpPr>
        <p:spPr bwMode="auto">
          <a:xfrm>
            <a:off x="5943600" y="4724400"/>
            <a:ext cx="2884488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l"/>
            <a:r>
              <a:rPr lang="en-US" sz="28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$3,440 = FVAD</a:t>
            </a:r>
            <a:r>
              <a:rPr lang="en-US" sz="28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endParaRPr lang="en-US" sz="2800">
              <a:solidFill>
                <a:srgbClr val="A7515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957" name="Rectangle 21"/>
          <p:cNvSpPr>
            <a:spLocks noChangeArrowheads="1"/>
          </p:cNvSpPr>
          <p:nvPr/>
        </p:nvSpPr>
        <p:spPr bwMode="auto">
          <a:xfrm>
            <a:off x="1662113" y="2424113"/>
            <a:ext cx="6223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rgbClr val="C277FF"/>
                </a:solidFill>
              </a:rPr>
              <a:t>7%</a:t>
            </a:r>
          </a:p>
        </p:txBody>
      </p:sp>
      <p:sp>
        <p:nvSpPr>
          <p:cNvPr id="39958" name="Line 22"/>
          <p:cNvSpPr>
            <a:spLocks noChangeShapeType="1"/>
          </p:cNvSpPr>
          <p:nvPr/>
        </p:nvSpPr>
        <p:spPr bwMode="auto">
          <a:xfrm>
            <a:off x="2819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9" name="Rectangle 23"/>
          <p:cNvSpPr>
            <a:spLocks noChangeArrowheads="1"/>
          </p:cNvSpPr>
          <p:nvPr/>
        </p:nvSpPr>
        <p:spPr bwMode="auto">
          <a:xfrm>
            <a:off x="6019800" y="4038600"/>
            <a:ext cx="11144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rgbClr val="A75151"/>
                </a:solidFill>
              </a:rPr>
              <a:t>$1,225</a:t>
            </a:r>
          </a:p>
        </p:txBody>
      </p:sp>
      <p:sp>
        <p:nvSpPr>
          <p:cNvPr id="39960" name="Rectangle 24"/>
          <p:cNvSpPr>
            <a:spLocks noChangeArrowheads="1"/>
          </p:cNvSpPr>
          <p:nvPr/>
        </p:nvSpPr>
        <p:spPr bwMode="auto">
          <a:xfrm>
            <a:off x="6019800" y="3581400"/>
            <a:ext cx="11144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rgbClr val="A75151"/>
                </a:solidFill>
              </a:rPr>
              <a:t>$1,145</a:t>
            </a:r>
          </a:p>
        </p:txBody>
      </p:sp>
      <p:sp>
        <p:nvSpPr>
          <p:cNvPr id="39961" name="Line 25"/>
          <p:cNvSpPr>
            <a:spLocks noChangeShapeType="1"/>
          </p:cNvSpPr>
          <p:nvPr/>
        </p:nvSpPr>
        <p:spPr bwMode="auto">
          <a:xfrm>
            <a:off x="5257800" y="3200400"/>
            <a:ext cx="6858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62" name="Line 26"/>
          <p:cNvSpPr>
            <a:spLocks noChangeShapeType="1"/>
          </p:cNvSpPr>
          <p:nvPr/>
        </p:nvSpPr>
        <p:spPr bwMode="auto">
          <a:xfrm>
            <a:off x="4800600" y="3810000"/>
            <a:ext cx="12192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63" name="Line 27"/>
          <p:cNvSpPr>
            <a:spLocks noChangeShapeType="1"/>
          </p:cNvSpPr>
          <p:nvPr/>
        </p:nvSpPr>
        <p:spPr bwMode="auto">
          <a:xfrm>
            <a:off x="2895600" y="4343400"/>
            <a:ext cx="19050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64" name="Line 28"/>
          <p:cNvSpPr>
            <a:spLocks noChangeShapeType="1"/>
          </p:cNvSpPr>
          <p:nvPr/>
        </p:nvSpPr>
        <p:spPr bwMode="auto">
          <a:xfrm>
            <a:off x="4876800" y="4343400"/>
            <a:ext cx="12192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65" name="Rectangle 29"/>
          <p:cNvSpPr>
            <a:spLocks noChangeArrowheads="1"/>
          </p:cNvSpPr>
          <p:nvPr/>
        </p:nvSpPr>
        <p:spPr bwMode="auto">
          <a:xfrm>
            <a:off x="1676400" y="1676400"/>
            <a:ext cx="5919788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 u="sng">
                <a:solidFill>
                  <a:srgbClr val="000000"/>
                </a:solidFill>
              </a:rPr>
              <a:t>Cash flows occur at the beginning of the period</a:t>
            </a:r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685800" y="1752600"/>
            <a:ext cx="8229600" cy="152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/>
            <a:r>
              <a:rPr lang="en-US" sz="34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FVAD</a:t>
            </a:r>
            <a:r>
              <a:rPr lang="en-US" sz="34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sz="3400">
                <a:solidFill>
                  <a:srgbClr val="000000"/>
                </a:solidFill>
              </a:rPr>
              <a:t> 	= </a:t>
            </a:r>
            <a:r>
              <a:rPr lang="en-US" sz="3400">
                <a:solidFill>
                  <a:srgbClr val="42B200"/>
                </a:solidFill>
              </a:rPr>
              <a:t>R</a:t>
            </a:r>
            <a:r>
              <a:rPr lang="en-US" sz="3400">
                <a:solidFill>
                  <a:srgbClr val="000000"/>
                </a:solidFill>
              </a:rPr>
              <a:t> (</a:t>
            </a:r>
            <a:r>
              <a:rPr lang="en-US" sz="3400">
                <a:solidFill>
                  <a:schemeClr val="hlink"/>
                </a:solidFill>
              </a:rPr>
              <a:t>FVIFA</a:t>
            </a:r>
            <a:r>
              <a:rPr lang="en-US" sz="3400" baseline="-25000">
                <a:solidFill>
                  <a:srgbClr val="C277FF"/>
                </a:solidFill>
              </a:rPr>
              <a:t>i%</a:t>
            </a:r>
            <a:r>
              <a:rPr lang="en-US" sz="3400" baseline="-25000">
                <a:solidFill>
                  <a:srgbClr val="000000"/>
                </a:solidFill>
              </a:rPr>
              <a:t>,</a:t>
            </a:r>
            <a:r>
              <a:rPr lang="en-US" sz="3400" baseline="-25000">
                <a:solidFill>
                  <a:schemeClr val="tx2"/>
                </a:solidFill>
              </a:rPr>
              <a:t>n</a:t>
            </a:r>
            <a:r>
              <a:rPr lang="en-US" sz="3400">
                <a:solidFill>
                  <a:srgbClr val="000000"/>
                </a:solidFill>
              </a:rPr>
              <a:t>)(1+</a:t>
            </a:r>
            <a:r>
              <a:rPr lang="en-US" sz="3400">
                <a:solidFill>
                  <a:srgbClr val="C277FF"/>
                </a:solidFill>
              </a:rPr>
              <a:t>i</a:t>
            </a:r>
            <a:r>
              <a:rPr lang="en-US" sz="3400">
                <a:solidFill>
                  <a:srgbClr val="000000"/>
                </a:solidFill>
              </a:rPr>
              <a:t>)	</a:t>
            </a:r>
          </a:p>
          <a:p>
            <a:pPr marL="342900" indent="-342900" algn="l"/>
            <a:r>
              <a:rPr lang="en-US" sz="34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FVAD</a:t>
            </a:r>
            <a:r>
              <a:rPr lang="en-US" sz="34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n-US" sz="3400">
                <a:solidFill>
                  <a:srgbClr val="000000"/>
                </a:solidFill>
              </a:rPr>
              <a:t> 	= </a:t>
            </a:r>
            <a:r>
              <a:rPr lang="en-US" sz="3400">
                <a:solidFill>
                  <a:srgbClr val="42B200"/>
                </a:solidFill>
              </a:rPr>
              <a:t>$1,000</a:t>
            </a:r>
            <a:r>
              <a:rPr lang="en-US" sz="3400">
                <a:solidFill>
                  <a:srgbClr val="000000"/>
                </a:solidFill>
              </a:rPr>
              <a:t> (</a:t>
            </a:r>
            <a:r>
              <a:rPr lang="en-US" sz="3400">
                <a:solidFill>
                  <a:schemeClr val="hlink"/>
                </a:solidFill>
              </a:rPr>
              <a:t>FVIFA</a:t>
            </a:r>
            <a:r>
              <a:rPr lang="en-US" sz="3400" baseline="-25000">
                <a:solidFill>
                  <a:srgbClr val="C277FF"/>
                </a:solidFill>
              </a:rPr>
              <a:t>7%</a:t>
            </a:r>
            <a:r>
              <a:rPr lang="en-US" sz="3400" baseline="-25000">
                <a:solidFill>
                  <a:srgbClr val="000000"/>
                </a:solidFill>
              </a:rPr>
              <a:t>,</a:t>
            </a:r>
            <a:r>
              <a:rPr lang="en-US" sz="3400" baseline="-25000">
                <a:solidFill>
                  <a:schemeClr val="tx2"/>
                </a:solidFill>
              </a:rPr>
              <a:t>3</a:t>
            </a:r>
            <a:r>
              <a:rPr lang="en-US" sz="3400">
                <a:solidFill>
                  <a:srgbClr val="000000"/>
                </a:solidFill>
              </a:rPr>
              <a:t>)(1</a:t>
            </a:r>
            <a:r>
              <a:rPr lang="en-US" sz="3400">
                <a:solidFill>
                  <a:srgbClr val="C277FF"/>
                </a:solidFill>
              </a:rPr>
              <a:t>.07</a:t>
            </a:r>
            <a:r>
              <a:rPr lang="en-US" sz="3400">
                <a:solidFill>
                  <a:srgbClr val="000000"/>
                </a:solidFill>
              </a:rPr>
              <a:t>)			= </a:t>
            </a:r>
            <a:r>
              <a:rPr lang="en-US" sz="3400">
                <a:solidFill>
                  <a:srgbClr val="42B200"/>
                </a:solidFill>
              </a:rPr>
              <a:t>$1,000 </a:t>
            </a:r>
            <a:r>
              <a:rPr lang="en-US" sz="3400">
                <a:solidFill>
                  <a:srgbClr val="000000"/>
                </a:solidFill>
              </a:rPr>
              <a:t>(</a:t>
            </a:r>
            <a:r>
              <a:rPr lang="en-US" sz="3400">
                <a:solidFill>
                  <a:schemeClr val="hlink"/>
                </a:solidFill>
              </a:rPr>
              <a:t>3.215</a:t>
            </a:r>
            <a:r>
              <a:rPr lang="en-US" sz="3400">
                <a:solidFill>
                  <a:srgbClr val="000000"/>
                </a:solidFill>
              </a:rPr>
              <a:t>)(1</a:t>
            </a:r>
            <a:r>
              <a:rPr lang="en-US" sz="3400">
                <a:solidFill>
                  <a:srgbClr val="C277FF"/>
                </a:solidFill>
              </a:rPr>
              <a:t>.07</a:t>
            </a:r>
            <a:r>
              <a:rPr lang="en-US" sz="3400">
                <a:solidFill>
                  <a:srgbClr val="000000"/>
                </a:solidFill>
              </a:rPr>
              <a:t>) = </a:t>
            </a:r>
            <a:r>
              <a:rPr lang="en-US" sz="34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$3,440</a:t>
            </a:r>
          </a:p>
        </p:txBody>
      </p:sp>
      <p:sp>
        <p:nvSpPr>
          <p:cNvPr id="40963" name="Line 3"/>
          <p:cNvSpPr>
            <a:spLocks noChangeShapeType="1"/>
          </p:cNvSpPr>
          <p:nvPr/>
        </p:nvSpPr>
        <p:spPr bwMode="auto">
          <a:xfrm>
            <a:off x="1905000" y="1676400"/>
            <a:ext cx="6400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Valuation Using Table III</a:t>
            </a:r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1828800" y="1600200"/>
            <a:ext cx="6400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09568" name="Object 0">
            <a:hlinkClick r:id="" action="ppaction://ole?verb=0"/>
          </p:cNvPr>
          <p:cNvGraphicFramePr>
            <a:graphicFrameLocks noGrp="1"/>
          </p:cNvGraphicFramePr>
          <p:nvPr>
            <p:ph type="tbl" idx="1"/>
          </p:nvPr>
        </p:nvGraphicFramePr>
        <p:xfrm>
          <a:off x="1066800" y="3446463"/>
          <a:ext cx="7507288" cy="317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1" name="Document" r:id="rId3" imgW="8100720" imgH="3354120" progId="Word.Document.8">
                  <p:embed/>
                </p:oleObj>
              </mc:Choice>
              <mc:Fallback>
                <p:oleObj name="Document" r:id="rId3" imgW="8100720" imgH="3354120" progId="Word.Document.8">
                  <p:embed/>
                  <p:pic>
                    <p:nvPicPr>
                      <p:cNvPr id="0" name="Picture 0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446463"/>
                        <a:ext cx="7507288" cy="317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7" name="Line 7"/>
          <p:cNvSpPr>
            <a:spLocks noChangeShapeType="1"/>
          </p:cNvSpPr>
          <p:nvPr/>
        </p:nvSpPr>
        <p:spPr bwMode="auto">
          <a:xfrm>
            <a:off x="1066800" y="3962400"/>
            <a:ext cx="70866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2819400" y="3429000"/>
            <a:ext cx="0" cy="31242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>
            <a:off x="1066800" y="44958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>
            <a:off x="1066800" y="60198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>
            <a:off x="1054100" y="55118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>
            <a:off x="1066800" y="49657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>
            <a:off x="4724400" y="3429000"/>
            <a:ext cx="0" cy="3124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>
            <a:off x="6553200" y="3429000"/>
            <a:ext cx="0" cy="3124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1143000" y="2057400"/>
            <a:ext cx="7086600" cy="1295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1905000" y="1676400"/>
            <a:ext cx="2971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3810000"/>
            <a:ext cx="7620000" cy="2514600"/>
          </a:xfrm>
          <a:noFill/>
          <a:ln/>
        </p:spPr>
        <p:txBody>
          <a:bodyPr/>
          <a:lstStyle/>
          <a:p>
            <a:pPr algn="ctr">
              <a:spcAft>
                <a:spcPct val="75000"/>
              </a:spcAft>
              <a:buFont typeface="Monotype Sorts" pitchFamily="2" charset="2"/>
              <a:buNone/>
            </a:pP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TIME</a:t>
            </a:r>
            <a:r>
              <a:rPr lang="en-US" sz="3200"/>
              <a:t> allows you the </a:t>
            </a:r>
            <a:r>
              <a:rPr lang="en-US" sz="3200" i="1"/>
              <a:t>opportunity</a:t>
            </a:r>
            <a:r>
              <a:rPr lang="en-US" sz="3200"/>
              <a:t> to postpone consumption and earn </a:t>
            </a:r>
            <a:r>
              <a:rPr 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INTEREST</a:t>
            </a:r>
            <a:r>
              <a:rPr lang="en-US" sz="3200"/>
              <a:t>.</a:t>
            </a:r>
            <a:endParaRPr lang="en-US" sz="1600"/>
          </a:p>
          <a:p>
            <a:pPr algn="ctr">
              <a:spcAft>
                <a:spcPct val="75000"/>
              </a:spcAft>
              <a:buFont typeface="Monotype Sorts" pitchFamily="2" charset="2"/>
              <a:buNone/>
            </a:pPr>
            <a:endParaRPr lang="en-US" sz="160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Why TIME?</a:t>
            </a: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1828800" y="1600200"/>
            <a:ext cx="2971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1066800" y="2209800"/>
            <a:ext cx="7162800" cy="1371600"/>
          </a:xfrm>
          <a:noFill/>
          <a:ln/>
        </p:spPr>
        <p:txBody>
          <a:bodyPr/>
          <a:lstStyle/>
          <a:p>
            <a:pPr algn="ctr">
              <a:spcAft>
                <a:spcPct val="75000"/>
              </a:spcAft>
              <a:buFont typeface="Monotype Sorts" pitchFamily="2" charset="2"/>
              <a:buNone/>
            </a:pPr>
            <a:r>
              <a:rPr lang="en-US" sz="3200"/>
              <a:t>Why is </a:t>
            </a: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TIME</a:t>
            </a:r>
            <a:r>
              <a:rPr lang="en-US" sz="3200"/>
              <a:t> such an important element in your decision?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7" name="Rectangle 17"/>
          <p:cNvSpPr>
            <a:spLocks noChangeArrowheads="1"/>
          </p:cNvSpPr>
          <p:nvPr/>
        </p:nvSpPr>
        <p:spPr bwMode="auto">
          <a:xfrm>
            <a:off x="5105400" y="5105400"/>
            <a:ext cx="838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96" name="Rectangle 16"/>
          <p:cNvSpPr>
            <a:spLocks noChangeArrowheads="1"/>
          </p:cNvSpPr>
          <p:nvPr/>
        </p:nvSpPr>
        <p:spPr bwMode="auto">
          <a:xfrm>
            <a:off x="4191000" y="5105400"/>
            <a:ext cx="6096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3" name="Line 3"/>
          <p:cNvSpPr>
            <a:spLocks noChangeShapeType="1"/>
          </p:cNvSpPr>
          <p:nvPr/>
        </p:nvSpPr>
        <p:spPr bwMode="auto">
          <a:xfrm>
            <a:off x="1905000" y="1676400"/>
            <a:ext cx="7010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391400" cy="127635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Solving the FVAD Problem</a:t>
            </a:r>
          </a:p>
        </p:txBody>
      </p:sp>
      <p:sp>
        <p:nvSpPr>
          <p:cNvPr id="71685" name="Line 5"/>
          <p:cNvSpPr>
            <a:spLocks noChangeShapeType="1"/>
          </p:cNvSpPr>
          <p:nvPr/>
        </p:nvSpPr>
        <p:spPr bwMode="auto">
          <a:xfrm>
            <a:off x="1828800" y="1600200"/>
            <a:ext cx="7010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304800" y="1828800"/>
            <a:ext cx="8534400" cy="1981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22860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71688" name="Rectangle 8"/>
          <p:cNvSpPr>
            <a:spLocks noChangeArrowheads="1"/>
          </p:cNvSpPr>
          <p:nvPr/>
        </p:nvSpPr>
        <p:spPr bwMode="auto">
          <a:xfrm>
            <a:off x="36576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I/Y</a:t>
            </a:r>
          </a:p>
        </p:txBody>
      </p:sp>
      <p:sp>
        <p:nvSpPr>
          <p:cNvPr id="71689" name="Rectangle 9"/>
          <p:cNvSpPr>
            <a:spLocks noChangeArrowheads="1"/>
          </p:cNvSpPr>
          <p:nvPr/>
        </p:nvSpPr>
        <p:spPr bwMode="auto">
          <a:xfrm>
            <a:off x="49530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PV</a:t>
            </a:r>
          </a:p>
        </p:txBody>
      </p:sp>
      <p:sp>
        <p:nvSpPr>
          <p:cNvPr id="71690" name="Rectangle 10"/>
          <p:cNvSpPr>
            <a:spLocks noChangeArrowheads="1"/>
          </p:cNvSpPr>
          <p:nvPr/>
        </p:nvSpPr>
        <p:spPr bwMode="auto">
          <a:xfrm>
            <a:off x="62484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PMT</a:t>
            </a:r>
          </a:p>
        </p:txBody>
      </p:sp>
      <p:sp>
        <p:nvSpPr>
          <p:cNvPr id="71691" name="Rectangle 11"/>
          <p:cNvSpPr>
            <a:spLocks noChangeArrowheads="1"/>
          </p:cNvSpPr>
          <p:nvPr/>
        </p:nvSpPr>
        <p:spPr bwMode="auto">
          <a:xfrm>
            <a:off x="75438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FV</a:t>
            </a:r>
          </a:p>
        </p:txBody>
      </p:sp>
      <p:sp>
        <p:nvSpPr>
          <p:cNvPr id="71692" name="Rectangle 12"/>
          <p:cNvSpPr>
            <a:spLocks noChangeArrowheads="1"/>
          </p:cNvSpPr>
          <p:nvPr/>
        </p:nvSpPr>
        <p:spPr bwMode="auto">
          <a:xfrm>
            <a:off x="381000" y="1905000"/>
            <a:ext cx="17526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>
                <a:solidFill>
                  <a:srgbClr val="000000"/>
                </a:solidFill>
              </a:rPr>
              <a:t>Inputs</a:t>
            </a:r>
          </a:p>
        </p:txBody>
      </p:sp>
      <p:sp>
        <p:nvSpPr>
          <p:cNvPr id="71693" name="Rectangle 13"/>
          <p:cNvSpPr>
            <a:spLocks noChangeArrowheads="1"/>
          </p:cNvSpPr>
          <p:nvPr/>
        </p:nvSpPr>
        <p:spPr bwMode="auto">
          <a:xfrm>
            <a:off x="381000" y="3162300"/>
            <a:ext cx="17526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>
                <a:solidFill>
                  <a:srgbClr val="000000"/>
                </a:solidFill>
              </a:rPr>
              <a:t>Compute</a:t>
            </a:r>
          </a:p>
        </p:txBody>
      </p:sp>
      <p:sp>
        <p:nvSpPr>
          <p:cNvPr id="71694" name="Rectangle 14"/>
          <p:cNvSpPr>
            <a:spLocks noChangeArrowheads="1"/>
          </p:cNvSpPr>
          <p:nvPr/>
        </p:nvSpPr>
        <p:spPr bwMode="auto">
          <a:xfrm>
            <a:off x="2286000" y="1905000"/>
            <a:ext cx="6400800" cy="5334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800">
                <a:solidFill>
                  <a:srgbClr val="000000"/>
                </a:solidFill>
              </a:rPr>
              <a:t>    </a:t>
            </a:r>
            <a:r>
              <a:rPr lang="en-US" sz="2800">
                <a:solidFill>
                  <a:schemeClr val="tx2"/>
                </a:solidFill>
              </a:rPr>
              <a:t>3</a:t>
            </a:r>
            <a:r>
              <a:rPr lang="en-US" sz="2800">
                <a:solidFill>
                  <a:srgbClr val="000000"/>
                </a:solidFill>
              </a:rPr>
              <a:t>        </a:t>
            </a:r>
            <a:r>
              <a:rPr lang="en-US" sz="2800">
                <a:solidFill>
                  <a:srgbClr val="C277FF"/>
                </a:solidFill>
              </a:rPr>
              <a:t>    7</a:t>
            </a:r>
            <a:r>
              <a:rPr lang="en-US" sz="2800">
                <a:solidFill>
                  <a:srgbClr val="000000"/>
                </a:solidFill>
              </a:rPr>
              <a:t>           </a:t>
            </a:r>
            <a:r>
              <a:rPr lang="en-US" sz="2800">
                <a:solidFill>
                  <a:srgbClr val="42B200"/>
                </a:solidFill>
              </a:rPr>
              <a:t>0       -1,000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71695" name="Rectangle 15"/>
          <p:cNvSpPr>
            <a:spLocks noChangeArrowheads="1"/>
          </p:cNvSpPr>
          <p:nvPr/>
        </p:nvSpPr>
        <p:spPr bwMode="auto">
          <a:xfrm>
            <a:off x="2286000" y="3124200"/>
            <a:ext cx="6400800" cy="5334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400"/>
              <a:t>                                                           </a:t>
            </a:r>
            <a:r>
              <a:rPr lang="en-US" sz="2800">
                <a:solidFill>
                  <a:schemeClr val="hlink"/>
                </a:solidFill>
              </a:rPr>
              <a:t>3,439.94</a:t>
            </a:r>
          </a:p>
        </p:txBody>
      </p:sp>
      <p:sp>
        <p:nvSpPr>
          <p:cNvPr id="71698" name="Rectangle 18"/>
          <p:cNvSpPr>
            <a:spLocks noChangeArrowheads="1"/>
          </p:cNvSpPr>
          <p:nvPr/>
        </p:nvSpPr>
        <p:spPr bwMode="auto">
          <a:xfrm>
            <a:off x="4191000" y="5562600"/>
            <a:ext cx="6096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99" name="Rectangle 19"/>
          <p:cNvSpPr>
            <a:spLocks noChangeArrowheads="1"/>
          </p:cNvSpPr>
          <p:nvPr/>
        </p:nvSpPr>
        <p:spPr bwMode="auto">
          <a:xfrm>
            <a:off x="5105400" y="5562600"/>
            <a:ext cx="838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01" name="Rectangle 21"/>
          <p:cNvSpPr>
            <a:spLocks noChangeArrowheads="1"/>
          </p:cNvSpPr>
          <p:nvPr/>
        </p:nvSpPr>
        <p:spPr bwMode="auto">
          <a:xfrm>
            <a:off x="4191000" y="6019800"/>
            <a:ext cx="6096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02" name="Rectangle 22"/>
          <p:cNvSpPr>
            <a:spLocks noChangeArrowheads="1"/>
          </p:cNvSpPr>
          <p:nvPr/>
        </p:nvSpPr>
        <p:spPr bwMode="auto">
          <a:xfrm>
            <a:off x="5105400" y="6019800"/>
            <a:ext cx="838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533400" y="3886200"/>
            <a:ext cx="8305800" cy="2590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spcAft>
                <a:spcPct val="20000"/>
              </a:spcAft>
            </a:pPr>
            <a:r>
              <a:rPr lang="en-US" sz="2400">
                <a:solidFill>
                  <a:srgbClr val="000000"/>
                </a:solidFill>
              </a:rPr>
              <a:t>Complete the problem the same as an “</a:t>
            </a:r>
            <a:r>
              <a:rPr lang="en-US" sz="2400" b="0" i="1">
                <a:solidFill>
                  <a:srgbClr val="000000"/>
                </a:solidFill>
              </a:rPr>
              <a:t>ordinary annuity</a:t>
            </a:r>
            <a:r>
              <a:rPr lang="en-US" sz="2400">
                <a:solidFill>
                  <a:srgbClr val="000000"/>
                </a:solidFill>
              </a:rPr>
              <a:t>” problem, except you must change the calculator setting to “BGN” first.  Don’t forget to change back!</a:t>
            </a:r>
          </a:p>
          <a:p>
            <a:pPr algn="l">
              <a:spcAft>
                <a:spcPct val="20000"/>
              </a:spcAft>
            </a:pPr>
            <a:r>
              <a:rPr lang="en-US" sz="2400">
                <a:solidFill>
                  <a:srgbClr val="000000"/>
                </a:solidFill>
              </a:rPr>
              <a:t>Step 1:	Press		2</a:t>
            </a:r>
            <a:r>
              <a:rPr lang="en-US" sz="2400" baseline="30000">
                <a:solidFill>
                  <a:srgbClr val="000000"/>
                </a:solidFill>
              </a:rPr>
              <a:t>nd</a:t>
            </a:r>
            <a:r>
              <a:rPr lang="en-US" sz="2400">
                <a:solidFill>
                  <a:srgbClr val="000000"/>
                </a:solidFill>
              </a:rPr>
              <a:t>	BGN		keys</a:t>
            </a:r>
          </a:p>
          <a:p>
            <a:pPr algn="l">
              <a:spcBef>
                <a:spcPct val="10000"/>
              </a:spcBef>
              <a:spcAft>
                <a:spcPct val="20000"/>
              </a:spcAft>
            </a:pPr>
            <a:r>
              <a:rPr lang="en-US" sz="2400">
                <a:solidFill>
                  <a:srgbClr val="000000"/>
                </a:solidFill>
              </a:rPr>
              <a:t>Step 2:	Press		2</a:t>
            </a:r>
            <a:r>
              <a:rPr lang="en-US" sz="2400" baseline="30000">
                <a:solidFill>
                  <a:srgbClr val="000000"/>
                </a:solidFill>
              </a:rPr>
              <a:t>nd</a:t>
            </a:r>
            <a:r>
              <a:rPr lang="en-US" sz="2400">
                <a:solidFill>
                  <a:srgbClr val="000000"/>
                </a:solidFill>
              </a:rPr>
              <a:t>	SET		keys</a:t>
            </a:r>
          </a:p>
          <a:p>
            <a:pPr algn="l">
              <a:spcBef>
                <a:spcPct val="10000"/>
              </a:spcBef>
              <a:spcAft>
                <a:spcPct val="20000"/>
              </a:spcAft>
            </a:pPr>
            <a:r>
              <a:rPr lang="en-US" sz="2400">
                <a:solidFill>
                  <a:srgbClr val="000000"/>
                </a:solidFill>
              </a:rPr>
              <a:t>Step 3:	Press		2</a:t>
            </a:r>
            <a:r>
              <a:rPr lang="en-US" sz="2400" baseline="30000">
                <a:solidFill>
                  <a:srgbClr val="000000"/>
                </a:solidFill>
              </a:rPr>
              <a:t>nd</a:t>
            </a:r>
            <a:r>
              <a:rPr lang="en-US" sz="2400">
                <a:solidFill>
                  <a:srgbClr val="000000"/>
                </a:solidFill>
              </a:rPr>
              <a:t>	QUIT		keys</a:t>
            </a:r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Line 2"/>
          <p:cNvSpPr>
            <a:spLocks noChangeShapeType="1"/>
          </p:cNvSpPr>
          <p:nvPr/>
        </p:nvSpPr>
        <p:spPr bwMode="auto">
          <a:xfrm>
            <a:off x="1905000" y="1676400"/>
            <a:ext cx="6324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87" name="AutoShape 3"/>
          <p:cNvSpPr>
            <a:spLocks noChangeArrowheads="1"/>
          </p:cNvSpPr>
          <p:nvPr/>
        </p:nvSpPr>
        <p:spPr bwMode="auto">
          <a:xfrm>
            <a:off x="2063750" y="4806950"/>
            <a:ext cx="5702300" cy="1511300"/>
          </a:xfrm>
          <a:prstGeom prst="octagon">
            <a:avLst>
              <a:gd name="adj" fmla="val 2928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438400" y="4953000"/>
            <a:ext cx="4953000" cy="1295400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32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PVA</a:t>
            </a:r>
            <a:r>
              <a:rPr lang="en-US" sz="32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sz="3200"/>
              <a:t> = </a:t>
            </a:r>
            <a:r>
              <a:rPr lang="en-US" sz="3200">
                <a:solidFill>
                  <a:schemeClr val="hlink"/>
                </a:solidFill>
              </a:rPr>
              <a:t>R</a:t>
            </a:r>
            <a:r>
              <a:rPr lang="en-US" sz="3200"/>
              <a:t>/(1+</a:t>
            </a:r>
            <a:r>
              <a:rPr lang="en-US" sz="3200">
                <a:solidFill>
                  <a:srgbClr val="C277FF"/>
                </a:solidFill>
              </a:rPr>
              <a:t>i</a:t>
            </a:r>
            <a:r>
              <a:rPr lang="en-US" sz="3200"/>
              <a:t>)</a:t>
            </a:r>
            <a:r>
              <a:rPr lang="en-US" sz="3200" baseline="30000">
                <a:solidFill>
                  <a:schemeClr val="tx2"/>
                </a:solidFill>
              </a:rPr>
              <a:t>1 </a:t>
            </a:r>
            <a:r>
              <a:rPr lang="en-US" sz="3200"/>
              <a:t>+ </a:t>
            </a:r>
            <a:r>
              <a:rPr lang="en-US" sz="3200">
                <a:solidFill>
                  <a:schemeClr val="hlink"/>
                </a:solidFill>
              </a:rPr>
              <a:t>R</a:t>
            </a:r>
            <a:r>
              <a:rPr lang="en-US" sz="3200"/>
              <a:t>/(1+</a:t>
            </a:r>
            <a:r>
              <a:rPr lang="en-US" sz="3200">
                <a:solidFill>
                  <a:srgbClr val="C277FF"/>
                </a:solidFill>
              </a:rPr>
              <a:t>i</a:t>
            </a:r>
            <a:r>
              <a:rPr lang="en-US" sz="3200"/>
              <a:t>)</a:t>
            </a:r>
            <a:r>
              <a:rPr lang="en-US" sz="3200" baseline="30000">
                <a:solidFill>
                  <a:schemeClr val="tx2"/>
                </a:solidFill>
              </a:rPr>
              <a:t>2 </a:t>
            </a:r>
          </a:p>
          <a:p>
            <a:pPr>
              <a:buFont typeface="Monotype Sorts" pitchFamily="2" charset="2"/>
              <a:buNone/>
            </a:pPr>
            <a:r>
              <a:rPr lang="en-US" sz="3200"/>
              <a:t>		  + ... + </a:t>
            </a:r>
            <a:r>
              <a:rPr lang="en-US" sz="3200">
                <a:solidFill>
                  <a:schemeClr val="hlink"/>
                </a:solidFill>
              </a:rPr>
              <a:t>R</a:t>
            </a:r>
            <a:r>
              <a:rPr lang="en-US" sz="3200"/>
              <a:t>/(1+</a:t>
            </a:r>
            <a:r>
              <a:rPr lang="en-US" sz="3200">
                <a:solidFill>
                  <a:srgbClr val="C277FF"/>
                </a:solidFill>
              </a:rPr>
              <a:t>i</a:t>
            </a:r>
            <a:r>
              <a:rPr lang="en-US" sz="3200"/>
              <a:t>)</a:t>
            </a:r>
            <a:r>
              <a:rPr lang="en-US" sz="3200" baseline="30000">
                <a:solidFill>
                  <a:schemeClr val="tx2"/>
                </a:solidFill>
              </a:rPr>
              <a:t>n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6781800" cy="175260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Overview of an</a:t>
            </a:r>
            <a:br>
              <a:rPr lang="en-US" b="1"/>
            </a:br>
            <a:r>
              <a:rPr lang="en-US" b="1"/>
              <a:t>Ordinary Annuity -- PVA</a:t>
            </a:r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1828800" y="1600200"/>
            <a:ext cx="6324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2347913" y="3033713"/>
            <a:ext cx="44608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chemeClr val="hlink"/>
                </a:solidFill>
              </a:rPr>
              <a:t>   R                    R                    R</a:t>
            </a:r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914400" y="2819400"/>
            <a:ext cx="419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>
            <a:off x="914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>
            <a:off x="4724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>
            <a:off x="6629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>
            <a:off x="83820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747713" y="2052638"/>
            <a:ext cx="79724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rgbClr val="000000"/>
                </a:solidFill>
              </a:rPr>
              <a:t>0                     1                    2                    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                 </a:t>
            </a:r>
            <a:r>
              <a:rPr lang="en-US" sz="2400">
                <a:solidFill>
                  <a:srgbClr val="000000"/>
                </a:solidFill>
              </a:rPr>
              <a:t>n+1</a:t>
            </a:r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>
            <a:off x="2819400" y="3429000"/>
            <a:ext cx="0" cy="22860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 flipH="1">
            <a:off x="838200" y="3657600"/>
            <a:ext cx="19812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>
            <a:off x="2819400" y="3962400"/>
            <a:ext cx="19050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>
            <a:off x="4724400" y="3505200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 flipH="1">
            <a:off x="533400" y="4495800"/>
            <a:ext cx="990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519113" y="4587875"/>
            <a:ext cx="1058862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8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PVA</a:t>
            </a:r>
            <a:r>
              <a:rPr lang="en-US" sz="28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</a:p>
        </p:txBody>
      </p:sp>
      <p:sp>
        <p:nvSpPr>
          <p:cNvPr id="42004" name="Rectangle 20"/>
          <p:cNvSpPr>
            <a:spLocks noChangeArrowheads="1"/>
          </p:cNvSpPr>
          <p:nvPr/>
        </p:nvSpPr>
        <p:spPr bwMode="auto">
          <a:xfrm>
            <a:off x="6858000" y="3733800"/>
            <a:ext cx="2033588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chemeClr val="hlink"/>
                </a:solidFill>
              </a:rPr>
              <a:t>R</a:t>
            </a:r>
            <a:r>
              <a:rPr lang="en-US" sz="2400" b="0">
                <a:solidFill>
                  <a:schemeClr val="hlink"/>
                </a:solidFill>
              </a:rPr>
              <a:t> </a:t>
            </a:r>
            <a:r>
              <a:rPr lang="en-US" sz="2400">
                <a:solidFill>
                  <a:schemeClr val="hlink"/>
                </a:solidFill>
              </a:rPr>
              <a:t>= Periodic </a:t>
            </a:r>
          </a:p>
          <a:p>
            <a:pPr algn="l"/>
            <a:r>
              <a:rPr lang="en-US" sz="2400">
                <a:solidFill>
                  <a:schemeClr val="hlink"/>
                </a:solidFill>
              </a:rPr>
              <a:t> Cash Flow</a:t>
            </a:r>
          </a:p>
        </p:txBody>
      </p:sp>
      <p:sp>
        <p:nvSpPr>
          <p:cNvPr id="42006" name="Rectangle 22"/>
          <p:cNvSpPr>
            <a:spLocks noChangeArrowheads="1"/>
          </p:cNvSpPr>
          <p:nvPr/>
        </p:nvSpPr>
        <p:spPr bwMode="auto">
          <a:xfrm>
            <a:off x="1662113" y="2424113"/>
            <a:ext cx="5365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rgbClr val="C277FF"/>
                </a:solidFill>
              </a:rPr>
              <a:t>i%</a:t>
            </a:r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>
            <a:off x="2819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08" name="Arc 24"/>
          <p:cNvSpPr>
            <a:spLocks/>
          </p:cNvSpPr>
          <p:nvPr/>
        </p:nvSpPr>
        <p:spPr bwMode="auto">
          <a:xfrm>
            <a:off x="6858000" y="3276600"/>
            <a:ext cx="1143000" cy="406400"/>
          </a:xfrm>
          <a:custGeom>
            <a:avLst/>
            <a:gdLst>
              <a:gd name="G0" fmla="+- 25 0 0"/>
              <a:gd name="G1" fmla="+- 21600 0 0"/>
              <a:gd name="G2" fmla="+- 21600 0 0"/>
              <a:gd name="T0" fmla="*/ 0 w 21625"/>
              <a:gd name="T1" fmla="*/ 0 h 22938"/>
              <a:gd name="T2" fmla="*/ 21584 w 21625"/>
              <a:gd name="T3" fmla="*/ 22938 h 22938"/>
              <a:gd name="T4" fmla="*/ 25 w 21625"/>
              <a:gd name="T5" fmla="*/ 21600 h 22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5" h="22938" fill="none" extrusionOk="0">
                <a:moveTo>
                  <a:pt x="0" y="0"/>
                </a:moveTo>
                <a:cubicBezTo>
                  <a:pt x="8" y="0"/>
                  <a:pt x="16" y="-1"/>
                  <a:pt x="25" y="0"/>
                </a:cubicBezTo>
                <a:cubicBezTo>
                  <a:pt x="11954" y="0"/>
                  <a:pt x="21625" y="9670"/>
                  <a:pt x="21625" y="21600"/>
                </a:cubicBezTo>
                <a:cubicBezTo>
                  <a:pt x="21625" y="22046"/>
                  <a:pt x="21611" y="22492"/>
                  <a:pt x="21583" y="22937"/>
                </a:cubicBezTo>
              </a:path>
              <a:path w="21625" h="22938" stroke="0" extrusionOk="0">
                <a:moveTo>
                  <a:pt x="0" y="0"/>
                </a:moveTo>
                <a:cubicBezTo>
                  <a:pt x="8" y="0"/>
                  <a:pt x="16" y="-1"/>
                  <a:pt x="25" y="0"/>
                </a:cubicBezTo>
                <a:cubicBezTo>
                  <a:pt x="11954" y="0"/>
                  <a:pt x="21625" y="9670"/>
                  <a:pt x="21625" y="21600"/>
                </a:cubicBezTo>
                <a:cubicBezTo>
                  <a:pt x="21625" y="22046"/>
                  <a:pt x="21611" y="22492"/>
                  <a:pt x="21583" y="22937"/>
                </a:cubicBezTo>
                <a:lnTo>
                  <a:pt x="25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09" name="Line 25"/>
          <p:cNvSpPr>
            <a:spLocks noChangeShapeType="1"/>
          </p:cNvSpPr>
          <p:nvPr/>
        </p:nvSpPr>
        <p:spPr bwMode="auto">
          <a:xfrm>
            <a:off x="6324600" y="2819400"/>
            <a:ext cx="205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0" name="Rectangle 26"/>
          <p:cNvSpPr>
            <a:spLocks noChangeArrowheads="1"/>
          </p:cNvSpPr>
          <p:nvPr/>
        </p:nvSpPr>
        <p:spPr bwMode="auto">
          <a:xfrm>
            <a:off x="5173663" y="2400300"/>
            <a:ext cx="10699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/>
              <a:t>.  .  .</a:t>
            </a:r>
          </a:p>
        </p:txBody>
      </p:sp>
      <p:sp>
        <p:nvSpPr>
          <p:cNvPr id="42011" name="Line 27"/>
          <p:cNvSpPr>
            <a:spLocks noChangeShapeType="1"/>
          </p:cNvSpPr>
          <p:nvPr/>
        </p:nvSpPr>
        <p:spPr bwMode="auto">
          <a:xfrm>
            <a:off x="4724400" y="4191000"/>
            <a:ext cx="19050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2" name="Line 28"/>
          <p:cNvSpPr>
            <a:spLocks noChangeShapeType="1"/>
          </p:cNvSpPr>
          <p:nvPr/>
        </p:nvSpPr>
        <p:spPr bwMode="auto">
          <a:xfrm>
            <a:off x="6629400" y="3429000"/>
            <a:ext cx="0" cy="76200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3" name="Line 29"/>
          <p:cNvSpPr>
            <a:spLocks noChangeShapeType="1"/>
          </p:cNvSpPr>
          <p:nvPr/>
        </p:nvSpPr>
        <p:spPr bwMode="auto">
          <a:xfrm flipH="1">
            <a:off x="838200" y="3962400"/>
            <a:ext cx="19812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4" name="Line 30"/>
          <p:cNvSpPr>
            <a:spLocks noChangeShapeType="1"/>
          </p:cNvSpPr>
          <p:nvPr/>
        </p:nvSpPr>
        <p:spPr bwMode="auto">
          <a:xfrm>
            <a:off x="2819400" y="4191000"/>
            <a:ext cx="19050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5" name="Line 31"/>
          <p:cNvSpPr>
            <a:spLocks noChangeShapeType="1"/>
          </p:cNvSpPr>
          <p:nvPr/>
        </p:nvSpPr>
        <p:spPr bwMode="auto">
          <a:xfrm flipH="1">
            <a:off x="838200" y="4191000"/>
            <a:ext cx="19812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6" name="Rectangle 32"/>
          <p:cNvSpPr>
            <a:spLocks noChangeArrowheads="1"/>
          </p:cNvSpPr>
          <p:nvPr/>
        </p:nvSpPr>
        <p:spPr bwMode="auto">
          <a:xfrm>
            <a:off x="2209800" y="1752600"/>
            <a:ext cx="5157788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 u="sng">
                <a:solidFill>
                  <a:srgbClr val="000000"/>
                </a:solidFill>
              </a:rPr>
              <a:t>Cash flows occur at the end of the period</a:t>
            </a:r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ChangeArrowheads="1"/>
          </p:cNvSpPr>
          <p:nvPr/>
        </p:nvSpPr>
        <p:spPr bwMode="auto">
          <a:xfrm>
            <a:off x="3130550" y="4502150"/>
            <a:ext cx="5778500" cy="2120900"/>
          </a:xfrm>
          <a:prstGeom prst="octagon">
            <a:avLst>
              <a:gd name="adj" fmla="val 2928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124200" y="4572000"/>
            <a:ext cx="5867400" cy="2057400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4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  </a:t>
            </a:r>
            <a:r>
              <a:rPr lang="en-US" sz="24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PVA</a:t>
            </a:r>
            <a:r>
              <a:rPr lang="en-US" sz="24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n-US" sz="2400"/>
              <a:t> = 	</a:t>
            </a:r>
            <a:r>
              <a:rPr lang="en-US" sz="2400">
                <a:solidFill>
                  <a:schemeClr val="hlink"/>
                </a:solidFill>
              </a:rPr>
              <a:t>$1,000</a:t>
            </a:r>
            <a:r>
              <a:rPr lang="en-US" sz="2400"/>
              <a:t>/(1</a:t>
            </a:r>
            <a:r>
              <a:rPr lang="en-US" sz="2400">
                <a:solidFill>
                  <a:srgbClr val="C277FF"/>
                </a:solidFill>
              </a:rPr>
              <a:t>.07</a:t>
            </a:r>
            <a:r>
              <a:rPr lang="en-US" sz="2400"/>
              <a:t>)</a:t>
            </a:r>
            <a:r>
              <a:rPr lang="en-US" sz="2400" baseline="30000">
                <a:solidFill>
                  <a:schemeClr val="tx2"/>
                </a:solidFill>
              </a:rPr>
              <a:t>1 </a:t>
            </a:r>
            <a:r>
              <a:rPr lang="en-US" sz="2400"/>
              <a:t>+ 			 	</a:t>
            </a:r>
            <a:r>
              <a:rPr lang="en-US" sz="2400">
                <a:solidFill>
                  <a:schemeClr val="hlink"/>
                </a:solidFill>
              </a:rPr>
              <a:t>$1,000</a:t>
            </a:r>
            <a:r>
              <a:rPr lang="en-US" sz="2400"/>
              <a:t>/(1</a:t>
            </a:r>
            <a:r>
              <a:rPr lang="en-US" sz="2400">
                <a:solidFill>
                  <a:srgbClr val="C277FF"/>
                </a:solidFill>
              </a:rPr>
              <a:t>.07</a:t>
            </a:r>
            <a:r>
              <a:rPr lang="en-US" sz="2400"/>
              <a:t>)</a:t>
            </a:r>
            <a:r>
              <a:rPr lang="en-US" sz="2400" baseline="30000">
                <a:solidFill>
                  <a:schemeClr val="tx2"/>
                </a:solidFill>
              </a:rPr>
              <a:t>2 </a:t>
            </a:r>
            <a:r>
              <a:rPr lang="en-US" sz="2400"/>
              <a:t>+ 				</a:t>
            </a:r>
            <a:r>
              <a:rPr lang="en-US" sz="2400">
                <a:solidFill>
                  <a:schemeClr val="hlink"/>
                </a:solidFill>
              </a:rPr>
              <a:t>$1,000</a:t>
            </a:r>
            <a:r>
              <a:rPr lang="en-US" sz="2400"/>
              <a:t>/(1</a:t>
            </a:r>
            <a:r>
              <a:rPr lang="en-US" sz="2400">
                <a:solidFill>
                  <a:srgbClr val="C277FF"/>
                </a:solidFill>
              </a:rPr>
              <a:t>.07</a:t>
            </a:r>
            <a:r>
              <a:rPr lang="en-US" sz="2400"/>
              <a:t>)</a:t>
            </a:r>
            <a:r>
              <a:rPr lang="en-US" sz="2400" baseline="30000">
                <a:solidFill>
                  <a:schemeClr val="tx2"/>
                </a:solidFill>
              </a:rPr>
              <a:t>3</a:t>
            </a:r>
          </a:p>
          <a:p>
            <a:pPr>
              <a:buFont typeface="Monotype Sorts" pitchFamily="2" charset="2"/>
              <a:buNone/>
            </a:pPr>
            <a:r>
              <a:rPr lang="en-US" sz="2400" baseline="30000">
                <a:solidFill>
                  <a:schemeClr val="tx2"/>
                </a:solidFill>
              </a:rPr>
              <a:t>	                </a:t>
            </a:r>
            <a:r>
              <a:rPr lang="en-US" sz="2400"/>
              <a:t>=</a:t>
            </a:r>
            <a:r>
              <a:rPr lang="en-US" sz="2400">
                <a:solidFill>
                  <a:srgbClr val="42B200"/>
                </a:solidFill>
              </a:rPr>
              <a:t> $934.58 + $873.44 + $816.30 	    </a:t>
            </a:r>
            <a:r>
              <a:rPr lang="en-US" sz="2400"/>
              <a:t>=</a:t>
            </a:r>
            <a:r>
              <a:rPr lang="en-US" sz="2400">
                <a:solidFill>
                  <a:srgbClr val="42B200"/>
                </a:solidFill>
              </a:rPr>
              <a:t> </a:t>
            </a:r>
            <a:r>
              <a:rPr lang="en-US" sz="24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$2,624.32</a:t>
            </a: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1905000" y="1676400"/>
            <a:ext cx="6324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6781800" cy="175260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Example of an</a:t>
            </a:r>
            <a:br>
              <a:rPr lang="en-US" b="1"/>
            </a:br>
            <a:r>
              <a:rPr lang="en-US" b="1"/>
              <a:t>Ordinary Annuity -- PVA</a:t>
            </a:r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>
            <a:off x="1828800" y="1600200"/>
            <a:ext cx="6324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2195513" y="3033713"/>
            <a:ext cx="491648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chemeClr val="hlink"/>
                </a:solidFill>
              </a:rPr>
              <a:t>$1,000            $1,000           $1,000</a:t>
            </a:r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>
            <a:off x="914400" y="2819400"/>
            <a:ext cx="746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914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4724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>
            <a:off x="6629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83820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1" name="Rectangle 13"/>
          <p:cNvSpPr>
            <a:spLocks noChangeArrowheads="1"/>
          </p:cNvSpPr>
          <p:nvPr/>
        </p:nvSpPr>
        <p:spPr bwMode="auto">
          <a:xfrm>
            <a:off x="747713" y="2052638"/>
            <a:ext cx="776128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rgbClr val="000000"/>
                </a:solidFill>
              </a:rPr>
              <a:t>0                     1                    2                    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                   </a:t>
            </a:r>
            <a:r>
              <a:rPr lang="en-US" sz="24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43022" name="Line 14"/>
          <p:cNvSpPr>
            <a:spLocks noChangeShapeType="1"/>
          </p:cNvSpPr>
          <p:nvPr/>
        </p:nvSpPr>
        <p:spPr bwMode="auto">
          <a:xfrm>
            <a:off x="4724400" y="3429000"/>
            <a:ext cx="0" cy="53340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3" name="Line 15"/>
          <p:cNvSpPr>
            <a:spLocks noChangeShapeType="1"/>
          </p:cNvSpPr>
          <p:nvPr/>
        </p:nvSpPr>
        <p:spPr bwMode="auto">
          <a:xfrm flipH="1">
            <a:off x="2819400" y="3962400"/>
            <a:ext cx="19050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4" name="Line 16"/>
          <p:cNvSpPr>
            <a:spLocks noChangeShapeType="1"/>
          </p:cNvSpPr>
          <p:nvPr/>
        </p:nvSpPr>
        <p:spPr bwMode="auto">
          <a:xfrm>
            <a:off x="1676400" y="3657600"/>
            <a:ext cx="11430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5" name="Line 17"/>
          <p:cNvSpPr>
            <a:spLocks noChangeShapeType="1"/>
          </p:cNvSpPr>
          <p:nvPr/>
        </p:nvSpPr>
        <p:spPr bwMode="auto">
          <a:xfrm>
            <a:off x="2819400" y="3429000"/>
            <a:ext cx="0" cy="22860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 flipH="1">
            <a:off x="457200" y="4495800"/>
            <a:ext cx="1219200" cy="0"/>
          </a:xfrm>
          <a:prstGeom prst="line">
            <a:avLst/>
          </a:prstGeom>
          <a:noFill/>
          <a:ln w="50800">
            <a:solidFill>
              <a:srgbClr val="42B2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7" name="Rectangle 19"/>
          <p:cNvSpPr>
            <a:spLocks noChangeArrowheads="1"/>
          </p:cNvSpPr>
          <p:nvPr/>
        </p:nvSpPr>
        <p:spPr bwMode="auto">
          <a:xfrm>
            <a:off x="179388" y="4587875"/>
            <a:ext cx="28162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$2,624.32 = PVA</a:t>
            </a:r>
            <a:r>
              <a:rPr lang="en-US" sz="2400" baseline="-25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</a:p>
        </p:txBody>
      </p:sp>
      <p:sp>
        <p:nvSpPr>
          <p:cNvPr id="43029" name="Rectangle 21"/>
          <p:cNvSpPr>
            <a:spLocks noChangeArrowheads="1"/>
          </p:cNvSpPr>
          <p:nvPr/>
        </p:nvSpPr>
        <p:spPr bwMode="auto">
          <a:xfrm>
            <a:off x="1662113" y="2424113"/>
            <a:ext cx="6223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rgbClr val="C277FF"/>
                </a:solidFill>
              </a:rPr>
              <a:t>7%</a:t>
            </a:r>
          </a:p>
        </p:txBody>
      </p:sp>
      <p:sp>
        <p:nvSpPr>
          <p:cNvPr id="43030" name="Line 22"/>
          <p:cNvSpPr>
            <a:spLocks noChangeShapeType="1"/>
          </p:cNvSpPr>
          <p:nvPr/>
        </p:nvSpPr>
        <p:spPr bwMode="auto">
          <a:xfrm>
            <a:off x="2819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31" name="Rectangle 23"/>
          <p:cNvSpPr>
            <a:spLocks noChangeArrowheads="1"/>
          </p:cNvSpPr>
          <p:nvPr/>
        </p:nvSpPr>
        <p:spPr bwMode="auto">
          <a:xfrm>
            <a:off x="442913" y="3338513"/>
            <a:ext cx="1368425" cy="1184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rgbClr val="42B200"/>
                </a:solidFill>
              </a:rPr>
              <a:t>$934.58</a:t>
            </a:r>
          </a:p>
          <a:p>
            <a:pPr algn="l"/>
            <a:r>
              <a:rPr lang="en-US" sz="2400">
                <a:solidFill>
                  <a:srgbClr val="42B200"/>
                </a:solidFill>
              </a:rPr>
              <a:t>$873.44 </a:t>
            </a:r>
          </a:p>
          <a:p>
            <a:pPr algn="l"/>
            <a:r>
              <a:rPr lang="en-US" sz="2400">
                <a:solidFill>
                  <a:srgbClr val="42B200"/>
                </a:solidFill>
              </a:rPr>
              <a:t>$816.30</a:t>
            </a:r>
          </a:p>
        </p:txBody>
      </p:sp>
      <p:sp>
        <p:nvSpPr>
          <p:cNvPr id="43032" name="Line 24"/>
          <p:cNvSpPr>
            <a:spLocks noChangeShapeType="1"/>
          </p:cNvSpPr>
          <p:nvPr/>
        </p:nvSpPr>
        <p:spPr bwMode="auto">
          <a:xfrm>
            <a:off x="1676400" y="3962400"/>
            <a:ext cx="11430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33" name="Line 25"/>
          <p:cNvSpPr>
            <a:spLocks noChangeShapeType="1"/>
          </p:cNvSpPr>
          <p:nvPr/>
        </p:nvSpPr>
        <p:spPr bwMode="auto">
          <a:xfrm flipH="1">
            <a:off x="2819400" y="4267200"/>
            <a:ext cx="19050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34" name="Line 26"/>
          <p:cNvSpPr>
            <a:spLocks noChangeShapeType="1"/>
          </p:cNvSpPr>
          <p:nvPr/>
        </p:nvSpPr>
        <p:spPr bwMode="auto">
          <a:xfrm>
            <a:off x="1676400" y="4267200"/>
            <a:ext cx="11430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35" name="Line 27"/>
          <p:cNvSpPr>
            <a:spLocks noChangeShapeType="1"/>
          </p:cNvSpPr>
          <p:nvPr/>
        </p:nvSpPr>
        <p:spPr bwMode="auto">
          <a:xfrm>
            <a:off x="6629400" y="3505200"/>
            <a:ext cx="0" cy="76200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36" name="Line 28"/>
          <p:cNvSpPr>
            <a:spLocks noChangeShapeType="1"/>
          </p:cNvSpPr>
          <p:nvPr/>
        </p:nvSpPr>
        <p:spPr bwMode="auto">
          <a:xfrm flipH="1">
            <a:off x="4724400" y="4267200"/>
            <a:ext cx="19050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37" name="Rectangle 29"/>
          <p:cNvSpPr>
            <a:spLocks noChangeArrowheads="1"/>
          </p:cNvSpPr>
          <p:nvPr/>
        </p:nvSpPr>
        <p:spPr bwMode="auto">
          <a:xfrm>
            <a:off x="2209800" y="1752600"/>
            <a:ext cx="5157788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 u="sng">
                <a:solidFill>
                  <a:srgbClr val="000000"/>
                </a:solidFill>
              </a:rPr>
              <a:t>Cash flows occur at the end of the period</a:t>
            </a:r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086600" cy="1276350"/>
          </a:xfrm>
        </p:spPr>
        <p:txBody>
          <a:bodyPr/>
          <a:lstStyle/>
          <a:p>
            <a:r>
              <a:rPr lang="en-US" b="1"/>
              <a:t>Hint on Annuity Valuation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572000"/>
          </a:xfrm>
          <a:solidFill>
            <a:srgbClr val="FFFF99"/>
          </a:solidFill>
          <a:ln w="57150" cmpd="thickThin">
            <a:solidFill>
              <a:srgbClr val="000000"/>
            </a:solidFill>
          </a:ln>
        </p:spPr>
        <p:txBody>
          <a:bodyPr/>
          <a:lstStyle/>
          <a:p>
            <a:pPr marL="0" indent="0" algn="ctr">
              <a:lnSpc>
                <a:spcPct val="90000"/>
              </a:lnSpc>
              <a:buFont typeface="Monotype Sorts" pitchFamily="2" charset="2"/>
              <a:buNone/>
            </a:pPr>
            <a:r>
              <a:rPr lang="en-US" sz="4000"/>
              <a:t>The </a:t>
            </a:r>
            <a:r>
              <a:rPr lang="en-US" sz="4000">
                <a:solidFill>
                  <a:srgbClr val="42B200"/>
                </a:solidFill>
              </a:rPr>
              <a:t>present value</a:t>
            </a:r>
            <a:r>
              <a:rPr lang="en-US" sz="4000"/>
              <a:t> of an </a:t>
            </a:r>
            <a:r>
              <a:rPr lang="en-US" sz="4000">
                <a:solidFill>
                  <a:schemeClr val="hlink"/>
                </a:solidFill>
              </a:rPr>
              <a:t>ordinary annuity</a:t>
            </a:r>
            <a:r>
              <a:rPr lang="en-US" sz="4000"/>
              <a:t> can be viewed as occurring at the </a:t>
            </a:r>
            <a:r>
              <a:rPr lang="en-US" sz="4000" i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beginning</a:t>
            </a:r>
            <a:r>
              <a:rPr lang="en-US" sz="4000"/>
              <a:t> of the first cash flow period, whereas the </a:t>
            </a:r>
            <a:r>
              <a:rPr lang="en-US" sz="4000">
                <a:solidFill>
                  <a:srgbClr val="A75151"/>
                </a:solidFill>
              </a:rPr>
              <a:t>future value</a:t>
            </a:r>
            <a:r>
              <a:rPr lang="en-US" sz="4000"/>
              <a:t> of an </a:t>
            </a:r>
            <a:r>
              <a:rPr lang="en-US" sz="4000">
                <a:solidFill>
                  <a:srgbClr val="C277FF"/>
                </a:solidFill>
              </a:rPr>
              <a:t>annuity due</a:t>
            </a:r>
            <a:r>
              <a:rPr lang="en-US" sz="4000"/>
              <a:t> can be viewed as occurring at the </a:t>
            </a:r>
            <a:r>
              <a:rPr lang="en-US" sz="4000" i="1" u="sng">
                <a:solidFill>
                  <a:srgbClr val="C277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end</a:t>
            </a:r>
            <a:r>
              <a:rPr lang="en-US" sz="4000"/>
              <a:t> of the first cash flow period.</a:t>
            </a:r>
          </a:p>
        </p:txBody>
      </p:sp>
      <p:sp>
        <p:nvSpPr>
          <p:cNvPr id="101380" name="Line 4"/>
          <p:cNvSpPr>
            <a:spLocks noChangeShapeType="1"/>
          </p:cNvSpPr>
          <p:nvPr/>
        </p:nvSpPr>
        <p:spPr bwMode="auto">
          <a:xfrm>
            <a:off x="1828800" y="1600200"/>
            <a:ext cx="6705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1" name="Line 5"/>
          <p:cNvSpPr>
            <a:spLocks noChangeShapeType="1"/>
          </p:cNvSpPr>
          <p:nvPr/>
        </p:nvSpPr>
        <p:spPr bwMode="auto">
          <a:xfrm>
            <a:off x="1905000" y="1676400"/>
            <a:ext cx="6781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685800" y="1752600"/>
            <a:ext cx="7620000" cy="152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spcAft>
                <a:spcPct val="20000"/>
              </a:spcAft>
            </a:pPr>
            <a:r>
              <a:rPr lang="en-US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34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PVA</a:t>
            </a:r>
            <a:r>
              <a:rPr lang="en-US" sz="34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sz="3400">
                <a:solidFill>
                  <a:srgbClr val="000000"/>
                </a:solidFill>
              </a:rPr>
              <a:t> 	= </a:t>
            </a:r>
            <a:r>
              <a:rPr lang="en-US" sz="3400">
                <a:solidFill>
                  <a:srgbClr val="42B200"/>
                </a:solidFill>
              </a:rPr>
              <a:t>R</a:t>
            </a:r>
            <a:r>
              <a:rPr lang="en-US" sz="3400">
                <a:solidFill>
                  <a:srgbClr val="000000"/>
                </a:solidFill>
              </a:rPr>
              <a:t> (</a:t>
            </a:r>
            <a:r>
              <a:rPr lang="en-US" sz="3400">
                <a:solidFill>
                  <a:schemeClr val="hlink"/>
                </a:solidFill>
              </a:rPr>
              <a:t>PVIFA</a:t>
            </a:r>
            <a:r>
              <a:rPr lang="en-US" sz="3400" baseline="-25000">
                <a:solidFill>
                  <a:srgbClr val="C277FF"/>
                </a:solidFill>
              </a:rPr>
              <a:t>i%</a:t>
            </a:r>
            <a:r>
              <a:rPr lang="en-US" sz="3400" baseline="-25000">
                <a:solidFill>
                  <a:srgbClr val="000000"/>
                </a:solidFill>
              </a:rPr>
              <a:t>,</a:t>
            </a:r>
            <a:r>
              <a:rPr lang="en-US" sz="3400" baseline="-25000">
                <a:solidFill>
                  <a:schemeClr val="tx2"/>
                </a:solidFill>
              </a:rPr>
              <a:t>n</a:t>
            </a:r>
            <a:r>
              <a:rPr lang="en-US" sz="3400">
                <a:solidFill>
                  <a:srgbClr val="000000"/>
                </a:solidFill>
              </a:rPr>
              <a:t>)			 </a:t>
            </a:r>
            <a:r>
              <a:rPr lang="en-US" sz="34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PVA</a:t>
            </a:r>
            <a:r>
              <a:rPr lang="en-US" sz="34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n-US" sz="3400">
                <a:solidFill>
                  <a:srgbClr val="000000"/>
                </a:solidFill>
              </a:rPr>
              <a:t> 	= </a:t>
            </a:r>
            <a:r>
              <a:rPr lang="en-US" sz="3400">
                <a:solidFill>
                  <a:srgbClr val="42B200"/>
                </a:solidFill>
              </a:rPr>
              <a:t>$1,000</a:t>
            </a:r>
            <a:r>
              <a:rPr lang="en-US" sz="3400">
                <a:solidFill>
                  <a:srgbClr val="000000"/>
                </a:solidFill>
              </a:rPr>
              <a:t> (</a:t>
            </a:r>
            <a:r>
              <a:rPr lang="en-US" sz="3400">
                <a:solidFill>
                  <a:schemeClr val="hlink"/>
                </a:solidFill>
              </a:rPr>
              <a:t>PVIFA</a:t>
            </a:r>
            <a:r>
              <a:rPr lang="en-US" sz="3400" baseline="-25000">
                <a:solidFill>
                  <a:srgbClr val="C277FF"/>
                </a:solidFill>
              </a:rPr>
              <a:t>7%</a:t>
            </a:r>
            <a:r>
              <a:rPr lang="en-US" sz="3400" baseline="-25000">
                <a:solidFill>
                  <a:srgbClr val="000000"/>
                </a:solidFill>
              </a:rPr>
              <a:t>,</a:t>
            </a:r>
            <a:r>
              <a:rPr lang="en-US" sz="3400" baseline="-25000">
                <a:solidFill>
                  <a:schemeClr val="tx2"/>
                </a:solidFill>
              </a:rPr>
              <a:t>3</a:t>
            </a:r>
            <a:r>
              <a:rPr lang="en-US" sz="3400">
                <a:solidFill>
                  <a:srgbClr val="000000"/>
                </a:solidFill>
              </a:rPr>
              <a:t>)				= </a:t>
            </a:r>
            <a:r>
              <a:rPr lang="en-US" sz="3400">
                <a:solidFill>
                  <a:srgbClr val="42B200"/>
                </a:solidFill>
              </a:rPr>
              <a:t>$1,000</a:t>
            </a:r>
            <a:r>
              <a:rPr lang="en-US" sz="3400">
                <a:solidFill>
                  <a:srgbClr val="000000"/>
                </a:solidFill>
              </a:rPr>
              <a:t> (</a:t>
            </a:r>
            <a:r>
              <a:rPr lang="en-US" sz="3400">
                <a:solidFill>
                  <a:schemeClr val="hlink"/>
                </a:solidFill>
              </a:rPr>
              <a:t>2.624</a:t>
            </a:r>
            <a:r>
              <a:rPr lang="en-US" sz="3400">
                <a:solidFill>
                  <a:srgbClr val="000000"/>
                </a:solidFill>
              </a:rPr>
              <a:t>) = </a:t>
            </a:r>
            <a:r>
              <a:rPr lang="en-US" sz="34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$2,624</a:t>
            </a:r>
          </a:p>
        </p:txBody>
      </p:sp>
      <p:sp>
        <p:nvSpPr>
          <p:cNvPr id="44035" name="Line 3"/>
          <p:cNvSpPr>
            <a:spLocks noChangeShapeType="1"/>
          </p:cNvSpPr>
          <p:nvPr/>
        </p:nvSpPr>
        <p:spPr bwMode="auto">
          <a:xfrm>
            <a:off x="1905000" y="1676400"/>
            <a:ext cx="6477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Valuation Using Table IV</a:t>
            </a:r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1828800" y="1600200"/>
            <a:ext cx="6477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10592" name="Object 0">
            <a:hlinkClick r:id="" action="ppaction://ole?verb=0"/>
          </p:cNvPr>
          <p:cNvGraphicFramePr>
            <a:graphicFrameLocks noGrp="1"/>
          </p:cNvGraphicFramePr>
          <p:nvPr>
            <p:ph type="tbl" idx="1"/>
          </p:nvPr>
        </p:nvGraphicFramePr>
        <p:xfrm>
          <a:off x="1066800" y="3446463"/>
          <a:ext cx="7507288" cy="317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95" name="Document" r:id="rId3" imgW="8100720" imgH="3354120" progId="Word.Document.8">
                  <p:embed/>
                </p:oleObj>
              </mc:Choice>
              <mc:Fallback>
                <p:oleObj name="Document" r:id="rId3" imgW="8100720" imgH="3354120" progId="Word.Document.8">
                  <p:embed/>
                  <p:pic>
                    <p:nvPicPr>
                      <p:cNvPr id="0" name="Picture 0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446463"/>
                        <a:ext cx="7507288" cy="317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9" name="Line 7"/>
          <p:cNvSpPr>
            <a:spLocks noChangeShapeType="1"/>
          </p:cNvSpPr>
          <p:nvPr/>
        </p:nvSpPr>
        <p:spPr bwMode="auto">
          <a:xfrm>
            <a:off x="1066800" y="3962400"/>
            <a:ext cx="70866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2819400" y="3429000"/>
            <a:ext cx="0" cy="31242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>
            <a:off x="1066800" y="44958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1066800" y="60198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>
            <a:off x="1054100" y="55118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4" name="Line 12"/>
          <p:cNvSpPr>
            <a:spLocks noChangeShapeType="1"/>
          </p:cNvSpPr>
          <p:nvPr/>
        </p:nvSpPr>
        <p:spPr bwMode="auto">
          <a:xfrm>
            <a:off x="1066800" y="49657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>
            <a:off x="4724400" y="3429000"/>
            <a:ext cx="0" cy="3124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6" name="Line 14"/>
          <p:cNvSpPr>
            <a:spLocks noChangeShapeType="1"/>
          </p:cNvSpPr>
          <p:nvPr/>
        </p:nvSpPr>
        <p:spPr bwMode="auto">
          <a:xfrm>
            <a:off x="6553200" y="3429000"/>
            <a:ext cx="0" cy="3124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762000" y="4038600"/>
            <a:ext cx="7924800" cy="228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Aft>
                <a:spcPct val="20000"/>
              </a:spcAft>
            </a:pPr>
            <a:r>
              <a:rPr lang="en-US" sz="2400">
                <a:solidFill>
                  <a:srgbClr val="000000"/>
                </a:solidFill>
              </a:rPr>
              <a:t>N:		3 Periods (enter as 3 year-end deposits)</a:t>
            </a:r>
          </a:p>
          <a:p>
            <a:pPr marL="342900" indent="-342900" algn="l">
              <a:spcAft>
                <a:spcPct val="20000"/>
              </a:spcAft>
            </a:pPr>
            <a:r>
              <a:rPr lang="en-US" sz="2400">
                <a:solidFill>
                  <a:srgbClr val="000000"/>
                </a:solidFill>
              </a:rPr>
              <a:t>I/Y:	7% interest rate per period (enter as 7 </a:t>
            </a:r>
            <a:r>
              <a:rPr lang="en-US" sz="2400" u="sng">
                <a:solidFill>
                  <a:srgbClr val="000000"/>
                </a:solidFill>
              </a:rPr>
              <a:t>NOT</a:t>
            </a:r>
            <a:r>
              <a:rPr lang="en-US" sz="2400">
                <a:solidFill>
                  <a:srgbClr val="000000"/>
                </a:solidFill>
              </a:rPr>
              <a:t> .07)</a:t>
            </a:r>
          </a:p>
          <a:p>
            <a:pPr marL="342900" indent="-342900" algn="l">
              <a:spcAft>
                <a:spcPct val="20000"/>
              </a:spcAft>
            </a:pPr>
            <a:r>
              <a:rPr lang="en-US" sz="2400">
                <a:solidFill>
                  <a:srgbClr val="000000"/>
                </a:solidFill>
              </a:rPr>
              <a:t>PV:	Compute (Resulting answer is positive)</a:t>
            </a:r>
          </a:p>
          <a:p>
            <a:pPr marL="342900" indent="-342900" algn="l">
              <a:spcAft>
                <a:spcPct val="20000"/>
              </a:spcAft>
            </a:pPr>
            <a:r>
              <a:rPr lang="en-US" sz="2400">
                <a:solidFill>
                  <a:srgbClr val="000000"/>
                </a:solidFill>
              </a:rPr>
              <a:t>PMT:	$1,000 (negative as you deposit annually)</a:t>
            </a:r>
          </a:p>
          <a:p>
            <a:pPr marL="342900" indent="-342900" algn="l">
              <a:spcAft>
                <a:spcPct val="20000"/>
              </a:spcAft>
            </a:pPr>
            <a:r>
              <a:rPr lang="en-US" sz="2400">
                <a:solidFill>
                  <a:srgbClr val="000000"/>
                </a:solidFill>
              </a:rPr>
              <a:t>FV:	Not relevant in this situation (no ending value)</a:t>
            </a:r>
          </a:p>
        </p:txBody>
      </p:sp>
      <p:sp>
        <p:nvSpPr>
          <p:cNvPr id="72707" name="Line 3"/>
          <p:cNvSpPr>
            <a:spLocks noChangeShapeType="1"/>
          </p:cNvSpPr>
          <p:nvPr/>
        </p:nvSpPr>
        <p:spPr bwMode="auto">
          <a:xfrm>
            <a:off x="1905000" y="1676400"/>
            <a:ext cx="6553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391400" cy="127635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Solving the PVA Problem</a:t>
            </a:r>
          </a:p>
        </p:txBody>
      </p:sp>
      <p:sp>
        <p:nvSpPr>
          <p:cNvPr id="72709" name="Line 5"/>
          <p:cNvSpPr>
            <a:spLocks noChangeShapeType="1"/>
          </p:cNvSpPr>
          <p:nvPr/>
        </p:nvSpPr>
        <p:spPr bwMode="auto">
          <a:xfrm>
            <a:off x="1828800" y="1600200"/>
            <a:ext cx="6553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304800" y="1828800"/>
            <a:ext cx="8534400" cy="1981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22860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36576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I/Y</a:t>
            </a:r>
          </a:p>
        </p:txBody>
      </p:sp>
      <p:sp>
        <p:nvSpPr>
          <p:cNvPr id="72713" name="Rectangle 9"/>
          <p:cNvSpPr>
            <a:spLocks noChangeArrowheads="1"/>
          </p:cNvSpPr>
          <p:nvPr/>
        </p:nvSpPr>
        <p:spPr bwMode="auto">
          <a:xfrm>
            <a:off x="49530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PV</a:t>
            </a:r>
          </a:p>
        </p:txBody>
      </p:sp>
      <p:sp>
        <p:nvSpPr>
          <p:cNvPr id="72714" name="Rectangle 10"/>
          <p:cNvSpPr>
            <a:spLocks noChangeArrowheads="1"/>
          </p:cNvSpPr>
          <p:nvPr/>
        </p:nvSpPr>
        <p:spPr bwMode="auto">
          <a:xfrm>
            <a:off x="62484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PMT</a:t>
            </a:r>
          </a:p>
        </p:txBody>
      </p:sp>
      <p:sp>
        <p:nvSpPr>
          <p:cNvPr id="72715" name="Rectangle 11"/>
          <p:cNvSpPr>
            <a:spLocks noChangeArrowheads="1"/>
          </p:cNvSpPr>
          <p:nvPr/>
        </p:nvSpPr>
        <p:spPr bwMode="auto">
          <a:xfrm>
            <a:off x="75438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FV</a:t>
            </a:r>
          </a:p>
        </p:txBody>
      </p:sp>
      <p:sp>
        <p:nvSpPr>
          <p:cNvPr id="72716" name="Rectangle 12"/>
          <p:cNvSpPr>
            <a:spLocks noChangeArrowheads="1"/>
          </p:cNvSpPr>
          <p:nvPr/>
        </p:nvSpPr>
        <p:spPr bwMode="auto">
          <a:xfrm>
            <a:off x="381000" y="1905000"/>
            <a:ext cx="17526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>
                <a:solidFill>
                  <a:srgbClr val="000000"/>
                </a:solidFill>
              </a:rPr>
              <a:t>Inputs</a:t>
            </a:r>
          </a:p>
        </p:txBody>
      </p:sp>
      <p:sp>
        <p:nvSpPr>
          <p:cNvPr id="72717" name="Rectangle 13"/>
          <p:cNvSpPr>
            <a:spLocks noChangeArrowheads="1"/>
          </p:cNvSpPr>
          <p:nvPr/>
        </p:nvSpPr>
        <p:spPr bwMode="auto">
          <a:xfrm>
            <a:off x="381000" y="3162300"/>
            <a:ext cx="17526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>
                <a:solidFill>
                  <a:srgbClr val="000000"/>
                </a:solidFill>
              </a:rPr>
              <a:t>Compute</a:t>
            </a:r>
          </a:p>
        </p:txBody>
      </p:sp>
      <p:sp>
        <p:nvSpPr>
          <p:cNvPr id="72718" name="Rectangle 14"/>
          <p:cNvSpPr>
            <a:spLocks noChangeArrowheads="1"/>
          </p:cNvSpPr>
          <p:nvPr/>
        </p:nvSpPr>
        <p:spPr bwMode="auto">
          <a:xfrm>
            <a:off x="2286000" y="1905000"/>
            <a:ext cx="6400800" cy="5334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800">
                <a:solidFill>
                  <a:srgbClr val="000000"/>
                </a:solidFill>
              </a:rPr>
              <a:t>    </a:t>
            </a:r>
            <a:r>
              <a:rPr lang="en-US" sz="2800">
                <a:solidFill>
                  <a:schemeClr val="tx2"/>
                </a:solidFill>
              </a:rPr>
              <a:t>3</a:t>
            </a:r>
            <a:r>
              <a:rPr lang="en-US" sz="2800">
                <a:solidFill>
                  <a:srgbClr val="000000"/>
                </a:solidFill>
              </a:rPr>
              <a:t>        </a:t>
            </a:r>
            <a:r>
              <a:rPr lang="en-US" sz="2800">
                <a:solidFill>
                  <a:srgbClr val="C277FF"/>
                </a:solidFill>
              </a:rPr>
              <a:t>    7</a:t>
            </a:r>
            <a:r>
              <a:rPr lang="en-US" sz="2800">
                <a:solidFill>
                  <a:srgbClr val="000000"/>
                </a:solidFill>
              </a:rPr>
              <a:t>           </a:t>
            </a:r>
            <a:r>
              <a:rPr lang="en-US" sz="2800">
                <a:solidFill>
                  <a:srgbClr val="42B200"/>
                </a:solidFill>
              </a:rPr>
              <a:t>         -1,000</a:t>
            </a:r>
            <a:r>
              <a:rPr lang="en-US" sz="2800">
                <a:solidFill>
                  <a:srgbClr val="000000"/>
                </a:solidFill>
              </a:rPr>
              <a:t>       </a:t>
            </a:r>
            <a:r>
              <a:rPr lang="en-US" sz="2800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72719" name="Rectangle 15"/>
          <p:cNvSpPr>
            <a:spLocks noChangeArrowheads="1"/>
          </p:cNvSpPr>
          <p:nvPr/>
        </p:nvSpPr>
        <p:spPr bwMode="auto">
          <a:xfrm>
            <a:off x="2286000" y="3124200"/>
            <a:ext cx="6400800" cy="5334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400"/>
              <a:t>                             </a:t>
            </a:r>
            <a:r>
              <a:rPr lang="en-US" sz="2800">
                <a:solidFill>
                  <a:srgbClr val="42B200"/>
                </a:solidFill>
              </a:rPr>
              <a:t>2,624.32</a:t>
            </a:r>
          </a:p>
        </p:txBody>
      </p:sp>
    </p:spTree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ChangeArrowheads="1"/>
          </p:cNvSpPr>
          <p:nvPr/>
        </p:nvSpPr>
        <p:spPr bwMode="auto">
          <a:xfrm>
            <a:off x="387350" y="5187950"/>
            <a:ext cx="8216900" cy="1130300"/>
          </a:xfrm>
          <a:prstGeom prst="octagon">
            <a:avLst>
              <a:gd name="adj" fmla="val 2928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5257800"/>
            <a:ext cx="8077200" cy="1066800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PVAD</a:t>
            </a:r>
            <a:r>
              <a:rPr lang="en-US" sz="32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sz="3200"/>
              <a:t> = </a:t>
            </a:r>
            <a:r>
              <a:rPr lang="en-US" sz="3200">
                <a:solidFill>
                  <a:schemeClr val="hlink"/>
                </a:solidFill>
              </a:rPr>
              <a:t>R</a:t>
            </a:r>
            <a:r>
              <a:rPr lang="en-US" sz="3200"/>
              <a:t>/(1+</a:t>
            </a:r>
            <a:r>
              <a:rPr lang="en-US" sz="3200">
                <a:solidFill>
                  <a:srgbClr val="C277FF"/>
                </a:solidFill>
              </a:rPr>
              <a:t>i</a:t>
            </a:r>
            <a:r>
              <a:rPr lang="en-US" sz="3200"/>
              <a:t>)</a:t>
            </a:r>
            <a:r>
              <a:rPr lang="en-US" sz="3200" baseline="30000">
                <a:solidFill>
                  <a:schemeClr val="tx2"/>
                </a:solidFill>
              </a:rPr>
              <a:t>0 </a:t>
            </a:r>
            <a:r>
              <a:rPr lang="en-US" sz="3200"/>
              <a:t>+ </a:t>
            </a:r>
            <a:r>
              <a:rPr lang="en-US" sz="3200">
                <a:solidFill>
                  <a:schemeClr val="hlink"/>
                </a:solidFill>
              </a:rPr>
              <a:t>R</a:t>
            </a:r>
            <a:r>
              <a:rPr lang="en-US" sz="3200"/>
              <a:t>/(1+</a:t>
            </a:r>
            <a:r>
              <a:rPr lang="en-US" sz="3200">
                <a:solidFill>
                  <a:srgbClr val="C277FF"/>
                </a:solidFill>
              </a:rPr>
              <a:t>i</a:t>
            </a:r>
            <a:r>
              <a:rPr lang="en-US" sz="3200"/>
              <a:t>)</a:t>
            </a:r>
            <a:r>
              <a:rPr lang="en-US" sz="3200" baseline="30000">
                <a:solidFill>
                  <a:schemeClr val="tx2"/>
                </a:solidFill>
              </a:rPr>
              <a:t>1 </a:t>
            </a:r>
            <a:r>
              <a:rPr lang="en-US" sz="3200"/>
              <a:t>+ ... + </a:t>
            </a:r>
            <a:r>
              <a:rPr lang="en-US" sz="3200">
                <a:solidFill>
                  <a:schemeClr val="hlink"/>
                </a:solidFill>
              </a:rPr>
              <a:t>R</a:t>
            </a:r>
            <a:r>
              <a:rPr lang="en-US" sz="3200"/>
              <a:t>/(1+</a:t>
            </a:r>
            <a:r>
              <a:rPr lang="en-US" sz="3200">
                <a:solidFill>
                  <a:srgbClr val="C277FF"/>
                </a:solidFill>
              </a:rPr>
              <a:t>i</a:t>
            </a:r>
            <a:r>
              <a:rPr lang="en-US" sz="3200"/>
              <a:t>)</a:t>
            </a:r>
            <a:r>
              <a:rPr lang="en-US" sz="3200" baseline="30000">
                <a:solidFill>
                  <a:schemeClr val="tx2"/>
                </a:solidFill>
              </a:rPr>
              <a:t>n-1</a:t>
            </a:r>
            <a:r>
              <a:rPr lang="en-US" sz="3200" baseline="30000"/>
              <a:t> </a:t>
            </a:r>
            <a:r>
              <a:rPr lang="en-US" sz="3200" baseline="30000">
                <a:solidFill>
                  <a:schemeClr val="tx2"/>
                </a:solidFill>
              </a:rPr>
              <a:t>	       </a:t>
            </a:r>
            <a:r>
              <a:rPr lang="en-US" sz="3200"/>
              <a:t>= </a:t>
            </a:r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PVA</a:t>
            </a:r>
            <a:r>
              <a:rPr lang="en-US" sz="32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 </a:t>
            </a:r>
            <a:r>
              <a:rPr lang="en-US" sz="3200"/>
              <a:t>(1+</a:t>
            </a:r>
            <a:r>
              <a:rPr lang="en-US" sz="3200">
                <a:solidFill>
                  <a:srgbClr val="C277FF"/>
                </a:solidFill>
              </a:rPr>
              <a:t>i</a:t>
            </a:r>
            <a:r>
              <a:rPr lang="en-US" sz="3200"/>
              <a:t>)</a:t>
            </a:r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1905000" y="1676400"/>
            <a:ext cx="5486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6781800" cy="175260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Overview of an</a:t>
            </a:r>
            <a:br>
              <a:rPr lang="en-US" b="1"/>
            </a:br>
            <a:r>
              <a:rPr lang="en-US" b="1"/>
              <a:t>Annuity Due -- PVAD</a:t>
            </a:r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>
            <a:off x="1828800" y="1600200"/>
            <a:ext cx="5486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457200" y="2971800"/>
            <a:ext cx="636428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chemeClr val="hlink"/>
                </a:solidFill>
              </a:rPr>
              <a:t>   R                    R                    R                    R</a:t>
            </a:r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914400" y="2819400"/>
            <a:ext cx="426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>
            <a:off x="914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4724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>
            <a:off x="6629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>
            <a:off x="84582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747713" y="2052638"/>
            <a:ext cx="78962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rgbClr val="000000"/>
                </a:solidFill>
              </a:rPr>
              <a:t>0                     1                    2                    </a:t>
            </a: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n-1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</a:t>
            </a:r>
            <a:r>
              <a:rPr lang="en-US" sz="2400">
                <a:solidFill>
                  <a:schemeClr val="tx2"/>
                </a:solidFill>
              </a:rPr>
              <a:t>n</a:t>
            </a:r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>
            <a:off x="2819400" y="3352800"/>
            <a:ext cx="0" cy="38100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 flipH="1">
            <a:off x="914400" y="3733800"/>
            <a:ext cx="19050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>
            <a:off x="4724400" y="4267200"/>
            <a:ext cx="19050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>
            <a:off x="6629400" y="3429000"/>
            <a:ext cx="0" cy="83820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 flipH="1">
            <a:off x="457200" y="4495800"/>
            <a:ext cx="990600" cy="0"/>
          </a:xfrm>
          <a:prstGeom prst="line">
            <a:avLst/>
          </a:prstGeom>
          <a:noFill/>
          <a:ln w="50800">
            <a:solidFill>
              <a:srgbClr val="42B2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75" name="Rectangle 19"/>
          <p:cNvSpPr>
            <a:spLocks noChangeArrowheads="1"/>
          </p:cNvSpPr>
          <p:nvPr/>
        </p:nvSpPr>
        <p:spPr bwMode="auto">
          <a:xfrm>
            <a:off x="381000" y="4495800"/>
            <a:ext cx="1316038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PVAD</a:t>
            </a:r>
            <a:r>
              <a:rPr lang="en-US" sz="28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</a:p>
        </p:txBody>
      </p:sp>
      <p:sp>
        <p:nvSpPr>
          <p:cNvPr id="45076" name="Rectangle 20"/>
          <p:cNvSpPr>
            <a:spLocks noChangeArrowheads="1"/>
          </p:cNvSpPr>
          <p:nvPr/>
        </p:nvSpPr>
        <p:spPr bwMode="auto">
          <a:xfrm>
            <a:off x="6996113" y="4100513"/>
            <a:ext cx="1841500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chemeClr val="hlink"/>
                </a:solidFill>
              </a:rPr>
              <a:t>R</a:t>
            </a:r>
            <a:r>
              <a:rPr lang="en-US" sz="2400" b="0">
                <a:solidFill>
                  <a:schemeClr val="hlink"/>
                </a:solidFill>
              </a:rPr>
              <a:t>:  Periodic </a:t>
            </a:r>
          </a:p>
          <a:p>
            <a:pPr algn="l"/>
            <a:r>
              <a:rPr lang="en-US" sz="2400" b="0">
                <a:solidFill>
                  <a:schemeClr val="hlink"/>
                </a:solidFill>
              </a:rPr>
              <a:t> Cash Flow</a:t>
            </a:r>
          </a:p>
        </p:txBody>
      </p:sp>
      <p:sp>
        <p:nvSpPr>
          <p:cNvPr id="45078" name="Rectangle 22"/>
          <p:cNvSpPr>
            <a:spLocks noChangeArrowheads="1"/>
          </p:cNvSpPr>
          <p:nvPr/>
        </p:nvSpPr>
        <p:spPr bwMode="auto">
          <a:xfrm>
            <a:off x="1662113" y="2424113"/>
            <a:ext cx="5365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rgbClr val="C277FF"/>
                </a:solidFill>
              </a:rPr>
              <a:t>i%</a:t>
            </a:r>
          </a:p>
        </p:txBody>
      </p:sp>
      <p:sp>
        <p:nvSpPr>
          <p:cNvPr id="45079" name="Line 23"/>
          <p:cNvSpPr>
            <a:spLocks noChangeShapeType="1"/>
          </p:cNvSpPr>
          <p:nvPr/>
        </p:nvSpPr>
        <p:spPr bwMode="auto">
          <a:xfrm>
            <a:off x="2819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0" name="Arc 24"/>
          <p:cNvSpPr>
            <a:spLocks/>
          </p:cNvSpPr>
          <p:nvPr/>
        </p:nvSpPr>
        <p:spPr bwMode="auto">
          <a:xfrm>
            <a:off x="6856413" y="3276600"/>
            <a:ext cx="1068387" cy="838200"/>
          </a:xfrm>
          <a:custGeom>
            <a:avLst/>
            <a:gdLst>
              <a:gd name="G0" fmla="+- 32 0 0"/>
              <a:gd name="G1" fmla="+- 21600 0 0"/>
              <a:gd name="G2" fmla="+- 21600 0 0"/>
              <a:gd name="T0" fmla="*/ 0 w 21632"/>
              <a:gd name="T1" fmla="*/ 0 h 21600"/>
              <a:gd name="T2" fmla="*/ 21632 w 21632"/>
              <a:gd name="T3" fmla="*/ 21600 h 21600"/>
              <a:gd name="T4" fmla="*/ 32 w 2163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32" h="21600" fill="none" extrusionOk="0">
                <a:moveTo>
                  <a:pt x="0" y="0"/>
                </a:moveTo>
                <a:cubicBezTo>
                  <a:pt x="10" y="0"/>
                  <a:pt x="21" y="-1"/>
                  <a:pt x="32" y="0"/>
                </a:cubicBezTo>
                <a:cubicBezTo>
                  <a:pt x="11961" y="0"/>
                  <a:pt x="21632" y="9670"/>
                  <a:pt x="21632" y="21600"/>
                </a:cubicBezTo>
              </a:path>
              <a:path w="21632" h="21600" stroke="0" extrusionOk="0">
                <a:moveTo>
                  <a:pt x="0" y="0"/>
                </a:moveTo>
                <a:cubicBezTo>
                  <a:pt x="10" y="0"/>
                  <a:pt x="21" y="-1"/>
                  <a:pt x="32" y="0"/>
                </a:cubicBezTo>
                <a:cubicBezTo>
                  <a:pt x="11961" y="0"/>
                  <a:pt x="21632" y="9670"/>
                  <a:pt x="21632" y="21600"/>
                </a:cubicBezTo>
                <a:lnTo>
                  <a:pt x="32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1" name="Line 25"/>
          <p:cNvSpPr>
            <a:spLocks noChangeShapeType="1"/>
          </p:cNvSpPr>
          <p:nvPr/>
        </p:nvSpPr>
        <p:spPr bwMode="auto">
          <a:xfrm>
            <a:off x="6248400" y="2819400"/>
            <a:ext cx="2209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2" name="Rectangle 26"/>
          <p:cNvSpPr>
            <a:spLocks noChangeArrowheads="1"/>
          </p:cNvSpPr>
          <p:nvPr/>
        </p:nvSpPr>
        <p:spPr bwMode="auto">
          <a:xfrm>
            <a:off x="5173663" y="2400300"/>
            <a:ext cx="10699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/>
              <a:t>.  .  .</a:t>
            </a:r>
          </a:p>
        </p:txBody>
      </p:sp>
      <p:sp>
        <p:nvSpPr>
          <p:cNvPr id="45083" name="Line 27"/>
          <p:cNvSpPr>
            <a:spLocks noChangeShapeType="1"/>
          </p:cNvSpPr>
          <p:nvPr/>
        </p:nvSpPr>
        <p:spPr bwMode="auto">
          <a:xfrm flipH="1">
            <a:off x="2819400" y="4267200"/>
            <a:ext cx="19050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4" name="Line 28"/>
          <p:cNvSpPr>
            <a:spLocks noChangeShapeType="1"/>
          </p:cNvSpPr>
          <p:nvPr/>
        </p:nvSpPr>
        <p:spPr bwMode="auto">
          <a:xfrm flipH="1">
            <a:off x="914400" y="3962400"/>
            <a:ext cx="19050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5" name="Line 29"/>
          <p:cNvSpPr>
            <a:spLocks noChangeShapeType="1"/>
          </p:cNvSpPr>
          <p:nvPr/>
        </p:nvSpPr>
        <p:spPr bwMode="auto">
          <a:xfrm flipH="1">
            <a:off x="2819400" y="3962400"/>
            <a:ext cx="19050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6" name="Line 30"/>
          <p:cNvSpPr>
            <a:spLocks noChangeShapeType="1"/>
          </p:cNvSpPr>
          <p:nvPr/>
        </p:nvSpPr>
        <p:spPr bwMode="auto">
          <a:xfrm>
            <a:off x="4724400" y="3352800"/>
            <a:ext cx="0" cy="60960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7" name="Line 31"/>
          <p:cNvSpPr>
            <a:spLocks noChangeShapeType="1"/>
          </p:cNvSpPr>
          <p:nvPr/>
        </p:nvSpPr>
        <p:spPr bwMode="auto">
          <a:xfrm flipH="1">
            <a:off x="914400" y="4267200"/>
            <a:ext cx="19050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8" name="Rectangle 32"/>
          <p:cNvSpPr>
            <a:spLocks noChangeArrowheads="1"/>
          </p:cNvSpPr>
          <p:nvPr/>
        </p:nvSpPr>
        <p:spPr bwMode="auto">
          <a:xfrm>
            <a:off x="1676400" y="1752600"/>
            <a:ext cx="5919788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 u="sng">
                <a:solidFill>
                  <a:srgbClr val="000000"/>
                </a:solidFill>
              </a:rPr>
              <a:t>Cash flows occur at the beginning of the period</a:t>
            </a:r>
          </a:p>
        </p:txBody>
      </p:sp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ChangeArrowheads="1"/>
          </p:cNvSpPr>
          <p:nvPr/>
        </p:nvSpPr>
        <p:spPr bwMode="auto">
          <a:xfrm>
            <a:off x="387350" y="5187950"/>
            <a:ext cx="8216900" cy="1130300"/>
          </a:xfrm>
          <a:prstGeom prst="octagon">
            <a:avLst>
              <a:gd name="adj" fmla="val 2928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914400" y="5257800"/>
            <a:ext cx="8001000" cy="1066800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PVAD</a:t>
            </a:r>
            <a:r>
              <a:rPr lang="en-US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/>
              <a:t> = </a:t>
            </a:r>
            <a:r>
              <a:rPr lang="en-US">
                <a:solidFill>
                  <a:schemeClr val="hlink"/>
                </a:solidFill>
              </a:rPr>
              <a:t>$1,000</a:t>
            </a:r>
            <a:r>
              <a:rPr lang="en-US"/>
              <a:t>/(1</a:t>
            </a:r>
            <a:r>
              <a:rPr lang="en-US">
                <a:solidFill>
                  <a:srgbClr val="C277FF"/>
                </a:solidFill>
              </a:rPr>
              <a:t>.07</a:t>
            </a:r>
            <a:r>
              <a:rPr lang="en-US"/>
              <a:t>)</a:t>
            </a:r>
            <a:r>
              <a:rPr lang="en-US" baseline="30000">
                <a:solidFill>
                  <a:schemeClr val="tx2"/>
                </a:solidFill>
              </a:rPr>
              <a:t>0 </a:t>
            </a:r>
            <a:r>
              <a:rPr lang="en-US"/>
              <a:t>+ </a:t>
            </a:r>
            <a:r>
              <a:rPr lang="en-US">
                <a:solidFill>
                  <a:schemeClr val="hlink"/>
                </a:solidFill>
              </a:rPr>
              <a:t>$1,000</a:t>
            </a:r>
            <a:r>
              <a:rPr lang="en-US"/>
              <a:t>/(1</a:t>
            </a:r>
            <a:r>
              <a:rPr lang="en-US">
                <a:solidFill>
                  <a:srgbClr val="C277FF"/>
                </a:solidFill>
              </a:rPr>
              <a:t>.07</a:t>
            </a:r>
            <a:r>
              <a:rPr lang="en-US"/>
              <a:t>)</a:t>
            </a:r>
            <a:r>
              <a:rPr lang="en-US" baseline="30000">
                <a:solidFill>
                  <a:schemeClr val="tx2"/>
                </a:solidFill>
              </a:rPr>
              <a:t>1 </a:t>
            </a:r>
            <a:r>
              <a:rPr lang="en-US"/>
              <a:t>+ 			</a:t>
            </a:r>
            <a:r>
              <a:rPr lang="en-US">
                <a:solidFill>
                  <a:schemeClr val="hlink"/>
                </a:solidFill>
              </a:rPr>
              <a:t>$1,000</a:t>
            </a:r>
            <a:r>
              <a:rPr lang="en-US"/>
              <a:t>/(1</a:t>
            </a:r>
            <a:r>
              <a:rPr lang="en-US">
                <a:solidFill>
                  <a:srgbClr val="C277FF"/>
                </a:solidFill>
              </a:rPr>
              <a:t>.07</a:t>
            </a:r>
            <a:r>
              <a:rPr lang="en-US"/>
              <a:t>)</a:t>
            </a:r>
            <a:r>
              <a:rPr lang="en-US" baseline="30000">
                <a:solidFill>
                  <a:schemeClr val="tx2"/>
                </a:solidFill>
              </a:rPr>
              <a:t>2  </a:t>
            </a:r>
            <a:r>
              <a:rPr lang="en-US"/>
              <a:t>= </a:t>
            </a:r>
            <a:r>
              <a:rPr lang="en-US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$2,808.02</a:t>
            </a:r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1905000" y="1676400"/>
            <a:ext cx="5486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6781800" cy="175260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Example of an</a:t>
            </a:r>
            <a:br>
              <a:rPr lang="en-US" b="1"/>
            </a:br>
            <a:r>
              <a:rPr lang="en-US" b="1"/>
              <a:t>Annuity Due -- PVAD</a:t>
            </a:r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>
            <a:off x="1828800" y="1600200"/>
            <a:ext cx="5486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304800" y="3048000"/>
            <a:ext cx="56356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rgbClr val="42B200"/>
                </a:solidFill>
              </a:rPr>
              <a:t>$1,000.00</a:t>
            </a:r>
            <a:r>
              <a:rPr lang="en-US" sz="2400">
                <a:solidFill>
                  <a:schemeClr val="hlink"/>
                </a:solidFill>
              </a:rPr>
              <a:t>       $1,000           $1,000</a:t>
            </a:r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>
            <a:off x="914400" y="2819400"/>
            <a:ext cx="754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>
            <a:off x="914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>
            <a:off x="4724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>
            <a:off x="6629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>
            <a:off x="84582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747713" y="2052638"/>
            <a:ext cx="78454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rgbClr val="000000"/>
                </a:solidFill>
              </a:rPr>
              <a:t>0                     1                    2                    </a:t>
            </a: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</a:t>
            </a:r>
            <a:r>
              <a:rPr lang="en-US" sz="24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>
            <a:off x="4724400" y="3429000"/>
            <a:ext cx="0" cy="60960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 flipH="1">
            <a:off x="2819400" y="4114800"/>
            <a:ext cx="18288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>
            <a:off x="2895600" y="3429000"/>
            <a:ext cx="0" cy="30480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 flipH="1">
            <a:off x="381000" y="4419600"/>
            <a:ext cx="1343025" cy="0"/>
          </a:xfrm>
          <a:prstGeom prst="line">
            <a:avLst/>
          </a:prstGeom>
          <a:noFill/>
          <a:ln w="50800">
            <a:solidFill>
              <a:srgbClr val="42B2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9" name="Rectangle 19"/>
          <p:cNvSpPr>
            <a:spLocks noChangeArrowheads="1"/>
          </p:cNvSpPr>
          <p:nvPr/>
        </p:nvSpPr>
        <p:spPr bwMode="auto">
          <a:xfrm>
            <a:off x="304800" y="4495800"/>
            <a:ext cx="285591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$2,808.02 </a:t>
            </a:r>
            <a:r>
              <a:rPr lang="en-US" sz="2400">
                <a:solidFill>
                  <a:srgbClr val="000000"/>
                </a:solidFill>
              </a:rPr>
              <a:t>= </a:t>
            </a:r>
            <a:r>
              <a:rPr lang="en-US" sz="24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PVAD</a:t>
            </a:r>
            <a:r>
              <a:rPr lang="en-US" sz="24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</a:p>
        </p:txBody>
      </p:sp>
      <p:sp>
        <p:nvSpPr>
          <p:cNvPr id="46101" name="Rectangle 21"/>
          <p:cNvSpPr>
            <a:spLocks noChangeArrowheads="1"/>
          </p:cNvSpPr>
          <p:nvPr/>
        </p:nvSpPr>
        <p:spPr bwMode="auto">
          <a:xfrm>
            <a:off x="1662113" y="2424113"/>
            <a:ext cx="6223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rgbClr val="C277FF"/>
                </a:solidFill>
              </a:rPr>
              <a:t>7%</a:t>
            </a:r>
          </a:p>
        </p:txBody>
      </p:sp>
      <p:sp>
        <p:nvSpPr>
          <p:cNvPr id="46102" name="Line 22"/>
          <p:cNvSpPr>
            <a:spLocks noChangeShapeType="1"/>
          </p:cNvSpPr>
          <p:nvPr/>
        </p:nvSpPr>
        <p:spPr bwMode="auto">
          <a:xfrm>
            <a:off x="2819400" y="2438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03" name="Rectangle 23"/>
          <p:cNvSpPr>
            <a:spLocks noChangeArrowheads="1"/>
          </p:cNvSpPr>
          <p:nvPr/>
        </p:nvSpPr>
        <p:spPr bwMode="auto">
          <a:xfrm>
            <a:off x="304800" y="3505200"/>
            <a:ext cx="1536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rgbClr val="42B200"/>
                </a:solidFill>
              </a:rPr>
              <a:t>$   934.58</a:t>
            </a:r>
          </a:p>
        </p:txBody>
      </p:sp>
      <p:sp>
        <p:nvSpPr>
          <p:cNvPr id="46104" name="Line 24"/>
          <p:cNvSpPr>
            <a:spLocks noChangeShapeType="1"/>
          </p:cNvSpPr>
          <p:nvPr/>
        </p:nvSpPr>
        <p:spPr bwMode="auto">
          <a:xfrm flipH="1">
            <a:off x="1752600" y="3733800"/>
            <a:ext cx="11430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05" name="Rectangle 25"/>
          <p:cNvSpPr>
            <a:spLocks noChangeArrowheads="1"/>
          </p:cNvSpPr>
          <p:nvPr/>
        </p:nvSpPr>
        <p:spPr bwMode="auto">
          <a:xfrm>
            <a:off x="304800" y="3886200"/>
            <a:ext cx="1536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rgbClr val="42B200"/>
                </a:solidFill>
              </a:rPr>
              <a:t>$   873.44</a:t>
            </a:r>
          </a:p>
        </p:txBody>
      </p:sp>
      <p:sp>
        <p:nvSpPr>
          <p:cNvPr id="46106" name="Line 26"/>
          <p:cNvSpPr>
            <a:spLocks noChangeShapeType="1"/>
          </p:cNvSpPr>
          <p:nvPr/>
        </p:nvSpPr>
        <p:spPr bwMode="auto">
          <a:xfrm flipH="1">
            <a:off x="1752600" y="4114800"/>
            <a:ext cx="10668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07" name="Rectangle 27"/>
          <p:cNvSpPr>
            <a:spLocks noChangeArrowheads="1"/>
          </p:cNvSpPr>
          <p:nvPr/>
        </p:nvSpPr>
        <p:spPr bwMode="auto">
          <a:xfrm>
            <a:off x="1676400" y="1752600"/>
            <a:ext cx="5919788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 u="sng">
                <a:solidFill>
                  <a:srgbClr val="000000"/>
                </a:solidFill>
              </a:rPr>
              <a:t>Cash flows occur at the beginning of the period</a:t>
            </a:r>
          </a:p>
        </p:txBody>
      </p:sp>
    </p:spTree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685800" y="1752600"/>
            <a:ext cx="8229600" cy="152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/>
            <a:r>
              <a:rPr lang="en-US" sz="34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PVAD</a:t>
            </a:r>
            <a:r>
              <a:rPr lang="en-US" sz="34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sz="3400">
                <a:solidFill>
                  <a:srgbClr val="000000"/>
                </a:solidFill>
              </a:rPr>
              <a:t> = </a:t>
            </a:r>
            <a:r>
              <a:rPr lang="en-US" sz="3400">
                <a:solidFill>
                  <a:srgbClr val="42B200"/>
                </a:solidFill>
              </a:rPr>
              <a:t>R</a:t>
            </a:r>
            <a:r>
              <a:rPr lang="en-US" sz="3400">
                <a:solidFill>
                  <a:srgbClr val="000000"/>
                </a:solidFill>
              </a:rPr>
              <a:t> (</a:t>
            </a:r>
            <a:r>
              <a:rPr lang="en-US" sz="3400">
                <a:solidFill>
                  <a:schemeClr val="hlink"/>
                </a:solidFill>
              </a:rPr>
              <a:t>PVIFA</a:t>
            </a:r>
            <a:r>
              <a:rPr lang="en-US" sz="3400" baseline="-25000">
                <a:solidFill>
                  <a:srgbClr val="C277FF"/>
                </a:solidFill>
              </a:rPr>
              <a:t>i%</a:t>
            </a:r>
            <a:r>
              <a:rPr lang="en-US" sz="3400" baseline="-25000">
                <a:solidFill>
                  <a:srgbClr val="000000"/>
                </a:solidFill>
              </a:rPr>
              <a:t>,</a:t>
            </a:r>
            <a:r>
              <a:rPr lang="en-US" sz="3400" baseline="-25000">
                <a:solidFill>
                  <a:schemeClr val="tx2"/>
                </a:solidFill>
              </a:rPr>
              <a:t>n</a:t>
            </a:r>
            <a:r>
              <a:rPr lang="en-US" sz="3400">
                <a:solidFill>
                  <a:srgbClr val="000000"/>
                </a:solidFill>
              </a:rPr>
              <a:t>)(1+</a:t>
            </a:r>
            <a:r>
              <a:rPr lang="en-US" sz="3400">
                <a:solidFill>
                  <a:srgbClr val="C277FF"/>
                </a:solidFill>
              </a:rPr>
              <a:t>i</a:t>
            </a:r>
            <a:r>
              <a:rPr lang="en-US" sz="3400">
                <a:solidFill>
                  <a:srgbClr val="000000"/>
                </a:solidFill>
              </a:rPr>
              <a:t>)	</a:t>
            </a:r>
          </a:p>
          <a:p>
            <a:pPr marL="342900" indent="-342900" algn="l"/>
            <a:r>
              <a:rPr lang="en-US" sz="34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PVAD</a:t>
            </a:r>
            <a:r>
              <a:rPr lang="en-US" sz="3400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n-US" sz="3400">
                <a:solidFill>
                  <a:srgbClr val="000000"/>
                </a:solidFill>
              </a:rPr>
              <a:t> 	= </a:t>
            </a:r>
            <a:r>
              <a:rPr lang="en-US" sz="3400">
                <a:solidFill>
                  <a:srgbClr val="42B200"/>
                </a:solidFill>
              </a:rPr>
              <a:t>$1,000</a:t>
            </a:r>
            <a:r>
              <a:rPr lang="en-US" sz="3400">
                <a:solidFill>
                  <a:srgbClr val="000000"/>
                </a:solidFill>
              </a:rPr>
              <a:t> (</a:t>
            </a:r>
            <a:r>
              <a:rPr lang="en-US" sz="3400">
                <a:solidFill>
                  <a:schemeClr val="hlink"/>
                </a:solidFill>
              </a:rPr>
              <a:t>PVIFA</a:t>
            </a:r>
            <a:r>
              <a:rPr lang="en-US" sz="3400" baseline="-25000">
                <a:solidFill>
                  <a:srgbClr val="C277FF"/>
                </a:solidFill>
              </a:rPr>
              <a:t>7%</a:t>
            </a:r>
            <a:r>
              <a:rPr lang="en-US" sz="3400" baseline="-25000">
                <a:solidFill>
                  <a:srgbClr val="000000"/>
                </a:solidFill>
              </a:rPr>
              <a:t>,</a:t>
            </a:r>
            <a:r>
              <a:rPr lang="en-US" sz="3400" baseline="-25000">
                <a:solidFill>
                  <a:schemeClr val="tx2"/>
                </a:solidFill>
              </a:rPr>
              <a:t>3</a:t>
            </a:r>
            <a:r>
              <a:rPr lang="en-US" sz="3400">
                <a:solidFill>
                  <a:srgbClr val="000000"/>
                </a:solidFill>
              </a:rPr>
              <a:t>)(1</a:t>
            </a:r>
            <a:r>
              <a:rPr lang="en-US" sz="3400">
                <a:solidFill>
                  <a:srgbClr val="C277FF"/>
                </a:solidFill>
              </a:rPr>
              <a:t>.07</a:t>
            </a:r>
            <a:r>
              <a:rPr lang="en-US" sz="3400">
                <a:solidFill>
                  <a:srgbClr val="000000"/>
                </a:solidFill>
              </a:rPr>
              <a:t>) 			= </a:t>
            </a:r>
            <a:r>
              <a:rPr lang="en-US" sz="3400">
                <a:solidFill>
                  <a:srgbClr val="42B200"/>
                </a:solidFill>
              </a:rPr>
              <a:t>$1,000</a:t>
            </a:r>
            <a:r>
              <a:rPr lang="en-US" sz="3400">
                <a:solidFill>
                  <a:srgbClr val="000000"/>
                </a:solidFill>
              </a:rPr>
              <a:t> (</a:t>
            </a:r>
            <a:r>
              <a:rPr lang="en-US" sz="3400">
                <a:solidFill>
                  <a:schemeClr val="hlink"/>
                </a:solidFill>
              </a:rPr>
              <a:t>2.624</a:t>
            </a:r>
            <a:r>
              <a:rPr lang="en-US" sz="3400">
                <a:solidFill>
                  <a:srgbClr val="000000"/>
                </a:solidFill>
              </a:rPr>
              <a:t>)(1</a:t>
            </a:r>
            <a:r>
              <a:rPr lang="en-US" sz="3400">
                <a:solidFill>
                  <a:srgbClr val="C277FF"/>
                </a:solidFill>
              </a:rPr>
              <a:t>.07</a:t>
            </a:r>
            <a:r>
              <a:rPr lang="en-US" sz="3400">
                <a:solidFill>
                  <a:srgbClr val="000000"/>
                </a:solidFill>
              </a:rPr>
              <a:t>) = </a:t>
            </a:r>
            <a:r>
              <a:rPr lang="en-US" sz="34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$2,808</a:t>
            </a:r>
          </a:p>
        </p:txBody>
      </p:sp>
      <p:sp>
        <p:nvSpPr>
          <p:cNvPr id="47107" name="Line 3"/>
          <p:cNvSpPr>
            <a:spLocks noChangeShapeType="1"/>
          </p:cNvSpPr>
          <p:nvPr/>
        </p:nvSpPr>
        <p:spPr bwMode="auto">
          <a:xfrm>
            <a:off x="1905000" y="1676400"/>
            <a:ext cx="6553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Valuation Using Table IV</a:t>
            </a:r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>
            <a:off x="1828800" y="1600200"/>
            <a:ext cx="6553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11616" name="Object 0">
            <a:hlinkClick r:id="" action="ppaction://ole?verb=0"/>
          </p:cNvPr>
          <p:cNvGraphicFramePr>
            <a:graphicFrameLocks noGrp="1"/>
          </p:cNvGraphicFramePr>
          <p:nvPr>
            <p:ph type="tbl" idx="1"/>
          </p:nvPr>
        </p:nvGraphicFramePr>
        <p:xfrm>
          <a:off x="1066800" y="3446463"/>
          <a:ext cx="7507288" cy="317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19" name="Document" r:id="rId3" imgW="8100720" imgH="3354120" progId="Word.Document.8">
                  <p:embed/>
                </p:oleObj>
              </mc:Choice>
              <mc:Fallback>
                <p:oleObj name="Document" r:id="rId3" imgW="8100720" imgH="3354120" progId="Word.Document.8">
                  <p:embed/>
                  <p:pic>
                    <p:nvPicPr>
                      <p:cNvPr id="0" name="Picture 0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446463"/>
                        <a:ext cx="7507288" cy="317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1" name="Line 7"/>
          <p:cNvSpPr>
            <a:spLocks noChangeShapeType="1"/>
          </p:cNvSpPr>
          <p:nvPr/>
        </p:nvSpPr>
        <p:spPr bwMode="auto">
          <a:xfrm>
            <a:off x="1066800" y="3962400"/>
            <a:ext cx="70866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>
            <a:off x="2819400" y="3429000"/>
            <a:ext cx="0" cy="31242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>
            <a:off x="1066800" y="44958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1066800" y="60198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>
            <a:off x="1054100" y="55118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>
            <a:off x="1066800" y="4965700"/>
            <a:ext cx="708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7" name="Line 13"/>
          <p:cNvSpPr>
            <a:spLocks noChangeShapeType="1"/>
          </p:cNvSpPr>
          <p:nvPr/>
        </p:nvSpPr>
        <p:spPr bwMode="auto">
          <a:xfrm>
            <a:off x="4724400" y="3429000"/>
            <a:ext cx="0" cy="3124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8" name="Line 14"/>
          <p:cNvSpPr>
            <a:spLocks noChangeShapeType="1"/>
          </p:cNvSpPr>
          <p:nvPr/>
        </p:nvSpPr>
        <p:spPr bwMode="auto">
          <a:xfrm>
            <a:off x="6553200" y="3429000"/>
            <a:ext cx="0" cy="3124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5105400" y="5105400"/>
            <a:ext cx="838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4191000" y="5105400"/>
            <a:ext cx="6096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>
            <a:off x="1905000" y="1676400"/>
            <a:ext cx="7010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391400" cy="127635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Solving the PVAD Problem</a:t>
            </a:r>
          </a:p>
        </p:txBody>
      </p:sp>
      <p:sp>
        <p:nvSpPr>
          <p:cNvPr id="73734" name="Line 6"/>
          <p:cNvSpPr>
            <a:spLocks noChangeShapeType="1"/>
          </p:cNvSpPr>
          <p:nvPr/>
        </p:nvSpPr>
        <p:spPr bwMode="auto">
          <a:xfrm>
            <a:off x="1828800" y="1600200"/>
            <a:ext cx="7010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304800" y="1828800"/>
            <a:ext cx="8534400" cy="1981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22860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73737" name="Rectangle 9"/>
          <p:cNvSpPr>
            <a:spLocks noChangeArrowheads="1"/>
          </p:cNvSpPr>
          <p:nvPr/>
        </p:nvSpPr>
        <p:spPr bwMode="auto">
          <a:xfrm>
            <a:off x="36576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I/Y</a:t>
            </a:r>
          </a:p>
        </p:txBody>
      </p:sp>
      <p:sp>
        <p:nvSpPr>
          <p:cNvPr id="73738" name="Rectangle 10"/>
          <p:cNvSpPr>
            <a:spLocks noChangeArrowheads="1"/>
          </p:cNvSpPr>
          <p:nvPr/>
        </p:nvSpPr>
        <p:spPr bwMode="auto">
          <a:xfrm>
            <a:off x="49530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PV</a:t>
            </a:r>
          </a:p>
        </p:txBody>
      </p:sp>
      <p:sp>
        <p:nvSpPr>
          <p:cNvPr id="73739" name="Rectangle 11"/>
          <p:cNvSpPr>
            <a:spLocks noChangeArrowheads="1"/>
          </p:cNvSpPr>
          <p:nvPr/>
        </p:nvSpPr>
        <p:spPr bwMode="auto">
          <a:xfrm>
            <a:off x="62484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PMT</a:t>
            </a:r>
          </a:p>
        </p:txBody>
      </p:sp>
      <p:sp>
        <p:nvSpPr>
          <p:cNvPr id="73740" name="Rectangle 12"/>
          <p:cNvSpPr>
            <a:spLocks noChangeArrowheads="1"/>
          </p:cNvSpPr>
          <p:nvPr/>
        </p:nvSpPr>
        <p:spPr bwMode="auto">
          <a:xfrm>
            <a:off x="75438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FV</a:t>
            </a:r>
          </a:p>
        </p:txBody>
      </p:sp>
      <p:sp>
        <p:nvSpPr>
          <p:cNvPr id="73741" name="Rectangle 13"/>
          <p:cNvSpPr>
            <a:spLocks noChangeArrowheads="1"/>
          </p:cNvSpPr>
          <p:nvPr/>
        </p:nvSpPr>
        <p:spPr bwMode="auto">
          <a:xfrm>
            <a:off x="381000" y="1905000"/>
            <a:ext cx="17526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>
                <a:solidFill>
                  <a:srgbClr val="000000"/>
                </a:solidFill>
              </a:rPr>
              <a:t>Inputs</a:t>
            </a:r>
          </a:p>
        </p:txBody>
      </p:sp>
      <p:sp>
        <p:nvSpPr>
          <p:cNvPr id="73742" name="Rectangle 14"/>
          <p:cNvSpPr>
            <a:spLocks noChangeArrowheads="1"/>
          </p:cNvSpPr>
          <p:nvPr/>
        </p:nvSpPr>
        <p:spPr bwMode="auto">
          <a:xfrm>
            <a:off x="381000" y="3162300"/>
            <a:ext cx="17526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>
                <a:solidFill>
                  <a:srgbClr val="000000"/>
                </a:solidFill>
              </a:rPr>
              <a:t>Compute</a:t>
            </a:r>
          </a:p>
        </p:txBody>
      </p:sp>
      <p:sp>
        <p:nvSpPr>
          <p:cNvPr id="73743" name="Rectangle 15"/>
          <p:cNvSpPr>
            <a:spLocks noChangeArrowheads="1"/>
          </p:cNvSpPr>
          <p:nvPr/>
        </p:nvSpPr>
        <p:spPr bwMode="auto">
          <a:xfrm>
            <a:off x="2286000" y="1905000"/>
            <a:ext cx="6400800" cy="5334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800">
                <a:solidFill>
                  <a:srgbClr val="000000"/>
                </a:solidFill>
              </a:rPr>
              <a:t>    </a:t>
            </a:r>
            <a:r>
              <a:rPr lang="en-US" sz="2800">
                <a:solidFill>
                  <a:schemeClr val="tx2"/>
                </a:solidFill>
              </a:rPr>
              <a:t>3</a:t>
            </a:r>
            <a:r>
              <a:rPr lang="en-US" sz="2800">
                <a:solidFill>
                  <a:srgbClr val="000000"/>
                </a:solidFill>
              </a:rPr>
              <a:t>        </a:t>
            </a:r>
            <a:r>
              <a:rPr lang="en-US" sz="2800">
                <a:solidFill>
                  <a:srgbClr val="C277FF"/>
                </a:solidFill>
              </a:rPr>
              <a:t>    7</a:t>
            </a:r>
            <a:r>
              <a:rPr lang="en-US" sz="2800">
                <a:solidFill>
                  <a:srgbClr val="000000"/>
                </a:solidFill>
              </a:rPr>
              <a:t>           </a:t>
            </a:r>
            <a:r>
              <a:rPr lang="en-US" sz="2800">
                <a:solidFill>
                  <a:srgbClr val="42B200"/>
                </a:solidFill>
              </a:rPr>
              <a:t>        -1,000</a:t>
            </a:r>
            <a:r>
              <a:rPr lang="en-US" sz="2800">
                <a:solidFill>
                  <a:schemeClr val="hlink"/>
                </a:solidFill>
              </a:rPr>
              <a:t>        0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73744" name="Rectangle 16"/>
          <p:cNvSpPr>
            <a:spLocks noChangeArrowheads="1"/>
          </p:cNvSpPr>
          <p:nvPr/>
        </p:nvSpPr>
        <p:spPr bwMode="auto">
          <a:xfrm>
            <a:off x="2286000" y="3124200"/>
            <a:ext cx="6400800" cy="5334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400"/>
              <a:t>                             </a:t>
            </a:r>
            <a:r>
              <a:rPr lang="en-US" sz="2800">
                <a:solidFill>
                  <a:schemeClr val="hlink"/>
                </a:solidFill>
              </a:rPr>
              <a:t>2,808.02</a:t>
            </a:r>
          </a:p>
        </p:txBody>
      </p:sp>
      <p:sp>
        <p:nvSpPr>
          <p:cNvPr id="73745" name="Rectangle 17"/>
          <p:cNvSpPr>
            <a:spLocks noChangeArrowheads="1"/>
          </p:cNvSpPr>
          <p:nvPr/>
        </p:nvSpPr>
        <p:spPr bwMode="auto">
          <a:xfrm>
            <a:off x="4191000" y="5562600"/>
            <a:ext cx="6096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6" name="Rectangle 18"/>
          <p:cNvSpPr>
            <a:spLocks noChangeArrowheads="1"/>
          </p:cNvSpPr>
          <p:nvPr/>
        </p:nvSpPr>
        <p:spPr bwMode="auto">
          <a:xfrm>
            <a:off x="5105400" y="5562600"/>
            <a:ext cx="838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8" name="Rectangle 20"/>
          <p:cNvSpPr>
            <a:spLocks noChangeArrowheads="1"/>
          </p:cNvSpPr>
          <p:nvPr/>
        </p:nvSpPr>
        <p:spPr bwMode="auto">
          <a:xfrm>
            <a:off x="4191000" y="6019800"/>
            <a:ext cx="6096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9" name="Rectangle 21"/>
          <p:cNvSpPr>
            <a:spLocks noChangeArrowheads="1"/>
          </p:cNvSpPr>
          <p:nvPr/>
        </p:nvSpPr>
        <p:spPr bwMode="auto">
          <a:xfrm>
            <a:off x="5105400" y="6019800"/>
            <a:ext cx="838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7" name="Rectangle 19"/>
          <p:cNvSpPr>
            <a:spLocks noChangeArrowheads="1"/>
          </p:cNvSpPr>
          <p:nvPr/>
        </p:nvSpPr>
        <p:spPr bwMode="auto">
          <a:xfrm>
            <a:off x="533400" y="3886200"/>
            <a:ext cx="8305800" cy="2590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spcAft>
                <a:spcPct val="20000"/>
              </a:spcAft>
            </a:pPr>
            <a:r>
              <a:rPr lang="en-US" sz="2400">
                <a:solidFill>
                  <a:srgbClr val="000000"/>
                </a:solidFill>
              </a:rPr>
              <a:t>Complete the problem the same as an “</a:t>
            </a:r>
            <a:r>
              <a:rPr lang="en-US" sz="2400" b="0" i="1">
                <a:solidFill>
                  <a:srgbClr val="000000"/>
                </a:solidFill>
              </a:rPr>
              <a:t>ordinary annuity</a:t>
            </a:r>
            <a:r>
              <a:rPr lang="en-US" sz="2400">
                <a:solidFill>
                  <a:srgbClr val="000000"/>
                </a:solidFill>
              </a:rPr>
              <a:t>” problem, except you must change the calculator setting to “BGN” first.  Don’t forget to change back!</a:t>
            </a:r>
          </a:p>
          <a:p>
            <a:pPr algn="l">
              <a:spcAft>
                <a:spcPct val="20000"/>
              </a:spcAft>
            </a:pPr>
            <a:r>
              <a:rPr lang="en-US" sz="2400">
                <a:solidFill>
                  <a:srgbClr val="000000"/>
                </a:solidFill>
              </a:rPr>
              <a:t>Step 1:	Press		2</a:t>
            </a:r>
            <a:r>
              <a:rPr lang="en-US" sz="2400" baseline="30000">
                <a:solidFill>
                  <a:srgbClr val="000000"/>
                </a:solidFill>
              </a:rPr>
              <a:t>nd</a:t>
            </a:r>
            <a:r>
              <a:rPr lang="en-US" sz="2400">
                <a:solidFill>
                  <a:srgbClr val="000000"/>
                </a:solidFill>
              </a:rPr>
              <a:t>	BGN		keys</a:t>
            </a:r>
          </a:p>
          <a:p>
            <a:pPr algn="l">
              <a:spcBef>
                <a:spcPct val="10000"/>
              </a:spcBef>
              <a:spcAft>
                <a:spcPct val="20000"/>
              </a:spcAft>
            </a:pPr>
            <a:r>
              <a:rPr lang="en-US" sz="2400">
                <a:solidFill>
                  <a:srgbClr val="000000"/>
                </a:solidFill>
              </a:rPr>
              <a:t>Step 2:	Press		2</a:t>
            </a:r>
            <a:r>
              <a:rPr lang="en-US" sz="2400" baseline="30000">
                <a:solidFill>
                  <a:srgbClr val="000000"/>
                </a:solidFill>
              </a:rPr>
              <a:t>nd</a:t>
            </a:r>
            <a:r>
              <a:rPr lang="en-US" sz="2400">
                <a:solidFill>
                  <a:srgbClr val="000000"/>
                </a:solidFill>
              </a:rPr>
              <a:t>	SET		keys</a:t>
            </a:r>
          </a:p>
          <a:p>
            <a:pPr algn="l">
              <a:spcBef>
                <a:spcPct val="10000"/>
              </a:spcBef>
              <a:spcAft>
                <a:spcPct val="20000"/>
              </a:spcAft>
            </a:pPr>
            <a:r>
              <a:rPr lang="en-US" sz="2400">
                <a:solidFill>
                  <a:srgbClr val="000000"/>
                </a:solidFill>
              </a:rPr>
              <a:t>Step 3:	Press		2</a:t>
            </a:r>
            <a:r>
              <a:rPr lang="en-US" sz="2400" baseline="30000">
                <a:solidFill>
                  <a:srgbClr val="000000"/>
                </a:solidFill>
              </a:rPr>
              <a:t>nd</a:t>
            </a:r>
            <a:r>
              <a:rPr lang="en-US" sz="2400">
                <a:solidFill>
                  <a:srgbClr val="000000"/>
                </a:solidFill>
              </a:rPr>
              <a:t>	QUIT		keys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2"/>
          <p:cNvSpPr>
            <a:spLocks noChangeShapeType="1"/>
          </p:cNvSpPr>
          <p:nvPr/>
        </p:nvSpPr>
        <p:spPr bwMode="auto">
          <a:xfrm>
            <a:off x="1905000" y="1676400"/>
            <a:ext cx="4495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Types of Interest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1828800" y="1600200"/>
            <a:ext cx="4495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762000" y="3810000"/>
            <a:ext cx="7848600" cy="2286000"/>
          </a:xfrm>
          <a:noFill/>
          <a:ln/>
        </p:spPr>
        <p:txBody>
          <a:bodyPr/>
          <a:lstStyle/>
          <a:p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Compound Interest</a:t>
            </a:r>
            <a:endParaRPr lang="en-US" sz="3200"/>
          </a:p>
          <a:p>
            <a:pPr lvl="1">
              <a:buFont typeface="Monotype Sorts" pitchFamily="2" charset="2"/>
              <a:buNone/>
            </a:pPr>
            <a:r>
              <a:rPr lang="en-US" sz="2800"/>
              <a:t>Interest paid (earned) on any previous interest earned, as well as on the principal borrowed (lent).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762000" y="2057400"/>
            <a:ext cx="7848600" cy="160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Simple Interest</a:t>
            </a:r>
            <a:endParaRPr lang="en-US" sz="3200">
              <a:solidFill>
                <a:srgbClr val="000000"/>
              </a:solidFill>
            </a:endParaRPr>
          </a:p>
          <a:p>
            <a:pPr marL="742950" lvl="1" indent="-285750" algn="l">
              <a:spcBef>
                <a:spcPct val="20000"/>
              </a:spcBef>
              <a:spcAft>
                <a:spcPct val="20000"/>
              </a:spcAft>
            </a:pPr>
            <a:r>
              <a:rPr lang="en-US" sz="2800">
                <a:solidFill>
                  <a:srgbClr val="000000"/>
                </a:solidFill>
              </a:rPr>
              <a:t>Interest paid (earned) on only the original amount, or principal, borrowed (lent).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build="p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763000" cy="4495800"/>
          </a:xfrm>
          <a:noFill/>
          <a:ln/>
        </p:spPr>
        <p:txBody>
          <a:bodyPr/>
          <a:lstStyle/>
          <a:p>
            <a:pPr marL="685800" indent="-685800">
              <a:lnSpc>
                <a:spcPct val="90000"/>
              </a:lnSpc>
              <a:buFont typeface="Monotype Sorts" pitchFamily="2" charset="2"/>
              <a:buNone/>
            </a:pPr>
            <a:r>
              <a:rPr lang="en-US" sz="2800"/>
              <a:t>1.  Read problem thoroughly</a:t>
            </a:r>
          </a:p>
          <a:p>
            <a:pPr marL="685800" indent="-685800">
              <a:lnSpc>
                <a:spcPct val="90000"/>
              </a:lnSpc>
              <a:buFont typeface="Monotype Sorts" pitchFamily="2" charset="2"/>
              <a:buNone/>
            </a:pPr>
            <a:r>
              <a:rPr lang="en-US" sz="2800"/>
              <a:t>2.  Create a time line</a:t>
            </a:r>
          </a:p>
          <a:p>
            <a:pPr marL="685800" indent="-685800">
              <a:lnSpc>
                <a:spcPct val="90000"/>
              </a:lnSpc>
              <a:buFont typeface="Monotype Sorts" pitchFamily="2" charset="2"/>
              <a:buNone/>
            </a:pPr>
            <a:r>
              <a:rPr lang="en-US" sz="2800"/>
              <a:t>3.  Put cash flows and arrows on time line</a:t>
            </a:r>
          </a:p>
          <a:p>
            <a:pPr marL="685800" indent="-685800">
              <a:lnSpc>
                <a:spcPct val="90000"/>
              </a:lnSpc>
              <a:buFont typeface="Monotype Sorts" pitchFamily="2" charset="2"/>
              <a:buNone/>
            </a:pPr>
            <a:r>
              <a:rPr lang="en-US" sz="2800"/>
              <a:t>4.  Determine if it is a PV or FV problem</a:t>
            </a:r>
          </a:p>
          <a:p>
            <a:pPr marL="685800" indent="-685800">
              <a:lnSpc>
                <a:spcPct val="90000"/>
              </a:lnSpc>
              <a:buFont typeface="Monotype Sorts" pitchFamily="2" charset="2"/>
              <a:buNone/>
            </a:pPr>
            <a:r>
              <a:rPr lang="en-US" sz="2800"/>
              <a:t>5.  Determine if solution involves a single 	       	CF, annuity stream(s), or mixed flow</a:t>
            </a:r>
          </a:p>
          <a:p>
            <a:pPr marL="685800" indent="-685800">
              <a:lnSpc>
                <a:spcPct val="90000"/>
              </a:lnSpc>
              <a:buFont typeface="Monotype Sorts" pitchFamily="2" charset="2"/>
              <a:buNone/>
            </a:pPr>
            <a:r>
              <a:rPr lang="en-US" sz="2800"/>
              <a:t>6.  Solve the problem</a:t>
            </a:r>
          </a:p>
          <a:p>
            <a:pPr marL="685800" indent="-685800">
              <a:lnSpc>
                <a:spcPct val="90000"/>
              </a:lnSpc>
              <a:buFont typeface="Monotype Sorts" pitchFamily="2" charset="2"/>
              <a:buNone/>
            </a:pPr>
            <a:r>
              <a:rPr lang="en-US" sz="2800"/>
              <a:t>7.  Check with financial calculator (optional)</a:t>
            </a:r>
          </a:p>
        </p:txBody>
      </p:sp>
      <p:sp>
        <p:nvSpPr>
          <p:cNvPr id="48131" name="Line 3"/>
          <p:cNvSpPr>
            <a:spLocks noChangeShapeType="1"/>
          </p:cNvSpPr>
          <p:nvPr/>
        </p:nvSpPr>
        <p:spPr bwMode="auto">
          <a:xfrm>
            <a:off x="1905000" y="1676400"/>
            <a:ext cx="6172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76200"/>
            <a:ext cx="6629400" cy="167640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sz="3900" b="1"/>
              <a:t>Steps to Solve Time Value of Money Problems</a:t>
            </a:r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>
            <a:off x="1828800" y="1600200"/>
            <a:ext cx="6172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8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8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8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build="p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1981200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/>
              <a:t>	</a:t>
            </a:r>
            <a:r>
              <a:rPr lang="en-US" sz="3200"/>
              <a:t>Julie Miller will receive the set of </a:t>
            </a:r>
            <a:r>
              <a:rPr lang="en-US" sz="3200">
                <a:solidFill>
                  <a:srgbClr val="A75151"/>
                </a:solidFill>
              </a:rPr>
              <a:t>cash flows </a:t>
            </a:r>
            <a:r>
              <a:rPr lang="en-US" sz="3200"/>
              <a:t>below.  What is the </a:t>
            </a:r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Present Value </a:t>
            </a:r>
            <a:r>
              <a:rPr lang="en-US" sz="3200"/>
              <a:t>at a discount rate of </a:t>
            </a:r>
            <a:r>
              <a:rPr lang="en-US" sz="3200">
                <a:solidFill>
                  <a:srgbClr val="C277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10%</a:t>
            </a:r>
            <a:r>
              <a:rPr lang="en-US" sz="3200"/>
              <a:t>.</a:t>
            </a:r>
          </a:p>
        </p:txBody>
      </p:sp>
      <p:sp>
        <p:nvSpPr>
          <p:cNvPr id="49155" name="Line 3"/>
          <p:cNvSpPr>
            <a:spLocks noChangeShapeType="1"/>
          </p:cNvSpPr>
          <p:nvPr/>
        </p:nvSpPr>
        <p:spPr bwMode="auto">
          <a:xfrm>
            <a:off x="1905000" y="1676400"/>
            <a:ext cx="5715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162800" cy="127635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Mixed Flows Example</a:t>
            </a:r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1828800" y="1600200"/>
            <a:ext cx="5715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1600200" y="4648200"/>
            <a:ext cx="6172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>
            <a:off x="1600200" y="4267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>
            <a:off x="7772400" y="4267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1128713" y="3657600"/>
            <a:ext cx="6883400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3200" b="0">
                <a:solidFill>
                  <a:srgbClr val="000000"/>
                </a:solidFill>
              </a:rPr>
              <a:t>  </a:t>
            </a:r>
            <a:r>
              <a:rPr lang="en-US" b="0">
                <a:solidFill>
                  <a:srgbClr val="000000"/>
                </a:solidFill>
              </a:rPr>
              <a:t>0        1        2        3        4       </a:t>
            </a: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2119313" y="4772025"/>
            <a:ext cx="633730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l"/>
            <a:r>
              <a:rPr lang="en-US" sz="3200">
                <a:solidFill>
                  <a:srgbClr val="014A0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$600    $600   $400   $400  $100</a:t>
            </a:r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>
            <a:off x="7772400" y="5486400"/>
            <a:ext cx="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>
            <a:off x="2057400" y="5867400"/>
            <a:ext cx="762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5" name="Rectangle 13"/>
          <p:cNvSpPr>
            <a:spLocks noChangeArrowheads="1"/>
          </p:cNvSpPr>
          <p:nvPr/>
        </p:nvSpPr>
        <p:spPr bwMode="auto">
          <a:xfrm>
            <a:off x="1052513" y="5457825"/>
            <a:ext cx="871537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20000"/>
              </a:spcBef>
              <a:spcAft>
                <a:spcPct val="20000"/>
              </a:spcAft>
            </a:pPr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</a:t>
            </a:r>
            <a:r>
              <a:rPr lang="en-US" sz="3200" baseline="-25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</a:p>
        </p:txBody>
      </p:sp>
      <p:sp>
        <p:nvSpPr>
          <p:cNvPr id="49166" name="Rectangle 14"/>
          <p:cNvSpPr>
            <a:spLocks noChangeArrowheads="1"/>
          </p:cNvSpPr>
          <p:nvPr/>
        </p:nvSpPr>
        <p:spPr bwMode="auto">
          <a:xfrm>
            <a:off x="1738313" y="4162425"/>
            <a:ext cx="993775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3200">
                <a:solidFill>
                  <a:srgbClr val="C277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10%</a:t>
            </a:r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>
            <a:off x="2819400" y="4267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>
            <a:off x="4114800" y="4267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>
            <a:off x="5410200" y="4267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>
            <a:off x="6629400" y="4267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>
            <a:off x="2819400" y="5486400"/>
            <a:ext cx="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72" name="Line 20"/>
          <p:cNvSpPr>
            <a:spLocks noChangeShapeType="1"/>
          </p:cNvSpPr>
          <p:nvPr/>
        </p:nvSpPr>
        <p:spPr bwMode="auto">
          <a:xfrm>
            <a:off x="4114800" y="5486400"/>
            <a:ext cx="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73" name="Line 21"/>
          <p:cNvSpPr>
            <a:spLocks noChangeShapeType="1"/>
          </p:cNvSpPr>
          <p:nvPr/>
        </p:nvSpPr>
        <p:spPr bwMode="auto">
          <a:xfrm>
            <a:off x="5410200" y="5486400"/>
            <a:ext cx="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74" name="Line 22"/>
          <p:cNvSpPr>
            <a:spLocks noChangeShapeType="1"/>
          </p:cNvSpPr>
          <p:nvPr/>
        </p:nvSpPr>
        <p:spPr bwMode="auto">
          <a:xfrm>
            <a:off x="6629400" y="5486400"/>
            <a:ext cx="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75" name="Line 23"/>
          <p:cNvSpPr>
            <a:spLocks noChangeShapeType="1"/>
          </p:cNvSpPr>
          <p:nvPr/>
        </p:nvSpPr>
        <p:spPr bwMode="auto">
          <a:xfrm>
            <a:off x="2819400" y="5867400"/>
            <a:ext cx="129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76" name="Line 24"/>
          <p:cNvSpPr>
            <a:spLocks noChangeShapeType="1"/>
          </p:cNvSpPr>
          <p:nvPr/>
        </p:nvSpPr>
        <p:spPr bwMode="auto">
          <a:xfrm>
            <a:off x="4114800" y="5867400"/>
            <a:ext cx="129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77" name="Line 25"/>
          <p:cNvSpPr>
            <a:spLocks noChangeShapeType="1"/>
          </p:cNvSpPr>
          <p:nvPr/>
        </p:nvSpPr>
        <p:spPr bwMode="auto">
          <a:xfrm>
            <a:off x="5410200" y="5867400"/>
            <a:ext cx="1219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78" name="Line 26"/>
          <p:cNvSpPr>
            <a:spLocks noChangeShapeType="1"/>
          </p:cNvSpPr>
          <p:nvPr/>
        </p:nvSpPr>
        <p:spPr bwMode="auto">
          <a:xfrm>
            <a:off x="6629400" y="58674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8001000" cy="4343400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/>
              <a:t>	</a:t>
            </a:r>
            <a:r>
              <a:rPr lang="en-US" sz="3200"/>
              <a:t>1.	Solve a </a:t>
            </a:r>
            <a:r>
              <a:rPr lang="en-US" sz="3200">
                <a:solidFill>
                  <a:schemeClr val="hlink"/>
                </a:solidFill>
              </a:rPr>
              <a:t>“</a:t>
            </a:r>
            <a:r>
              <a:rPr lang="en-US" sz="32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piece-at-a-time</a:t>
            </a:r>
            <a:r>
              <a:rPr lang="en-US" sz="3200">
                <a:solidFill>
                  <a:schemeClr val="hlink"/>
                </a:solidFill>
              </a:rPr>
              <a:t>” </a:t>
            </a:r>
            <a:r>
              <a:rPr lang="en-US" sz="3200"/>
              <a:t>by 		discounting each </a:t>
            </a:r>
            <a:r>
              <a:rPr lang="en-US" sz="32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piece</a:t>
            </a:r>
            <a:r>
              <a:rPr lang="en-US" sz="3200"/>
              <a:t> back to t=0.</a:t>
            </a:r>
          </a:p>
          <a:p>
            <a:pPr>
              <a:buFont typeface="Monotype Sorts" pitchFamily="2" charset="2"/>
              <a:buNone/>
            </a:pPr>
            <a:r>
              <a:rPr lang="en-US" sz="3200"/>
              <a:t>	2.	Solve a </a:t>
            </a:r>
            <a:r>
              <a:rPr lang="en-US" sz="3200">
                <a:solidFill>
                  <a:schemeClr val="accent1"/>
                </a:solidFill>
              </a:rPr>
              <a:t>“</a:t>
            </a:r>
            <a:r>
              <a:rPr lang="en-US" sz="3200" i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group-at-a-time</a:t>
            </a:r>
            <a:r>
              <a:rPr lang="en-US" sz="3200">
                <a:solidFill>
                  <a:schemeClr val="accent1"/>
                </a:solidFill>
              </a:rPr>
              <a:t>” </a:t>
            </a:r>
            <a:r>
              <a:rPr lang="en-US" sz="3200"/>
              <a:t>by first		breaking problem into </a:t>
            </a:r>
            <a:r>
              <a:rPr lang="en-US" sz="3200" u="sng"/>
              <a:t>groups</a:t>
            </a:r>
            <a:r>
              <a:rPr lang="en-US" sz="3200"/>
              <a:t> </a:t>
            </a:r>
            <a:r>
              <a:rPr lang="en-US" sz="3200" u="sng"/>
              <a:t>of</a:t>
            </a:r>
            <a:r>
              <a:rPr lang="en-US" sz="3200"/>
              <a:t> 	</a:t>
            </a:r>
            <a:r>
              <a:rPr lang="en-US" sz="3200" u="sng"/>
              <a:t>annuity</a:t>
            </a:r>
            <a:r>
              <a:rPr lang="en-US" sz="3200"/>
              <a:t> </a:t>
            </a:r>
            <a:r>
              <a:rPr lang="en-US" sz="3200" u="sng"/>
              <a:t>streams</a:t>
            </a:r>
            <a:r>
              <a:rPr lang="en-US" sz="3200"/>
              <a:t> and any </a:t>
            </a:r>
            <a:r>
              <a:rPr lang="en-US" sz="3200" u="sng"/>
              <a:t>single</a:t>
            </a:r>
            <a:r>
              <a:rPr lang="en-US" sz="3200"/>
              <a:t>  	</a:t>
            </a:r>
            <a:r>
              <a:rPr lang="en-US" sz="3200" u="sng"/>
              <a:t>cash</a:t>
            </a:r>
            <a:r>
              <a:rPr lang="en-US" sz="3200"/>
              <a:t> </a:t>
            </a:r>
            <a:r>
              <a:rPr lang="en-US" sz="3200" u="sng"/>
              <a:t>flow</a:t>
            </a:r>
            <a:r>
              <a:rPr lang="en-US" sz="3200"/>
              <a:t> </a:t>
            </a:r>
            <a:r>
              <a:rPr lang="en-US" sz="3200" u="sng"/>
              <a:t>groups</a:t>
            </a:r>
            <a:r>
              <a:rPr lang="en-US" sz="3200"/>
              <a:t>.  Then discount 	each </a:t>
            </a:r>
            <a:r>
              <a:rPr lang="en-US" sz="3200" i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group</a:t>
            </a:r>
            <a:r>
              <a:rPr lang="en-US" sz="3200"/>
              <a:t> back to t=0.</a:t>
            </a:r>
          </a:p>
        </p:txBody>
      </p:sp>
      <p:sp>
        <p:nvSpPr>
          <p:cNvPr id="50179" name="Line 3"/>
          <p:cNvSpPr>
            <a:spLocks noChangeShapeType="1"/>
          </p:cNvSpPr>
          <p:nvPr/>
        </p:nvSpPr>
        <p:spPr bwMode="auto">
          <a:xfrm>
            <a:off x="1905000" y="1676400"/>
            <a:ext cx="3810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162800" cy="127635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How to Solve?</a:t>
            </a:r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>
            <a:off x="1828800" y="1600200"/>
            <a:ext cx="3810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build="p" autoUpdateAnimBg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Line 2"/>
          <p:cNvSpPr>
            <a:spLocks noChangeShapeType="1"/>
          </p:cNvSpPr>
          <p:nvPr/>
        </p:nvSpPr>
        <p:spPr bwMode="auto">
          <a:xfrm>
            <a:off x="1905000" y="1676400"/>
            <a:ext cx="4876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162800" cy="127635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“Piece-At-A-Time”</a:t>
            </a: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1828800" y="1600200"/>
            <a:ext cx="4876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>
            <a:off x="1905000" y="3048000"/>
            <a:ext cx="6172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>
            <a:off x="1905000" y="26670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>
            <a:off x="8077200" y="26670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1357313" y="2057400"/>
            <a:ext cx="6869112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3200" b="0">
                <a:solidFill>
                  <a:srgbClr val="000000"/>
                </a:solidFill>
              </a:rPr>
              <a:t>   </a:t>
            </a:r>
            <a:r>
              <a:rPr lang="en-US" b="0">
                <a:solidFill>
                  <a:srgbClr val="000000"/>
                </a:solidFill>
              </a:rPr>
              <a:t>0       1         2        3       4       </a:t>
            </a: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2347913" y="3095625"/>
            <a:ext cx="633730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l"/>
            <a:r>
              <a:rPr lang="en-US" sz="3200">
                <a:solidFill>
                  <a:srgbClr val="014A0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$600    $600   $400   $400  $100</a:t>
            </a:r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2362200" y="3886200"/>
            <a:ext cx="762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1" name="Rectangle 11"/>
          <p:cNvSpPr>
            <a:spLocks noChangeArrowheads="1"/>
          </p:cNvSpPr>
          <p:nvPr/>
        </p:nvSpPr>
        <p:spPr bwMode="auto">
          <a:xfrm>
            <a:off x="2043113" y="2562225"/>
            <a:ext cx="993775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3200">
                <a:solidFill>
                  <a:srgbClr val="C277FF"/>
                </a:solidFill>
              </a:rPr>
              <a:t>10%</a:t>
            </a:r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3124200" y="26670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>
            <a:off x="4419600" y="26670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5715000" y="26670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5" name="Line 15"/>
          <p:cNvSpPr>
            <a:spLocks noChangeShapeType="1"/>
          </p:cNvSpPr>
          <p:nvPr/>
        </p:nvSpPr>
        <p:spPr bwMode="auto">
          <a:xfrm>
            <a:off x="6934200" y="26670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>
            <a:off x="3124200" y="3657600"/>
            <a:ext cx="0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7" name="Line 17"/>
          <p:cNvSpPr>
            <a:spLocks noChangeShapeType="1"/>
          </p:cNvSpPr>
          <p:nvPr/>
        </p:nvSpPr>
        <p:spPr bwMode="auto">
          <a:xfrm>
            <a:off x="4419600" y="3657600"/>
            <a:ext cx="0" cy="609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8" name="Line 18"/>
          <p:cNvSpPr>
            <a:spLocks noChangeShapeType="1"/>
          </p:cNvSpPr>
          <p:nvPr/>
        </p:nvSpPr>
        <p:spPr bwMode="auto">
          <a:xfrm>
            <a:off x="2362200" y="4267200"/>
            <a:ext cx="2057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9" name="Rectangle 19"/>
          <p:cNvSpPr>
            <a:spLocks noChangeArrowheads="1"/>
          </p:cNvSpPr>
          <p:nvPr/>
        </p:nvSpPr>
        <p:spPr bwMode="auto">
          <a:xfrm>
            <a:off x="900113" y="3597275"/>
            <a:ext cx="1470025" cy="2224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$545.45</a:t>
            </a:r>
          </a:p>
          <a:p>
            <a:pPr algn="l"/>
            <a:r>
              <a:rPr 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$495.87</a:t>
            </a:r>
          </a:p>
          <a:p>
            <a:pPr algn="l"/>
            <a:r>
              <a:rPr 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$300.53</a:t>
            </a:r>
          </a:p>
          <a:p>
            <a:pPr algn="l"/>
            <a:r>
              <a:rPr 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$273.21</a:t>
            </a:r>
          </a:p>
          <a:p>
            <a:pPr algn="l"/>
            <a:r>
              <a:rPr 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  62.09</a:t>
            </a:r>
          </a:p>
        </p:txBody>
      </p:sp>
      <p:sp>
        <p:nvSpPr>
          <p:cNvPr id="51220" name="Line 20"/>
          <p:cNvSpPr>
            <a:spLocks noChangeShapeType="1"/>
          </p:cNvSpPr>
          <p:nvPr/>
        </p:nvSpPr>
        <p:spPr bwMode="auto">
          <a:xfrm>
            <a:off x="2362200" y="4724400"/>
            <a:ext cx="3352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21" name="Line 21"/>
          <p:cNvSpPr>
            <a:spLocks noChangeShapeType="1"/>
          </p:cNvSpPr>
          <p:nvPr/>
        </p:nvSpPr>
        <p:spPr bwMode="auto">
          <a:xfrm>
            <a:off x="2362200" y="5105400"/>
            <a:ext cx="4572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22" name="Line 22"/>
          <p:cNvSpPr>
            <a:spLocks noChangeShapeType="1"/>
          </p:cNvSpPr>
          <p:nvPr/>
        </p:nvSpPr>
        <p:spPr bwMode="auto">
          <a:xfrm>
            <a:off x="2362200" y="5486400"/>
            <a:ext cx="5715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23" name="Line 23"/>
          <p:cNvSpPr>
            <a:spLocks noChangeShapeType="1"/>
          </p:cNvSpPr>
          <p:nvPr/>
        </p:nvSpPr>
        <p:spPr bwMode="auto">
          <a:xfrm>
            <a:off x="5715000" y="3657600"/>
            <a:ext cx="0" cy="1066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24" name="Line 24"/>
          <p:cNvSpPr>
            <a:spLocks noChangeShapeType="1"/>
          </p:cNvSpPr>
          <p:nvPr/>
        </p:nvSpPr>
        <p:spPr bwMode="auto">
          <a:xfrm>
            <a:off x="6934200" y="3657600"/>
            <a:ext cx="0" cy="1447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25" name="Line 25"/>
          <p:cNvSpPr>
            <a:spLocks noChangeShapeType="1"/>
          </p:cNvSpPr>
          <p:nvPr/>
        </p:nvSpPr>
        <p:spPr bwMode="auto">
          <a:xfrm>
            <a:off x="8077200" y="3657600"/>
            <a:ext cx="0" cy="1828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26" name="Line 26"/>
          <p:cNvSpPr>
            <a:spLocks noChangeShapeType="1"/>
          </p:cNvSpPr>
          <p:nvPr/>
        </p:nvSpPr>
        <p:spPr bwMode="auto">
          <a:xfrm>
            <a:off x="914400" y="5791200"/>
            <a:ext cx="1447800" cy="0"/>
          </a:xfrm>
          <a:prstGeom prst="line">
            <a:avLst/>
          </a:prstGeom>
          <a:noFill/>
          <a:ln w="50800">
            <a:solidFill>
              <a:srgbClr val="42B2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27" name="Rectangle 27"/>
          <p:cNvSpPr>
            <a:spLocks noChangeArrowheads="1"/>
          </p:cNvSpPr>
          <p:nvPr/>
        </p:nvSpPr>
        <p:spPr bwMode="auto">
          <a:xfrm>
            <a:off x="747713" y="5838825"/>
            <a:ext cx="654050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$1677.15 </a:t>
            </a:r>
            <a:r>
              <a:rPr 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 </a:t>
            </a:r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</a:t>
            </a:r>
            <a:r>
              <a:rPr lang="en-US" sz="3200" baseline="-25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sz="3200">
                <a:solidFill>
                  <a:srgbClr val="014A0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of the Mixed Flow</a:t>
            </a:r>
          </a:p>
        </p:txBody>
      </p:sp>
    </p:spTree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Line 2"/>
          <p:cNvSpPr>
            <a:spLocks noChangeShapeType="1"/>
          </p:cNvSpPr>
          <p:nvPr/>
        </p:nvSpPr>
        <p:spPr bwMode="auto">
          <a:xfrm>
            <a:off x="1905000" y="1676400"/>
            <a:ext cx="6172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162800" cy="127635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“Group-At-A-Time” (#1)</a:t>
            </a:r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>
            <a:off x="1828800" y="1600200"/>
            <a:ext cx="6172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>
            <a:off x="1981200" y="2743200"/>
            <a:ext cx="5410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>
            <a:off x="1981200" y="2362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1" name="Line 7"/>
          <p:cNvSpPr>
            <a:spLocks noChangeShapeType="1"/>
          </p:cNvSpPr>
          <p:nvPr/>
        </p:nvSpPr>
        <p:spPr bwMode="auto">
          <a:xfrm>
            <a:off x="7391400" y="2362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1509713" y="1876425"/>
            <a:ext cx="6111875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800" b="0">
                <a:solidFill>
                  <a:srgbClr val="000000"/>
                </a:solidFill>
              </a:rPr>
              <a:t>   </a:t>
            </a:r>
            <a:r>
              <a:rPr lang="en-US" sz="3200" b="0">
                <a:solidFill>
                  <a:srgbClr val="000000"/>
                </a:solidFill>
              </a:rPr>
              <a:t>0       1         2        3       4       </a:t>
            </a: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2347913" y="2867025"/>
            <a:ext cx="557530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l"/>
            <a:r>
              <a:rPr lang="en-US" sz="2800">
                <a:solidFill>
                  <a:srgbClr val="014A0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$600    $600   $400   $400  $100</a:t>
            </a:r>
          </a:p>
        </p:txBody>
      </p:sp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1966913" y="2301875"/>
            <a:ext cx="893762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800">
                <a:solidFill>
                  <a:srgbClr val="C277FF"/>
                </a:solidFill>
              </a:rPr>
              <a:t>10%</a:t>
            </a:r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>
            <a:off x="2971800" y="2362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>
            <a:off x="4267200" y="2362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7" name="Line 13"/>
          <p:cNvSpPr>
            <a:spLocks noChangeShapeType="1"/>
          </p:cNvSpPr>
          <p:nvPr/>
        </p:nvSpPr>
        <p:spPr bwMode="auto">
          <a:xfrm>
            <a:off x="5334000" y="2362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6324600" y="23622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>
            <a:off x="2971800" y="3352800"/>
            <a:ext cx="0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40" name="Line 16"/>
          <p:cNvSpPr>
            <a:spLocks noChangeShapeType="1"/>
          </p:cNvSpPr>
          <p:nvPr/>
        </p:nvSpPr>
        <p:spPr bwMode="auto">
          <a:xfrm>
            <a:off x="4267200" y="3352800"/>
            <a:ext cx="0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41" name="Line 17"/>
          <p:cNvSpPr>
            <a:spLocks noChangeShapeType="1"/>
          </p:cNvSpPr>
          <p:nvPr/>
        </p:nvSpPr>
        <p:spPr bwMode="auto">
          <a:xfrm>
            <a:off x="2438400" y="3581400"/>
            <a:ext cx="1828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42" name="Rectangle 18"/>
          <p:cNvSpPr>
            <a:spLocks noChangeArrowheads="1"/>
          </p:cNvSpPr>
          <p:nvPr/>
        </p:nvSpPr>
        <p:spPr bwMode="auto">
          <a:xfrm>
            <a:off x="900113" y="3338513"/>
            <a:ext cx="1538287" cy="1184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$1,041.60</a:t>
            </a:r>
          </a:p>
          <a:p>
            <a:pPr algn="l"/>
            <a:r>
              <a:rPr lang="en-US" sz="24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   573.57</a:t>
            </a:r>
          </a:p>
          <a:p>
            <a:pPr algn="l"/>
            <a:r>
              <a:rPr lang="en-US" sz="24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     62.10</a:t>
            </a:r>
          </a:p>
        </p:txBody>
      </p:sp>
      <p:sp>
        <p:nvSpPr>
          <p:cNvPr id="52243" name="Line 19"/>
          <p:cNvSpPr>
            <a:spLocks noChangeShapeType="1"/>
          </p:cNvSpPr>
          <p:nvPr/>
        </p:nvSpPr>
        <p:spPr bwMode="auto">
          <a:xfrm>
            <a:off x="4267200" y="3886200"/>
            <a:ext cx="2057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44" name="Line 20"/>
          <p:cNvSpPr>
            <a:spLocks noChangeShapeType="1"/>
          </p:cNvSpPr>
          <p:nvPr/>
        </p:nvSpPr>
        <p:spPr bwMode="auto">
          <a:xfrm>
            <a:off x="2438400" y="4267200"/>
            <a:ext cx="495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45" name="Line 21"/>
          <p:cNvSpPr>
            <a:spLocks noChangeShapeType="1"/>
          </p:cNvSpPr>
          <p:nvPr/>
        </p:nvSpPr>
        <p:spPr bwMode="auto">
          <a:xfrm>
            <a:off x="5334000" y="3352800"/>
            <a:ext cx="0" cy="533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46" name="Line 22"/>
          <p:cNvSpPr>
            <a:spLocks noChangeShapeType="1"/>
          </p:cNvSpPr>
          <p:nvPr/>
        </p:nvSpPr>
        <p:spPr bwMode="auto">
          <a:xfrm>
            <a:off x="6324600" y="3352800"/>
            <a:ext cx="0" cy="533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47" name="Line 23"/>
          <p:cNvSpPr>
            <a:spLocks noChangeShapeType="1"/>
          </p:cNvSpPr>
          <p:nvPr/>
        </p:nvSpPr>
        <p:spPr bwMode="auto">
          <a:xfrm>
            <a:off x="7391400" y="3352800"/>
            <a:ext cx="0" cy="914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48" name="Line 24"/>
          <p:cNvSpPr>
            <a:spLocks noChangeShapeType="1"/>
          </p:cNvSpPr>
          <p:nvPr/>
        </p:nvSpPr>
        <p:spPr bwMode="auto">
          <a:xfrm>
            <a:off x="838200" y="4572000"/>
            <a:ext cx="1752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49" name="Rectangle 25"/>
          <p:cNvSpPr>
            <a:spLocks noChangeArrowheads="1"/>
          </p:cNvSpPr>
          <p:nvPr/>
        </p:nvSpPr>
        <p:spPr bwMode="auto">
          <a:xfrm>
            <a:off x="823913" y="4633913"/>
            <a:ext cx="63325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$1,677.27</a:t>
            </a:r>
            <a:r>
              <a:rPr lang="en-US" sz="2400">
                <a:solidFill>
                  <a:srgbClr val="014A0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 </a:t>
            </a:r>
            <a:r>
              <a:rPr lang="en-US" sz="24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</a:t>
            </a:r>
            <a:r>
              <a:rPr lang="en-US" sz="2400" baseline="-25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sz="2400">
                <a:solidFill>
                  <a:srgbClr val="014A0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of Mixed Flow </a:t>
            </a:r>
            <a:r>
              <a:rPr 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[Using Tables]</a:t>
            </a:r>
          </a:p>
        </p:txBody>
      </p:sp>
      <p:sp>
        <p:nvSpPr>
          <p:cNvPr id="52250" name="Rectangle 26"/>
          <p:cNvSpPr>
            <a:spLocks noChangeArrowheads="1"/>
          </p:cNvSpPr>
          <p:nvPr/>
        </p:nvSpPr>
        <p:spPr bwMode="auto">
          <a:xfrm>
            <a:off x="230188" y="5243513"/>
            <a:ext cx="8683625" cy="1184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r"/>
            <a:r>
              <a:rPr lang="en-US" sz="2400">
                <a:solidFill>
                  <a:srgbClr val="A75151"/>
                </a:solidFill>
              </a:rPr>
              <a:t>$600</a:t>
            </a:r>
            <a:r>
              <a:rPr lang="en-US" sz="2400">
                <a:solidFill>
                  <a:srgbClr val="000000"/>
                </a:solidFill>
              </a:rPr>
              <a:t>(</a:t>
            </a:r>
            <a:r>
              <a:rPr lang="en-US" sz="2400">
                <a:solidFill>
                  <a:schemeClr val="hlink"/>
                </a:solidFill>
              </a:rPr>
              <a:t>PVIFA</a:t>
            </a:r>
            <a:r>
              <a:rPr lang="en-US" sz="2400" baseline="-25000">
                <a:solidFill>
                  <a:srgbClr val="C277FF"/>
                </a:solidFill>
              </a:rPr>
              <a:t>10%</a:t>
            </a:r>
            <a:r>
              <a:rPr lang="en-US" sz="2400" baseline="-25000">
                <a:solidFill>
                  <a:srgbClr val="000000"/>
                </a:solidFill>
              </a:rPr>
              <a:t>,</a:t>
            </a:r>
            <a:r>
              <a:rPr lang="en-US" sz="2400" baseline="-25000">
                <a:solidFill>
                  <a:schemeClr val="tx2"/>
                </a:solidFill>
              </a:rPr>
              <a:t>2</a:t>
            </a:r>
            <a:r>
              <a:rPr lang="en-US" sz="2400">
                <a:solidFill>
                  <a:srgbClr val="000000"/>
                </a:solidFill>
              </a:rPr>
              <a:t>) =             </a:t>
            </a:r>
            <a:r>
              <a:rPr lang="en-US" sz="2400">
                <a:solidFill>
                  <a:srgbClr val="A75151"/>
                </a:solidFill>
              </a:rPr>
              <a:t>$600</a:t>
            </a:r>
            <a:r>
              <a:rPr lang="en-US" sz="2400">
                <a:solidFill>
                  <a:srgbClr val="000000"/>
                </a:solidFill>
              </a:rPr>
              <a:t>(</a:t>
            </a:r>
            <a:r>
              <a:rPr lang="en-US" sz="2400">
                <a:solidFill>
                  <a:schemeClr val="hlink"/>
                </a:solidFill>
              </a:rPr>
              <a:t>1.736</a:t>
            </a:r>
            <a:r>
              <a:rPr lang="en-US" sz="2400">
                <a:solidFill>
                  <a:srgbClr val="000000"/>
                </a:solidFill>
              </a:rPr>
              <a:t>) = </a:t>
            </a:r>
            <a:r>
              <a:rPr lang="en-US" sz="2400">
                <a:solidFill>
                  <a:srgbClr val="42B200"/>
                </a:solidFill>
              </a:rPr>
              <a:t>$1,041.60</a:t>
            </a:r>
            <a:endParaRPr lang="en-US" sz="2400">
              <a:solidFill>
                <a:srgbClr val="014A01"/>
              </a:solidFill>
            </a:endParaRPr>
          </a:p>
          <a:p>
            <a:pPr algn="r"/>
            <a:r>
              <a:rPr lang="en-US" sz="2400">
                <a:solidFill>
                  <a:srgbClr val="A75151"/>
                </a:solidFill>
              </a:rPr>
              <a:t>$400</a:t>
            </a:r>
            <a:r>
              <a:rPr lang="en-US" sz="2400">
                <a:solidFill>
                  <a:srgbClr val="000000"/>
                </a:solidFill>
              </a:rPr>
              <a:t>(</a:t>
            </a:r>
            <a:r>
              <a:rPr lang="en-US" sz="2400">
                <a:solidFill>
                  <a:schemeClr val="hlink"/>
                </a:solidFill>
              </a:rPr>
              <a:t>PVIFA</a:t>
            </a:r>
            <a:r>
              <a:rPr lang="en-US" sz="2400" baseline="-25000">
                <a:solidFill>
                  <a:srgbClr val="C277FF"/>
                </a:solidFill>
              </a:rPr>
              <a:t>10%</a:t>
            </a:r>
            <a:r>
              <a:rPr lang="en-US" sz="2400" baseline="-25000">
                <a:solidFill>
                  <a:srgbClr val="000000"/>
                </a:solidFill>
              </a:rPr>
              <a:t>,</a:t>
            </a:r>
            <a:r>
              <a:rPr lang="en-US" sz="2400" baseline="-25000">
                <a:solidFill>
                  <a:schemeClr val="tx2"/>
                </a:solidFill>
              </a:rPr>
              <a:t>2</a:t>
            </a:r>
            <a:r>
              <a:rPr lang="en-US" sz="2400">
                <a:solidFill>
                  <a:srgbClr val="000000"/>
                </a:solidFill>
              </a:rPr>
              <a:t>)(</a:t>
            </a:r>
            <a:r>
              <a:rPr lang="en-US" sz="2400">
                <a:solidFill>
                  <a:schemeClr val="hlink"/>
                </a:solidFill>
              </a:rPr>
              <a:t>PVIF</a:t>
            </a:r>
            <a:r>
              <a:rPr lang="en-US" sz="2400" baseline="-25000">
                <a:solidFill>
                  <a:srgbClr val="C277FF"/>
                </a:solidFill>
              </a:rPr>
              <a:t>10%</a:t>
            </a:r>
            <a:r>
              <a:rPr lang="en-US" sz="2400" baseline="-25000">
                <a:solidFill>
                  <a:srgbClr val="000000"/>
                </a:solidFill>
              </a:rPr>
              <a:t>,</a:t>
            </a:r>
            <a:r>
              <a:rPr lang="en-US" sz="2400" baseline="-25000">
                <a:solidFill>
                  <a:schemeClr val="tx2"/>
                </a:solidFill>
              </a:rPr>
              <a:t>2</a:t>
            </a:r>
            <a:r>
              <a:rPr lang="en-US" sz="2400">
                <a:solidFill>
                  <a:srgbClr val="000000"/>
                </a:solidFill>
              </a:rPr>
              <a:t>) = </a:t>
            </a:r>
            <a:r>
              <a:rPr lang="en-US" sz="2400">
                <a:solidFill>
                  <a:srgbClr val="A75151"/>
                </a:solidFill>
              </a:rPr>
              <a:t>$400</a:t>
            </a:r>
            <a:r>
              <a:rPr lang="en-US" sz="2400">
                <a:solidFill>
                  <a:srgbClr val="000000"/>
                </a:solidFill>
              </a:rPr>
              <a:t>(</a:t>
            </a:r>
            <a:r>
              <a:rPr lang="en-US" sz="2400">
                <a:solidFill>
                  <a:schemeClr val="hlink"/>
                </a:solidFill>
              </a:rPr>
              <a:t>1.736</a:t>
            </a:r>
            <a:r>
              <a:rPr lang="en-US" sz="2400">
                <a:solidFill>
                  <a:srgbClr val="000000"/>
                </a:solidFill>
              </a:rPr>
              <a:t>)(</a:t>
            </a:r>
            <a:r>
              <a:rPr lang="en-US" sz="2400">
                <a:solidFill>
                  <a:schemeClr val="hlink"/>
                </a:solidFill>
              </a:rPr>
              <a:t>0.826</a:t>
            </a:r>
            <a:r>
              <a:rPr lang="en-US" sz="2400">
                <a:solidFill>
                  <a:srgbClr val="000000"/>
                </a:solidFill>
              </a:rPr>
              <a:t>) =</a:t>
            </a:r>
            <a:r>
              <a:rPr lang="en-US" sz="2400">
                <a:solidFill>
                  <a:srgbClr val="42B200"/>
                </a:solidFill>
              </a:rPr>
              <a:t>    $573.57</a:t>
            </a:r>
            <a:endParaRPr lang="en-US" sz="2400">
              <a:solidFill>
                <a:srgbClr val="014A01"/>
              </a:solidFill>
            </a:endParaRPr>
          </a:p>
          <a:p>
            <a:pPr algn="r"/>
            <a:r>
              <a:rPr lang="en-US" sz="2400">
                <a:solidFill>
                  <a:srgbClr val="A75151"/>
                </a:solidFill>
              </a:rPr>
              <a:t>$100</a:t>
            </a:r>
            <a:r>
              <a:rPr lang="en-US" sz="2400">
                <a:solidFill>
                  <a:srgbClr val="000000"/>
                </a:solidFill>
              </a:rPr>
              <a:t> (</a:t>
            </a:r>
            <a:r>
              <a:rPr lang="en-US" sz="2400">
                <a:solidFill>
                  <a:schemeClr val="hlink"/>
                </a:solidFill>
              </a:rPr>
              <a:t>PVIF</a:t>
            </a:r>
            <a:r>
              <a:rPr lang="en-US" sz="2400" baseline="-25000">
                <a:solidFill>
                  <a:srgbClr val="C277FF"/>
                </a:solidFill>
              </a:rPr>
              <a:t>10%</a:t>
            </a:r>
            <a:r>
              <a:rPr lang="en-US" sz="2400" baseline="-25000">
                <a:solidFill>
                  <a:srgbClr val="000000"/>
                </a:solidFill>
              </a:rPr>
              <a:t>,</a:t>
            </a:r>
            <a:r>
              <a:rPr lang="en-US" sz="2400" baseline="-25000">
                <a:solidFill>
                  <a:schemeClr val="tx2"/>
                </a:solidFill>
              </a:rPr>
              <a:t>5</a:t>
            </a:r>
            <a:r>
              <a:rPr lang="en-US" sz="2400">
                <a:solidFill>
                  <a:srgbClr val="000000"/>
                </a:solidFill>
              </a:rPr>
              <a:t>) =            </a:t>
            </a:r>
            <a:r>
              <a:rPr lang="en-US" sz="2400">
                <a:solidFill>
                  <a:srgbClr val="A75151"/>
                </a:solidFill>
              </a:rPr>
              <a:t>$100</a:t>
            </a:r>
            <a:r>
              <a:rPr lang="en-US" sz="2400">
                <a:solidFill>
                  <a:srgbClr val="000000"/>
                </a:solidFill>
              </a:rPr>
              <a:t> (</a:t>
            </a:r>
            <a:r>
              <a:rPr lang="en-US" sz="2400">
                <a:solidFill>
                  <a:schemeClr val="hlink"/>
                </a:solidFill>
              </a:rPr>
              <a:t>0.621</a:t>
            </a:r>
            <a:r>
              <a:rPr lang="en-US" sz="2400">
                <a:solidFill>
                  <a:srgbClr val="000000"/>
                </a:solidFill>
              </a:rPr>
              <a:t>) =</a:t>
            </a:r>
            <a:r>
              <a:rPr lang="en-US" sz="2400">
                <a:solidFill>
                  <a:srgbClr val="42B200"/>
                </a:solidFill>
              </a:rPr>
              <a:t>      $62.10</a:t>
            </a:r>
          </a:p>
        </p:txBody>
      </p:sp>
      <p:sp>
        <p:nvSpPr>
          <p:cNvPr id="52251" name="Line 27"/>
          <p:cNvSpPr>
            <a:spLocks noChangeShapeType="1"/>
          </p:cNvSpPr>
          <p:nvPr/>
        </p:nvSpPr>
        <p:spPr bwMode="auto">
          <a:xfrm>
            <a:off x="2438400" y="3886200"/>
            <a:ext cx="1828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Line 2"/>
          <p:cNvSpPr>
            <a:spLocks noChangeShapeType="1"/>
          </p:cNvSpPr>
          <p:nvPr/>
        </p:nvSpPr>
        <p:spPr bwMode="auto">
          <a:xfrm>
            <a:off x="1905000" y="1676400"/>
            <a:ext cx="6324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162800" cy="127635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“Group-At-A-Time”  (#2)</a:t>
            </a:r>
          </a:p>
        </p:txBody>
      </p:sp>
      <p:sp>
        <p:nvSpPr>
          <p:cNvPr id="53252" name="Line 4"/>
          <p:cNvSpPr>
            <a:spLocks noChangeShapeType="1"/>
          </p:cNvSpPr>
          <p:nvPr/>
        </p:nvSpPr>
        <p:spPr bwMode="auto">
          <a:xfrm>
            <a:off x="1828800" y="1600200"/>
            <a:ext cx="6324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3" name="Line 5"/>
          <p:cNvSpPr>
            <a:spLocks noChangeShapeType="1"/>
          </p:cNvSpPr>
          <p:nvPr/>
        </p:nvSpPr>
        <p:spPr bwMode="auto">
          <a:xfrm>
            <a:off x="1981200" y="2590800"/>
            <a:ext cx="4343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4" name="Line 6"/>
          <p:cNvSpPr>
            <a:spLocks noChangeShapeType="1"/>
          </p:cNvSpPr>
          <p:nvPr/>
        </p:nvSpPr>
        <p:spPr bwMode="auto">
          <a:xfrm>
            <a:off x="1981200" y="2362200"/>
            <a:ext cx="0" cy="228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1509713" y="1920875"/>
            <a:ext cx="506730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b="0">
                <a:solidFill>
                  <a:srgbClr val="000000"/>
                </a:solidFill>
              </a:rPr>
              <a:t>   </a:t>
            </a:r>
            <a:r>
              <a:rPr lang="en-US" sz="2800" b="0">
                <a:solidFill>
                  <a:srgbClr val="000000"/>
                </a:solidFill>
              </a:rPr>
              <a:t>0         1         2          3         4</a:t>
            </a:r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2424113" y="2638425"/>
            <a:ext cx="435610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l"/>
            <a:r>
              <a:rPr lang="en-US" sz="2800">
                <a:solidFill>
                  <a:srgbClr val="014A0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$400     $400      $400    $400</a:t>
            </a: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2971800" y="2362200"/>
            <a:ext cx="0" cy="228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4114800" y="2362200"/>
            <a:ext cx="0" cy="228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5257800" y="2362200"/>
            <a:ext cx="0" cy="228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6324600" y="2362200"/>
            <a:ext cx="0" cy="228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>
            <a:off x="2971800" y="3124200"/>
            <a:ext cx="0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1981200" y="3352800"/>
            <a:ext cx="4267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>
            <a:off x="4114800" y="3124200"/>
            <a:ext cx="0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>
            <a:off x="5257800" y="3124200"/>
            <a:ext cx="0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>
            <a:off x="6248400" y="3124200"/>
            <a:ext cx="0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6" name="Rectangle 18"/>
          <p:cNvSpPr>
            <a:spLocks noChangeArrowheads="1"/>
          </p:cNvSpPr>
          <p:nvPr/>
        </p:nvSpPr>
        <p:spPr bwMode="auto">
          <a:xfrm>
            <a:off x="6616700" y="3552825"/>
            <a:ext cx="2268538" cy="1063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</a:t>
            </a:r>
            <a:r>
              <a:rPr lang="en-US" sz="3200" baseline="-25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sz="3200">
                <a:solidFill>
                  <a:srgbClr val="014A01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equals</a:t>
            </a:r>
          </a:p>
          <a:p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$1677.30.</a:t>
            </a:r>
          </a:p>
        </p:txBody>
      </p:sp>
      <p:sp>
        <p:nvSpPr>
          <p:cNvPr id="53267" name="Rectangle 19"/>
          <p:cNvSpPr>
            <a:spLocks noChangeArrowheads="1"/>
          </p:cNvSpPr>
          <p:nvPr/>
        </p:nvSpPr>
        <p:spPr bwMode="auto">
          <a:xfrm>
            <a:off x="1509713" y="3444875"/>
            <a:ext cx="280035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b="0">
                <a:solidFill>
                  <a:srgbClr val="000000"/>
                </a:solidFill>
              </a:rPr>
              <a:t>   </a:t>
            </a:r>
            <a:r>
              <a:rPr lang="en-US" sz="2800" b="0">
                <a:solidFill>
                  <a:srgbClr val="000000"/>
                </a:solidFill>
              </a:rPr>
              <a:t>0         1         2</a:t>
            </a:r>
          </a:p>
        </p:txBody>
      </p:sp>
      <p:sp>
        <p:nvSpPr>
          <p:cNvPr id="53268" name="Line 20"/>
          <p:cNvSpPr>
            <a:spLocks noChangeShapeType="1"/>
          </p:cNvSpPr>
          <p:nvPr/>
        </p:nvSpPr>
        <p:spPr bwMode="auto">
          <a:xfrm>
            <a:off x="4114800" y="3886200"/>
            <a:ext cx="0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9" name="Line 21"/>
          <p:cNvSpPr>
            <a:spLocks noChangeShapeType="1"/>
          </p:cNvSpPr>
          <p:nvPr/>
        </p:nvSpPr>
        <p:spPr bwMode="auto">
          <a:xfrm>
            <a:off x="3048000" y="3886200"/>
            <a:ext cx="0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70" name="Line 22"/>
          <p:cNvSpPr>
            <a:spLocks noChangeShapeType="1"/>
          </p:cNvSpPr>
          <p:nvPr/>
        </p:nvSpPr>
        <p:spPr bwMode="auto">
          <a:xfrm>
            <a:off x="1981200" y="4800600"/>
            <a:ext cx="2133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71" name="Rectangle 23"/>
          <p:cNvSpPr>
            <a:spLocks noChangeArrowheads="1"/>
          </p:cNvSpPr>
          <p:nvPr/>
        </p:nvSpPr>
        <p:spPr bwMode="auto">
          <a:xfrm>
            <a:off x="2424113" y="4162425"/>
            <a:ext cx="214630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l"/>
            <a:r>
              <a:rPr lang="en-US" sz="2800">
                <a:solidFill>
                  <a:srgbClr val="014A0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$200     $200</a:t>
            </a:r>
          </a:p>
        </p:txBody>
      </p:sp>
      <p:sp>
        <p:nvSpPr>
          <p:cNvPr id="53272" name="Rectangle 24"/>
          <p:cNvSpPr>
            <a:spLocks noChangeArrowheads="1"/>
          </p:cNvSpPr>
          <p:nvPr/>
        </p:nvSpPr>
        <p:spPr bwMode="auto">
          <a:xfrm>
            <a:off x="1509713" y="4892675"/>
            <a:ext cx="6053137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b="0">
                <a:solidFill>
                  <a:srgbClr val="000000"/>
                </a:solidFill>
              </a:rPr>
              <a:t>   </a:t>
            </a:r>
            <a:r>
              <a:rPr lang="en-US" sz="2800" b="0">
                <a:solidFill>
                  <a:srgbClr val="000000"/>
                </a:solidFill>
              </a:rPr>
              <a:t>0         1         2          3         4        5</a:t>
            </a:r>
          </a:p>
        </p:txBody>
      </p:sp>
      <p:sp>
        <p:nvSpPr>
          <p:cNvPr id="53273" name="Line 25"/>
          <p:cNvSpPr>
            <a:spLocks noChangeShapeType="1"/>
          </p:cNvSpPr>
          <p:nvPr/>
        </p:nvSpPr>
        <p:spPr bwMode="auto">
          <a:xfrm>
            <a:off x="1981200" y="5257800"/>
            <a:ext cx="0" cy="228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74" name="Line 26"/>
          <p:cNvSpPr>
            <a:spLocks noChangeShapeType="1"/>
          </p:cNvSpPr>
          <p:nvPr/>
        </p:nvSpPr>
        <p:spPr bwMode="auto">
          <a:xfrm>
            <a:off x="3048000" y="5257800"/>
            <a:ext cx="0" cy="228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75" name="Line 27"/>
          <p:cNvSpPr>
            <a:spLocks noChangeShapeType="1"/>
          </p:cNvSpPr>
          <p:nvPr/>
        </p:nvSpPr>
        <p:spPr bwMode="auto">
          <a:xfrm>
            <a:off x="4114800" y="5257800"/>
            <a:ext cx="0" cy="228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76" name="Line 28"/>
          <p:cNvSpPr>
            <a:spLocks noChangeShapeType="1"/>
          </p:cNvSpPr>
          <p:nvPr/>
        </p:nvSpPr>
        <p:spPr bwMode="auto">
          <a:xfrm>
            <a:off x="5257800" y="5257800"/>
            <a:ext cx="0" cy="228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77" name="Line 29"/>
          <p:cNvSpPr>
            <a:spLocks noChangeShapeType="1"/>
          </p:cNvSpPr>
          <p:nvPr/>
        </p:nvSpPr>
        <p:spPr bwMode="auto">
          <a:xfrm>
            <a:off x="6324600" y="5257800"/>
            <a:ext cx="0" cy="228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78" name="Line 30"/>
          <p:cNvSpPr>
            <a:spLocks noChangeShapeType="1"/>
          </p:cNvSpPr>
          <p:nvPr/>
        </p:nvSpPr>
        <p:spPr bwMode="auto">
          <a:xfrm>
            <a:off x="7315200" y="5257800"/>
            <a:ext cx="0" cy="228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79" name="Line 31"/>
          <p:cNvSpPr>
            <a:spLocks noChangeShapeType="1"/>
          </p:cNvSpPr>
          <p:nvPr/>
        </p:nvSpPr>
        <p:spPr bwMode="auto">
          <a:xfrm>
            <a:off x="1981200" y="5486400"/>
            <a:ext cx="53340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80" name="Rectangle 32"/>
          <p:cNvSpPr>
            <a:spLocks noChangeArrowheads="1"/>
          </p:cNvSpPr>
          <p:nvPr/>
        </p:nvSpPr>
        <p:spPr bwMode="auto">
          <a:xfrm>
            <a:off x="2347913" y="5457825"/>
            <a:ext cx="542290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l"/>
            <a:r>
              <a:rPr lang="en-US" sz="2800">
                <a:solidFill>
                  <a:srgbClr val="014A0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             $100</a:t>
            </a:r>
          </a:p>
        </p:txBody>
      </p:sp>
      <p:sp>
        <p:nvSpPr>
          <p:cNvPr id="53281" name="Line 33"/>
          <p:cNvSpPr>
            <a:spLocks noChangeShapeType="1"/>
          </p:cNvSpPr>
          <p:nvPr/>
        </p:nvSpPr>
        <p:spPr bwMode="auto">
          <a:xfrm>
            <a:off x="7315200" y="5867400"/>
            <a:ext cx="0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82" name="Line 34"/>
          <p:cNvSpPr>
            <a:spLocks noChangeShapeType="1"/>
          </p:cNvSpPr>
          <p:nvPr/>
        </p:nvSpPr>
        <p:spPr bwMode="auto">
          <a:xfrm>
            <a:off x="1981200" y="6096000"/>
            <a:ext cx="5334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83" name="Line 35"/>
          <p:cNvSpPr>
            <a:spLocks noChangeShapeType="1"/>
          </p:cNvSpPr>
          <p:nvPr/>
        </p:nvSpPr>
        <p:spPr bwMode="auto">
          <a:xfrm>
            <a:off x="1981200" y="3886200"/>
            <a:ext cx="0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84" name="Line 36"/>
          <p:cNvSpPr>
            <a:spLocks noChangeShapeType="1"/>
          </p:cNvSpPr>
          <p:nvPr/>
        </p:nvSpPr>
        <p:spPr bwMode="auto">
          <a:xfrm>
            <a:off x="1981200" y="4114800"/>
            <a:ext cx="2133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85" name="Line 37"/>
          <p:cNvSpPr>
            <a:spLocks noChangeShapeType="1"/>
          </p:cNvSpPr>
          <p:nvPr/>
        </p:nvSpPr>
        <p:spPr bwMode="auto">
          <a:xfrm>
            <a:off x="4114800" y="4572000"/>
            <a:ext cx="0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86" name="Line 38"/>
          <p:cNvSpPr>
            <a:spLocks noChangeShapeType="1"/>
          </p:cNvSpPr>
          <p:nvPr/>
        </p:nvSpPr>
        <p:spPr bwMode="auto">
          <a:xfrm>
            <a:off x="3048000" y="4572000"/>
            <a:ext cx="0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87" name="Rectangle 39"/>
          <p:cNvSpPr>
            <a:spLocks noChangeArrowheads="1"/>
          </p:cNvSpPr>
          <p:nvPr/>
        </p:nvSpPr>
        <p:spPr bwMode="auto">
          <a:xfrm>
            <a:off x="290513" y="3109913"/>
            <a:ext cx="153828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$1,268.00</a:t>
            </a:r>
          </a:p>
        </p:txBody>
      </p:sp>
      <p:sp>
        <p:nvSpPr>
          <p:cNvPr id="53288" name="Rectangle 40"/>
          <p:cNvSpPr>
            <a:spLocks noChangeArrowheads="1"/>
          </p:cNvSpPr>
          <p:nvPr/>
        </p:nvSpPr>
        <p:spPr bwMode="auto">
          <a:xfrm>
            <a:off x="442913" y="4557713"/>
            <a:ext cx="128428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$347.20</a:t>
            </a:r>
          </a:p>
        </p:txBody>
      </p:sp>
      <p:sp>
        <p:nvSpPr>
          <p:cNvPr id="53289" name="Rectangle 41"/>
          <p:cNvSpPr>
            <a:spLocks noChangeArrowheads="1"/>
          </p:cNvSpPr>
          <p:nvPr/>
        </p:nvSpPr>
        <p:spPr bwMode="auto">
          <a:xfrm>
            <a:off x="595313" y="5853113"/>
            <a:ext cx="11144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$62.10</a:t>
            </a:r>
          </a:p>
        </p:txBody>
      </p:sp>
      <p:sp>
        <p:nvSpPr>
          <p:cNvPr id="53290" name="Rectangle 42"/>
          <p:cNvSpPr>
            <a:spLocks noChangeArrowheads="1"/>
          </p:cNvSpPr>
          <p:nvPr/>
        </p:nvSpPr>
        <p:spPr bwMode="auto">
          <a:xfrm>
            <a:off x="595313" y="3705225"/>
            <a:ext cx="1038225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Plus</a:t>
            </a:r>
          </a:p>
        </p:txBody>
      </p:sp>
      <p:sp>
        <p:nvSpPr>
          <p:cNvPr id="53291" name="Rectangle 43"/>
          <p:cNvSpPr>
            <a:spLocks noChangeArrowheads="1"/>
          </p:cNvSpPr>
          <p:nvPr/>
        </p:nvSpPr>
        <p:spPr bwMode="auto">
          <a:xfrm>
            <a:off x="595313" y="5076825"/>
            <a:ext cx="1038225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Plus</a:t>
            </a:r>
          </a:p>
        </p:txBody>
      </p:sp>
    </p:spTree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6" name="Picture 2" descr="BAIId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30288" y="1905000"/>
            <a:ext cx="2741612" cy="4953000"/>
          </a:xfrm>
          <a:noFill/>
          <a:ln/>
        </p:spPr>
      </p:pic>
      <p:sp>
        <p:nvSpPr>
          <p:cNvPr id="1034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981200"/>
            <a:ext cx="4038600" cy="198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Use the highlighted key for starting the process of solving a mixed cash flow problem</a:t>
            </a:r>
          </a:p>
        </p:txBody>
      </p:sp>
      <p:sp>
        <p:nvSpPr>
          <p:cNvPr id="103429" name="Line 5"/>
          <p:cNvSpPr>
            <a:spLocks noChangeShapeType="1"/>
          </p:cNvSpPr>
          <p:nvPr/>
        </p:nvSpPr>
        <p:spPr bwMode="auto">
          <a:xfrm>
            <a:off x="1828800" y="1600200"/>
            <a:ext cx="6477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30" name="Line 6"/>
          <p:cNvSpPr>
            <a:spLocks noChangeShapeType="1"/>
          </p:cNvSpPr>
          <p:nvPr/>
        </p:nvSpPr>
        <p:spPr bwMode="auto">
          <a:xfrm>
            <a:off x="1905000" y="1676400"/>
            <a:ext cx="6553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31" name="Oval 7"/>
          <p:cNvSpPr>
            <a:spLocks noChangeArrowheads="1"/>
          </p:cNvSpPr>
          <p:nvPr/>
        </p:nvSpPr>
        <p:spPr bwMode="auto">
          <a:xfrm>
            <a:off x="1828800" y="4038600"/>
            <a:ext cx="457200" cy="304800"/>
          </a:xfrm>
          <a:prstGeom prst="ellips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32" name="Rectangle 8"/>
          <p:cNvSpPr>
            <a:spLocks noChangeArrowheads="1"/>
          </p:cNvSpPr>
          <p:nvPr/>
        </p:nvSpPr>
        <p:spPr bwMode="auto">
          <a:xfrm>
            <a:off x="4419600" y="4038600"/>
            <a:ext cx="4038600" cy="2590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n-US" sz="2800">
                <a:solidFill>
                  <a:srgbClr val="000000"/>
                </a:solidFill>
              </a:rPr>
              <a:t>Press the </a:t>
            </a:r>
            <a:r>
              <a:rPr lang="en-US" sz="2800" u="sng">
                <a:solidFill>
                  <a:schemeClr val="hlink"/>
                </a:solidFill>
              </a:rPr>
              <a:t>CF key</a:t>
            </a:r>
            <a:r>
              <a:rPr lang="en-US" sz="2800">
                <a:solidFill>
                  <a:srgbClr val="000000"/>
                </a:solidFill>
              </a:rPr>
              <a:t> and down </a:t>
            </a:r>
            <a:r>
              <a:rPr lang="en-US" sz="2800" u="sng">
                <a:solidFill>
                  <a:schemeClr val="hlink"/>
                </a:solidFill>
              </a:rPr>
              <a:t>arrow key</a:t>
            </a:r>
            <a:r>
              <a:rPr lang="en-US" sz="2800">
                <a:solidFill>
                  <a:srgbClr val="000000"/>
                </a:solidFill>
              </a:rPr>
              <a:t> through a few of the keys as you look at the definitions on the </a:t>
            </a:r>
            <a:r>
              <a:rPr lang="en-US" sz="2800" i="1">
                <a:solidFill>
                  <a:srgbClr val="000000"/>
                </a:solidFill>
              </a:rPr>
              <a:t>next slide</a:t>
            </a:r>
          </a:p>
        </p:txBody>
      </p:sp>
      <p:sp>
        <p:nvSpPr>
          <p:cNvPr id="103434" name="Rectangle 10"/>
          <p:cNvSpPr>
            <a:spLocks noGrp="1" noChangeArrowheads="1"/>
          </p:cNvSpPr>
          <p:nvPr>
            <p:ph type="title"/>
          </p:nvPr>
        </p:nvSpPr>
        <p:spPr>
          <a:xfrm>
            <a:off x="1676400" y="304800"/>
            <a:ext cx="6781800" cy="114300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sz="4000" b="1"/>
              <a:t>Solving the Mixed Flows  Problem using CF Registry</a:t>
            </a:r>
          </a:p>
        </p:txBody>
      </p:sp>
      <p:sp>
        <p:nvSpPr>
          <p:cNvPr id="103435" name="Oval 11"/>
          <p:cNvSpPr>
            <a:spLocks noChangeArrowheads="1"/>
          </p:cNvSpPr>
          <p:nvPr/>
        </p:nvSpPr>
        <p:spPr bwMode="auto">
          <a:xfrm>
            <a:off x="2667000" y="3733800"/>
            <a:ext cx="457200" cy="304800"/>
          </a:xfrm>
          <a:prstGeom prst="ellips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16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39624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u="sng"/>
              <a:t>Defining the calculator variables:</a:t>
            </a:r>
          </a:p>
          <a:p>
            <a:pPr>
              <a:lnSpc>
                <a:spcPct val="90000"/>
              </a:lnSpc>
              <a:spcBef>
                <a:spcPct val="40000"/>
              </a:spcBef>
              <a:buClrTx/>
              <a:buSzTx/>
              <a:buFontTx/>
              <a:buNone/>
            </a:pPr>
            <a:r>
              <a:rPr lang="en-US" sz="2400" u="sng"/>
              <a:t>For </a:t>
            </a:r>
            <a:r>
              <a:rPr lang="en-US" sz="2400" i="1" u="sng"/>
              <a:t>CF0</a:t>
            </a:r>
            <a:r>
              <a:rPr lang="en-US" sz="2400"/>
              <a:t>:	This is ALWAYS the cash flow occurring at time t=0 (usually 0 for these problems)</a:t>
            </a:r>
            <a:endParaRPr lang="en-US" sz="2400">
              <a:sym typeface="Symbol" pitchFamily="18" charset="2"/>
            </a:endParaRPr>
          </a:p>
          <a:p>
            <a:pPr>
              <a:lnSpc>
                <a:spcPct val="90000"/>
              </a:lnSpc>
              <a:spcBef>
                <a:spcPct val="25000"/>
              </a:spcBef>
              <a:buClrTx/>
              <a:buSzTx/>
              <a:buFontTx/>
              <a:buNone/>
            </a:pPr>
            <a:r>
              <a:rPr lang="en-US" sz="2400" u="sng"/>
              <a:t>For </a:t>
            </a:r>
            <a:r>
              <a:rPr lang="en-US" sz="2400" i="1" u="sng"/>
              <a:t>C</a:t>
            </a:r>
            <a:r>
              <a:rPr lang="en-US" sz="2400" i="1" u="sng">
                <a:solidFill>
                  <a:schemeClr val="hlink"/>
                </a:solidFill>
              </a:rPr>
              <a:t>nn</a:t>
            </a:r>
            <a:r>
              <a:rPr lang="en-US" sz="2400"/>
              <a:t>:*	This is the cash flow </a:t>
            </a:r>
            <a:r>
              <a:rPr lang="en-US" sz="2400" u="sng"/>
              <a:t>SIZE</a:t>
            </a:r>
            <a:r>
              <a:rPr lang="en-US" sz="2400"/>
              <a:t> of the </a:t>
            </a:r>
            <a:r>
              <a:rPr lang="en-US" sz="2400">
                <a:solidFill>
                  <a:schemeClr val="hlink"/>
                </a:solidFill>
              </a:rPr>
              <a:t>nth</a:t>
            </a:r>
            <a:r>
              <a:rPr lang="en-US" sz="2400"/>
              <a:t> group of cash flows.  Note that a “group” may only contain a single cash flow (e.g., $351.76).</a:t>
            </a:r>
            <a:endParaRPr lang="en-US" sz="2400">
              <a:sym typeface="Symbol" pitchFamily="18" charset="2"/>
            </a:endParaRPr>
          </a:p>
          <a:p>
            <a:pPr>
              <a:lnSpc>
                <a:spcPct val="90000"/>
              </a:lnSpc>
              <a:spcBef>
                <a:spcPct val="25000"/>
              </a:spcBef>
              <a:buClrTx/>
              <a:buSzTx/>
              <a:buFontTx/>
              <a:buNone/>
            </a:pPr>
            <a:r>
              <a:rPr lang="en-US" sz="2400" u="sng"/>
              <a:t>For </a:t>
            </a:r>
            <a:r>
              <a:rPr lang="en-US" sz="2400" i="1" u="sng"/>
              <a:t>F</a:t>
            </a:r>
            <a:r>
              <a:rPr lang="en-US" sz="2400" i="1" u="sng">
                <a:solidFill>
                  <a:schemeClr val="hlink"/>
                </a:solidFill>
              </a:rPr>
              <a:t>nn</a:t>
            </a:r>
            <a:r>
              <a:rPr lang="en-US" sz="2400"/>
              <a:t>:*	This is the cash flow </a:t>
            </a:r>
            <a:r>
              <a:rPr lang="en-US" sz="2400" u="sng"/>
              <a:t>FREQUENCY</a:t>
            </a:r>
            <a:r>
              <a:rPr lang="en-US" sz="2400"/>
              <a:t> of the </a:t>
            </a:r>
            <a:r>
              <a:rPr lang="en-US" sz="2400">
                <a:solidFill>
                  <a:schemeClr val="hlink"/>
                </a:solidFill>
              </a:rPr>
              <a:t>nth</a:t>
            </a:r>
            <a:r>
              <a:rPr lang="en-US" sz="2400"/>
              <a:t> group of cash flows.  Note that this is always a positive whole number (e.g., 1, 2, 20, etc.).</a:t>
            </a:r>
            <a:endParaRPr lang="en-US" sz="2400">
              <a:sym typeface="Symbol" pitchFamily="18" charset="2"/>
            </a:endParaRPr>
          </a:p>
        </p:txBody>
      </p:sp>
      <p:sp>
        <p:nvSpPr>
          <p:cNvPr id="76803" name="Line 3"/>
          <p:cNvSpPr>
            <a:spLocks noChangeShapeType="1"/>
          </p:cNvSpPr>
          <p:nvPr/>
        </p:nvSpPr>
        <p:spPr bwMode="auto">
          <a:xfrm>
            <a:off x="1905000" y="1676400"/>
            <a:ext cx="6553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6781800" cy="137160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sz="4000" b="1"/>
              <a:t>Solving the Mixed Flows  Problem using CF Registry</a:t>
            </a:r>
          </a:p>
        </p:txBody>
      </p:sp>
      <p:sp>
        <p:nvSpPr>
          <p:cNvPr id="76805" name="Line 5"/>
          <p:cNvSpPr>
            <a:spLocks noChangeShapeType="1"/>
          </p:cNvSpPr>
          <p:nvPr/>
        </p:nvSpPr>
        <p:spPr bwMode="auto">
          <a:xfrm>
            <a:off x="1828800" y="1600200"/>
            <a:ext cx="6553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35" name="Text Box 35"/>
          <p:cNvSpPr txBox="1">
            <a:spLocks noChangeArrowheads="1"/>
          </p:cNvSpPr>
          <p:nvPr/>
        </p:nvSpPr>
        <p:spPr bwMode="auto">
          <a:xfrm>
            <a:off x="2819400" y="6019800"/>
            <a:ext cx="6019800" cy="581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14300" indent="-114300" algn="l"/>
            <a:r>
              <a:rPr lang="en-US" sz="1600">
                <a:solidFill>
                  <a:srgbClr val="000000"/>
                </a:solidFill>
              </a:rPr>
              <a:t>* </a:t>
            </a:r>
            <a:r>
              <a:rPr lang="en-US" sz="1600">
                <a:solidFill>
                  <a:schemeClr val="hlink"/>
                </a:solidFill>
              </a:rPr>
              <a:t>nn</a:t>
            </a:r>
            <a:r>
              <a:rPr lang="en-US" sz="1600">
                <a:solidFill>
                  <a:srgbClr val="000000"/>
                </a:solidFill>
              </a:rPr>
              <a:t> represents the </a:t>
            </a:r>
            <a:r>
              <a:rPr lang="en-US" sz="1600">
                <a:solidFill>
                  <a:schemeClr val="hlink"/>
                </a:solidFill>
              </a:rPr>
              <a:t>nth</a:t>
            </a:r>
            <a:r>
              <a:rPr lang="en-US" sz="1600">
                <a:solidFill>
                  <a:srgbClr val="000000"/>
                </a:solidFill>
              </a:rPr>
              <a:t> cash flow or frequency.  Thus, the </a:t>
            </a:r>
            <a:r>
              <a:rPr lang="en-US" sz="1600">
                <a:solidFill>
                  <a:schemeClr val="hlink"/>
                </a:solidFill>
              </a:rPr>
              <a:t>first</a:t>
            </a:r>
            <a:r>
              <a:rPr lang="en-US" sz="1600">
                <a:solidFill>
                  <a:srgbClr val="000000"/>
                </a:solidFill>
              </a:rPr>
              <a:t> cash flow is C</a:t>
            </a:r>
            <a:r>
              <a:rPr lang="en-US" sz="1600">
                <a:solidFill>
                  <a:schemeClr val="hlink"/>
                </a:solidFill>
              </a:rPr>
              <a:t>01</a:t>
            </a:r>
            <a:r>
              <a:rPr lang="en-US" sz="1600">
                <a:solidFill>
                  <a:srgbClr val="000000"/>
                </a:solidFill>
              </a:rPr>
              <a:t>, while the </a:t>
            </a:r>
            <a:r>
              <a:rPr lang="en-US" sz="1600">
                <a:solidFill>
                  <a:schemeClr val="hlink"/>
                </a:solidFill>
              </a:rPr>
              <a:t>tenth</a:t>
            </a:r>
            <a:r>
              <a:rPr lang="en-US" sz="1600">
                <a:solidFill>
                  <a:srgbClr val="000000"/>
                </a:solidFill>
              </a:rPr>
              <a:t> cash flow is C</a:t>
            </a:r>
            <a:r>
              <a:rPr lang="en-US" sz="1600">
                <a:solidFill>
                  <a:schemeClr val="hlink"/>
                </a:solidFill>
              </a:rPr>
              <a:t>10</a:t>
            </a:r>
            <a:r>
              <a:rPr lang="en-US" sz="160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  <p:transition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6400800" y="5334000"/>
            <a:ext cx="457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6400800" y="3581400"/>
            <a:ext cx="457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6400800" y="4876800"/>
            <a:ext cx="457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6400800" y="4495800"/>
            <a:ext cx="4572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6400800" y="4038600"/>
            <a:ext cx="457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5334000" y="3124200"/>
            <a:ext cx="15240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64" name="Rectangle 8"/>
          <p:cNvSpPr>
            <a:spLocks noChangeArrowheads="1"/>
          </p:cNvSpPr>
          <p:nvPr/>
        </p:nvSpPr>
        <p:spPr bwMode="auto">
          <a:xfrm>
            <a:off x="5334000" y="3581400"/>
            <a:ext cx="838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5334000" y="4038600"/>
            <a:ext cx="838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66" name="Rectangle 10"/>
          <p:cNvSpPr>
            <a:spLocks noChangeArrowheads="1"/>
          </p:cNvSpPr>
          <p:nvPr/>
        </p:nvSpPr>
        <p:spPr bwMode="auto">
          <a:xfrm>
            <a:off x="5334000" y="4495800"/>
            <a:ext cx="8382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67" name="Rectangle 11"/>
          <p:cNvSpPr>
            <a:spLocks noChangeArrowheads="1"/>
          </p:cNvSpPr>
          <p:nvPr/>
        </p:nvSpPr>
        <p:spPr bwMode="auto">
          <a:xfrm>
            <a:off x="5334000" y="4876800"/>
            <a:ext cx="838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68" name="Rectangle 12"/>
          <p:cNvSpPr>
            <a:spLocks noChangeArrowheads="1"/>
          </p:cNvSpPr>
          <p:nvPr/>
        </p:nvSpPr>
        <p:spPr bwMode="auto">
          <a:xfrm>
            <a:off x="5334000" y="5334000"/>
            <a:ext cx="838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69" name="Rectangle 13"/>
          <p:cNvSpPr>
            <a:spLocks noChangeArrowheads="1"/>
          </p:cNvSpPr>
          <p:nvPr/>
        </p:nvSpPr>
        <p:spPr bwMode="auto">
          <a:xfrm>
            <a:off x="4343400" y="5334000"/>
            <a:ext cx="6858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70" name="Rectangle 14"/>
          <p:cNvSpPr>
            <a:spLocks noChangeArrowheads="1"/>
          </p:cNvSpPr>
          <p:nvPr/>
        </p:nvSpPr>
        <p:spPr bwMode="auto">
          <a:xfrm>
            <a:off x="4343400" y="4876800"/>
            <a:ext cx="6858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71" name="Rectangle 15"/>
          <p:cNvSpPr>
            <a:spLocks noChangeArrowheads="1"/>
          </p:cNvSpPr>
          <p:nvPr/>
        </p:nvSpPr>
        <p:spPr bwMode="auto">
          <a:xfrm>
            <a:off x="4343400" y="4495800"/>
            <a:ext cx="6858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72" name="Rectangle 16"/>
          <p:cNvSpPr>
            <a:spLocks noChangeArrowheads="1"/>
          </p:cNvSpPr>
          <p:nvPr/>
        </p:nvSpPr>
        <p:spPr bwMode="auto">
          <a:xfrm>
            <a:off x="4343400" y="4038600"/>
            <a:ext cx="6858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73" name="Rectangle 17"/>
          <p:cNvSpPr>
            <a:spLocks noChangeArrowheads="1"/>
          </p:cNvSpPr>
          <p:nvPr/>
        </p:nvSpPr>
        <p:spPr bwMode="auto">
          <a:xfrm>
            <a:off x="4343400" y="3581400"/>
            <a:ext cx="6858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74" name="Rectangle 18"/>
          <p:cNvSpPr>
            <a:spLocks noChangeArrowheads="1"/>
          </p:cNvSpPr>
          <p:nvPr/>
        </p:nvSpPr>
        <p:spPr bwMode="auto">
          <a:xfrm>
            <a:off x="4343400" y="3124200"/>
            <a:ext cx="6858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75" name="Rectangle 19"/>
          <p:cNvSpPr>
            <a:spLocks noChangeArrowheads="1"/>
          </p:cNvSpPr>
          <p:nvPr/>
        </p:nvSpPr>
        <p:spPr bwMode="auto">
          <a:xfrm>
            <a:off x="4343400" y="2667000"/>
            <a:ext cx="6858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76" name="Rectangle 20"/>
          <p:cNvSpPr>
            <a:spLocks noChangeArrowheads="1"/>
          </p:cNvSpPr>
          <p:nvPr/>
        </p:nvSpPr>
        <p:spPr bwMode="auto">
          <a:xfrm>
            <a:off x="762000" y="5943600"/>
            <a:ext cx="7620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 sz="3200">
              <a:solidFill>
                <a:srgbClr val="000000"/>
              </a:solidFill>
            </a:endParaRPr>
          </a:p>
        </p:txBody>
      </p:sp>
      <p:sp>
        <p:nvSpPr>
          <p:cNvPr id="96277" name="Line 21"/>
          <p:cNvSpPr>
            <a:spLocks noChangeShapeType="1"/>
          </p:cNvSpPr>
          <p:nvPr/>
        </p:nvSpPr>
        <p:spPr bwMode="auto">
          <a:xfrm>
            <a:off x="1905000" y="1676400"/>
            <a:ext cx="6553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8" name="Rectangle 2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6781800" cy="137160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sz="4000" b="1"/>
              <a:t>Solving the Mixed Flows  Problem using CF Registry</a:t>
            </a:r>
          </a:p>
        </p:txBody>
      </p:sp>
      <p:sp>
        <p:nvSpPr>
          <p:cNvPr id="96279" name="Line 23"/>
          <p:cNvSpPr>
            <a:spLocks noChangeShapeType="1"/>
          </p:cNvSpPr>
          <p:nvPr/>
        </p:nvSpPr>
        <p:spPr bwMode="auto">
          <a:xfrm>
            <a:off x="1828800" y="1600200"/>
            <a:ext cx="6553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80" name="Rectangle 2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u="sng"/>
              <a:t>Steps in the Process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400"/>
              <a:t>Step 1:	Press		CF		           key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400"/>
              <a:t>Step 2:	Press		2</a:t>
            </a:r>
            <a:r>
              <a:rPr lang="en-US" sz="2400" baseline="30000"/>
              <a:t>nd</a:t>
            </a:r>
            <a:r>
              <a:rPr lang="en-US" sz="2400"/>
              <a:t>	CLR Work	keys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400"/>
              <a:t>Step 3:  </a:t>
            </a:r>
            <a:r>
              <a:rPr lang="en-US" sz="2400" u="sng"/>
              <a:t>For </a:t>
            </a:r>
            <a:r>
              <a:rPr lang="en-US" sz="2400" i="1" u="sng"/>
              <a:t>CF0</a:t>
            </a:r>
            <a:r>
              <a:rPr lang="en-US" sz="2400"/>
              <a:t> Press	0	Enter     </a:t>
            </a:r>
            <a:r>
              <a:rPr lang="en-US" sz="240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↓</a:t>
            </a:r>
            <a:r>
              <a:rPr lang="en-US" sz="2400">
                <a:sym typeface="Symbol" pitchFamily="18" charset="2"/>
              </a:rPr>
              <a:t> 	keys</a:t>
            </a:r>
          </a:p>
          <a:p>
            <a:pPr>
              <a:spcBef>
                <a:spcPct val="10000"/>
              </a:spcBef>
              <a:buClrTx/>
              <a:buSzTx/>
              <a:buFontTx/>
              <a:buNone/>
            </a:pPr>
            <a:r>
              <a:rPr lang="en-US" sz="2400"/>
              <a:t>Step 4:  </a:t>
            </a:r>
            <a:r>
              <a:rPr lang="en-US" sz="2400" u="sng"/>
              <a:t>For </a:t>
            </a:r>
            <a:r>
              <a:rPr lang="en-US" sz="2400" i="1" u="sng"/>
              <a:t>C01</a:t>
            </a:r>
            <a:r>
              <a:rPr lang="en-US" sz="2400"/>
              <a:t> Press	600	Enter     </a:t>
            </a:r>
            <a:r>
              <a:rPr lang="en-US" sz="240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↓</a:t>
            </a:r>
            <a:r>
              <a:rPr lang="en-US" sz="2400">
                <a:sym typeface="Symbol" pitchFamily="18" charset="2"/>
              </a:rPr>
              <a:t> 	keys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400"/>
              <a:t>Step 5:  </a:t>
            </a:r>
            <a:r>
              <a:rPr lang="en-US" sz="2400" u="sng"/>
              <a:t>For </a:t>
            </a:r>
            <a:r>
              <a:rPr lang="en-US" sz="2400" i="1" u="sng"/>
              <a:t>F01</a:t>
            </a:r>
            <a:r>
              <a:rPr lang="en-US" sz="2400"/>
              <a:t> Press	2	Enter     </a:t>
            </a:r>
            <a:r>
              <a:rPr lang="en-US" sz="240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↓</a:t>
            </a:r>
            <a:r>
              <a:rPr lang="en-US" sz="2400">
                <a:sym typeface="Symbol" pitchFamily="18" charset="2"/>
              </a:rPr>
              <a:t> 	keys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400"/>
              <a:t>Step 6:  </a:t>
            </a:r>
            <a:r>
              <a:rPr lang="en-US" sz="2400" u="sng"/>
              <a:t>For </a:t>
            </a:r>
            <a:r>
              <a:rPr lang="en-US" sz="2400" i="1" u="sng"/>
              <a:t>C02</a:t>
            </a:r>
            <a:r>
              <a:rPr lang="en-US" sz="2400"/>
              <a:t> Press	400	Enter     </a:t>
            </a:r>
            <a:r>
              <a:rPr lang="en-US" sz="240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↓</a:t>
            </a:r>
            <a:r>
              <a:rPr lang="en-US" sz="2400">
                <a:sym typeface="Symbol" pitchFamily="18" charset="2"/>
              </a:rPr>
              <a:t> 	keys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400"/>
              <a:t>Step 7:  </a:t>
            </a:r>
            <a:r>
              <a:rPr lang="en-US" sz="2400" u="sng"/>
              <a:t>For </a:t>
            </a:r>
            <a:r>
              <a:rPr lang="en-US" sz="2400" i="1" u="sng"/>
              <a:t>F02</a:t>
            </a:r>
            <a:r>
              <a:rPr lang="en-US" sz="2400"/>
              <a:t> Press	2	Enter     </a:t>
            </a:r>
            <a:r>
              <a:rPr lang="en-US" sz="240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↓</a:t>
            </a:r>
            <a:r>
              <a:rPr lang="en-US" sz="2400">
                <a:sym typeface="Symbol" pitchFamily="18" charset="2"/>
              </a:rPr>
              <a:t>	keys</a:t>
            </a:r>
          </a:p>
        </p:txBody>
      </p:sp>
    </p:spTree>
  </p:cSld>
  <p:clrMapOvr>
    <a:masterClrMapping/>
  </p:clrMapOvr>
  <p:transition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6400800" y="2667000"/>
            <a:ext cx="457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6400800" y="4495800"/>
            <a:ext cx="457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6400800" y="3124200"/>
            <a:ext cx="457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79" name="Rectangle 7"/>
          <p:cNvSpPr>
            <a:spLocks noChangeArrowheads="1"/>
          </p:cNvSpPr>
          <p:nvPr/>
        </p:nvSpPr>
        <p:spPr bwMode="auto">
          <a:xfrm>
            <a:off x="5334000" y="3124200"/>
            <a:ext cx="838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5334000" y="3581400"/>
            <a:ext cx="3810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82" name="Rectangle 10"/>
          <p:cNvSpPr>
            <a:spLocks noChangeArrowheads="1"/>
          </p:cNvSpPr>
          <p:nvPr/>
        </p:nvSpPr>
        <p:spPr bwMode="auto">
          <a:xfrm>
            <a:off x="5334000" y="4495800"/>
            <a:ext cx="838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84" name="Rectangle 12"/>
          <p:cNvSpPr>
            <a:spLocks noChangeArrowheads="1"/>
          </p:cNvSpPr>
          <p:nvPr/>
        </p:nvSpPr>
        <p:spPr bwMode="auto">
          <a:xfrm>
            <a:off x="5334000" y="2667000"/>
            <a:ext cx="838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86" name="Rectangle 14"/>
          <p:cNvSpPr>
            <a:spLocks noChangeArrowheads="1"/>
          </p:cNvSpPr>
          <p:nvPr/>
        </p:nvSpPr>
        <p:spPr bwMode="auto">
          <a:xfrm>
            <a:off x="4343400" y="4953000"/>
            <a:ext cx="6858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87" name="Rectangle 15"/>
          <p:cNvSpPr>
            <a:spLocks noChangeArrowheads="1"/>
          </p:cNvSpPr>
          <p:nvPr/>
        </p:nvSpPr>
        <p:spPr bwMode="auto">
          <a:xfrm>
            <a:off x="4343400" y="4495800"/>
            <a:ext cx="4572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88" name="Rectangle 16"/>
          <p:cNvSpPr>
            <a:spLocks noChangeArrowheads="1"/>
          </p:cNvSpPr>
          <p:nvPr/>
        </p:nvSpPr>
        <p:spPr bwMode="auto">
          <a:xfrm>
            <a:off x="4343400" y="4038600"/>
            <a:ext cx="7620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89" name="Rectangle 17"/>
          <p:cNvSpPr>
            <a:spLocks noChangeArrowheads="1"/>
          </p:cNvSpPr>
          <p:nvPr/>
        </p:nvSpPr>
        <p:spPr bwMode="auto">
          <a:xfrm>
            <a:off x="4343400" y="3581400"/>
            <a:ext cx="3810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90" name="Rectangle 18"/>
          <p:cNvSpPr>
            <a:spLocks noChangeArrowheads="1"/>
          </p:cNvSpPr>
          <p:nvPr/>
        </p:nvSpPr>
        <p:spPr bwMode="auto">
          <a:xfrm>
            <a:off x="4343400" y="3124200"/>
            <a:ext cx="3810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91" name="Rectangle 19"/>
          <p:cNvSpPr>
            <a:spLocks noChangeArrowheads="1"/>
          </p:cNvSpPr>
          <p:nvPr/>
        </p:nvSpPr>
        <p:spPr bwMode="auto">
          <a:xfrm>
            <a:off x="4343400" y="2667000"/>
            <a:ext cx="7620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92" name="Rectangle 20"/>
          <p:cNvSpPr>
            <a:spLocks noChangeArrowheads="1"/>
          </p:cNvSpPr>
          <p:nvPr/>
        </p:nvSpPr>
        <p:spPr bwMode="auto">
          <a:xfrm>
            <a:off x="762000" y="5943600"/>
            <a:ext cx="7620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 sz="3200">
              <a:solidFill>
                <a:srgbClr val="000000"/>
              </a:solidFill>
            </a:endParaRPr>
          </a:p>
        </p:txBody>
      </p:sp>
      <p:sp>
        <p:nvSpPr>
          <p:cNvPr id="79893" name="Line 21"/>
          <p:cNvSpPr>
            <a:spLocks noChangeShapeType="1"/>
          </p:cNvSpPr>
          <p:nvPr/>
        </p:nvSpPr>
        <p:spPr bwMode="auto">
          <a:xfrm>
            <a:off x="1905000" y="1676400"/>
            <a:ext cx="6553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94" name="Rectangle 2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6781800" cy="137160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sz="4000" b="1"/>
              <a:t>Solving the Mixed Flows  Problem using CF Registry</a:t>
            </a:r>
          </a:p>
        </p:txBody>
      </p:sp>
      <p:sp>
        <p:nvSpPr>
          <p:cNvPr id="79896" name="Line 24"/>
          <p:cNvSpPr>
            <a:spLocks noChangeShapeType="1"/>
          </p:cNvSpPr>
          <p:nvPr/>
        </p:nvSpPr>
        <p:spPr bwMode="auto">
          <a:xfrm>
            <a:off x="1828800" y="1600200"/>
            <a:ext cx="6553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95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3434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3200" u="sng"/>
              <a:t>Steps in the Process</a:t>
            </a:r>
          </a:p>
          <a:p>
            <a:pPr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r>
              <a:rPr lang="en-US" sz="2400"/>
              <a:t>Step 8:  </a:t>
            </a:r>
            <a:r>
              <a:rPr lang="en-US" sz="2400" u="sng"/>
              <a:t>For </a:t>
            </a:r>
            <a:r>
              <a:rPr lang="en-US" sz="2400" i="1" u="sng"/>
              <a:t>C03</a:t>
            </a:r>
            <a:r>
              <a:rPr lang="en-US" sz="2400"/>
              <a:t> Press	100	Enter     </a:t>
            </a:r>
            <a:r>
              <a:rPr lang="en-US" sz="240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↓</a:t>
            </a:r>
            <a:r>
              <a:rPr lang="en-US" sz="2400">
                <a:sym typeface="Symbol" pitchFamily="18" charset="2"/>
              </a:rPr>
              <a:t> 	keys</a:t>
            </a:r>
          </a:p>
          <a:p>
            <a:pPr>
              <a:lnSpc>
                <a:spcPct val="90000"/>
              </a:lnSpc>
              <a:buClrTx/>
              <a:buSzTx/>
              <a:buFontTx/>
              <a:buNone/>
            </a:pPr>
            <a:r>
              <a:rPr lang="en-US" sz="2400"/>
              <a:t>Step 9:  </a:t>
            </a:r>
            <a:r>
              <a:rPr lang="en-US" sz="2400" u="sng"/>
              <a:t>For </a:t>
            </a:r>
            <a:r>
              <a:rPr lang="en-US" sz="2400" i="1" u="sng"/>
              <a:t>F03</a:t>
            </a:r>
            <a:r>
              <a:rPr lang="en-US" sz="2400"/>
              <a:t> Press	1	Enter     </a:t>
            </a:r>
            <a:r>
              <a:rPr lang="en-US" sz="240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↓</a:t>
            </a:r>
            <a:r>
              <a:rPr lang="en-US" sz="2400">
                <a:sym typeface="Symbol" pitchFamily="18" charset="2"/>
              </a:rPr>
              <a:t> 	keys</a:t>
            </a:r>
          </a:p>
          <a:p>
            <a:pPr>
              <a:lnSpc>
                <a:spcPct val="90000"/>
              </a:lnSpc>
              <a:buClrTx/>
              <a:buSzTx/>
              <a:buFontTx/>
              <a:buNone/>
            </a:pPr>
            <a:r>
              <a:rPr lang="en-US" sz="2400"/>
              <a:t>Step 10:  	Press	           </a:t>
            </a:r>
            <a:r>
              <a:rPr lang="en-US" sz="240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↓</a:t>
            </a:r>
            <a:r>
              <a:rPr lang="en-US" sz="2400">
                <a:sym typeface="Symbol" pitchFamily="18" charset="2"/>
              </a:rPr>
              <a:t> 	 </a:t>
            </a:r>
            <a:r>
              <a:rPr lang="en-US" sz="240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↓</a:t>
            </a:r>
            <a:r>
              <a:rPr lang="en-US" sz="2400">
                <a:sym typeface="Symbol" pitchFamily="18" charset="2"/>
              </a:rPr>
              <a:t> 		keys</a:t>
            </a:r>
          </a:p>
          <a:p>
            <a:pPr>
              <a:lnSpc>
                <a:spcPct val="90000"/>
              </a:lnSpc>
              <a:spcBef>
                <a:spcPct val="10000"/>
              </a:spcBef>
              <a:buClrTx/>
              <a:buSzTx/>
              <a:buFontTx/>
              <a:buNone/>
            </a:pPr>
            <a:r>
              <a:rPr lang="en-US" sz="2400"/>
              <a:t>Step 11:  	Press		</a:t>
            </a:r>
            <a:r>
              <a:rPr lang="en-US" sz="2400">
                <a:sym typeface="Symbol" pitchFamily="18" charset="2"/>
              </a:rPr>
              <a:t>NPV	  		key</a:t>
            </a:r>
          </a:p>
          <a:p>
            <a:pPr>
              <a:lnSpc>
                <a:spcPct val="90000"/>
              </a:lnSpc>
              <a:buClrTx/>
              <a:buSzTx/>
              <a:buFontTx/>
              <a:buNone/>
            </a:pPr>
            <a:r>
              <a:rPr lang="en-US" sz="2400"/>
              <a:t>Step 12:  </a:t>
            </a:r>
            <a:r>
              <a:rPr lang="en-US" sz="2400" u="sng"/>
              <a:t>For I=</a:t>
            </a:r>
            <a:r>
              <a:rPr lang="en-US" sz="2400"/>
              <a:t>, Enter	10	Enter	   </a:t>
            </a:r>
            <a:r>
              <a:rPr lang="en-US" sz="240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↓</a:t>
            </a:r>
            <a:r>
              <a:rPr lang="en-US" sz="2400">
                <a:sym typeface="Symbol" pitchFamily="18" charset="2"/>
              </a:rPr>
              <a:t> 	keys</a:t>
            </a:r>
          </a:p>
          <a:p>
            <a:pPr>
              <a:lnSpc>
                <a:spcPct val="90000"/>
              </a:lnSpc>
              <a:buClrTx/>
              <a:buSzTx/>
              <a:buFontTx/>
              <a:buNone/>
            </a:pPr>
            <a:r>
              <a:rPr lang="en-US" sz="2400"/>
              <a:t>Step 13:  	Press		</a:t>
            </a:r>
            <a:r>
              <a:rPr lang="en-US" sz="2400">
                <a:sym typeface="Symbol" pitchFamily="18" charset="2"/>
              </a:rPr>
              <a:t>CPT	 		key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2400">
              <a:sym typeface="Symbol" pitchFamily="18" charset="2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800">
                <a:sym typeface="Symbol" pitchFamily="18" charset="2"/>
              </a:rPr>
              <a:t>Result:	</a:t>
            </a:r>
            <a:r>
              <a:rPr lang="en-US" sz="2800" u="sng">
                <a:solidFill>
                  <a:srgbClr val="42B200"/>
                </a:solidFill>
                <a:sym typeface="Symbol" pitchFamily="18" charset="2"/>
              </a:rPr>
              <a:t>Present Value</a:t>
            </a:r>
            <a:r>
              <a:rPr lang="en-US" sz="2800">
                <a:sym typeface="Symbol" pitchFamily="18" charset="2"/>
              </a:rPr>
              <a:t> = </a:t>
            </a:r>
            <a:r>
              <a:rPr lang="en-US" sz="2800" u="sng">
                <a:solidFill>
                  <a:srgbClr val="42B200"/>
                </a:solidFill>
                <a:sym typeface="Symbol" pitchFamily="18" charset="2"/>
              </a:rPr>
              <a:t>$1,677.15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3435350" y="2216150"/>
            <a:ext cx="2806700" cy="901700"/>
          </a:xfrm>
          <a:prstGeom prst="octagon">
            <a:avLst>
              <a:gd name="adj" fmla="val 2928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1905000" y="1676400"/>
            <a:ext cx="6324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Simple Interest Formula</a:t>
            </a: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1828800" y="1600200"/>
            <a:ext cx="6324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62000" y="2362200"/>
            <a:ext cx="7620000" cy="4038600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u="sng">
                <a:effectLst>
                  <a:outerShdw blurRad="38100" dist="38100" dir="2700000" algn="tl">
                    <a:srgbClr val="C0C0C0"/>
                  </a:outerShdw>
                </a:effectLst>
              </a:rPr>
              <a:t>Formula</a:t>
            </a:r>
            <a:r>
              <a:rPr lang="en-US"/>
              <a:t>		</a:t>
            </a:r>
            <a:r>
              <a:rPr lang="en-US">
                <a:solidFill>
                  <a:schemeClr val="hlink"/>
                </a:solidFill>
              </a:rPr>
              <a:t>SI </a:t>
            </a:r>
            <a:r>
              <a:rPr lang="en-US"/>
              <a:t>= </a:t>
            </a:r>
            <a:r>
              <a:rPr lang="en-US">
                <a:solidFill>
                  <a:srgbClr val="42B200"/>
                </a:solidFill>
              </a:rPr>
              <a:t>P</a:t>
            </a:r>
            <a:r>
              <a:rPr lang="en-US" baseline="-25000">
                <a:solidFill>
                  <a:srgbClr val="42B200"/>
                </a:solidFill>
              </a:rPr>
              <a:t>0</a:t>
            </a:r>
            <a:r>
              <a:rPr lang="en-US"/>
              <a:t>(</a:t>
            </a:r>
            <a:r>
              <a:rPr lang="en-US">
                <a:solidFill>
                  <a:srgbClr val="C277FF"/>
                </a:solidFill>
              </a:rPr>
              <a:t>i</a:t>
            </a:r>
            <a:r>
              <a:rPr lang="en-US"/>
              <a:t>)(</a:t>
            </a:r>
            <a:r>
              <a:rPr lang="en-US">
                <a:solidFill>
                  <a:schemeClr val="tx2"/>
                </a:solidFill>
              </a:rPr>
              <a:t>n</a:t>
            </a:r>
            <a:r>
              <a:rPr lang="en-US"/>
              <a:t>)</a:t>
            </a:r>
            <a:r>
              <a:rPr lang="en-US" sz="3200"/>
              <a:t>	</a:t>
            </a:r>
          </a:p>
          <a:p>
            <a:pPr lvl="1">
              <a:buFont typeface="Monotype Sorts" pitchFamily="2" charset="2"/>
              <a:buNone/>
            </a:pPr>
            <a:r>
              <a:rPr lang="en-US">
                <a:solidFill>
                  <a:schemeClr val="hlink"/>
                </a:solidFill>
              </a:rPr>
              <a:t>	SI</a:t>
            </a:r>
            <a:r>
              <a:rPr lang="en-US"/>
              <a:t>:	Simple Interest</a:t>
            </a:r>
          </a:p>
          <a:p>
            <a:pPr lvl="1">
              <a:buFont typeface="Monotype Sorts" pitchFamily="2" charset="2"/>
              <a:buNone/>
            </a:pPr>
            <a:r>
              <a:rPr lang="en-US">
                <a:solidFill>
                  <a:srgbClr val="014A01"/>
                </a:solidFill>
              </a:rPr>
              <a:t>	</a:t>
            </a:r>
            <a:r>
              <a:rPr lang="en-US">
                <a:solidFill>
                  <a:srgbClr val="42B200"/>
                </a:solidFill>
              </a:rPr>
              <a:t>P</a:t>
            </a:r>
            <a:r>
              <a:rPr lang="en-US" baseline="-25000">
                <a:solidFill>
                  <a:srgbClr val="42B200"/>
                </a:solidFill>
              </a:rPr>
              <a:t>0</a:t>
            </a:r>
            <a:r>
              <a:rPr lang="en-US"/>
              <a:t>:	Deposit today (t=0)</a:t>
            </a:r>
          </a:p>
          <a:p>
            <a:pPr lvl="1">
              <a:buFont typeface="Monotype Sorts" pitchFamily="2" charset="2"/>
              <a:buNone/>
            </a:pPr>
            <a:r>
              <a:rPr lang="en-US">
                <a:solidFill>
                  <a:srgbClr val="380069"/>
                </a:solidFill>
              </a:rPr>
              <a:t>	</a:t>
            </a:r>
            <a:r>
              <a:rPr lang="en-US">
                <a:solidFill>
                  <a:srgbClr val="C277FF"/>
                </a:solidFill>
              </a:rPr>
              <a:t>i</a:t>
            </a:r>
            <a:r>
              <a:rPr lang="en-US"/>
              <a:t>:	Interest Rate per Period</a:t>
            </a:r>
          </a:p>
          <a:p>
            <a:pPr lvl="1">
              <a:buFont typeface="Monotype Sorts" pitchFamily="2" charset="2"/>
              <a:buNone/>
            </a:pPr>
            <a:r>
              <a:rPr lang="en-US">
                <a:solidFill>
                  <a:schemeClr val="tx2"/>
                </a:solidFill>
              </a:rPr>
              <a:t>	n</a:t>
            </a:r>
            <a:r>
              <a:rPr lang="en-US"/>
              <a:t>:	Number of Time Periods</a:t>
            </a:r>
          </a:p>
        </p:txBody>
      </p:sp>
    </p:spTree>
  </p:cSld>
  <p:clrMapOvr>
    <a:masterClrMapping/>
  </p:clrMapOvr>
  <p:transition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8763000" cy="4800600"/>
          </a:xfrm>
          <a:noFill/>
          <a:ln/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/>
              <a:t>General Formula:</a:t>
            </a:r>
          </a:p>
          <a:p>
            <a:pPr algn="ctr">
              <a:buFont typeface="Monotype Sorts" pitchFamily="2" charset="2"/>
              <a:buNone/>
            </a:pPr>
            <a:r>
              <a:rPr lang="en-US">
                <a:solidFill>
                  <a:srgbClr val="A75151"/>
                </a:solidFill>
              </a:rPr>
              <a:t>FV</a:t>
            </a:r>
            <a:r>
              <a:rPr lang="en-US" baseline="-25000">
                <a:solidFill>
                  <a:schemeClr val="tx2"/>
                </a:solidFill>
              </a:rPr>
              <a:t>n</a:t>
            </a:r>
            <a:r>
              <a:rPr lang="en-US"/>
              <a:t>	= </a:t>
            </a:r>
            <a:r>
              <a:rPr lang="en-US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</a:t>
            </a:r>
            <a:r>
              <a:rPr lang="en-US" baseline="-25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/>
              <a:t>(1 + [</a:t>
            </a:r>
            <a:r>
              <a:rPr lang="en-US">
                <a:solidFill>
                  <a:srgbClr val="C277FF"/>
                </a:solidFill>
              </a:rPr>
              <a:t>i</a:t>
            </a:r>
            <a:r>
              <a:rPr lang="en-US"/>
              <a:t>/</a:t>
            </a:r>
            <a:r>
              <a:rPr lang="en-US">
                <a:solidFill>
                  <a:schemeClr val="hlink"/>
                </a:solidFill>
              </a:rPr>
              <a:t>m</a:t>
            </a:r>
            <a:r>
              <a:rPr lang="en-US"/>
              <a:t>])</a:t>
            </a:r>
            <a:r>
              <a:rPr lang="en-US" baseline="30000">
                <a:solidFill>
                  <a:schemeClr val="hlink"/>
                </a:solidFill>
              </a:rPr>
              <a:t>m</a:t>
            </a:r>
            <a:r>
              <a:rPr lang="en-US" baseline="30000">
                <a:solidFill>
                  <a:schemeClr val="tx2"/>
                </a:solidFill>
              </a:rPr>
              <a:t>n</a:t>
            </a:r>
            <a:endParaRPr lang="en-US" baseline="30000"/>
          </a:p>
          <a:p>
            <a:pPr>
              <a:buFont typeface="Monotype Sorts" pitchFamily="2" charset="2"/>
              <a:buNone/>
            </a:pPr>
            <a:r>
              <a:rPr lang="en-US" sz="3200"/>
              <a:t>		</a:t>
            </a:r>
            <a:r>
              <a:rPr lang="en-US" sz="3200">
                <a:solidFill>
                  <a:schemeClr val="tx2"/>
                </a:solidFill>
              </a:rPr>
              <a:t>n</a:t>
            </a:r>
            <a:r>
              <a:rPr lang="en-US" sz="3200"/>
              <a:t>:	    Number of Years				</a:t>
            </a:r>
            <a:r>
              <a:rPr lang="en-US" sz="3200">
                <a:solidFill>
                  <a:schemeClr val="hlink"/>
                </a:solidFill>
              </a:rPr>
              <a:t>m</a:t>
            </a:r>
            <a:r>
              <a:rPr lang="en-US" sz="3200"/>
              <a:t>:	    Compounding Periods per Year	</a:t>
            </a:r>
            <a:r>
              <a:rPr lang="en-US" sz="3200">
                <a:solidFill>
                  <a:srgbClr val="C277FF"/>
                </a:solidFill>
              </a:rPr>
              <a:t>i</a:t>
            </a:r>
            <a:r>
              <a:rPr lang="en-US" sz="3200"/>
              <a:t>:	    Annual Interest Rate				</a:t>
            </a:r>
            <a:r>
              <a:rPr lang="en-US" sz="3200">
                <a:solidFill>
                  <a:srgbClr val="A75151"/>
                </a:solidFill>
              </a:rPr>
              <a:t>FV</a:t>
            </a:r>
            <a:r>
              <a:rPr lang="en-US" sz="3200" baseline="-25000">
                <a:solidFill>
                  <a:schemeClr val="tx2"/>
                </a:solidFill>
              </a:rPr>
              <a:t>n</a:t>
            </a:r>
            <a:r>
              <a:rPr lang="en-US" sz="3200" baseline="-25000"/>
              <a:t>,</a:t>
            </a:r>
            <a:r>
              <a:rPr lang="en-US" sz="3200" baseline="-25000">
                <a:solidFill>
                  <a:schemeClr val="hlink"/>
                </a:solidFill>
              </a:rPr>
              <a:t>m</a:t>
            </a:r>
            <a:r>
              <a:rPr lang="en-US" sz="3200"/>
              <a:t>:  FV at the end of Year n</a:t>
            </a:r>
          </a:p>
          <a:p>
            <a:pPr>
              <a:buFont typeface="Monotype Sorts" pitchFamily="2" charset="2"/>
              <a:buNone/>
            </a:pPr>
            <a:r>
              <a:rPr lang="en-US" sz="3200"/>
              <a:t>		</a:t>
            </a:r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</a:t>
            </a:r>
            <a:r>
              <a:rPr lang="en-US" sz="3200" baseline="-25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sz="3200"/>
              <a:t>:	    PV of the Cash Flow today</a:t>
            </a:r>
          </a:p>
        </p:txBody>
      </p:sp>
      <p:sp>
        <p:nvSpPr>
          <p:cNvPr id="54275" name="Line 3"/>
          <p:cNvSpPr>
            <a:spLocks noChangeShapeType="1"/>
          </p:cNvSpPr>
          <p:nvPr/>
        </p:nvSpPr>
        <p:spPr bwMode="auto">
          <a:xfrm>
            <a:off x="1905000" y="1676400"/>
            <a:ext cx="3733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76200"/>
            <a:ext cx="4876800" cy="152400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Frequency of Compounding</a:t>
            </a:r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>
            <a:off x="1828800" y="1600200"/>
            <a:ext cx="3733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534400" cy="4648200"/>
          </a:xfrm>
          <a:noFill/>
          <a:ln/>
        </p:spPr>
        <p:txBody>
          <a:bodyPr/>
          <a:lstStyle/>
          <a:p>
            <a:pPr marL="0" indent="0" algn="ctr">
              <a:buFont typeface="Monotype Sorts" pitchFamily="2" charset="2"/>
              <a:buNone/>
              <a:tabLst>
                <a:tab pos="1428750" algn="l"/>
              </a:tabLst>
            </a:pPr>
            <a:r>
              <a:rPr lang="en-US"/>
              <a:t>Julie Miller has </a:t>
            </a:r>
            <a:r>
              <a:rPr lang="en-US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$1,000</a:t>
            </a:r>
            <a:r>
              <a:rPr lang="en-US"/>
              <a:t> to invest for </a:t>
            </a:r>
            <a:r>
              <a:rPr lang="en-US">
                <a:solidFill>
                  <a:schemeClr val="tx2"/>
                </a:solidFill>
              </a:rPr>
              <a:t>2 Years </a:t>
            </a:r>
            <a:r>
              <a:rPr lang="en-US"/>
              <a:t>at an annual interest rate of </a:t>
            </a:r>
            <a:r>
              <a:rPr lang="en-US">
                <a:solidFill>
                  <a:srgbClr val="C277FF"/>
                </a:solidFill>
              </a:rPr>
              <a:t>12%</a:t>
            </a:r>
            <a:r>
              <a:rPr lang="en-US"/>
              <a:t>.</a:t>
            </a:r>
          </a:p>
          <a:p>
            <a:pPr marL="0" indent="0">
              <a:buFont typeface="Monotype Sorts" pitchFamily="2" charset="2"/>
              <a:buNone/>
              <a:tabLst>
                <a:tab pos="1428750" algn="l"/>
              </a:tabLst>
            </a:pPr>
            <a:r>
              <a:rPr lang="en-US"/>
              <a:t>Annual 	   </a:t>
            </a:r>
            <a:r>
              <a:rPr lang="en-US">
                <a:solidFill>
                  <a:srgbClr val="A75151"/>
                </a:solidFill>
              </a:rPr>
              <a:t>FV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  <a:r>
              <a:rPr lang="en-US"/>
              <a:t> 	= </a:t>
            </a:r>
            <a:r>
              <a:rPr lang="en-US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1,000</a:t>
            </a:r>
            <a:r>
              <a:rPr lang="en-US"/>
              <a:t>(1+ [</a:t>
            </a:r>
            <a:r>
              <a:rPr lang="en-US">
                <a:solidFill>
                  <a:srgbClr val="C277FF"/>
                </a:solidFill>
              </a:rPr>
              <a:t>.12</a:t>
            </a:r>
            <a:r>
              <a:rPr lang="en-US"/>
              <a:t>/</a:t>
            </a:r>
            <a:r>
              <a:rPr lang="en-US">
                <a:solidFill>
                  <a:schemeClr val="hlink"/>
                </a:solidFill>
              </a:rPr>
              <a:t>1</a:t>
            </a:r>
            <a:r>
              <a:rPr lang="en-US"/>
              <a:t>])</a:t>
            </a:r>
            <a:r>
              <a:rPr lang="en-US" baseline="30000">
                <a:solidFill>
                  <a:schemeClr val="hlink"/>
                </a:solidFill>
              </a:rPr>
              <a:t>(1)</a:t>
            </a:r>
            <a:r>
              <a:rPr lang="en-US" baseline="30000">
                <a:solidFill>
                  <a:schemeClr val="tx2"/>
                </a:solidFill>
              </a:rPr>
              <a:t>(2) 	         		</a:t>
            </a:r>
            <a:r>
              <a:rPr lang="en-US"/>
              <a:t>= </a:t>
            </a:r>
            <a:r>
              <a:rPr lang="en-US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1,254.40</a:t>
            </a:r>
          </a:p>
          <a:p>
            <a:pPr marL="0" indent="0">
              <a:buFont typeface="Monotype Sorts" pitchFamily="2" charset="2"/>
              <a:buNone/>
              <a:tabLst>
                <a:tab pos="1428750" algn="l"/>
              </a:tabLst>
            </a:pPr>
            <a:r>
              <a:rPr lang="en-US"/>
              <a:t>Semi 		   </a:t>
            </a:r>
            <a:r>
              <a:rPr lang="en-US">
                <a:solidFill>
                  <a:srgbClr val="A75151"/>
                </a:solidFill>
              </a:rPr>
              <a:t>FV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  <a:r>
              <a:rPr lang="en-US"/>
              <a:t> 	= </a:t>
            </a:r>
            <a:r>
              <a:rPr lang="en-US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1,000</a:t>
            </a:r>
            <a:r>
              <a:rPr lang="en-US"/>
              <a:t>(1+ [</a:t>
            </a:r>
            <a:r>
              <a:rPr lang="en-US">
                <a:solidFill>
                  <a:srgbClr val="C277FF"/>
                </a:solidFill>
              </a:rPr>
              <a:t>.12</a:t>
            </a:r>
            <a:r>
              <a:rPr lang="en-US"/>
              <a:t>/</a:t>
            </a:r>
            <a:r>
              <a:rPr lang="en-US">
                <a:solidFill>
                  <a:schemeClr val="hlink"/>
                </a:solidFill>
              </a:rPr>
              <a:t>2</a:t>
            </a:r>
            <a:r>
              <a:rPr lang="en-US"/>
              <a:t>])</a:t>
            </a:r>
            <a:r>
              <a:rPr lang="en-US" baseline="30000">
                <a:solidFill>
                  <a:schemeClr val="hlink"/>
                </a:solidFill>
              </a:rPr>
              <a:t>(2)</a:t>
            </a:r>
            <a:r>
              <a:rPr lang="en-US" baseline="30000">
                <a:solidFill>
                  <a:schemeClr val="tx2"/>
                </a:solidFill>
              </a:rPr>
              <a:t>(2) 	         		</a:t>
            </a:r>
            <a:r>
              <a:rPr lang="en-US"/>
              <a:t>= </a:t>
            </a:r>
            <a:r>
              <a:rPr lang="en-US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1,262.48</a:t>
            </a:r>
          </a:p>
        </p:txBody>
      </p:sp>
      <p:sp>
        <p:nvSpPr>
          <p:cNvPr id="55299" name="Line 3"/>
          <p:cNvSpPr>
            <a:spLocks noChangeShapeType="1"/>
          </p:cNvSpPr>
          <p:nvPr/>
        </p:nvSpPr>
        <p:spPr bwMode="auto">
          <a:xfrm>
            <a:off x="1905000" y="1676400"/>
            <a:ext cx="5410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391400" cy="127635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Impact of Frequency</a:t>
            </a:r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>
            <a:off x="1828800" y="1600200"/>
            <a:ext cx="5410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905000"/>
            <a:ext cx="8915400" cy="4648200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None/>
              <a:tabLst>
                <a:tab pos="1428750" algn="l"/>
              </a:tabLst>
            </a:pPr>
            <a:r>
              <a:rPr lang="en-US"/>
              <a:t>Qrtly 		   </a:t>
            </a:r>
            <a:r>
              <a:rPr lang="en-US">
                <a:solidFill>
                  <a:srgbClr val="A75151"/>
                </a:solidFill>
              </a:rPr>
              <a:t>FV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  <a:r>
              <a:rPr lang="en-US"/>
              <a:t>	= </a:t>
            </a:r>
            <a:r>
              <a:rPr lang="en-US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1,000</a:t>
            </a:r>
            <a:r>
              <a:rPr lang="en-US"/>
              <a:t>(1+ [</a:t>
            </a:r>
            <a:r>
              <a:rPr lang="en-US">
                <a:solidFill>
                  <a:srgbClr val="C277FF"/>
                </a:solidFill>
              </a:rPr>
              <a:t>.12</a:t>
            </a:r>
            <a:r>
              <a:rPr lang="en-US"/>
              <a:t>/</a:t>
            </a:r>
            <a:r>
              <a:rPr lang="en-US">
                <a:solidFill>
                  <a:schemeClr val="hlink"/>
                </a:solidFill>
              </a:rPr>
              <a:t>4</a:t>
            </a:r>
            <a:r>
              <a:rPr lang="en-US"/>
              <a:t>])</a:t>
            </a:r>
            <a:r>
              <a:rPr lang="en-US" baseline="30000">
                <a:solidFill>
                  <a:schemeClr val="hlink"/>
                </a:solidFill>
              </a:rPr>
              <a:t>(4)</a:t>
            </a:r>
            <a:r>
              <a:rPr lang="en-US" baseline="30000">
                <a:solidFill>
                  <a:schemeClr val="tx2"/>
                </a:solidFill>
              </a:rPr>
              <a:t>(2) 	         		</a:t>
            </a:r>
            <a:r>
              <a:rPr lang="en-US"/>
              <a:t>= </a:t>
            </a:r>
            <a:r>
              <a:rPr lang="en-US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1,266.77</a:t>
            </a:r>
            <a:endParaRPr lang="en-US"/>
          </a:p>
          <a:p>
            <a:pPr>
              <a:buFont typeface="Monotype Sorts" pitchFamily="2" charset="2"/>
              <a:buNone/>
              <a:tabLst>
                <a:tab pos="1428750" algn="l"/>
              </a:tabLst>
            </a:pPr>
            <a:r>
              <a:rPr lang="en-US"/>
              <a:t>Monthly    </a:t>
            </a:r>
            <a:r>
              <a:rPr lang="en-US">
                <a:solidFill>
                  <a:srgbClr val="A75151"/>
                </a:solidFill>
              </a:rPr>
              <a:t>FV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  <a:r>
              <a:rPr lang="en-US" baseline="-25000">
                <a:solidFill>
                  <a:schemeClr val="hlink"/>
                </a:solidFill>
              </a:rPr>
              <a:t>	</a:t>
            </a:r>
            <a:r>
              <a:rPr lang="en-US"/>
              <a:t>= </a:t>
            </a:r>
            <a:r>
              <a:rPr lang="en-US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1,000</a:t>
            </a:r>
            <a:r>
              <a:rPr lang="en-US"/>
              <a:t>(1+ [</a:t>
            </a:r>
            <a:r>
              <a:rPr lang="en-US">
                <a:solidFill>
                  <a:srgbClr val="C277FF"/>
                </a:solidFill>
              </a:rPr>
              <a:t>.12</a:t>
            </a:r>
            <a:r>
              <a:rPr lang="en-US"/>
              <a:t>/</a:t>
            </a:r>
            <a:r>
              <a:rPr lang="en-US">
                <a:solidFill>
                  <a:schemeClr val="hlink"/>
                </a:solidFill>
              </a:rPr>
              <a:t>12</a:t>
            </a:r>
            <a:r>
              <a:rPr lang="en-US"/>
              <a:t>])</a:t>
            </a:r>
            <a:r>
              <a:rPr lang="en-US" baseline="30000">
                <a:solidFill>
                  <a:schemeClr val="hlink"/>
                </a:solidFill>
              </a:rPr>
              <a:t>(12)</a:t>
            </a:r>
            <a:r>
              <a:rPr lang="en-US" baseline="30000">
                <a:solidFill>
                  <a:schemeClr val="tx2"/>
                </a:solidFill>
              </a:rPr>
              <a:t>(2) 				</a:t>
            </a:r>
            <a:r>
              <a:rPr lang="en-US"/>
              <a:t>= </a:t>
            </a:r>
            <a:r>
              <a:rPr lang="en-US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1,269.73</a:t>
            </a:r>
            <a:endParaRPr lang="en-US"/>
          </a:p>
          <a:p>
            <a:pPr>
              <a:buFont typeface="Monotype Sorts" pitchFamily="2" charset="2"/>
              <a:buNone/>
              <a:tabLst>
                <a:tab pos="1428750" algn="l"/>
              </a:tabLst>
            </a:pPr>
            <a:r>
              <a:rPr lang="en-US"/>
              <a:t>Daily 		   </a:t>
            </a:r>
            <a:r>
              <a:rPr lang="en-US">
                <a:solidFill>
                  <a:srgbClr val="A75151"/>
                </a:solidFill>
              </a:rPr>
              <a:t>FV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  <a:r>
              <a:rPr lang="en-US" baseline="-25000">
                <a:solidFill>
                  <a:schemeClr val="hlink"/>
                </a:solidFill>
              </a:rPr>
              <a:t>	</a:t>
            </a:r>
            <a:r>
              <a:rPr lang="en-US"/>
              <a:t>= </a:t>
            </a:r>
            <a:r>
              <a:rPr lang="en-US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1,000</a:t>
            </a:r>
            <a:r>
              <a:rPr lang="en-US"/>
              <a:t>(1+</a:t>
            </a:r>
            <a:r>
              <a:rPr lang="en-US" sz="3200"/>
              <a:t>[</a:t>
            </a:r>
            <a:r>
              <a:rPr lang="en-US" sz="3200">
                <a:solidFill>
                  <a:srgbClr val="C277FF"/>
                </a:solidFill>
              </a:rPr>
              <a:t>.12</a:t>
            </a:r>
            <a:r>
              <a:rPr lang="en-US" sz="3200"/>
              <a:t>/</a:t>
            </a:r>
            <a:r>
              <a:rPr lang="en-US" sz="3200">
                <a:solidFill>
                  <a:schemeClr val="hlink"/>
                </a:solidFill>
              </a:rPr>
              <a:t>365</a:t>
            </a:r>
            <a:r>
              <a:rPr lang="en-US" sz="3200"/>
              <a:t>]</a:t>
            </a:r>
            <a:r>
              <a:rPr lang="en-US"/>
              <a:t>)</a:t>
            </a:r>
            <a:r>
              <a:rPr lang="en-US" baseline="30000">
                <a:solidFill>
                  <a:schemeClr val="hlink"/>
                </a:solidFill>
              </a:rPr>
              <a:t>(365)</a:t>
            </a:r>
            <a:r>
              <a:rPr lang="en-US" baseline="30000">
                <a:solidFill>
                  <a:schemeClr val="tx2"/>
                </a:solidFill>
              </a:rPr>
              <a:t>(2) 				</a:t>
            </a:r>
            <a:r>
              <a:rPr lang="en-US"/>
              <a:t>= </a:t>
            </a:r>
            <a:r>
              <a:rPr lang="en-US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1,271.20</a:t>
            </a:r>
          </a:p>
        </p:txBody>
      </p:sp>
      <p:sp>
        <p:nvSpPr>
          <p:cNvPr id="56323" name="Line 3"/>
          <p:cNvSpPr>
            <a:spLocks noChangeShapeType="1"/>
          </p:cNvSpPr>
          <p:nvPr/>
        </p:nvSpPr>
        <p:spPr bwMode="auto">
          <a:xfrm>
            <a:off x="1905000" y="1676400"/>
            <a:ext cx="5410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391400" cy="127635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Impact of Frequency</a:t>
            </a:r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>
            <a:off x="1828800" y="1600200"/>
            <a:ext cx="5410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762000" y="4038600"/>
            <a:ext cx="7620000" cy="228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r>
              <a:rPr lang="en-US" sz="3200">
                <a:solidFill>
                  <a:srgbClr val="000000"/>
                </a:solidFill>
              </a:rPr>
              <a:t>The result indicates that a </a:t>
            </a:r>
            <a:r>
              <a:rPr lang="en-US" sz="3200">
                <a:solidFill>
                  <a:srgbClr val="42B200"/>
                </a:solidFill>
              </a:rPr>
              <a:t>$1,000</a:t>
            </a:r>
            <a:r>
              <a:rPr lang="en-US" sz="3200">
                <a:solidFill>
                  <a:srgbClr val="000000"/>
                </a:solidFill>
              </a:rPr>
              <a:t> investment that earns a </a:t>
            </a:r>
            <a:r>
              <a:rPr lang="en-US" sz="3200">
                <a:solidFill>
                  <a:srgbClr val="C277FF"/>
                </a:solidFill>
              </a:rPr>
              <a:t>12%</a:t>
            </a:r>
            <a:r>
              <a:rPr lang="en-US" sz="3200">
                <a:solidFill>
                  <a:srgbClr val="000000"/>
                </a:solidFill>
              </a:rPr>
              <a:t> annual rate compounded quarterly for </a:t>
            </a:r>
            <a:r>
              <a:rPr lang="en-US" sz="3200">
                <a:solidFill>
                  <a:schemeClr val="tx2"/>
                </a:solidFill>
              </a:rPr>
              <a:t>2 years</a:t>
            </a:r>
            <a:r>
              <a:rPr lang="en-US" sz="3200">
                <a:solidFill>
                  <a:srgbClr val="000000"/>
                </a:solidFill>
              </a:rPr>
              <a:t> will earn a future value of </a:t>
            </a:r>
            <a:r>
              <a:rPr lang="en-US" sz="3200">
                <a:solidFill>
                  <a:schemeClr val="hlink"/>
                </a:solidFill>
              </a:rPr>
              <a:t>$1,266.77</a:t>
            </a:r>
            <a:r>
              <a:rPr lang="en-US" sz="320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74755" name="Line 3"/>
          <p:cNvSpPr>
            <a:spLocks noChangeShapeType="1"/>
          </p:cNvSpPr>
          <p:nvPr/>
        </p:nvSpPr>
        <p:spPr bwMode="auto">
          <a:xfrm>
            <a:off x="1905000" y="1676400"/>
            <a:ext cx="6248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title"/>
          </p:nvPr>
        </p:nvSpPr>
        <p:spPr>
          <a:xfrm>
            <a:off x="1752600" y="228600"/>
            <a:ext cx="7391400" cy="129540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Solving the Frequency  Problem (Quarterly)</a:t>
            </a:r>
          </a:p>
        </p:txBody>
      </p:sp>
      <p:sp>
        <p:nvSpPr>
          <p:cNvPr id="74757" name="Line 5"/>
          <p:cNvSpPr>
            <a:spLocks noChangeShapeType="1"/>
          </p:cNvSpPr>
          <p:nvPr/>
        </p:nvSpPr>
        <p:spPr bwMode="auto">
          <a:xfrm>
            <a:off x="1828800" y="1600200"/>
            <a:ext cx="6248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304800" y="1828800"/>
            <a:ext cx="8534400" cy="1981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59" name="Rectangle 7"/>
          <p:cNvSpPr>
            <a:spLocks noChangeArrowheads="1"/>
          </p:cNvSpPr>
          <p:nvPr/>
        </p:nvSpPr>
        <p:spPr bwMode="auto">
          <a:xfrm>
            <a:off x="22860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36576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I/Y</a:t>
            </a:r>
          </a:p>
        </p:txBody>
      </p:sp>
      <p:sp>
        <p:nvSpPr>
          <p:cNvPr id="74761" name="Rectangle 9"/>
          <p:cNvSpPr>
            <a:spLocks noChangeArrowheads="1"/>
          </p:cNvSpPr>
          <p:nvPr/>
        </p:nvSpPr>
        <p:spPr bwMode="auto">
          <a:xfrm>
            <a:off x="49530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PV</a:t>
            </a:r>
          </a:p>
        </p:txBody>
      </p:sp>
      <p:sp>
        <p:nvSpPr>
          <p:cNvPr id="74762" name="Rectangle 10"/>
          <p:cNvSpPr>
            <a:spLocks noChangeArrowheads="1"/>
          </p:cNvSpPr>
          <p:nvPr/>
        </p:nvSpPr>
        <p:spPr bwMode="auto">
          <a:xfrm>
            <a:off x="62484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PMT</a:t>
            </a:r>
          </a:p>
        </p:txBody>
      </p:sp>
      <p:sp>
        <p:nvSpPr>
          <p:cNvPr id="74763" name="Rectangle 11"/>
          <p:cNvSpPr>
            <a:spLocks noChangeArrowheads="1"/>
          </p:cNvSpPr>
          <p:nvPr/>
        </p:nvSpPr>
        <p:spPr bwMode="auto">
          <a:xfrm>
            <a:off x="75438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FV</a:t>
            </a:r>
          </a:p>
        </p:txBody>
      </p:sp>
      <p:sp>
        <p:nvSpPr>
          <p:cNvPr id="74764" name="Rectangle 12"/>
          <p:cNvSpPr>
            <a:spLocks noChangeArrowheads="1"/>
          </p:cNvSpPr>
          <p:nvPr/>
        </p:nvSpPr>
        <p:spPr bwMode="auto">
          <a:xfrm>
            <a:off x="381000" y="1905000"/>
            <a:ext cx="17526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>
                <a:solidFill>
                  <a:srgbClr val="000000"/>
                </a:solidFill>
              </a:rPr>
              <a:t>Inputs</a:t>
            </a:r>
          </a:p>
        </p:txBody>
      </p:sp>
      <p:sp>
        <p:nvSpPr>
          <p:cNvPr id="74765" name="Rectangle 13"/>
          <p:cNvSpPr>
            <a:spLocks noChangeArrowheads="1"/>
          </p:cNvSpPr>
          <p:nvPr/>
        </p:nvSpPr>
        <p:spPr bwMode="auto">
          <a:xfrm>
            <a:off x="381000" y="3162300"/>
            <a:ext cx="17526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>
                <a:solidFill>
                  <a:srgbClr val="000000"/>
                </a:solidFill>
              </a:rPr>
              <a:t>Compute</a:t>
            </a:r>
          </a:p>
        </p:txBody>
      </p:sp>
      <p:sp>
        <p:nvSpPr>
          <p:cNvPr id="74766" name="Rectangle 14"/>
          <p:cNvSpPr>
            <a:spLocks noChangeArrowheads="1"/>
          </p:cNvSpPr>
          <p:nvPr/>
        </p:nvSpPr>
        <p:spPr bwMode="auto">
          <a:xfrm>
            <a:off x="2286000" y="1905000"/>
            <a:ext cx="6400800" cy="5334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800">
                <a:solidFill>
                  <a:srgbClr val="000000"/>
                </a:solidFill>
              </a:rPr>
              <a:t>  </a:t>
            </a:r>
            <a:r>
              <a:rPr lang="en-US" sz="2800">
                <a:solidFill>
                  <a:schemeClr val="tx2"/>
                </a:solidFill>
              </a:rPr>
              <a:t>2(4)</a:t>
            </a:r>
            <a:r>
              <a:rPr lang="en-US" sz="2800">
                <a:solidFill>
                  <a:srgbClr val="000000"/>
                </a:solidFill>
              </a:rPr>
              <a:t>       </a:t>
            </a:r>
            <a:r>
              <a:rPr lang="en-US" sz="2800">
                <a:solidFill>
                  <a:srgbClr val="C277FF"/>
                </a:solidFill>
              </a:rPr>
              <a:t>12/4</a:t>
            </a:r>
            <a:r>
              <a:rPr lang="en-US" sz="2800">
                <a:solidFill>
                  <a:srgbClr val="000000"/>
                </a:solidFill>
              </a:rPr>
              <a:t>    </a:t>
            </a:r>
            <a:r>
              <a:rPr lang="en-US" sz="2800">
                <a:solidFill>
                  <a:srgbClr val="42B200"/>
                </a:solidFill>
              </a:rPr>
              <a:t>-1,000      </a:t>
            </a:r>
            <a:r>
              <a:rPr lang="en-US" sz="28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74767" name="Rectangle 15"/>
          <p:cNvSpPr>
            <a:spLocks noChangeArrowheads="1"/>
          </p:cNvSpPr>
          <p:nvPr/>
        </p:nvSpPr>
        <p:spPr bwMode="auto">
          <a:xfrm>
            <a:off x="2286000" y="3124200"/>
            <a:ext cx="6400800" cy="5334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400"/>
              <a:t>                                                             </a:t>
            </a:r>
            <a:r>
              <a:rPr lang="en-US" sz="2400">
                <a:solidFill>
                  <a:schemeClr val="hlink"/>
                </a:solidFill>
              </a:rPr>
              <a:t>1266.77</a:t>
            </a:r>
          </a:p>
        </p:txBody>
      </p:sp>
    </p:spTree>
  </p:cSld>
  <p:clrMapOvr>
    <a:masterClrMapping/>
  </p:clrMapOvr>
  <p:transition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88" name="Picture 36" descr="BAIId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30288" y="1905000"/>
            <a:ext cx="2741612" cy="4953000"/>
          </a:xfrm>
          <a:noFill/>
          <a:ln/>
        </p:spPr>
      </p:pic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6248400" y="5486400"/>
            <a:ext cx="6858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55" name="Rectangle 3"/>
          <p:cNvSpPr>
            <a:spLocks noChangeArrowheads="1"/>
          </p:cNvSpPr>
          <p:nvPr/>
        </p:nvSpPr>
        <p:spPr bwMode="auto">
          <a:xfrm>
            <a:off x="6248400" y="4876800"/>
            <a:ext cx="14478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6248400" y="4343400"/>
            <a:ext cx="14478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4953000" y="4876800"/>
            <a:ext cx="11430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4953000" y="5486400"/>
            <a:ext cx="11430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59" name="Rectangle 7"/>
          <p:cNvSpPr>
            <a:spLocks noChangeArrowheads="1"/>
          </p:cNvSpPr>
          <p:nvPr/>
        </p:nvSpPr>
        <p:spPr bwMode="auto">
          <a:xfrm>
            <a:off x="4953000" y="4343400"/>
            <a:ext cx="11430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61" name="Oval 9"/>
          <p:cNvSpPr>
            <a:spLocks noChangeArrowheads="1"/>
          </p:cNvSpPr>
          <p:nvPr/>
        </p:nvSpPr>
        <p:spPr bwMode="auto">
          <a:xfrm>
            <a:off x="1447800" y="4038600"/>
            <a:ext cx="381000" cy="304800"/>
          </a:xfrm>
          <a:prstGeom prst="ellips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62" name="Oval 10"/>
          <p:cNvSpPr>
            <a:spLocks noChangeArrowheads="1"/>
          </p:cNvSpPr>
          <p:nvPr/>
        </p:nvSpPr>
        <p:spPr bwMode="auto">
          <a:xfrm>
            <a:off x="1524000" y="3733800"/>
            <a:ext cx="381000" cy="304800"/>
          </a:xfrm>
          <a:prstGeom prst="ellips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63" name="Rectangle 11"/>
          <p:cNvSpPr>
            <a:spLocks noChangeArrowheads="1"/>
          </p:cNvSpPr>
          <p:nvPr/>
        </p:nvSpPr>
        <p:spPr bwMode="auto">
          <a:xfrm>
            <a:off x="4953000" y="3733800"/>
            <a:ext cx="11430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64" name="Rectangle 12"/>
          <p:cNvSpPr>
            <a:spLocks noChangeArrowheads="1"/>
          </p:cNvSpPr>
          <p:nvPr/>
        </p:nvSpPr>
        <p:spPr bwMode="auto">
          <a:xfrm>
            <a:off x="4953000" y="3124200"/>
            <a:ext cx="11430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65" name="Rectangle 13"/>
          <p:cNvSpPr>
            <a:spLocks noChangeArrowheads="1"/>
          </p:cNvSpPr>
          <p:nvPr/>
        </p:nvSpPr>
        <p:spPr bwMode="auto">
          <a:xfrm>
            <a:off x="4953000" y="2514600"/>
            <a:ext cx="6096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66" name="Rectangle 14"/>
          <p:cNvSpPr>
            <a:spLocks noChangeArrowheads="1"/>
          </p:cNvSpPr>
          <p:nvPr/>
        </p:nvSpPr>
        <p:spPr bwMode="auto">
          <a:xfrm>
            <a:off x="6248400" y="3733800"/>
            <a:ext cx="14478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67" name="Rectangle 15"/>
          <p:cNvSpPr>
            <a:spLocks noChangeArrowheads="1"/>
          </p:cNvSpPr>
          <p:nvPr/>
        </p:nvSpPr>
        <p:spPr bwMode="auto">
          <a:xfrm>
            <a:off x="6248400" y="3124200"/>
            <a:ext cx="14478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68" name="Rectangle 16"/>
          <p:cNvSpPr>
            <a:spLocks noChangeArrowheads="1"/>
          </p:cNvSpPr>
          <p:nvPr/>
        </p:nvSpPr>
        <p:spPr bwMode="auto">
          <a:xfrm>
            <a:off x="5791200" y="2514600"/>
            <a:ext cx="7620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69" name="Rectangle 17"/>
          <p:cNvSpPr>
            <a:spLocks noChangeArrowheads="1"/>
          </p:cNvSpPr>
          <p:nvPr/>
        </p:nvSpPr>
        <p:spPr bwMode="auto">
          <a:xfrm>
            <a:off x="1752600" y="228600"/>
            <a:ext cx="7391400" cy="1295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lIns="90488" tIns="44450" rIns="90488" bIns="44450" anchor="ctr"/>
          <a:lstStyle/>
          <a:p>
            <a:pPr algn="l"/>
            <a:r>
              <a:rPr lang="en-US" sz="44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Solving the Frequency  Problem (Quarterly Altern.)</a:t>
            </a:r>
          </a:p>
        </p:txBody>
      </p:sp>
      <p:sp>
        <p:nvSpPr>
          <p:cNvPr id="100370" name="Line 18"/>
          <p:cNvSpPr>
            <a:spLocks noChangeShapeType="1"/>
          </p:cNvSpPr>
          <p:nvPr/>
        </p:nvSpPr>
        <p:spPr bwMode="auto">
          <a:xfrm>
            <a:off x="1828800" y="1600200"/>
            <a:ext cx="7086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71" name="Line 19"/>
          <p:cNvSpPr>
            <a:spLocks noChangeShapeType="1"/>
          </p:cNvSpPr>
          <p:nvPr/>
        </p:nvSpPr>
        <p:spPr bwMode="auto">
          <a:xfrm>
            <a:off x="1905000" y="1676400"/>
            <a:ext cx="7056438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72" name="Rectangle 20"/>
          <p:cNvSpPr>
            <a:spLocks noChangeArrowheads="1"/>
          </p:cNvSpPr>
          <p:nvPr/>
        </p:nvSpPr>
        <p:spPr bwMode="auto">
          <a:xfrm>
            <a:off x="7086600" y="5486400"/>
            <a:ext cx="914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73" name="Rectangle 21"/>
          <p:cNvSpPr>
            <a:spLocks noChangeArrowheads="1"/>
          </p:cNvSpPr>
          <p:nvPr/>
        </p:nvSpPr>
        <p:spPr bwMode="auto">
          <a:xfrm>
            <a:off x="8153400" y="5486400"/>
            <a:ext cx="6096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74" name="Rectangle 22"/>
          <p:cNvSpPr>
            <a:spLocks noChangeArrowheads="1"/>
          </p:cNvSpPr>
          <p:nvPr/>
        </p:nvSpPr>
        <p:spPr bwMode="auto">
          <a:xfrm>
            <a:off x="6248400" y="6096000"/>
            <a:ext cx="14478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75" name="Rectangle 23"/>
          <p:cNvSpPr>
            <a:spLocks noChangeArrowheads="1"/>
          </p:cNvSpPr>
          <p:nvPr/>
        </p:nvSpPr>
        <p:spPr bwMode="auto">
          <a:xfrm>
            <a:off x="4953000" y="6096000"/>
            <a:ext cx="11430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76" name="Oval 24"/>
          <p:cNvSpPr>
            <a:spLocks noChangeArrowheads="1"/>
          </p:cNvSpPr>
          <p:nvPr/>
        </p:nvSpPr>
        <p:spPr bwMode="auto">
          <a:xfrm>
            <a:off x="1905000" y="4343400"/>
            <a:ext cx="381000" cy="304800"/>
          </a:xfrm>
          <a:prstGeom prst="ellips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77" name="Oval 25"/>
          <p:cNvSpPr>
            <a:spLocks noChangeArrowheads="1"/>
          </p:cNvSpPr>
          <p:nvPr/>
        </p:nvSpPr>
        <p:spPr bwMode="auto">
          <a:xfrm>
            <a:off x="1905000" y="3733800"/>
            <a:ext cx="381000" cy="304800"/>
          </a:xfrm>
          <a:prstGeom prst="ellips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78" name="Oval 26"/>
          <p:cNvSpPr>
            <a:spLocks noChangeArrowheads="1"/>
          </p:cNvSpPr>
          <p:nvPr/>
        </p:nvSpPr>
        <p:spPr bwMode="auto">
          <a:xfrm>
            <a:off x="2286000" y="4343400"/>
            <a:ext cx="381000" cy="304800"/>
          </a:xfrm>
          <a:prstGeom prst="ellips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79" name="Oval 27"/>
          <p:cNvSpPr>
            <a:spLocks noChangeArrowheads="1"/>
          </p:cNvSpPr>
          <p:nvPr/>
        </p:nvSpPr>
        <p:spPr bwMode="auto">
          <a:xfrm>
            <a:off x="2743200" y="4343400"/>
            <a:ext cx="381000" cy="304800"/>
          </a:xfrm>
          <a:prstGeom prst="ellips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80" name="Oval 28"/>
          <p:cNvSpPr>
            <a:spLocks noChangeArrowheads="1"/>
          </p:cNvSpPr>
          <p:nvPr/>
        </p:nvSpPr>
        <p:spPr bwMode="auto">
          <a:xfrm>
            <a:off x="3124200" y="4343400"/>
            <a:ext cx="381000" cy="304800"/>
          </a:xfrm>
          <a:prstGeom prst="ellips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81" name="Oval 29"/>
          <p:cNvSpPr>
            <a:spLocks noChangeArrowheads="1"/>
          </p:cNvSpPr>
          <p:nvPr/>
        </p:nvSpPr>
        <p:spPr bwMode="auto">
          <a:xfrm>
            <a:off x="1447800" y="4343400"/>
            <a:ext cx="381000" cy="304800"/>
          </a:xfrm>
          <a:prstGeom prst="ellips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82" name="Rectangle 30"/>
          <p:cNvSpPr>
            <a:spLocks noChangeArrowheads="1"/>
          </p:cNvSpPr>
          <p:nvPr/>
        </p:nvSpPr>
        <p:spPr bwMode="auto">
          <a:xfrm>
            <a:off x="6705600" y="2514600"/>
            <a:ext cx="7620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83" name="Rectangle 31"/>
          <p:cNvSpPr>
            <a:spLocks noChangeArrowheads="1"/>
          </p:cNvSpPr>
          <p:nvPr/>
        </p:nvSpPr>
        <p:spPr bwMode="auto">
          <a:xfrm>
            <a:off x="7620000" y="2514600"/>
            <a:ext cx="13716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84" name="Rectangle 32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981200"/>
            <a:ext cx="4724400" cy="45720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u="sng"/>
              <a:t>Press</a:t>
            </a:r>
            <a:r>
              <a:rPr lang="en-US" sz="2400"/>
              <a:t>: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400"/>
              <a:t>	  </a:t>
            </a:r>
            <a:r>
              <a:rPr lang="en-US" sz="3000"/>
              <a:t>2</a:t>
            </a:r>
            <a:r>
              <a:rPr lang="en-US" sz="3000" baseline="30000"/>
              <a:t>nd</a:t>
            </a:r>
            <a:r>
              <a:rPr lang="en-US" sz="3000"/>
              <a:t>   P/Y     4    ENTER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3000"/>
              <a:t>	    2</a:t>
            </a:r>
            <a:r>
              <a:rPr lang="en-US" sz="3000" baseline="30000"/>
              <a:t>nd</a:t>
            </a:r>
            <a:r>
              <a:rPr lang="en-US" sz="3000"/>
              <a:t>	 QUIT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3000">
                <a:ea typeface="Arial Unicode MS" pitchFamily="34" charset="-128"/>
                <a:cs typeface="Arial Unicode MS" pitchFamily="34" charset="-128"/>
              </a:rPr>
              <a:t>       12          I/Y</a:t>
            </a:r>
            <a:endParaRPr lang="en-US" sz="3000"/>
          </a:p>
          <a:p>
            <a:pPr>
              <a:lnSpc>
                <a:spcPct val="90000"/>
              </a:lnSpc>
              <a:spcBef>
                <a:spcPct val="30000"/>
              </a:spcBef>
              <a:buFont typeface="Monotype Sorts" pitchFamily="2" charset="2"/>
              <a:buNone/>
            </a:pPr>
            <a:r>
              <a:rPr lang="en-US" sz="3000"/>
              <a:t>	 -1000	    PV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3000">
                <a:ea typeface="Arial Unicode MS" pitchFamily="34" charset="-128"/>
                <a:cs typeface="Arial Unicode MS" pitchFamily="34" charset="-128"/>
              </a:rPr>
              <a:t>        0         PMT</a:t>
            </a:r>
            <a:endParaRPr lang="en-US" sz="300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3000"/>
              <a:t>		2	2</a:t>
            </a:r>
            <a:r>
              <a:rPr lang="en-US" sz="3000" baseline="30000"/>
              <a:t>nd</a:t>
            </a:r>
            <a:r>
              <a:rPr lang="en-US" sz="3000"/>
              <a:t>  xP/Y   N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3000"/>
              <a:t>      CPT        FV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762000" y="4038600"/>
            <a:ext cx="7620000" cy="228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r>
              <a:rPr lang="en-US" sz="3200">
                <a:solidFill>
                  <a:srgbClr val="000000"/>
                </a:solidFill>
              </a:rPr>
              <a:t>The result indicates that a </a:t>
            </a:r>
            <a:r>
              <a:rPr lang="en-US" sz="3200">
                <a:solidFill>
                  <a:srgbClr val="42B200"/>
                </a:solidFill>
              </a:rPr>
              <a:t>$1,000</a:t>
            </a:r>
            <a:r>
              <a:rPr lang="en-US" sz="3200">
                <a:solidFill>
                  <a:srgbClr val="000000"/>
                </a:solidFill>
              </a:rPr>
              <a:t> investment that earns a </a:t>
            </a:r>
            <a:r>
              <a:rPr lang="en-US" sz="3200">
                <a:solidFill>
                  <a:srgbClr val="C277FF"/>
                </a:solidFill>
              </a:rPr>
              <a:t>12%</a:t>
            </a:r>
            <a:r>
              <a:rPr lang="en-US" sz="3200">
                <a:solidFill>
                  <a:srgbClr val="000000"/>
                </a:solidFill>
              </a:rPr>
              <a:t> annual rate compounded daily for </a:t>
            </a:r>
            <a:r>
              <a:rPr lang="en-US" sz="3200">
                <a:solidFill>
                  <a:schemeClr val="tx2"/>
                </a:solidFill>
              </a:rPr>
              <a:t>2 years</a:t>
            </a:r>
            <a:r>
              <a:rPr lang="en-US" sz="3200">
                <a:solidFill>
                  <a:srgbClr val="000000"/>
                </a:solidFill>
              </a:rPr>
              <a:t> will earn a future value of </a:t>
            </a:r>
            <a:r>
              <a:rPr lang="en-US" sz="3200">
                <a:solidFill>
                  <a:schemeClr val="hlink"/>
                </a:solidFill>
              </a:rPr>
              <a:t>$1,271.20</a:t>
            </a:r>
            <a:r>
              <a:rPr lang="en-US" sz="320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75779" name="Line 3"/>
          <p:cNvSpPr>
            <a:spLocks noChangeShapeType="1"/>
          </p:cNvSpPr>
          <p:nvPr/>
        </p:nvSpPr>
        <p:spPr bwMode="auto">
          <a:xfrm>
            <a:off x="1905000" y="1676400"/>
            <a:ext cx="6248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title"/>
          </p:nvPr>
        </p:nvSpPr>
        <p:spPr>
          <a:xfrm>
            <a:off x="1752600" y="228600"/>
            <a:ext cx="7391400" cy="129540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Solving the Frequency  Problem (Daily)</a:t>
            </a:r>
          </a:p>
        </p:txBody>
      </p:sp>
      <p:sp>
        <p:nvSpPr>
          <p:cNvPr id="75781" name="Line 5"/>
          <p:cNvSpPr>
            <a:spLocks noChangeShapeType="1"/>
          </p:cNvSpPr>
          <p:nvPr/>
        </p:nvSpPr>
        <p:spPr bwMode="auto">
          <a:xfrm>
            <a:off x="1828800" y="1600200"/>
            <a:ext cx="6248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304800" y="1828800"/>
            <a:ext cx="8534400" cy="1981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22860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36576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I/Y</a:t>
            </a:r>
          </a:p>
        </p:txBody>
      </p:sp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49530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PV</a:t>
            </a:r>
          </a:p>
        </p:txBody>
      </p:sp>
      <p:sp>
        <p:nvSpPr>
          <p:cNvPr id="75786" name="Rectangle 10"/>
          <p:cNvSpPr>
            <a:spLocks noChangeArrowheads="1"/>
          </p:cNvSpPr>
          <p:nvPr/>
        </p:nvSpPr>
        <p:spPr bwMode="auto">
          <a:xfrm>
            <a:off x="62484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PMT</a:t>
            </a:r>
          </a:p>
        </p:txBody>
      </p:sp>
      <p:sp>
        <p:nvSpPr>
          <p:cNvPr id="75787" name="Rectangle 11"/>
          <p:cNvSpPr>
            <a:spLocks noChangeArrowheads="1"/>
          </p:cNvSpPr>
          <p:nvPr/>
        </p:nvSpPr>
        <p:spPr bwMode="auto">
          <a:xfrm>
            <a:off x="75438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FV</a:t>
            </a:r>
          </a:p>
        </p:txBody>
      </p:sp>
      <p:sp>
        <p:nvSpPr>
          <p:cNvPr id="75788" name="Rectangle 12"/>
          <p:cNvSpPr>
            <a:spLocks noChangeArrowheads="1"/>
          </p:cNvSpPr>
          <p:nvPr/>
        </p:nvSpPr>
        <p:spPr bwMode="auto">
          <a:xfrm>
            <a:off x="381000" y="1905000"/>
            <a:ext cx="17526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>
                <a:solidFill>
                  <a:srgbClr val="000000"/>
                </a:solidFill>
              </a:rPr>
              <a:t>Inputs</a:t>
            </a:r>
          </a:p>
        </p:txBody>
      </p:sp>
      <p:sp>
        <p:nvSpPr>
          <p:cNvPr id="75789" name="Rectangle 13"/>
          <p:cNvSpPr>
            <a:spLocks noChangeArrowheads="1"/>
          </p:cNvSpPr>
          <p:nvPr/>
        </p:nvSpPr>
        <p:spPr bwMode="auto">
          <a:xfrm>
            <a:off x="381000" y="3162300"/>
            <a:ext cx="17526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>
                <a:solidFill>
                  <a:srgbClr val="000000"/>
                </a:solidFill>
              </a:rPr>
              <a:t>Compute</a:t>
            </a:r>
          </a:p>
        </p:txBody>
      </p:sp>
      <p:sp>
        <p:nvSpPr>
          <p:cNvPr id="75790" name="Rectangle 14"/>
          <p:cNvSpPr>
            <a:spLocks noChangeArrowheads="1"/>
          </p:cNvSpPr>
          <p:nvPr/>
        </p:nvSpPr>
        <p:spPr bwMode="auto">
          <a:xfrm>
            <a:off x="2286000" y="1905000"/>
            <a:ext cx="6400800" cy="5334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800">
                <a:solidFill>
                  <a:schemeClr val="tx2"/>
                </a:solidFill>
              </a:rPr>
              <a:t>2(365)</a:t>
            </a:r>
            <a:r>
              <a:rPr lang="en-US" sz="2800">
                <a:solidFill>
                  <a:srgbClr val="000000"/>
                </a:solidFill>
              </a:rPr>
              <a:t>   </a:t>
            </a:r>
            <a:r>
              <a:rPr lang="en-US" sz="2800">
                <a:solidFill>
                  <a:srgbClr val="C277FF"/>
                </a:solidFill>
              </a:rPr>
              <a:t>12/365</a:t>
            </a:r>
            <a:r>
              <a:rPr lang="en-US" sz="2800">
                <a:solidFill>
                  <a:srgbClr val="000000"/>
                </a:solidFill>
              </a:rPr>
              <a:t>  </a:t>
            </a:r>
            <a:r>
              <a:rPr lang="en-US" sz="2800">
                <a:solidFill>
                  <a:srgbClr val="42B200"/>
                </a:solidFill>
              </a:rPr>
              <a:t>-1,000      </a:t>
            </a:r>
            <a:r>
              <a:rPr lang="en-US" sz="28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75791" name="Rectangle 15"/>
          <p:cNvSpPr>
            <a:spLocks noChangeArrowheads="1"/>
          </p:cNvSpPr>
          <p:nvPr/>
        </p:nvSpPr>
        <p:spPr bwMode="auto">
          <a:xfrm>
            <a:off x="2286000" y="3124200"/>
            <a:ext cx="6400800" cy="5334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400"/>
              <a:t>                                                             </a:t>
            </a:r>
            <a:r>
              <a:rPr lang="en-US" sz="2400">
                <a:solidFill>
                  <a:schemeClr val="hlink"/>
                </a:solidFill>
              </a:rPr>
              <a:t>1271.20</a:t>
            </a:r>
          </a:p>
        </p:txBody>
      </p:sp>
    </p:spTree>
  </p:cSld>
  <p:clrMapOvr>
    <a:masterClrMapping/>
  </p:clrMapOvr>
  <p:transition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48" name="Picture 44" descr="BAIId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30288" y="1905000"/>
            <a:ext cx="2741612" cy="4953000"/>
          </a:xfrm>
          <a:noFill/>
          <a:ln/>
        </p:spPr>
      </p:pic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6248400" y="5486400"/>
            <a:ext cx="6858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6248400" y="4876800"/>
            <a:ext cx="14478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6248400" y="4343400"/>
            <a:ext cx="14478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4953000" y="4876800"/>
            <a:ext cx="11430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4953000" y="5486400"/>
            <a:ext cx="11430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1" name="Rectangle 7"/>
          <p:cNvSpPr>
            <a:spLocks noChangeArrowheads="1"/>
          </p:cNvSpPr>
          <p:nvPr/>
        </p:nvSpPr>
        <p:spPr bwMode="auto">
          <a:xfrm>
            <a:off x="4953000" y="4343400"/>
            <a:ext cx="11430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6" name="Oval 12"/>
          <p:cNvSpPr>
            <a:spLocks noChangeArrowheads="1"/>
          </p:cNvSpPr>
          <p:nvPr/>
        </p:nvSpPr>
        <p:spPr bwMode="auto">
          <a:xfrm>
            <a:off x="1447800" y="4038600"/>
            <a:ext cx="381000" cy="304800"/>
          </a:xfrm>
          <a:prstGeom prst="ellips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20" name="Oval 16"/>
          <p:cNvSpPr>
            <a:spLocks noChangeArrowheads="1"/>
          </p:cNvSpPr>
          <p:nvPr/>
        </p:nvSpPr>
        <p:spPr bwMode="auto">
          <a:xfrm>
            <a:off x="1447800" y="3733800"/>
            <a:ext cx="381000" cy="304800"/>
          </a:xfrm>
          <a:prstGeom prst="ellips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22" name="Rectangle 18"/>
          <p:cNvSpPr>
            <a:spLocks noChangeArrowheads="1"/>
          </p:cNvSpPr>
          <p:nvPr/>
        </p:nvSpPr>
        <p:spPr bwMode="auto">
          <a:xfrm>
            <a:off x="4953000" y="3733800"/>
            <a:ext cx="11430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23" name="Rectangle 19"/>
          <p:cNvSpPr>
            <a:spLocks noChangeArrowheads="1"/>
          </p:cNvSpPr>
          <p:nvPr/>
        </p:nvSpPr>
        <p:spPr bwMode="auto">
          <a:xfrm>
            <a:off x="4953000" y="3124200"/>
            <a:ext cx="11430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24" name="Rectangle 20"/>
          <p:cNvSpPr>
            <a:spLocks noChangeArrowheads="1"/>
          </p:cNvSpPr>
          <p:nvPr/>
        </p:nvSpPr>
        <p:spPr bwMode="auto">
          <a:xfrm>
            <a:off x="4953000" y="2514600"/>
            <a:ext cx="6096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25" name="Rectangle 21"/>
          <p:cNvSpPr>
            <a:spLocks noChangeArrowheads="1"/>
          </p:cNvSpPr>
          <p:nvPr/>
        </p:nvSpPr>
        <p:spPr bwMode="auto">
          <a:xfrm>
            <a:off x="6248400" y="3733800"/>
            <a:ext cx="14478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26" name="Rectangle 22"/>
          <p:cNvSpPr>
            <a:spLocks noChangeArrowheads="1"/>
          </p:cNvSpPr>
          <p:nvPr/>
        </p:nvSpPr>
        <p:spPr bwMode="auto">
          <a:xfrm>
            <a:off x="6248400" y="3124200"/>
            <a:ext cx="14478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27" name="Rectangle 23"/>
          <p:cNvSpPr>
            <a:spLocks noChangeArrowheads="1"/>
          </p:cNvSpPr>
          <p:nvPr/>
        </p:nvSpPr>
        <p:spPr bwMode="auto">
          <a:xfrm>
            <a:off x="5791200" y="2514600"/>
            <a:ext cx="7620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32" name="Rectangle 28"/>
          <p:cNvSpPr>
            <a:spLocks noChangeArrowheads="1"/>
          </p:cNvSpPr>
          <p:nvPr/>
        </p:nvSpPr>
        <p:spPr bwMode="auto">
          <a:xfrm>
            <a:off x="1752600" y="228600"/>
            <a:ext cx="7391400" cy="1295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lIns="90488" tIns="44450" rIns="90488" bIns="44450" anchor="ctr"/>
          <a:lstStyle/>
          <a:p>
            <a:pPr algn="l"/>
            <a:r>
              <a:rPr lang="en-US" sz="44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Solving the Frequency  Problem (Daily Alternative)</a:t>
            </a:r>
          </a:p>
        </p:txBody>
      </p:sp>
      <p:sp>
        <p:nvSpPr>
          <p:cNvPr id="98333" name="Line 29"/>
          <p:cNvSpPr>
            <a:spLocks noChangeShapeType="1"/>
          </p:cNvSpPr>
          <p:nvPr/>
        </p:nvSpPr>
        <p:spPr bwMode="auto">
          <a:xfrm>
            <a:off x="1828800" y="1600200"/>
            <a:ext cx="7086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34" name="Line 30"/>
          <p:cNvSpPr>
            <a:spLocks noChangeShapeType="1"/>
          </p:cNvSpPr>
          <p:nvPr/>
        </p:nvSpPr>
        <p:spPr bwMode="auto">
          <a:xfrm>
            <a:off x="1905000" y="1676400"/>
            <a:ext cx="7056438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35" name="Rectangle 31"/>
          <p:cNvSpPr>
            <a:spLocks noChangeArrowheads="1"/>
          </p:cNvSpPr>
          <p:nvPr/>
        </p:nvSpPr>
        <p:spPr bwMode="auto">
          <a:xfrm>
            <a:off x="7086600" y="5486400"/>
            <a:ext cx="914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36" name="Rectangle 32"/>
          <p:cNvSpPr>
            <a:spLocks noChangeArrowheads="1"/>
          </p:cNvSpPr>
          <p:nvPr/>
        </p:nvSpPr>
        <p:spPr bwMode="auto">
          <a:xfrm>
            <a:off x="8153400" y="5486400"/>
            <a:ext cx="6096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37" name="Rectangle 33"/>
          <p:cNvSpPr>
            <a:spLocks noChangeArrowheads="1"/>
          </p:cNvSpPr>
          <p:nvPr/>
        </p:nvSpPr>
        <p:spPr bwMode="auto">
          <a:xfrm>
            <a:off x="6248400" y="6096000"/>
            <a:ext cx="14478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38" name="Rectangle 34"/>
          <p:cNvSpPr>
            <a:spLocks noChangeArrowheads="1"/>
          </p:cNvSpPr>
          <p:nvPr/>
        </p:nvSpPr>
        <p:spPr bwMode="auto">
          <a:xfrm>
            <a:off x="4953000" y="6096000"/>
            <a:ext cx="11430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39" name="Oval 35"/>
          <p:cNvSpPr>
            <a:spLocks noChangeArrowheads="1"/>
          </p:cNvSpPr>
          <p:nvPr/>
        </p:nvSpPr>
        <p:spPr bwMode="auto">
          <a:xfrm>
            <a:off x="1905000" y="4343400"/>
            <a:ext cx="381000" cy="304800"/>
          </a:xfrm>
          <a:prstGeom prst="ellips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40" name="Oval 36"/>
          <p:cNvSpPr>
            <a:spLocks noChangeArrowheads="1"/>
          </p:cNvSpPr>
          <p:nvPr/>
        </p:nvSpPr>
        <p:spPr bwMode="auto">
          <a:xfrm>
            <a:off x="1905000" y="3733800"/>
            <a:ext cx="381000" cy="304800"/>
          </a:xfrm>
          <a:prstGeom prst="ellips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41" name="Oval 37"/>
          <p:cNvSpPr>
            <a:spLocks noChangeArrowheads="1"/>
          </p:cNvSpPr>
          <p:nvPr/>
        </p:nvSpPr>
        <p:spPr bwMode="auto">
          <a:xfrm>
            <a:off x="2286000" y="4343400"/>
            <a:ext cx="381000" cy="304800"/>
          </a:xfrm>
          <a:prstGeom prst="ellips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42" name="Oval 38"/>
          <p:cNvSpPr>
            <a:spLocks noChangeArrowheads="1"/>
          </p:cNvSpPr>
          <p:nvPr/>
        </p:nvSpPr>
        <p:spPr bwMode="auto">
          <a:xfrm>
            <a:off x="2743200" y="4343400"/>
            <a:ext cx="381000" cy="304800"/>
          </a:xfrm>
          <a:prstGeom prst="ellips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43" name="Oval 39"/>
          <p:cNvSpPr>
            <a:spLocks noChangeArrowheads="1"/>
          </p:cNvSpPr>
          <p:nvPr/>
        </p:nvSpPr>
        <p:spPr bwMode="auto">
          <a:xfrm>
            <a:off x="3124200" y="4343400"/>
            <a:ext cx="381000" cy="304800"/>
          </a:xfrm>
          <a:prstGeom prst="ellips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44" name="Oval 40"/>
          <p:cNvSpPr>
            <a:spLocks noChangeArrowheads="1"/>
          </p:cNvSpPr>
          <p:nvPr/>
        </p:nvSpPr>
        <p:spPr bwMode="auto">
          <a:xfrm>
            <a:off x="1524000" y="4343400"/>
            <a:ext cx="381000" cy="304800"/>
          </a:xfrm>
          <a:prstGeom prst="ellips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45" name="Rectangle 41"/>
          <p:cNvSpPr>
            <a:spLocks noChangeArrowheads="1"/>
          </p:cNvSpPr>
          <p:nvPr/>
        </p:nvSpPr>
        <p:spPr bwMode="auto">
          <a:xfrm>
            <a:off x="6705600" y="2514600"/>
            <a:ext cx="7620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46" name="Rectangle 42"/>
          <p:cNvSpPr>
            <a:spLocks noChangeArrowheads="1"/>
          </p:cNvSpPr>
          <p:nvPr/>
        </p:nvSpPr>
        <p:spPr bwMode="auto">
          <a:xfrm>
            <a:off x="7620000" y="2514600"/>
            <a:ext cx="13716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28" name="Rectangle 24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981200"/>
            <a:ext cx="4724400" cy="45720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u="sng"/>
              <a:t>Press</a:t>
            </a:r>
            <a:r>
              <a:rPr lang="en-US" sz="2400"/>
              <a:t>: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400"/>
              <a:t>	  </a:t>
            </a:r>
            <a:r>
              <a:rPr lang="en-US" sz="3000"/>
              <a:t>2</a:t>
            </a:r>
            <a:r>
              <a:rPr lang="en-US" sz="3000" baseline="30000"/>
              <a:t>nd</a:t>
            </a:r>
            <a:r>
              <a:rPr lang="en-US" sz="3000"/>
              <a:t>   P/Y   365  ENTER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3000"/>
              <a:t>	    2</a:t>
            </a:r>
            <a:r>
              <a:rPr lang="en-US" sz="3000" baseline="30000"/>
              <a:t>nd</a:t>
            </a:r>
            <a:r>
              <a:rPr lang="en-US" sz="3000"/>
              <a:t>	 QUIT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3000">
                <a:ea typeface="Arial Unicode MS" pitchFamily="34" charset="-128"/>
                <a:cs typeface="Arial Unicode MS" pitchFamily="34" charset="-128"/>
              </a:rPr>
              <a:t>       12          I/Y</a:t>
            </a:r>
            <a:endParaRPr lang="en-US" sz="3000"/>
          </a:p>
          <a:p>
            <a:pPr>
              <a:lnSpc>
                <a:spcPct val="90000"/>
              </a:lnSpc>
              <a:spcBef>
                <a:spcPct val="30000"/>
              </a:spcBef>
              <a:buFont typeface="Monotype Sorts" pitchFamily="2" charset="2"/>
              <a:buNone/>
            </a:pPr>
            <a:r>
              <a:rPr lang="en-US" sz="3000"/>
              <a:t>	 -1000	    PV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3000">
                <a:ea typeface="Arial Unicode MS" pitchFamily="34" charset="-128"/>
                <a:cs typeface="Arial Unicode MS" pitchFamily="34" charset="-128"/>
              </a:rPr>
              <a:t>        0         PMT</a:t>
            </a:r>
            <a:endParaRPr lang="en-US" sz="300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3000"/>
              <a:t>		2	2</a:t>
            </a:r>
            <a:r>
              <a:rPr lang="en-US" sz="3000" baseline="30000"/>
              <a:t>nd</a:t>
            </a:r>
            <a:r>
              <a:rPr lang="en-US" sz="3000"/>
              <a:t>  xP/Y   N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3000"/>
              <a:t>      CPT        FV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ChangeArrowheads="1"/>
          </p:cNvSpPr>
          <p:nvPr/>
        </p:nvSpPr>
        <p:spPr bwMode="auto">
          <a:xfrm>
            <a:off x="2520950" y="4959350"/>
            <a:ext cx="4254500" cy="1130300"/>
          </a:xfrm>
          <a:prstGeom prst="octagon">
            <a:avLst>
              <a:gd name="adj" fmla="val 2928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772400" cy="4343400"/>
          </a:xfrm>
          <a:noFill/>
          <a:ln/>
        </p:spPr>
        <p:txBody>
          <a:bodyPr/>
          <a:lstStyle/>
          <a:p>
            <a:pPr algn="ctr">
              <a:buFont typeface="Monotype Sorts" pitchFamily="2" charset="2"/>
              <a:buNone/>
              <a:tabLst>
                <a:tab pos="1428750" algn="l"/>
              </a:tabLst>
            </a:pPr>
            <a:r>
              <a:rPr lang="en-US"/>
              <a:t>Effective Annual Interest Rate</a:t>
            </a:r>
          </a:p>
          <a:p>
            <a:pPr algn="ctr">
              <a:buFont typeface="Monotype Sorts" pitchFamily="2" charset="2"/>
              <a:buNone/>
              <a:tabLst>
                <a:tab pos="1428750" algn="l"/>
              </a:tabLst>
            </a:pPr>
            <a:r>
              <a:rPr lang="en-US" sz="3200"/>
              <a:t>The actual rate of interest earned (paid) after adjusting the </a:t>
            </a:r>
            <a:r>
              <a:rPr lang="en-US" sz="3200" i="1">
                <a:solidFill>
                  <a:srgbClr val="C277FF"/>
                </a:solidFill>
              </a:rPr>
              <a:t>nominal rate</a:t>
            </a:r>
            <a:r>
              <a:rPr lang="en-US" sz="3200">
                <a:solidFill>
                  <a:srgbClr val="C277FF"/>
                </a:solidFill>
              </a:rPr>
              <a:t> </a:t>
            </a:r>
            <a:r>
              <a:rPr lang="en-US" sz="3200"/>
              <a:t>for factors such as the number of </a:t>
            </a:r>
            <a:r>
              <a:rPr lang="en-US" sz="3200">
                <a:solidFill>
                  <a:schemeClr val="hlink"/>
                </a:solidFill>
              </a:rPr>
              <a:t>compounding periods per year</a:t>
            </a:r>
            <a:r>
              <a:rPr lang="en-US" sz="3200"/>
              <a:t>.</a:t>
            </a:r>
          </a:p>
          <a:p>
            <a:pPr algn="ctr">
              <a:buFont typeface="Monotype Sorts" pitchFamily="2" charset="2"/>
              <a:buNone/>
              <a:tabLst>
                <a:tab pos="1428750" algn="l"/>
              </a:tabLst>
            </a:pPr>
            <a:endParaRPr lang="en-US" sz="1800"/>
          </a:p>
          <a:p>
            <a:pPr algn="ctr">
              <a:buFont typeface="Monotype Sorts" pitchFamily="2" charset="2"/>
              <a:buNone/>
              <a:tabLst>
                <a:tab pos="1428750" algn="l"/>
              </a:tabLst>
            </a:pPr>
            <a:r>
              <a:rPr lang="en-US"/>
              <a:t>(1 +  [ </a:t>
            </a:r>
            <a:r>
              <a:rPr lang="en-US">
                <a:solidFill>
                  <a:srgbClr val="C277FF"/>
                </a:solidFill>
              </a:rPr>
              <a:t>i</a:t>
            </a:r>
            <a:r>
              <a:rPr lang="en-US">
                <a:solidFill>
                  <a:srgbClr val="380069"/>
                </a:solidFill>
              </a:rPr>
              <a:t> </a:t>
            </a:r>
            <a:r>
              <a:rPr lang="en-US"/>
              <a:t>/ </a:t>
            </a:r>
            <a:r>
              <a:rPr lang="en-US">
                <a:solidFill>
                  <a:schemeClr val="hlink"/>
                </a:solidFill>
              </a:rPr>
              <a:t>m </a:t>
            </a:r>
            <a:r>
              <a:rPr lang="en-US"/>
              <a:t>] )</a:t>
            </a:r>
            <a:r>
              <a:rPr lang="en-US" baseline="30000">
                <a:solidFill>
                  <a:schemeClr val="hlink"/>
                </a:solidFill>
              </a:rPr>
              <a:t>m</a:t>
            </a:r>
            <a:r>
              <a:rPr lang="en-US" baseline="30000"/>
              <a:t> </a:t>
            </a:r>
            <a:r>
              <a:rPr lang="en-US"/>
              <a:t>- 1</a:t>
            </a:r>
          </a:p>
        </p:txBody>
      </p:sp>
      <p:sp>
        <p:nvSpPr>
          <p:cNvPr id="57348" name="Line 4"/>
          <p:cNvSpPr>
            <a:spLocks noChangeShapeType="1"/>
          </p:cNvSpPr>
          <p:nvPr/>
        </p:nvSpPr>
        <p:spPr bwMode="auto">
          <a:xfrm>
            <a:off x="1905000" y="1676400"/>
            <a:ext cx="4343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391400" cy="175260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Effective Annual 	</a:t>
            </a:r>
            <a:br>
              <a:rPr lang="en-US" b="1"/>
            </a:br>
            <a:r>
              <a:rPr lang="en-US" b="1"/>
              <a:t>Interest Rate</a:t>
            </a:r>
          </a:p>
        </p:txBody>
      </p:sp>
      <p:sp>
        <p:nvSpPr>
          <p:cNvPr id="57350" name="Line 6"/>
          <p:cNvSpPr>
            <a:spLocks noChangeShapeType="1"/>
          </p:cNvSpPr>
          <p:nvPr/>
        </p:nvSpPr>
        <p:spPr bwMode="auto">
          <a:xfrm>
            <a:off x="1828800" y="1600200"/>
            <a:ext cx="4343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077200" cy="4191000"/>
          </a:xfrm>
          <a:noFill/>
          <a:ln/>
        </p:spPr>
        <p:txBody>
          <a:bodyPr/>
          <a:lstStyle/>
          <a:p>
            <a:pPr algn="ctr">
              <a:buFont typeface="Monotype Sorts" pitchFamily="2" charset="2"/>
              <a:buNone/>
              <a:tabLst>
                <a:tab pos="1428750" algn="l"/>
              </a:tabLst>
            </a:pPr>
            <a:r>
              <a:rPr lang="en-US" i="1" dirty="0"/>
              <a:t>Basket Wonders (BW) </a:t>
            </a:r>
            <a:r>
              <a:rPr lang="en-US" dirty="0"/>
              <a:t>has a $1,000 CD at the bank.  The interest rate is </a:t>
            </a:r>
            <a:r>
              <a:rPr lang="en-US" dirty="0">
                <a:solidFill>
                  <a:srgbClr val="C277FF"/>
                </a:solidFill>
              </a:rPr>
              <a:t>6%</a:t>
            </a:r>
            <a:r>
              <a:rPr lang="en-US" dirty="0"/>
              <a:t> </a:t>
            </a:r>
            <a:r>
              <a:rPr lang="en-US" dirty="0">
                <a:solidFill>
                  <a:schemeClr val="hlink"/>
                </a:solidFill>
              </a:rPr>
              <a:t>compounded quarterly </a:t>
            </a:r>
            <a:r>
              <a:rPr lang="en-US" dirty="0"/>
              <a:t>for 1 year.  What is the Effective Annual Interest Rate (</a:t>
            </a:r>
            <a:r>
              <a:rPr lang="en-US" dirty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EAR</a:t>
            </a:r>
            <a:r>
              <a:rPr lang="en-US" dirty="0"/>
              <a:t>)?</a:t>
            </a:r>
          </a:p>
          <a:p>
            <a:pPr>
              <a:buFont typeface="Monotype Sorts" pitchFamily="2" charset="2"/>
              <a:buNone/>
              <a:tabLst>
                <a:tab pos="1428750" algn="l"/>
              </a:tabLst>
            </a:pPr>
            <a:r>
              <a:rPr lang="en-US" dirty="0"/>
              <a:t>	</a:t>
            </a:r>
            <a:r>
              <a:rPr lang="en-US" dirty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EAR	</a:t>
            </a:r>
            <a:r>
              <a:rPr lang="en-US" dirty="0"/>
              <a:t>= ( 1 +</a:t>
            </a:r>
            <a:r>
              <a:rPr lang="en-US" dirty="0">
                <a:solidFill>
                  <a:srgbClr val="C277FF"/>
                </a:solidFill>
              </a:rPr>
              <a:t> </a:t>
            </a:r>
            <a:r>
              <a:rPr lang="en-US" dirty="0" smtClean="0">
                <a:solidFill>
                  <a:srgbClr val="C277FF"/>
                </a:solidFill>
              </a:rPr>
              <a:t>.06 </a:t>
            </a:r>
            <a:r>
              <a:rPr lang="en-US" dirty="0"/>
              <a:t>/ </a:t>
            </a:r>
            <a:r>
              <a:rPr lang="en-US" dirty="0">
                <a:solidFill>
                  <a:schemeClr val="hlink"/>
                </a:solidFill>
              </a:rPr>
              <a:t>4</a:t>
            </a:r>
            <a:r>
              <a:rPr lang="en-US" dirty="0"/>
              <a:t> )</a:t>
            </a:r>
            <a:r>
              <a:rPr lang="en-US" baseline="30000" dirty="0">
                <a:solidFill>
                  <a:schemeClr val="hlink"/>
                </a:solidFill>
              </a:rPr>
              <a:t>4</a:t>
            </a:r>
            <a:r>
              <a:rPr lang="en-US" dirty="0"/>
              <a:t> - 1 				= 1.0614 - 1 = .0614 or </a:t>
            </a:r>
            <a:r>
              <a:rPr lang="en-US" dirty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6.14%!</a:t>
            </a:r>
          </a:p>
        </p:txBody>
      </p:sp>
      <p:sp>
        <p:nvSpPr>
          <p:cNvPr id="58371" name="Line 3"/>
          <p:cNvSpPr>
            <a:spLocks noChangeShapeType="1"/>
          </p:cNvSpPr>
          <p:nvPr/>
        </p:nvSpPr>
        <p:spPr bwMode="auto">
          <a:xfrm>
            <a:off x="1905000" y="1676400"/>
            <a:ext cx="5410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391400" cy="175260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BWs Effective </a:t>
            </a:r>
            <a:br>
              <a:rPr lang="en-US" b="1"/>
            </a:br>
            <a:r>
              <a:rPr lang="en-US" b="1"/>
              <a:t>Annual Interest Rate</a:t>
            </a:r>
          </a:p>
        </p:txBody>
      </p:sp>
      <p:sp>
        <p:nvSpPr>
          <p:cNvPr id="58373" name="Line 5"/>
          <p:cNvSpPr>
            <a:spLocks noChangeShapeType="1"/>
          </p:cNvSpPr>
          <p:nvPr/>
        </p:nvSpPr>
        <p:spPr bwMode="auto">
          <a:xfrm>
            <a:off x="1828800" y="1600200"/>
            <a:ext cx="5410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72" name="Picture 28" descr="BAIId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30288" y="1905000"/>
            <a:ext cx="2741612" cy="4953000"/>
          </a:xfrm>
          <a:noFill/>
          <a:ln/>
        </p:spPr>
      </p:pic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6248400" y="5486400"/>
            <a:ext cx="14478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6248400" y="4876800"/>
            <a:ext cx="14478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6248400" y="4343400"/>
            <a:ext cx="14478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5334000" y="4876800"/>
            <a:ext cx="6858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5334000" y="5486400"/>
            <a:ext cx="6858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51" name="Rectangle 7"/>
          <p:cNvSpPr>
            <a:spLocks noChangeArrowheads="1"/>
          </p:cNvSpPr>
          <p:nvPr/>
        </p:nvSpPr>
        <p:spPr bwMode="auto">
          <a:xfrm>
            <a:off x="5334000" y="4343400"/>
            <a:ext cx="6858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5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Converting to an EAR</a:t>
            </a:r>
          </a:p>
        </p:txBody>
      </p:sp>
      <p:sp>
        <p:nvSpPr>
          <p:cNvPr id="82955" name="Line 11"/>
          <p:cNvSpPr>
            <a:spLocks noChangeShapeType="1"/>
          </p:cNvSpPr>
          <p:nvPr/>
        </p:nvSpPr>
        <p:spPr bwMode="auto">
          <a:xfrm>
            <a:off x="1828800" y="1600200"/>
            <a:ext cx="5715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56" name="Line 12"/>
          <p:cNvSpPr>
            <a:spLocks noChangeShapeType="1"/>
          </p:cNvSpPr>
          <p:nvPr/>
        </p:nvSpPr>
        <p:spPr bwMode="auto">
          <a:xfrm>
            <a:off x="1905000" y="1676400"/>
            <a:ext cx="5715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57" name="Oval 13"/>
          <p:cNvSpPr>
            <a:spLocks noChangeArrowheads="1"/>
          </p:cNvSpPr>
          <p:nvPr/>
        </p:nvSpPr>
        <p:spPr bwMode="auto">
          <a:xfrm>
            <a:off x="1447800" y="4038600"/>
            <a:ext cx="457200" cy="304800"/>
          </a:xfrm>
          <a:prstGeom prst="ellips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58" name="Oval 14"/>
          <p:cNvSpPr>
            <a:spLocks noChangeArrowheads="1"/>
          </p:cNvSpPr>
          <p:nvPr/>
        </p:nvSpPr>
        <p:spPr bwMode="auto">
          <a:xfrm>
            <a:off x="2362200" y="5943600"/>
            <a:ext cx="381000" cy="304800"/>
          </a:xfrm>
          <a:prstGeom prst="ellips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59" name="Oval 15"/>
          <p:cNvSpPr>
            <a:spLocks noChangeArrowheads="1"/>
          </p:cNvSpPr>
          <p:nvPr/>
        </p:nvSpPr>
        <p:spPr bwMode="auto">
          <a:xfrm>
            <a:off x="2743200" y="3733800"/>
            <a:ext cx="381000" cy="304800"/>
          </a:xfrm>
          <a:prstGeom prst="ellips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60" name="Oval 16"/>
          <p:cNvSpPr>
            <a:spLocks noChangeArrowheads="1"/>
          </p:cNvSpPr>
          <p:nvPr/>
        </p:nvSpPr>
        <p:spPr bwMode="auto">
          <a:xfrm>
            <a:off x="1905000" y="3733800"/>
            <a:ext cx="381000" cy="304800"/>
          </a:xfrm>
          <a:prstGeom prst="ellips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61" name="Oval 17"/>
          <p:cNvSpPr>
            <a:spLocks noChangeArrowheads="1"/>
          </p:cNvSpPr>
          <p:nvPr/>
        </p:nvSpPr>
        <p:spPr bwMode="auto">
          <a:xfrm>
            <a:off x="1447800" y="3733800"/>
            <a:ext cx="457200" cy="304800"/>
          </a:xfrm>
          <a:prstGeom prst="ellips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62" name="Oval 18"/>
          <p:cNvSpPr>
            <a:spLocks noChangeArrowheads="1"/>
          </p:cNvSpPr>
          <p:nvPr/>
        </p:nvSpPr>
        <p:spPr bwMode="auto">
          <a:xfrm>
            <a:off x="2362200" y="3733800"/>
            <a:ext cx="304800" cy="304800"/>
          </a:xfrm>
          <a:prstGeom prst="ellips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63" name="Rectangle 19"/>
          <p:cNvSpPr>
            <a:spLocks noChangeArrowheads="1"/>
          </p:cNvSpPr>
          <p:nvPr/>
        </p:nvSpPr>
        <p:spPr bwMode="auto">
          <a:xfrm>
            <a:off x="5334000" y="3733800"/>
            <a:ext cx="6858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64" name="Rectangle 20"/>
          <p:cNvSpPr>
            <a:spLocks noChangeArrowheads="1"/>
          </p:cNvSpPr>
          <p:nvPr/>
        </p:nvSpPr>
        <p:spPr bwMode="auto">
          <a:xfrm>
            <a:off x="5334000" y="3124200"/>
            <a:ext cx="6858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65" name="Rectangle 21"/>
          <p:cNvSpPr>
            <a:spLocks noChangeArrowheads="1"/>
          </p:cNvSpPr>
          <p:nvPr/>
        </p:nvSpPr>
        <p:spPr bwMode="auto">
          <a:xfrm>
            <a:off x="5334000" y="2514600"/>
            <a:ext cx="6858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66" name="Rectangle 22"/>
          <p:cNvSpPr>
            <a:spLocks noChangeArrowheads="1"/>
          </p:cNvSpPr>
          <p:nvPr/>
        </p:nvSpPr>
        <p:spPr bwMode="auto">
          <a:xfrm>
            <a:off x="6248400" y="3733800"/>
            <a:ext cx="14478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67" name="Rectangle 23"/>
          <p:cNvSpPr>
            <a:spLocks noChangeArrowheads="1"/>
          </p:cNvSpPr>
          <p:nvPr/>
        </p:nvSpPr>
        <p:spPr bwMode="auto">
          <a:xfrm>
            <a:off x="6248400" y="3124200"/>
            <a:ext cx="14478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68" name="Rectangle 24"/>
          <p:cNvSpPr>
            <a:spLocks noChangeArrowheads="1"/>
          </p:cNvSpPr>
          <p:nvPr/>
        </p:nvSpPr>
        <p:spPr bwMode="auto">
          <a:xfrm>
            <a:off x="6248400" y="2514600"/>
            <a:ext cx="14478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53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981200"/>
            <a:ext cx="4343400" cy="4114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400" u="sng"/>
              <a:t>Press</a:t>
            </a:r>
            <a:r>
              <a:rPr lang="en-US" sz="2400"/>
              <a:t>:</a:t>
            </a:r>
          </a:p>
          <a:p>
            <a:pPr>
              <a:buFont typeface="Monotype Sorts" pitchFamily="2" charset="2"/>
              <a:buNone/>
            </a:pPr>
            <a:r>
              <a:rPr lang="en-US" sz="2400"/>
              <a:t>	</a:t>
            </a:r>
            <a:r>
              <a:rPr lang="en-US" sz="2800"/>
              <a:t>	2</a:t>
            </a:r>
            <a:r>
              <a:rPr lang="en-US" sz="2800" baseline="30000"/>
              <a:t>nd</a:t>
            </a:r>
            <a:r>
              <a:rPr lang="en-US" sz="2800"/>
              <a:t>  	I Conv</a:t>
            </a:r>
          </a:p>
          <a:p>
            <a:pPr>
              <a:buFont typeface="Monotype Sorts" pitchFamily="2" charset="2"/>
              <a:buNone/>
            </a:pPr>
            <a:r>
              <a:rPr lang="en-US" sz="2800"/>
              <a:t>		 6	ENTER</a:t>
            </a:r>
          </a:p>
          <a:p>
            <a:pPr>
              <a:buFont typeface="Monotype Sorts" pitchFamily="2" charset="2"/>
              <a:buNone/>
            </a:pPr>
            <a:r>
              <a:rPr lang="en-US" sz="2800">
                <a:ea typeface="Arial Unicode MS" pitchFamily="34" charset="-128"/>
                <a:cs typeface="Arial Unicode MS" pitchFamily="34" charset="-128"/>
              </a:rPr>
              <a:t>          ↓           ↓</a:t>
            </a:r>
            <a:endParaRPr lang="en-US" sz="2800"/>
          </a:p>
          <a:p>
            <a:pPr>
              <a:buFont typeface="Monotype Sorts" pitchFamily="2" charset="2"/>
              <a:buNone/>
            </a:pPr>
            <a:r>
              <a:rPr lang="en-US" sz="2800"/>
              <a:t>		 4	ENTER</a:t>
            </a:r>
          </a:p>
          <a:p>
            <a:pPr>
              <a:buFont typeface="Monotype Sorts" pitchFamily="2" charset="2"/>
              <a:buNone/>
            </a:pPr>
            <a:r>
              <a:rPr lang="en-US" sz="2800">
                <a:ea typeface="Arial Unicode MS" pitchFamily="34" charset="-128"/>
                <a:cs typeface="Arial Unicode MS" pitchFamily="34" charset="-128"/>
              </a:rPr>
              <a:t>          ↑         CPT</a:t>
            </a:r>
            <a:endParaRPr lang="en-US" sz="2800"/>
          </a:p>
          <a:p>
            <a:pPr>
              <a:buFont typeface="Monotype Sorts" pitchFamily="2" charset="2"/>
              <a:buNone/>
            </a:pPr>
            <a:r>
              <a:rPr lang="en-US" sz="2800"/>
              <a:t>		2</a:t>
            </a:r>
            <a:r>
              <a:rPr lang="en-US" sz="2800" baseline="30000"/>
              <a:t>nd</a:t>
            </a:r>
            <a:r>
              <a:rPr lang="en-US" sz="2800"/>
              <a:t>	  QUIT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>
            <a:off x="1905000" y="1676400"/>
            <a:ext cx="6400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4191000"/>
            <a:ext cx="7848600" cy="2438400"/>
          </a:xfrm>
          <a:noFill/>
          <a:ln/>
        </p:spPr>
        <p:txBody>
          <a:bodyPr/>
          <a:lstStyle/>
          <a:p>
            <a:pPr>
              <a:spcAft>
                <a:spcPct val="75000"/>
              </a:spcAft>
            </a:pPr>
            <a:r>
              <a:rPr lang="en-US" sz="3600">
                <a:solidFill>
                  <a:schemeClr val="hlink"/>
                </a:solidFill>
              </a:rPr>
              <a:t>SI 		</a:t>
            </a:r>
            <a:r>
              <a:rPr lang="en-US" sz="3600"/>
              <a:t>= </a:t>
            </a:r>
            <a:r>
              <a:rPr lang="en-US" sz="3600">
                <a:solidFill>
                  <a:srgbClr val="42B200"/>
                </a:solidFill>
              </a:rPr>
              <a:t>P</a:t>
            </a:r>
            <a:r>
              <a:rPr lang="en-US" sz="3600" baseline="-25000">
                <a:solidFill>
                  <a:srgbClr val="42B200"/>
                </a:solidFill>
              </a:rPr>
              <a:t>0</a:t>
            </a:r>
            <a:r>
              <a:rPr lang="en-US" sz="3600"/>
              <a:t>(</a:t>
            </a:r>
            <a:r>
              <a:rPr lang="en-US" sz="3600">
                <a:solidFill>
                  <a:srgbClr val="C277FF"/>
                </a:solidFill>
              </a:rPr>
              <a:t>i</a:t>
            </a:r>
            <a:r>
              <a:rPr lang="en-US" sz="3600"/>
              <a:t>)(</a:t>
            </a:r>
            <a:r>
              <a:rPr lang="en-US" sz="3600">
                <a:solidFill>
                  <a:schemeClr val="tx2"/>
                </a:solidFill>
              </a:rPr>
              <a:t>n</a:t>
            </a:r>
            <a:r>
              <a:rPr lang="en-US" sz="3600"/>
              <a:t>)</a:t>
            </a:r>
            <a:r>
              <a:rPr lang="en-US" sz="3600">
                <a:solidFill>
                  <a:schemeClr val="hlink"/>
                </a:solidFill>
              </a:rPr>
              <a:t>						</a:t>
            </a:r>
            <a:r>
              <a:rPr lang="en-US" sz="3600"/>
              <a:t>= </a:t>
            </a:r>
            <a:r>
              <a:rPr lang="en-US" sz="3600">
                <a:solidFill>
                  <a:srgbClr val="42B200"/>
                </a:solidFill>
              </a:rPr>
              <a:t>$1,000</a:t>
            </a:r>
            <a:r>
              <a:rPr lang="en-US" sz="3600"/>
              <a:t>(</a:t>
            </a:r>
            <a:r>
              <a:rPr lang="en-US" sz="3600">
                <a:solidFill>
                  <a:srgbClr val="C277FF"/>
                </a:solidFill>
              </a:rPr>
              <a:t>.07</a:t>
            </a:r>
            <a:r>
              <a:rPr lang="en-US" sz="3600"/>
              <a:t>)(</a:t>
            </a:r>
            <a:r>
              <a:rPr lang="en-US" sz="3600">
                <a:solidFill>
                  <a:schemeClr val="tx2"/>
                </a:solidFill>
              </a:rPr>
              <a:t>2</a:t>
            </a:r>
            <a:r>
              <a:rPr lang="en-US" sz="3600"/>
              <a:t>)					= </a:t>
            </a:r>
            <a:r>
              <a:rPr lang="en-US" sz="36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$140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Simple Interest Example</a:t>
            </a: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1828800" y="1600200"/>
            <a:ext cx="6400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905000"/>
            <a:ext cx="8229600" cy="2209800"/>
          </a:xfrm>
          <a:noFill/>
          <a:ln/>
        </p:spPr>
        <p:txBody>
          <a:bodyPr/>
          <a:lstStyle/>
          <a:p>
            <a:r>
              <a:rPr lang="en-US" sz="3200"/>
              <a:t>Assume that you deposit </a:t>
            </a:r>
            <a:r>
              <a:rPr lang="en-US" sz="3200">
                <a:solidFill>
                  <a:srgbClr val="42B200"/>
                </a:solidFill>
              </a:rPr>
              <a:t>$1,000</a:t>
            </a:r>
            <a:r>
              <a:rPr lang="en-US" sz="3200"/>
              <a:t> in an account earning </a:t>
            </a:r>
            <a:r>
              <a:rPr lang="en-US" sz="3200">
                <a:solidFill>
                  <a:srgbClr val="C277FF"/>
                </a:solidFill>
              </a:rPr>
              <a:t>7%</a:t>
            </a:r>
            <a:r>
              <a:rPr lang="en-US" sz="3200"/>
              <a:t> simple interest for </a:t>
            </a:r>
            <a:r>
              <a:rPr lang="en-US" sz="3200">
                <a:solidFill>
                  <a:schemeClr val="tx2"/>
                </a:solidFill>
              </a:rPr>
              <a:t>2</a:t>
            </a:r>
            <a:r>
              <a:rPr lang="en-US" sz="3200"/>
              <a:t> years.  </a:t>
            </a:r>
            <a:r>
              <a:rPr lang="en-US" sz="3200" i="1"/>
              <a:t>What is the accumulated </a:t>
            </a:r>
            <a:r>
              <a:rPr lang="en-US" sz="3200" i="1">
                <a:solidFill>
                  <a:schemeClr val="hlink"/>
                </a:solidFill>
              </a:rPr>
              <a:t>interest</a:t>
            </a:r>
            <a:r>
              <a:rPr lang="en-US" sz="3200" i="1"/>
              <a:t> at the end of the 2nd year?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763000" cy="4800600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None/>
              <a:tabLst>
                <a:tab pos="976313" algn="l"/>
                <a:tab pos="1309688" algn="l"/>
                <a:tab pos="1428750" algn="l"/>
              </a:tabLst>
            </a:pPr>
            <a:r>
              <a:rPr lang="en-US" sz="3000"/>
              <a:t>1.		Calculate the </a:t>
            </a:r>
            <a:r>
              <a:rPr lang="en-US" sz="3000">
                <a:solidFill>
                  <a:schemeClr val="hlink"/>
                </a:solidFill>
              </a:rPr>
              <a:t>payment per period</a:t>
            </a:r>
            <a:r>
              <a:rPr lang="en-US" sz="3000"/>
              <a:t>.</a:t>
            </a:r>
          </a:p>
          <a:p>
            <a:pPr>
              <a:buFont typeface="Monotype Sorts" pitchFamily="2" charset="2"/>
              <a:buNone/>
              <a:tabLst>
                <a:tab pos="976313" algn="l"/>
                <a:tab pos="1309688" algn="l"/>
                <a:tab pos="1428750" algn="l"/>
              </a:tabLst>
            </a:pPr>
            <a:r>
              <a:rPr lang="en-US" sz="3000"/>
              <a:t>2.		Determine the </a:t>
            </a:r>
            <a:r>
              <a:rPr lang="en-US" sz="3000">
                <a:solidFill>
                  <a:srgbClr val="380069"/>
                </a:solidFill>
              </a:rPr>
              <a:t>interest</a:t>
            </a:r>
            <a:r>
              <a:rPr lang="en-US" sz="3000"/>
              <a:t> in Period t.			   </a:t>
            </a:r>
            <a:r>
              <a:rPr lang="en-US" sz="3000" i="1"/>
              <a:t>(</a:t>
            </a:r>
            <a:r>
              <a:rPr lang="en-US" sz="3000" i="1">
                <a:solidFill>
                  <a:schemeClr val="tx2"/>
                </a:solidFill>
              </a:rPr>
              <a:t>Loan Balance </a:t>
            </a:r>
            <a:r>
              <a:rPr lang="en-US" sz="3000" i="1"/>
              <a:t>at t-1) x (i% / m)</a:t>
            </a:r>
            <a:endParaRPr lang="en-US" sz="3000"/>
          </a:p>
          <a:p>
            <a:pPr>
              <a:buFont typeface="Monotype Sorts" pitchFamily="2" charset="2"/>
              <a:buNone/>
              <a:tabLst>
                <a:tab pos="976313" algn="l"/>
                <a:tab pos="1309688" algn="l"/>
                <a:tab pos="1428750" algn="l"/>
              </a:tabLst>
            </a:pPr>
            <a:r>
              <a:rPr lang="en-US" sz="3000"/>
              <a:t>3.		Compute</a:t>
            </a:r>
            <a:r>
              <a:rPr lang="en-US" sz="30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principal payment </a:t>
            </a:r>
            <a:r>
              <a:rPr lang="en-US" sz="3000"/>
              <a:t>in Period t.		</a:t>
            </a:r>
            <a:r>
              <a:rPr lang="en-US" sz="3000" i="1"/>
              <a:t>(</a:t>
            </a:r>
            <a:r>
              <a:rPr lang="en-US" sz="3000" i="1">
                <a:solidFill>
                  <a:schemeClr val="hlink"/>
                </a:solidFill>
              </a:rPr>
              <a:t>Payment</a:t>
            </a:r>
            <a:r>
              <a:rPr lang="en-US" sz="3000" i="1"/>
              <a:t> - </a:t>
            </a:r>
            <a:r>
              <a:rPr lang="en-US" sz="3000" i="1">
                <a:solidFill>
                  <a:srgbClr val="380069"/>
                </a:solidFill>
              </a:rPr>
              <a:t>Interest</a:t>
            </a:r>
            <a:r>
              <a:rPr lang="en-US" sz="3000" i="1"/>
              <a:t> from Step 2)</a:t>
            </a:r>
            <a:endParaRPr lang="en-US" sz="3000"/>
          </a:p>
          <a:p>
            <a:pPr>
              <a:buFont typeface="Monotype Sorts" pitchFamily="2" charset="2"/>
              <a:buNone/>
              <a:tabLst>
                <a:tab pos="976313" algn="l"/>
                <a:tab pos="1309688" algn="l"/>
                <a:tab pos="1428750" algn="l"/>
              </a:tabLst>
            </a:pPr>
            <a:r>
              <a:rPr lang="en-US" sz="3000"/>
              <a:t>4.		Determine ending balance in Period t.		</a:t>
            </a:r>
            <a:r>
              <a:rPr lang="en-US" sz="3000" i="1"/>
              <a:t>(</a:t>
            </a:r>
            <a:r>
              <a:rPr lang="en-US" sz="3000" i="1">
                <a:solidFill>
                  <a:schemeClr val="tx2"/>
                </a:solidFill>
              </a:rPr>
              <a:t>Balance</a:t>
            </a:r>
            <a:r>
              <a:rPr lang="en-US" sz="3000" i="1"/>
              <a:t> - </a:t>
            </a:r>
            <a:r>
              <a:rPr lang="en-US" sz="3000" i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principal payment </a:t>
            </a:r>
            <a:r>
              <a:rPr lang="en-US" sz="3000" i="1"/>
              <a:t>from Step 3)</a:t>
            </a:r>
            <a:endParaRPr lang="en-US" sz="3000"/>
          </a:p>
          <a:p>
            <a:pPr>
              <a:buFont typeface="Monotype Sorts" pitchFamily="2" charset="2"/>
              <a:buNone/>
              <a:tabLst>
                <a:tab pos="976313" algn="l"/>
                <a:tab pos="1309688" algn="l"/>
                <a:tab pos="1428750" algn="l"/>
              </a:tabLst>
            </a:pPr>
            <a:r>
              <a:rPr lang="en-US" sz="3000"/>
              <a:t>5.		Start again at Step 2 and repeat.</a:t>
            </a:r>
          </a:p>
        </p:txBody>
      </p:sp>
      <p:sp>
        <p:nvSpPr>
          <p:cNvPr id="59395" name="Line 3"/>
          <p:cNvSpPr>
            <a:spLocks noChangeShapeType="1"/>
          </p:cNvSpPr>
          <p:nvPr/>
        </p:nvSpPr>
        <p:spPr bwMode="auto">
          <a:xfrm>
            <a:off x="1905000" y="1676400"/>
            <a:ext cx="6858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7391400" cy="152400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tabLst>
                <a:tab pos="3476625" algn="l"/>
              </a:tabLst>
            </a:pPr>
            <a:r>
              <a:rPr lang="en-US" sz="4200" b="1"/>
              <a:t>Steps to Amortizing a Loan</a:t>
            </a:r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>
            <a:off x="1828800" y="1600200"/>
            <a:ext cx="6858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077200" cy="4800600"/>
          </a:xfrm>
          <a:noFill/>
          <a:ln/>
        </p:spPr>
        <p:txBody>
          <a:bodyPr/>
          <a:lstStyle/>
          <a:p>
            <a:pPr marL="0" indent="0" algn="ctr">
              <a:spcAft>
                <a:spcPct val="0"/>
              </a:spcAft>
              <a:buFont typeface="Monotype Sorts" pitchFamily="2" charset="2"/>
              <a:buNone/>
              <a:tabLst>
                <a:tab pos="976313" algn="l"/>
                <a:tab pos="1309688" algn="l"/>
                <a:tab pos="1428750" algn="l"/>
              </a:tabLst>
            </a:pPr>
            <a:r>
              <a:rPr lang="en-US" sz="3000"/>
              <a:t>Julie Miller is borrowing </a:t>
            </a:r>
            <a:r>
              <a:rPr lang="en-US" sz="3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$10,000 </a:t>
            </a:r>
            <a:r>
              <a:rPr lang="en-US" sz="3000"/>
              <a:t>at a compound annual interest rate of </a:t>
            </a:r>
            <a:r>
              <a:rPr lang="en-US" sz="3000">
                <a:solidFill>
                  <a:srgbClr val="C277FF"/>
                </a:solidFill>
              </a:rPr>
              <a:t>12%</a:t>
            </a:r>
            <a:r>
              <a:rPr lang="en-US" sz="3000"/>
              <a:t>.  Amortize the loan if </a:t>
            </a:r>
            <a:r>
              <a:rPr lang="en-US" sz="3000">
                <a:solidFill>
                  <a:schemeClr val="hlink"/>
                </a:solidFill>
              </a:rPr>
              <a:t>annual payments </a:t>
            </a:r>
            <a:r>
              <a:rPr lang="en-US" sz="3000"/>
              <a:t>are made for </a:t>
            </a:r>
            <a:r>
              <a:rPr lang="en-US" sz="3000">
                <a:solidFill>
                  <a:schemeClr val="tx2"/>
                </a:solidFill>
              </a:rPr>
              <a:t>5 years</a:t>
            </a:r>
            <a:r>
              <a:rPr lang="en-US" sz="3000"/>
              <a:t>.</a:t>
            </a:r>
          </a:p>
          <a:p>
            <a:pPr marL="0" indent="0">
              <a:buFont typeface="Monotype Sorts" pitchFamily="2" charset="2"/>
              <a:buNone/>
              <a:tabLst>
                <a:tab pos="976313" algn="l"/>
                <a:tab pos="1309688" algn="l"/>
                <a:tab pos="1428750" algn="l"/>
              </a:tabLst>
            </a:pPr>
            <a:r>
              <a:rPr lang="en-US" sz="3000" u="sng"/>
              <a:t>Step 1:		Payment</a:t>
            </a:r>
            <a:endParaRPr lang="en-US" sz="3000"/>
          </a:p>
          <a:p>
            <a:pPr marL="0" indent="0">
              <a:spcAft>
                <a:spcPct val="0"/>
              </a:spcAft>
              <a:buFont typeface="Monotype Sorts" pitchFamily="2" charset="2"/>
              <a:buNone/>
              <a:tabLst>
                <a:tab pos="976313" algn="l"/>
                <a:tab pos="1309688" algn="l"/>
                <a:tab pos="1428750" algn="l"/>
              </a:tabLst>
            </a:pPr>
            <a:r>
              <a:rPr lang="en-US" sz="3000">
                <a:solidFill>
                  <a:srgbClr val="014A01"/>
                </a:solidFill>
              </a:rPr>
              <a:t>		       </a:t>
            </a:r>
            <a:r>
              <a:rPr lang="en-US" sz="3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PV</a:t>
            </a:r>
            <a:r>
              <a:rPr lang="en-US" sz="3000" baseline="-25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sz="3000"/>
              <a:t> 	= </a:t>
            </a:r>
            <a:r>
              <a:rPr lang="en-US" sz="3000">
                <a:solidFill>
                  <a:schemeClr val="hlink"/>
                </a:solidFill>
              </a:rPr>
              <a:t>R</a:t>
            </a:r>
            <a:r>
              <a:rPr lang="en-US" sz="3000"/>
              <a:t> (PVIFA </a:t>
            </a:r>
            <a:r>
              <a:rPr lang="en-US" sz="3000" baseline="-25000">
                <a:solidFill>
                  <a:srgbClr val="C277FF"/>
                </a:solidFill>
              </a:rPr>
              <a:t>i%</a:t>
            </a:r>
            <a:r>
              <a:rPr lang="en-US" sz="3000" baseline="-25000"/>
              <a:t>,</a:t>
            </a:r>
            <a:r>
              <a:rPr lang="en-US" sz="3000" baseline="-25000">
                <a:solidFill>
                  <a:schemeClr val="tx2"/>
                </a:solidFill>
              </a:rPr>
              <a:t>n</a:t>
            </a:r>
            <a:r>
              <a:rPr lang="en-US" sz="3000"/>
              <a:t>)</a:t>
            </a:r>
          </a:p>
          <a:p>
            <a:pPr marL="0" indent="0">
              <a:spcAft>
                <a:spcPct val="0"/>
              </a:spcAft>
              <a:buFont typeface="Monotype Sorts" pitchFamily="2" charset="2"/>
              <a:buNone/>
              <a:tabLst>
                <a:tab pos="976313" algn="l"/>
                <a:tab pos="1309688" algn="l"/>
                <a:tab pos="1428750" algn="l"/>
              </a:tabLst>
            </a:pPr>
            <a:r>
              <a:rPr lang="en-US" sz="3000">
                <a:solidFill>
                  <a:srgbClr val="014A01"/>
                </a:solidFill>
              </a:rPr>
              <a:t>		 </a:t>
            </a:r>
            <a:r>
              <a:rPr lang="en-US" sz="3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$10,000 </a:t>
            </a:r>
            <a:r>
              <a:rPr lang="en-US" sz="3000"/>
              <a:t>	= </a:t>
            </a:r>
            <a:r>
              <a:rPr lang="en-US" sz="3000">
                <a:solidFill>
                  <a:schemeClr val="hlink"/>
                </a:solidFill>
              </a:rPr>
              <a:t>R</a:t>
            </a:r>
            <a:r>
              <a:rPr lang="en-US" sz="3000"/>
              <a:t> (PVIFA </a:t>
            </a:r>
            <a:r>
              <a:rPr lang="en-US" sz="3000" baseline="-25000">
                <a:solidFill>
                  <a:srgbClr val="C277FF"/>
                </a:solidFill>
              </a:rPr>
              <a:t>12%</a:t>
            </a:r>
            <a:r>
              <a:rPr lang="en-US" sz="3000" baseline="-25000"/>
              <a:t>,</a:t>
            </a:r>
            <a:r>
              <a:rPr lang="en-US" sz="3000" baseline="-25000">
                <a:solidFill>
                  <a:schemeClr val="tx2"/>
                </a:solidFill>
              </a:rPr>
              <a:t>5</a:t>
            </a:r>
            <a:r>
              <a:rPr lang="en-US" sz="3000"/>
              <a:t>)</a:t>
            </a:r>
          </a:p>
          <a:p>
            <a:pPr marL="0" indent="0">
              <a:spcAft>
                <a:spcPct val="0"/>
              </a:spcAft>
              <a:buFont typeface="Monotype Sorts" pitchFamily="2" charset="2"/>
              <a:buNone/>
              <a:tabLst>
                <a:tab pos="976313" algn="l"/>
                <a:tab pos="1309688" algn="l"/>
                <a:tab pos="1428750" algn="l"/>
              </a:tabLst>
            </a:pPr>
            <a:r>
              <a:rPr lang="en-US" sz="3000">
                <a:solidFill>
                  <a:srgbClr val="014A01"/>
                </a:solidFill>
              </a:rPr>
              <a:t>		 </a:t>
            </a:r>
            <a:r>
              <a:rPr lang="en-US" sz="3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$10,000</a:t>
            </a:r>
            <a:r>
              <a:rPr lang="en-US" sz="3000"/>
              <a:t> 	= </a:t>
            </a:r>
            <a:r>
              <a:rPr lang="en-US" sz="3000">
                <a:solidFill>
                  <a:schemeClr val="hlink"/>
                </a:solidFill>
              </a:rPr>
              <a:t>R</a:t>
            </a:r>
            <a:r>
              <a:rPr lang="en-US" sz="3000"/>
              <a:t> (3.605)</a:t>
            </a:r>
          </a:p>
          <a:p>
            <a:pPr marL="0" indent="0">
              <a:spcAft>
                <a:spcPct val="0"/>
              </a:spcAft>
              <a:buFont typeface="Monotype Sorts" pitchFamily="2" charset="2"/>
              <a:buNone/>
              <a:tabLst>
                <a:tab pos="976313" algn="l"/>
                <a:tab pos="1309688" algn="l"/>
                <a:tab pos="1428750" algn="l"/>
              </a:tabLst>
            </a:pPr>
            <a:r>
              <a:rPr lang="en-US" sz="3000"/>
              <a:t>		</a:t>
            </a:r>
            <a:r>
              <a:rPr lang="en-US" sz="3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sz="3000"/>
              <a:t> = </a:t>
            </a:r>
            <a:r>
              <a:rPr lang="en-US" sz="3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$10,000</a:t>
            </a:r>
            <a:r>
              <a:rPr lang="en-US" sz="3000"/>
              <a:t> / 3.605 = </a:t>
            </a:r>
            <a:r>
              <a:rPr lang="en-US" sz="3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$2,774</a:t>
            </a:r>
          </a:p>
        </p:txBody>
      </p:sp>
      <p:sp>
        <p:nvSpPr>
          <p:cNvPr id="60419" name="Line 3"/>
          <p:cNvSpPr>
            <a:spLocks noChangeShapeType="1"/>
          </p:cNvSpPr>
          <p:nvPr/>
        </p:nvSpPr>
        <p:spPr bwMode="auto">
          <a:xfrm>
            <a:off x="1905000" y="1676400"/>
            <a:ext cx="7010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7391400" cy="152400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tabLst>
                <a:tab pos="3476625" algn="l"/>
              </a:tabLst>
            </a:pPr>
            <a:r>
              <a:rPr lang="en-US" sz="4200" b="1"/>
              <a:t>Amortizing a Loan Example</a:t>
            </a:r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>
            <a:off x="1828800" y="1600200"/>
            <a:ext cx="7010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Line 2"/>
          <p:cNvSpPr>
            <a:spLocks noChangeShapeType="1"/>
          </p:cNvSpPr>
          <p:nvPr/>
        </p:nvSpPr>
        <p:spPr bwMode="auto">
          <a:xfrm>
            <a:off x="1905000" y="1676400"/>
            <a:ext cx="6934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391400" cy="127635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tabLst>
                <a:tab pos="3476625" algn="l"/>
              </a:tabLst>
            </a:pPr>
            <a:r>
              <a:rPr lang="en-US" sz="4200" b="1"/>
              <a:t>Amortizing a Loan Example</a:t>
            </a:r>
          </a:p>
        </p:txBody>
      </p:sp>
      <p:sp>
        <p:nvSpPr>
          <p:cNvPr id="61444" name="Line 4"/>
          <p:cNvSpPr>
            <a:spLocks noChangeShapeType="1"/>
          </p:cNvSpPr>
          <p:nvPr/>
        </p:nvSpPr>
        <p:spPr bwMode="auto">
          <a:xfrm>
            <a:off x="1828800" y="1600200"/>
            <a:ext cx="6934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12640" name="Object 0">
            <a:hlinkClick r:id="" action="ppaction://ole?verb=0"/>
          </p:cNvPr>
          <p:cNvGraphicFramePr>
            <a:graphicFrameLocks noGrp="1"/>
          </p:cNvGraphicFramePr>
          <p:nvPr>
            <p:ph type="tbl" idx="1"/>
          </p:nvPr>
        </p:nvGraphicFramePr>
        <p:xfrm>
          <a:off x="457200" y="1981200"/>
          <a:ext cx="861060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43" name="Document" r:id="rId3" imgW="8964360" imgH="5451120" progId="Word.Document.8">
                  <p:embed/>
                </p:oleObj>
              </mc:Choice>
              <mc:Fallback>
                <p:oleObj name="Document" r:id="rId3" imgW="8964360" imgH="5451120" progId="Word.Document.8">
                  <p:embed/>
                  <p:pic>
                    <p:nvPicPr>
                      <p:cNvPr id="0" name="Picture 0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81200"/>
                        <a:ext cx="8610600" cy="441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6" name="Line 6"/>
          <p:cNvSpPr>
            <a:spLocks noChangeShapeType="1"/>
          </p:cNvSpPr>
          <p:nvPr/>
        </p:nvSpPr>
        <p:spPr bwMode="auto">
          <a:xfrm>
            <a:off x="533400" y="2714625"/>
            <a:ext cx="8229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47" name="Line 7"/>
          <p:cNvSpPr>
            <a:spLocks noChangeShapeType="1"/>
          </p:cNvSpPr>
          <p:nvPr/>
        </p:nvSpPr>
        <p:spPr bwMode="auto">
          <a:xfrm>
            <a:off x="1905000" y="2057400"/>
            <a:ext cx="0" cy="3276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2363788" y="6081713"/>
            <a:ext cx="66262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l"/>
            <a:r>
              <a:rPr lang="en-US" sz="2000" b="0">
                <a:solidFill>
                  <a:srgbClr val="000000"/>
                </a:solidFill>
              </a:rPr>
              <a:t>[Last Payment Slightly Higher Due to Rounding]</a:t>
            </a:r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>
            <a:off x="2286000" y="53340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>
            <a:off x="4038600" y="53340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>
            <a:off x="5715000" y="53340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>
            <a:off x="3657600" y="5181600"/>
            <a:ext cx="457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609600" y="4038600"/>
            <a:ext cx="8001000" cy="228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r>
              <a:rPr lang="en-US" sz="3200">
                <a:solidFill>
                  <a:srgbClr val="000000"/>
                </a:solidFill>
              </a:rPr>
              <a:t>The result indicates that a </a:t>
            </a:r>
            <a:r>
              <a:rPr lang="en-US" sz="3200">
                <a:solidFill>
                  <a:srgbClr val="42B200"/>
                </a:solidFill>
              </a:rPr>
              <a:t>$10,000</a:t>
            </a:r>
            <a:r>
              <a:rPr lang="en-US" sz="3200">
                <a:solidFill>
                  <a:srgbClr val="000000"/>
                </a:solidFill>
              </a:rPr>
              <a:t> loan that costs </a:t>
            </a:r>
            <a:r>
              <a:rPr lang="en-US" sz="3200">
                <a:solidFill>
                  <a:srgbClr val="C277FF"/>
                </a:solidFill>
              </a:rPr>
              <a:t>12%</a:t>
            </a:r>
            <a:r>
              <a:rPr lang="en-US" sz="3200">
                <a:solidFill>
                  <a:srgbClr val="000000"/>
                </a:solidFill>
              </a:rPr>
              <a:t> annually for </a:t>
            </a:r>
            <a:r>
              <a:rPr lang="en-US" sz="3200">
                <a:solidFill>
                  <a:schemeClr val="tx2"/>
                </a:solidFill>
              </a:rPr>
              <a:t>5 years</a:t>
            </a:r>
            <a:r>
              <a:rPr lang="en-US" sz="3200">
                <a:solidFill>
                  <a:srgbClr val="000000"/>
                </a:solidFill>
              </a:rPr>
              <a:t> and will be </a:t>
            </a:r>
            <a:r>
              <a:rPr lang="en-US" sz="3200">
                <a:solidFill>
                  <a:schemeClr val="hlink"/>
                </a:solidFill>
              </a:rPr>
              <a:t>completely paid off</a:t>
            </a:r>
            <a:r>
              <a:rPr lang="en-US" sz="3200">
                <a:solidFill>
                  <a:srgbClr val="000000"/>
                </a:solidFill>
              </a:rPr>
              <a:t> at that time will require </a:t>
            </a:r>
            <a:r>
              <a:rPr lang="en-US" sz="3200" u="sng">
                <a:solidFill>
                  <a:srgbClr val="000000"/>
                </a:solidFill>
              </a:rPr>
              <a:t>$2,774.10</a:t>
            </a:r>
            <a:r>
              <a:rPr lang="en-US" sz="3200">
                <a:solidFill>
                  <a:srgbClr val="000000"/>
                </a:solidFill>
              </a:rPr>
              <a:t> annual payments.</a:t>
            </a:r>
          </a:p>
        </p:txBody>
      </p:sp>
      <p:sp>
        <p:nvSpPr>
          <p:cNvPr id="83971" name="Line 3"/>
          <p:cNvSpPr>
            <a:spLocks noChangeShapeType="1"/>
          </p:cNvSpPr>
          <p:nvPr/>
        </p:nvSpPr>
        <p:spPr bwMode="auto">
          <a:xfrm>
            <a:off x="1905000" y="1676400"/>
            <a:ext cx="6477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title"/>
          </p:nvPr>
        </p:nvSpPr>
        <p:spPr>
          <a:xfrm>
            <a:off x="1752600" y="685800"/>
            <a:ext cx="7391400" cy="83820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Solving for the Payment</a:t>
            </a:r>
          </a:p>
        </p:txBody>
      </p:sp>
      <p:sp>
        <p:nvSpPr>
          <p:cNvPr id="83973" name="Line 5"/>
          <p:cNvSpPr>
            <a:spLocks noChangeShapeType="1"/>
          </p:cNvSpPr>
          <p:nvPr/>
        </p:nvSpPr>
        <p:spPr bwMode="auto">
          <a:xfrm>
            <a:off x="1828800" y="1600200"/>
            <a:ext cx="6477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304800" y="1828800"/>
            <a:ext cx="8534400" cy="1981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22860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auto">
          <a:xfrm>
            <a:off x="36576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I/Y</a:t>
            </a:r>
          </a:p>
        </p:txBody>
      </p:sp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49530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PV</a:t>
            </a:r>
          </a:p>
        </p:txBody>
      </p:sp>
      <p:sp>
        <p:nvSpPr>
          <p:cNvPr id="83978" name="Rectangle 10"/>
          <p:cNvSpPr>
            <a:spLocks noChangeArrowheads="1"/>
          </p:cNvSpPr>
          <p:nvPr/>
        </p:nvSpPr>
        <p:spPr bwMode="auto">
          <a:xfrm>
            <a:off x="62484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PMT</a:t>
            </a:r>
          </a:p>
        </p:txBody>
      </p:sp>
      <p:sp>
        <p:nvSpPr>
          <p:cNvPr id="83979" name="Rectangle 11"/>
          <p:cNvSpPr>
            <a:spLocks noChangeArrowheads="1"/>
          </p:cNvSpPr>
          <p:nvPr/>
        </p:nvSpPr>
        <p:spPr bwMode="auto">
          <a:xfrm>
            <a:off x="7543800" y="2514600"/>
            <a:ext cx="11430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00"/>
                </a:solidFill>
              </a:rPr>
              <a:t>FV</a:t>
            </a:r>
          </a:p>
        </p:txBody>
      </p:sp>
      <p:sp>
        <p:nvSpPr>
          <p:cNvPr id="83980" name="Rectangle 12"/>
          <p:cNvSpPr>
            <a:spLocks noChangeArrowheads="1"/>
          </p:cNvSpPr>
          <p:nvPr/>
        </p:nvSpPr>
        <p:spPr bwMode="auto">
          <a:xfrm>
            <a:off x="381000" y="1905000"/>
            <a:ext cx="17526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>
                <a:solidFill>
                  <a:srgbClr val="000000"/>
                </a:solidFill>
              </a:rPr>
              <a:t>Inputs</a:t>
            </a:r>
          </a:p>
        </p:txBody>
      </p:sp>
      <p:sp>
        <p:nvSpPr>
          <p:cNvPr id="83981" name="Rectangle 13"/>
          <p:cNvSpPr>
            <a:spLocks noChangeArrowheads="1"/>
          </p:cNvSpPr>
          <p:nvPr/>
        </p:nvSpPr>
        <p:spPr bwMode="auto">
          <a:xfrm>
            <a:off x="381000" y="3162300"/>
            <a:ext cx="17526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>
                <a:solidFill>
                  <a:srgbClr val="000000"/>
                </a:solidFill>
              </a:rPr>
              <a:t>Compute</a:t>
            </a:r>
          </a:p>
        </p:txBody>
      </p:sp>
      <p:sp>
        <p:nvSpPr>
          <p:cNvPr id="83982" name="Rectangle 14"/>
          <p:cNvSpPr>
            <a:spLocks noChangeArrowheads="1"/>
          </p:cNvSpPr>
          <p:nvPr/>
        </p:nvSpPr>
        <p:spPr bwMode="auto">
          <a:xfrm>
            <a:off x="2286000" y="1905000"/>
            <a:ext cx="6400800" cy="5334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800">
                <a:solidFill>
                  <a:schemeClr val="tx2"/>
                </a:solidFill>
              </a:rPr>
              <a:t>    5</a:t>
            </a:r>
            <a:r>
              <a:rPr lang="en-US" sz="2800">
                <a:solidFill>
                  <a:srgbClr val="000000"/>
                </a:solidFill>
              </a:rPr>
              <a:t>          </a:t>
            </a:r>
            <a:r>
              <a:rPr lang="en-US" sz="2800">
                <a:solidFill>
                  <a:srgbClr val="C277FF"/>
                </a:solidFill>
              </a:rPr>
              <a:t>12</a:t>
            </a:r>
            <a:r>
              <a:rPr lang="en-US" sz="2800">
                <a:solidFill>
                  <a:srgbClr val="000000"/>
                </a:solidFill>
              </a:rPr>
              <a:t>     </a:t>
            </a:r>
            <a:r>
              <a:rPr lang="en-US" sz="2800">
                <a:solidFill>
                  <a:srgbClr val="42B200"/>
                </a:solidFill>
              </a:rPr>
              <a:t> 10,000                   </a:t>
            </a:r>
            <a:r>
              <a:rPr lang="en-US" sz="2800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83983" name="Rectangle 15"/>
          <p:cNvSpPr>
            <a:spLocks noChangeArrowheads="1"/>
          </p:cNvSpPr>
          <p:nvPr/>
        </p:nvSpPr>
        <p:spPr bwMode="auto">
          <a:xfrm>
            <a:off x="2286000" y="3124200"/>
            <a:ext cx="6400800" cy="5334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400">
                <a:solidFill>
                  <a:schemeClr val="hlink"/>
                </a:solidFill>
              </a:rPr>
              <a:t>                                              </a:t>
            </a:r>
            <a:r>
              <a:rPr lang="en-US" sz="2400">
                <a:solidFill>
                  <a:srgbClr val="000000"/>
                </a:solidFill>
              </a:rPr>
              <a:t>-2774.10</a:t>
            </a:r>
          </a:p>
        </p:txBody>
      </p:sp>
    </p:spTree>
  </p:cSld>
  <p:clrMapOvr>
    <a:masterClrMapping/>
  </p:clrMapOvr>
  <p:transition/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026" name="Picture 34" descr="BAIId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30288" y="1905000"/>
            <a:ext cx="2741612" cy="4953000"/>
          </a:xfrm>
          <a:noFill/>
          <a:ln/>
        </p:spPr>
      </p:pic>
      <p:sp>
        <p:nvSpPr>
          <p:cNvPr id="85021" name="Rectangle 29"/>
          <p:cNvSpPr>
            <a:spLocks noChangeArrowheads="1"/>
          </p:cNvSpPr>
          <p:nvPr/>
        </p:nvSpPr>
        <p:spPr bwMode="auto">
          <a:xfrm>
            <a:off x="7467600" y="5105400"/>
            <a:ext cx="3048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22" name="Rectangle 30"/>
          <p:cNvSpPr>
            <a:spLocks noChangeArrowheads="1"/>
          </p:cNvSpPr>
          <p:nvPr/>
        </p:nvSpPr>
        <p:spPr bwMode="auto">
          <a:xfrm>
            <a:off x="7467600" y="5562600"/>
            <a:ext cx="3048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20" name="Rectangle 28"/>
          <p:cNvSpPr>
            <a:spLocks noChangeArrowheads="1"/>
          </p:cNvSpPr>
          <p:nvPr/>
        </p:nvSpPr>
        <p:spPr bwMode="auto">
          <a:xfrm>
            <a:off x="7467600" y="4724400"/>
            <a:ext cx="3048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00" name="Rectangle 8"/>
          <p:cNvSpPr>
            <a:spLocks noGrp="1" noChangeArrowheads="1"/>
          </p:cNvSpPr>
          <p:nvPr>
            <p:ph type="title"/>
          </p:nvPr>
        </p:nvSpPr>
        <p:spPr>
          <a:xfrm>
            <a:off x="1676400" y="304800"/>
            <a:ext cx="7239000" cy="1276350"/>
          </a:xfrm>
        </p:spPr>
        <p:txBody>
          <a:bodyPr/>
          <a:lstStyle/>
          <a:p>
            <a:r>
              <a:rPr lang="en-US" sz="4200" b="1"/>
              <a:t>Using the Amortization Functions of the Calculator</a:t>
            </a:r>
          </a:p>
        </p:txBody>
      </p:sp>
      <p:sp>
        <p:nvSpPr>
          <p:cNvPr id="85002" name="Line 10"/>
          <p:cNvSpPr>
            <a:spLocks noChangeShapeType="1"/>
          </p:cNvSpPr>
          <p:nvPr/>
        </p:nvSpPr>
        <p:spPr bwMode="auto">
          <a:xfrm>
            <a:off x="1828800" y="1600200"/>
            <a:ext cx="6858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03" name="Line 11"/>
          <p:cNvSpPr>
            <a:spLocks noChangeShapeType="1"/>
          </p:cNvSpPr>
          <p:nvPr/>
        </p:nvSpPr>
        <p:spPr bwMode="auto">
          <a:xfrm>
            <a:off x="1905000" y="1676400"/>
            <a:ext cx="6858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04" name="Oval 12"/>
          <p:cNvSpPr>
            <a:spLocks noChangeArrowheads="1"/>
          </p:cNvSpPr>
          <p:nvPr/>
        </p:nvSpPr>
        <p:spPr bwMode="auto">
          <a:xfrm>
            <a:off x="1447800" y="4038600"/>
            <a:ext cx="457200" cy="304800"/>
          </a:xfrm>
          <a:prstGeom prst="ellips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06" name="Oval 14"/>
          <p:cNvSpPr>
            <a:spLocks noChangeArrowheads="1"/>
          </p:cNvSpPr>
          <p:nvPr/>
        </p:nvSpPr>
        <p:spPr bwMode="auto">
          <a:xfrm>
            <a:off x="2743200" y="3733800"/>
            <a:ext cx="381000" cy="304800"/>
          </a:xfrm>
          <a:prstGeom prst="ellips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07" name="Oval 15"/>
          <p:cNvSpPr>
            <a:spLocks noChangeArrowheads="1"/>
          </p:cNvSpPr>
          <p:nvPr/>
        </p:nvSpPr>
        <p:spPr bwMode="auto">
          <a:xfrm>
            <a:off x="1905000" y="3733800"/>
            <a:ext cx="381000" cy="304800"/>
          </a:xfrm>
          <a:prstGeom prst="ellips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09" name="Oval 17"/>
          <p:cNvSpPr>
            <a:spLocks noChangeArrowheads="1"/>
          </p:cNvSpPr>
          <p:nvPr/>
        </p:nvSpPr>
        <p:spPr bwMode="auto">
          <a:xfrm>
            <a:off x="2286000" y="4343400"/>
            <a:ext cx="381000" cy="304800"/>
          </a:xfrm>
          <a:prstGeom prst="ellips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10" name="Rectangle 18"/>
          <p:cNvSpPr>
            <a:spLocks noChangeArrowheads="1"/>
          </p:cNvSpPr>
          <p:nvPr/>
        </p:nvSpPr>
        <p:spPr bwMode="auto">
          <a:xfrm>
            <a:off x="5334000" y="3733800"/>
            <a:ext cx="6858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11" name="Rectangle 19"/>
          <p:cNvSpPr>
            <a:spLocks noChangeArrowheads="1"/>
          </p:cNvSpPr>
          <p:nvPr/>
        </p:nvSpPr>
        <p:spPr bwMode="auto">
          <a:xfrm>
            <a:off x="5334000" y="3124200"/>
            <a:ext cx="6858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12" name="Rectangle 20"/>
          <p:cNvSpPr>
            <a:spLocks noChangeArrowheads="1"/>
          </p:cNvSpPr>
          <p:nvPr/>
        </p:nvSpPr>
        <p:spPr bwMode="auto">
          <a:xfrm>
            <a:off x="5334000" y="2514600"/>
            <a:ext cx="6858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13" name="Rectangle 21"/>
          <p:cNvSpPr>
            <a:spLocks noChangeArrowheads="1"/>
          </p:cNvSpPr>
          <p:nvPr/>
        </p:nvSpPr>
        <p:spPr bwMode="auto">
          <a:xfrm>
            <a:off x="6248400" y="3733800"/>
            <a:ext cx="14478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14" name="Rectangle 22"/>
          <p:cNvSpPr>
            <a:spLocks noChangeArrowheads="1"/>
          </p:cNvSpPr>
          <p:nvPr/>
        </p:nvSpPr>
        <p:spPr bwMode="auto">
          <a:xfrm>
            <a:off x="6248400" y="3124200"/>
            <a:ext cx="14478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15" name="Rectangle 23"/>
          <p:cNvSpPr>
            <a:spLocks noChangeArrowheads="1"/>
          </p:cNvSpPr>
          <p:nvPr/>
        </p:nvSpPr>
        <p:spPr bwMode="auto">
          <a:xfrm>
            <a:off x="6248400" y="2514600"/>
            <a:ext cx="14478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16" name="Rectangle 24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981200"/>
            <a:ext cx="4343400" cy="23622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u="sng"/>
              <a:t>Press</a:t>
            </a:r>
            <a:r>
              <a:rPr lang="en-US" sz="2800"/>
              <a:t>: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sz="2800"/>
              <a:t>		2</a:t>
            </a:r>
            <a:r>
              <a:rPr lang="en-US" sz="2800" baseline="30000"/>
              <a:t>nd</a:t>
            </a:r>
            <a:r>
              <a:rPr lang="en-US" sz="2800"/>
              <a:t>  	 Amort</a:t>
            </a:r>
          </a:p>
          <a:p>
            <a:pPr>
              <a:buFont typeface="Monotype Sorts" pitchFamily="2" charset="2"/>
              <a:buNone/>
            </a:pPr>
            <a:r>
              <a:rPr lang="en-US" sz="2800"/>
              <a:t>		 1	ENTER</a:t>
            </a:r>
          </a:p>
          <a:p>
            <a:pPr>
              <a:buFont typeface="Monotype Sorts" pitchFamily="2" charset="2"/>
              <a:buNone/>
            </a:pPr>
            <a:r>
              <a:rPr lang="en-US" sz="2800">
                <a:ea typeface="Arial Unicode MS" pitchFamily="34" charset="-128"/>
                <a:cs typeface="Arial Unicode MS" pitchFamily="34" charset="-128"/>
              </a:rPr>
              <a:t>          1       ENTER</a:t>
            </a:r>
            <a:endParaRPr lang="en-US" sz="2800"/>
          </a:p>
        </p:txBody>
      </p:sp>
      <p:sp>
        <p:nvSpPr>
          <p:cNvPr id="85019" name="Rectangle 27"/>
          <p:cNvSpPr>
            <a:spLocks noChangeArrowheads="1"/>
          </p:cNvSpPr>
          <p:nvPr/>
        </p:nvSpPr>
        <p:spPr bwMode="auto">
          <a:xfrm>
            <a:off x="4419600" y="4267200"/>
            <a:ext cx="4343400" cy="213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2000" u="sng">
                <a:solidFill>
                  <a:srgbClr val="000000"/>
                </a:solidFill>
              </a:rPr>
              <a:t>Results</a:t>
            </a:r>
            <a:r>
              <a:rPr lang="en-US" sz="2000">
                <a:solidFill>
                  <a:srgbClr val="000000"/>
                </a:solidFill>
              </a:rPr>
              <a:t>:</a:t>
            </a:r>
          </a:p>
          <a:p>
            <a:pPr marL="342900" indent="-342900" algn="l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2000">
                <a:solidFill>
                  <a:srgbClr val="000000"/>
                </a:solidFill>
              </a:rPr>
              <a:t>BAL = 	 8,425.90*             </a:t>
            </a:r>
            <a:r>
              <a:rPr lang="en-US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↓</a:t>
            </a:r>
            <a:endParaRPr lang="en-US" sz="2000">
              <a:solidFill>
                <a:srgbClr val="000000"/>
              </a:solidFill>
            </a:endParaRPr>
          </a:p>
          <a:p>
            <a:pPr marL="342900" indent="-342900" algn="l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2000">
                <a:solidFill>
                  <a:srgbClr val="000000"/>
                </a:solidFill>
              </a:rPr>
              <a:t>PRN =	-1,574.10*             </a:t>
            </a:r>
            <a:r>
              <a:rPr lang="en-US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↓</a:t>
            </a:r>
            <a:endParaRPr lang="en-US" sz="2000">
              <a:solidFill>
                <a:srgbClr val="000000"/>
              </a:solidFill>
            </a:endParaRPr>
          </a:p>
          <a:p>
            <a:pPr marL="342900" indent="-342900" algn="l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2000">
                <a:solidFill>
                  <a:srgbClr val="000000"/>
                </a:solidFill>
              </a:rPr>
              <a:t>INT = 	-1,200.00*             </a:t>
            </a:r>
            <a:r>
              <a:rPr lang="en-US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↓</a:t>
            </a:r>
          </a:p>
        </p:txBody>
      </p:sp>
      <p:sp>
        <p:nvSpPr>
          <p:cNvPr id="85023" name="Oval 31"/>
          <p:cNvSpPr>
            <a:spLocks noChangeArrowheads="1"/>
          </p:cNvSpPr>
          <p:nvPr/>
        </p:nvSpPr>
        <p:spPr bwMode="auto">
          <a:xfrm>
            <a:off x="1905000" y="5867400"/>
            <a:ext cx="381000" cy="381000"/>
          </a:xfrm>
          <a:prstGeom prst="ellips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24" name="Text Box 32"/>
          <p:cNvSpPr txBox="1">
            <a:spLocks noChangeArrowheads="1"/>
          </p:cNvSpPr>
          <p:nvPr/>
        </p:nvSpPr>
        <p:spPr bwMode="auto">
          <a:xfrm>
            <a:off x="4495800" y="5943600"/>
            <a:ext cx="3016250" cy="409575"/>
          </a:xfrm>
          <a:prstGeom prst="rect">
            <a:avLst/>
          </a:prstGeom>
          <a:solidFill>
            <a:srgbClr val="FFFF99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Year 1 information only</a:t>
            </a:r>
          </a:p>
        </p:txBody>
      </p:sp>
      <p:sp>
        <p:nvSpPr>
          <p:cNvPr id="85027" name="Text Box 35"/>
          <p:cNvSpPr txBox="1">
            <a:spLocks noChangeArrowheads="1"/>
          </p:cNvSpPr>
          <p:nvPr/>
        </p:nvSpPr>
        <p:spPr bwMode="auto">
          <a:xfrm>
            <a:off x="6553200" y="6400800"/>
            <a:ext cx="24384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*Note: Compare to 3-82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8" name="Picture 2" descr="BAIId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30288" y="1905000"/>
            <a:ext cx="2741612" cy="4953000"/>
          </a:xfrm>
          <a:noFill/>
          <a:ln/>
        </p:spPr>
      </p:pic>
      <p:sp>
        <p:nvSpPr>
          <p:cNvPr id="106499" name="Rectangle 3"/>
          <p:cNvSpPr>
            <a:spLocks noChangeArrowheads="1"/>
          </p:cNvSpPr>
          <p:nvPr/>
        </p:nvSpPr>
        <p:spPr bwMode="auto">
          <a:xfrm>
            <a:off x="7467600" y="5105400"/>
            <a:ext cx="3048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7467600" y="5562600"/>
            <a:ext cx="3048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7467600" y="4724400"/>
            <a:ext cx="3048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title"/>
          </p:nvPr>
        </p:nvSpPr>
        <p:spPr>
          <a:xfrm>
            <a:off x="1676400" y="304800"/>
            <a:ext cx="7239000" cy="1276350"/>
          </a:xfrm>
        </p:spPr>
        <p:txBody>
          <a:bodyPr/>
          <a:lstStyle/>
          <a:p>
            <a:r>
              <a:rPr lang="en-US" sz="4200" b="1"/>
              <a:t>Using the Amortization Functions of the Calculator</a:t>
            </a:r>
          </a:p>
        </p:txBody>
      </p:sp>
      <p:sp>
        <p:nvSpPr>
          <p:cNvPr id="106503" name="Line 7"/>
          <p:cNvSpPr>
            <a:spLocks noChangeShapeType="1"/>
          </p:cNvSpPr>
          <p:nvPr/>
        </p:nvSpPr>
        <p:spPr bwMode="auto">
          <a:xfrm>
            <a:off x="1828800" y="1600200"/>
            <a:ext cx="6858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504" name="Line 8"/>
          <p:cNvSpPr>
            <a:spLocks noChangeShapeType="1"/>
          </p:cNvSpPr>
          <p:nvPr/>
        </p:nvSpPr>
        <p:spPr bwMode="auto">
          <a:xfrm>
            <a:off x="1905000" y="1676400"/>
            <a:ext cx="6858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505" name="Oval 9"/>
          <p:cNvSpPr>
            <a:spLocks noChangeArrowheads="1"/>
          </p:cNvSpPr>
          <p:nvPr/>
        </p:nvSpPr>
        <p:spPr bwMode="auto">
          <a:xfrm>
            <a:off x="1447800" y="4038600"/>
            <a:ext cx="457200" cy="304800"/>
          </a:xfrm>
          <a:prstGeom prst="ellips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06" name="Oval 10"/>
          <p:cNvSpPr>
            <a:spLocks noChangeArrowheads="1"/>
          </p:cNvSpPr>
          <p:nvPr/>
        </p:nvSpPr>
        <p:spPr bwMode="auto">
          <a:xfrm>
            <a:off x="2743200" y="3733800"/>
            <a:ext cx="381000" cy="304800"/>
          </a:xfrm>
          <a:prstGeom prst="ellips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07" name="Oval 11"/>
          <p:cNvSpPr>
            <a:spLocks noChangeArrowheads="1"/>
          </p:cNvSpPr>
          <p:nvPr/>
        </p:nvSpPr>
        <p:spPr bwMode="auto">
          <a:xfrm>
            <a:off x="1905000" y="3733800"/>
            <a:ext cx="381000" cy="304800"/>
          </a:xfrm>
          <a:prstGeom prst="ellips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08" name="Oval 12"/>
          <p:cNvSpPr>
            <a:spLocks noChangeArrowheads="1"/>
          </p:cNvSpPr>
          <p:nvPr/>
        </p:nvSpPr>
        <p:spPr bwMode="auto">
          <a:xfrm>
            <a:off x="2286000" y="4343400"/>
            <a:ext cx="381000" cy="304800"/>
          </a:xfrm>
          <a:prstGeom prst="ellips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09" name="Rectangle 13"/>
          <p:cNvSpPr>
            <a:spLocks noChangeArrowheads="1"/>
          </p:cNvSpPr>
          <p:nvPr/>
        </p:nvSpPr>
        <p:spPr bwMode="auto">
          <a:xfrm>
            <a:off x="5334000" y="3733800"/>
            <a:ext cx="6858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10" name="Rectangle 14"/>
          <p:cNvSpPr>
            <a:spLocks noChangeArrowheads="1"/>
          </p:cNvSpPr>
          <p:nvPr/>
        </p:nvSpPr>
        <p:spPr bwMode="auto">
          <a:xfrm>
            <a:off x="5334000" y="3124200"/>
            <a:ext cx="6858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11" name="Rectangle 15"/>
          <p:cNvSpPr>
            <a:spLocks noChangeArrowheads="1"/>
          </p:cNvSpPr>
          <p:nvPr/>
        </p:nvSpPr>
        <p:spPr bwMode="auto">
          <a:xfrm>
            <a:off x="5334000" y="2514600"/>
            <a:ext cx="6858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12" name="Rectangle 16"/>
          <p:cNvSpPr>
            <a:spLocks noChangeArrowheads="1"/>
          </p:cNvSpPr>
          <p:nvPr/>
        </p:nvSpPr>
        <p:spPr bwMode="auto">
          <a:xfrm>
            <a:off x="6248400" y="3733800"/>
            <a:ext cx="14478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13" name="Rectangle 17"/>
          <p:cNvSpPr>
            <a:spLocks noChangeArrowheads="1"/>
          </p:cNvSpPr>
          <p:nvPr/>
        </p:nvSpPr>
        <p:spPr bwMode="auto">
          <a:xfrm>
            <a:off x="6248400" y="3124200"/>
            <a:ext cx="14478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14" name="Rectangle 18"/>
          <p:cNvSpPr>
            <a:spLocks noChangeArrowheads="1"/>
          </p:cNvSpPr>
          <p:nvPr/>
        </p:nvSpPr>
        <p:spPr bwMode="auto">
          <a:xfrm>
            <a:off x="6248400" y="2514600"/>
            <a:ext cx="14478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15" name="Rectangle 19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981200"/>
            <a:ext cx="4343400" cy="23622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u="sng"/>
              <a:t>Press</a:t>
            </a:r>
            <a:r>
              <a:rPr lang="en-US" sz="2800"/>
              <a:t>: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sz="2800"/>
              <a:t>		2</a:t>
            </a:r>
            <a:r>
              <a:rPr lang="en-US" sz="2800" baseline="30000"/>
              <a:t>nd</a:t>
            </a:r>
            <a:r>
              <a:rPr lang="en-US" sz="2800"/>
              <a:t>  	 Amort</a:t>
            </a:r>
          </a:p>
          <a:p>
            <a:pPr>
              <a:buFont typeface="Monotype Sorts" pitchFamily="2" charset="2"/>
              <a:buNone/>
            </a:pPr>
            <a:r>
              <a:rPr lang="en-US" sz="2800"/>
              <a:t>		 2	ENTER</a:t>
            </a:r>
          </a:p>
          <a:p>
            <a:pPr>
              <a:buFont typeface="Monotype Sorts" pitchFamily="2" charset="2"/>
              <a:buNone/>
            </a:pPr>
            <a:r>
              <a:rPr lang="en-US" sz="2800">
                <a:ea typeface="Arial Unicode MS" pitchFamily="34" charset="-128"/>
                <a:cs typeface="Arial Unicode MS" pitchFamily="34" charset="-128"/>
              </a:rPr>
              <a:t>          2       ENTER</a:t>
            </a:r>
            <a:endParaRPr lang="en-US" sz="2800"/>
          </a:p>
        </p:txBody>
      </p:sp>
      <p:sp>
        <p:nvSpPr>
          <p:cNvPr id="106516" name="Rectangle 20"/>
          <p:cNvSpPr>
            <a:spLocks noChangeArrowheads="1"/>
          </p:cNvSpPr>
          <p:nvPr/>
        </p:nvSpPr>
        <p:spPr bwMode="auto">
          <a:xfrm>
            <a:off x="4419600" y="4267200"/>
            <a:ext cx="4343400" cy="213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2000" u="sng">
                <a:solidFill>
                  <a:srgbClr val="000000"/>
                </a:solidFill>
              </a:rPr>
              <a:t>Results</a:t>
            </a:r>
            <a:r>
              <a:rPr lang="en-US" sz="2000">
                <a:solidFill>
                  <a:srgbClr val="000000"/>
                </a:solidFill>
              </a:rPr>
              <a:t>:</a:t>
            </a:r>
          </a:p>
          <a:p>
            <a:pPr marL="342900" indent="-342900" algn="l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2000">
                <a:solidFill>
                  <a:srgbClr val="000000"/>
                </a:solidFill>
              </a:rPr>
              <a:t>BAL = 	 6,662.91*             </a:t>
            </a:r>
            <a:r>
              <a:rPr lang="en-US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↓</a:t>
            </a:r>
            <a:endParaRPr lang="en-US" sz="2000">
              <a:solidFill>
                <a:srgbClr val="000000"/>
              </a:solidFill>
            </a:endParaRPr>
          </a:p>
          <a:p>
            <a:pPr marL="342900" indent="-342900" algn="l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2000">
                <a:solidFill>
                  <a:srgbClr val="000000"/>
                </a:solidFill>
              </a:rPr>
              <a:t>PRN =	-1,763.99*             </a:t>
            </a:r>
            <a:r>
              <a:rPr lang="en-US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↓</a:t>
            </a:r>
            <a:endParaRPr lang="en-US" sz="2000">
              <a:solidFill>
                <a:srgbClr val="000000"/>
              </a:solidFill>
            </a:endParaRPr>
          </a:p>
          <a:p>
            <a:pPr marL="342900" indent="-342900" algn="l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2000">
                <a:solidFill>
                  <a:srgbClr val="000000"/>
                </a:solidFill>
              </a:rPr>
              <a:t>INT = 	-1,011.11*             </a:t>
            </a:r>
            <a:r>
              <a:rPr lang="en-US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↓</a:t>
            </a:r>
          </a:p>
        </p:txBody>
      </p:sp>
      <p:sp>
        <p:nvSpPr>
          <p:cNvPr id="106517" name="Oval 21"/>
          <p:cNvSpPr>
            <a:spLocks noChangeArrowheads="1"/>
          </p:cNvSpPr>
          <p:nvPr/>
        </p:nvSpPr>
        <p:spPr bwMode="auto">
          <a:xfrm>
            <a:off x="1905000" y="5867400"/>
            <a:ext cx="381000" cy="381000"/>
          </a:xfrm>
          <a:prstGeom prst="ellips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18" name="Text Box 22"/>
          <p:cNvSpPr txBox="1">
            <a:spLocks noChangeArrowheads="1"/>
          </p:cNvSpPr>
          <p:nvPr/>
        </p:nvSpPr>
        <p:spPr bwMode="auto">
          <a:xfrm>
            <a:off x="4495800" y="5943600"/>
            <a:ext cx="3016250" cy="409575"/>
          </a:xfrm>
          <a:prstGeom prst="rect">
            <a:avLst/>
          </a:prstGeom>
          <a:solidFill>
            <a:srgbClr val="FFFF99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Year 2 information only</a:t>
            </a:r>
          </a:p>
        </p:txBody>
      </p:sp>
      <p:sp>
        <p:nvSpPr>
          <p:cNvPr id="106519" name="Text Box 23"/>
          <p:cNvSpPr txBox="1">
            <a:spLocks noChangeArrowheads="1"/>
          </p:cNvSpPr>
          <p:nvPr/>
        </p:nvSpPr>
        <p:spPr bwMode="auto">
          <a:xfrm>
            <a:off x="6553200" y="6400800"/>
            <a:ext cx="24384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*Note: Compare to 3-82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88" name="Picture 24" descr="BAIId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30288" y="1905000"/>
            <a:ext cx="2741612" cy="4953000"/>
          </a:xfrm>
          <a:noFill/>
          <a:ln/>
        </p:spPr>
      </p:pic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7467600" y="5105400"/>
            <a:ext cx="3048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7467600" y="5562600"/>
            <a:ext cx="3048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7467600" y="4724400"/>
            <a:ext cx="3048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title"/>
          </p:nvPr>
        </p:nvSpPr>
        <p:spPr>
          <a:xfrm>
            <a:off x="1676400" y="304800"/>
            <a:ext cx="7239000" cy="1276350"/>
          </a:xfrm>
        </p:spPr>
        <p:txBody>
          <a:bodyPr/>
          <a:lstStyle/>
          <a:p>
            <a:r>
              <a:rPr lang="en-US" sz="4200" b="1"/>
              <a:t>Using the Amortization Functions of the Calculator</a:t>
            </a:r>
          </a:p>
        </p:txBody>
      </p:sp>
      <p:sp>
        <p:nvSpPr>
          <p:cNvPr id="88071" name="Line 7"/>
          <p:cNvSpPr>
            <a:spLocks noChangeShapeType="1"/>
          </p:cNvSpPr>
          <p:nvPr/>
        </p:nvSpPr>
        <p:spPr bwMode="auto">
          <a:xfrm>
            <a:off x="1828800" y="1600200"/>
            <a:ext cx="6858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>
            <a:off x="1905000" y="1676400"/>
            <a:ext cx="6858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73" name="Oval 9"/>
          <p:cNvSpPr>
            <a:spLocks noChangeArrowheads="1"/>
          </p:cNvSpPr>
          <p:nvPr/>
        </p:nvSpPr>
        <p:spPr bwMode="auto">
          <a:xfrm>
            <a:off x="1447800" y="4038600"/>
            <a:ext cx="457200" cy="304800"/>
          </a:xfrm>
          <a:prstGeom prst="ellips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74" name="Oval 10"/>
          <p:cNvSpPr>
            <a:spLocks noChangeArrowheads="1"/>
          </p:cNvSpPr>
          <p:nvPr/>
        </p:nvSpPr>
        <p:spPr bwMode="auto">
          <a:xfrm>
            <a:off x="2743200" y="3733800"/>
            <a:ext cx="381000" cy="304800"/>
          </a:xfrm>
          <a:prstGeom prst="ellips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75" name="Oval 11"/>
          <p:cNvSpPr>
            <a:spLocks noChangeArrowheads="1"/>
          </p:cNvSpPr>
          <p:nvPr/>
        </p:nvSpPr>
        <p:spPr bwMode="auto">
          <a:xfrm>
            <a:off x="1905000" y="3733800"/>
            <a:ext cx="381000" cy="304800"/>
          </a:xfrm>
          <a:prstGeom prst="ellips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76" name="Oval 12"/>
          <p:cNvSpPr>
            <a:spLocks noChangeArrowheads="1"/>
          </p:cNvSpPr>
          <p:nvPr/>
        </p:nvSpPr>
        <p:spPr bwMode="auto">
          <a:xfrm>
            <a:off x="2286000" y="4343400"/>
            <a:ext cx="457200" cy="304800"/>
          </a:xfrm>
          <a:prstGeom prst="ellips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77" name="Rectangle 13"/>
          <p:cNvSpPr>
            <a:spLocks noChangeArrowheads="1"/>
          </p:cNvSpPr>
          <p:nvPr/>
        </p:nvSpPr>
        <p:spPr bwMode="auto">
          <a:xfrm>
            <a:off x="5334000" y="3733800"/>
            <a:ext cx="6858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78" name="Rectangle 14"/>
          <p:cNvSpPr>
            <a:spLocks noChangeArrowheads="1"/>
          </p:cNvSpPr>
          <p:nvPr/>
        </p:nvSpPr>
        <p:spPr bwMode="auto">
          <a:xfrm>
            <a:off x="5334000" y="3124200"/>
            <a:ext cx="6858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79" name="Rectangle 15"/>
          <p:cNvSpPr>
            <a:spLocks noChangeArrowheads="1"/>
          </p:cNvSpPr>
          <p:nvPr/>
        </p:nvSpPr>
        <p:spPr bwMode="auto">
          <a:xfrm>
            <a:off x="5334000" y="2514600"/>
            <a:ext cx="6858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80" name="Rectangle 16"/>
          <p:cNvSpPr>
            <a:spLocks noChangeArrowheads="1"/>
          </p:cNvSpPr>
          <p:nvPr/>
        </p:nvSpPr>
        <p:spPr bwMode="auto">
          <a:xfrm>
            <a:off x="6248400" y="3733800"/>
            <a:ext cx="14478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81" name="Rectangle 17"/>
          <p:cNvSpPr>
            <a:spLocks noChangeArrowheads="1"/>
          </p:cNvSpPr>
          <p:nvPr/>
        </p:nvSpPr>
        <p:spPr bwMode="auto">
          <a:xfrm>
            <a:off x="6248400" y="3124200"/>
            <a:ext cx="14478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82" name="Rectangle 18"/>
          <p:cNvSpPr>
            <a:spLocks noChangeArrowheads="1"/>
          </p:cNvSpPr>
          <p:nvPr/>
        </p:nvSpPr>
        <p:spPr bwMode="auto">
          <a:xfrm>
            <a:off x="6248400" y="2514600"/>
            <a:ext cx="14478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83" name="Rectangle 19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981200"/>
            <a:ext cx="4343400" cy="23622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u="sng"/>
              <a:t>Press</a:t>
            </a:r>
            <a:r>
              <a:rPr lang="en-US" sz="2800"/>
              <a:t>: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sz="2800"/>
              <a:t>		2</a:t>
            </a:r>
            <a:r>
              <a:rPr lang="en-US" sz="2800" baseline="30000"/>
              <a:t>nd</a:t>
            </a:r>
            <a:r>
              <a:rPr lang="en-US" sz="2800"/>
              <a:t>  	 Amort</a:t>
            </a:r>
          </a:p>
          <a:p>
            <a:pPr>
              <a:buFont typeface="Monotype Sorts" pitchFamily="2" charset="2"/>
              <a:buNone/>
            </a:pPr>
            <a:r>
              <a:rPr lang="en-US" sz="2800"/>
              <a:t>		 1	ENTER</a:t>
            </a:r>
          </a:p>
          <a:p>
            <a:pPr>
              <a:buFont typeface="Monotype Sorts" pitchFamily="2" charset="2"/>
              <a:buNone/>
            </a:pPr>
            <a:r>
              <a:rPr lang="en-US" sz="2800">
                <a:ea typeface="Arial Unicode MS" pitchFamily="34" charset="-128"/>
                <a:cs typeface="Arial Unicode MS" pitchFamily="34" charset="-128"/>
              </a:rPr>
              <a:t>          5       ENTER</a:t>
            </a:r>
            <a:endParaRPr lang="en-US" sz="2800"/>
          </a:p>
        </p:txBody>
      </p:sp>
      <p:sp>
        <p:nvSpPr>
          <p:cNvPr id="88084" name="Rectangle 20"/>
          <p:cNvSpPr>
            <a:spLocks noChangeArrowheads="1"/>
          </p:cNvSpPr>
          <p:nvPr/>
        </p:nvSpPr>
        <p:spPr bwMode="auto">
          <a:xfrm>
            <a:off x="4419600" y="4267200"/>
            <a:ext cx="4343400" cy="213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2000" u="sng">
                <a:solidFill>
                  <a:srgbClr val="000000"/>
                </a:solidFill>
              </a:rPr>
              <a:t>Results</a:t>
            </a:r>
            <a:r>
              <a:rPr lang="en-US" sz="2000">
                <a:solidFill>
                  <a:srgbClr val="000000"/>
                </a:solidFill>
              </a:rPr>
              <a:t>:</a:t>
            </a:r>
          </a:p>
          <a:p>
            <a:pPr marL="342900" indent="-342900" algn="l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2000">
                <a:solidFill>
                  <a:srgbClr val="000000"/>
                </a:solidFill>
              </a:rPr>
              <a:t>BAL = 	        0.00               </a:t>
            </a:r>
            <a:r>
              <a:rPr lang="en-US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↓</a:t>
            </a:r>
            <a:endParaRPr lang="en-US" sz="2000">
              <a:solidFill>
                <a:srgbClr val="000000"/>
              </a:solidFill>
            </a:endParaRPr>
          </a:p>
          <a:p>
            <a:pPr marL="342900" indent="-342900" algn="l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2000">
                <a:solidFill>
                  <a:srgbClr val="000000"/>
                </a:solidFill>
              </a:rPr>
              <a:t>PRN =-10,000.00               </a:t>
            </a:r>
            <a:r>
              <a:rPr lang="en-US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↓</a:t>
            </a:r>
            <a:endParaRPr lang="en-US" sz="2000">
              <a:solidFill>
                <a:srgbClr val="000000"/>
              </a:solidFill>
            </a:endParaRPr>
          </a:p>
          <a:p>
            <a:pPr marL="342900" indent="-342900" algn="l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2000">
                <a:solidFill>
                  <a:srgbClr val="000000"/>
                </a:solidFill>
              </a:rPr>
              <a:t>INT = 	-3,870.49               </a:t>
            </a:r>
            <a:r>
              <a:rPr lang="en-US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↓</a:t>
            </a:r>
          </a:p>
        </p:txBody>
      </p:sp>
      <p:sp>
        <p:nvSpPr>
          <p:cNvPr id="88085" name="Oval 21"/>
          <p:cNvSpPr>
            <a:spLocks noChangeArrowheads="1"/>
          </p:cNvSpPr>
          <p:nvPr/>
        </p:nvSpPr>
        <p:spPr bwMode="auto">
          <a:xfrm>
            <a:off x="2286000" y="5867400"/>
            <a:ext cx="457200" cy="381000"/>
          </a:xfrm>
          <a:prstGeom prst="ellips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86" name="Text Box 22"/>
          <p:cNvSpPr txBox="1">
            <a:spLocks noChangeArrowheads="1"/>
          </p:cNvSpPr>
          <p:nvPr/>
        </p:nvSpPr>
        <p:spPr bwMode="auto">
          <a:xfrm>
            <a:off x="4267200" y="5943600"/>
            <a:ext cx="4256088" cy="714375"/>
          </a:xfrm>
          <a:prstGeom prst="rect">
            <a:avLst/>
          </a:prstGeom>
          <a:solidFill>
            <a:srgbClr val="FFFF99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Entire 5 Years of loan information</a:t>
            </a:r>
          </a:p>
          <a:p>
            <a:r>
              <a:rPr lang="en-US" sz="2000">
                <a:solidFill>
                  <a:srgbClr val="000000"/>
                </a:solidFill>
              </a:rPr>
              <a:t>(see the total line of 3-82)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Line 2"/>
          <p:cNvSpPr>
            <a:spLocks noChangeShapeType="1"/>
          </p:cNvSpPr>
          <p:nvPr/>
        </p:nvSpPr>
        <p:spPr bwMode="auto">
          <a:xfrm>
            <a:off x="1905000" y="1652588"/>
            <a:ext cx="6858000" cy="23812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453313" cy="1276350"/>
          </a:xfrm>
          <a:noFill/>
          <a:ln/>
        </p:spPr>
        <p:txBody>
          <a:bodyPr/>
          <a:lstStyle/>
          <a:p>
            <a:r>
              <a:rPr lang="en-US" sz="4200" b="1"/>
              <a:t>Usefulness of Amortization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3733800"/>
            <a:ext cx="7848600" cy="2743200"/>
          </a:xfrm>
          <a:noFill/>
          <a:ln/>
        </p:spPr>
        <p:txBody>
          <a:bodyPr/>
          <a:lstStyle/>
          <a:p>
            <a:pPr marL="914400" indent="-914400">
              <a:buFont typeface="Monotype Sorts" pitchFamily="2" charset="2"/>
              <a:buNone/>
            </a:pPr>
            <a:r>
              <a:rPr lang="en-US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	Calculate Debt Outstanding </a:t>
            </a:r>
            <a:r>
              <a:rPr lang="en-US"/>
              <a:t>-- The quantity of outstanding debt may be used in financing the day-to-day activities of the firm.</a:t>
            </a:r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>
            <a:off x="1828800" y="1600200"/>
            <a:ext cx="6858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685800" y="1981200"/>
            <a:ext cx="7772400" cy="1676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spcAft>
                <a:spcPct val="20000"/>
              </a:spcAft>
            </a:pPr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	Determine Interest Expense </a:t>
            </a:r>
            <a:r>
              <a:rPr lang="en-US">
                <a:solidFill>
                  <a:srgbClr val="000000"/>
                </a:solidFill>
              </a:rPr>
              <a:t>-- 	Interest expenses may reduce 	taxable income of the firm.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2"/>
          <p:cNvSpPr>
            <a:spLocks noChangeShapeType="1"/>
          </p:cNvSpPr>
          <p:nvPr/>
        </p:nvSpPr>
        <p:spPr bwMode="auto">
          <a:xfrm>
            <a:off x="1905000" y="1676400"/>
            <a:ext cx="5181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3048000"/>
            <a:ext cx="8305800" cy="3581400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3000" i="1"/>
              <a:t>			</a:t>
            </a:r>
            <a:r>
              <a:rPr lang="en-US" sz="3000" i="1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</a:t>
            </a:r>
            <a:r>
              <a:rPr lang="en-US" sz="3000" i="1"/>
              <a:t> 	= </a:t>
            </a:r>
            <a:r>
              <a:rPr lang="en-US" sz="3000" i="1">
                <a:solidFill>
                  <a:srgbClr val="42B200"/>
                </a:solidFill>
              </a:rPr>
              <a:t>P</a:t>
            </a:r>
            <a:r>
              <a:rPr lang="en-US" sz="3000" i="1" baseline="-25000">
                <a:solidFill>
                  <a:srgbClr val="42B200"/>
                </a:solidFill>
              </a:rPr>
              <a:t>0</a:t>
            </a:r>
            <a:r>
              <a:rPr lang="en-US" sz="3000" i="1"/>
              <a:t> + </a:t>
            </a:r>
            <a:r>
              <a:rPr lang="en-US" sz="3000" i="1">
                <a:solidFill>
                  <a:schemeClr val="hlink"/>
                </a:solidFill>
              </a:rPr>
              <a:t>SI 							</a:t>
            </a:r>
            <a:r>
              <a:rPr lang="en-US" sz="3000" i="1"/>
              <a:t>= </a:t>
            </a:r>
            <a:r>
              <a:rPr lang="en-US" sz="3000" i="1">
                <a:solidFill>
                  <a:srgbClr val="42B200"/>
                </a:solidFill>
              </a:rPr>
              <a:t>$1,000</a:t>
            </a:r>
            <a:r>
              <a:rPr lang="en-US" sz="3000" i="1">
                <a:solidFill>
                  <a:srgbClr val="014A01"/>
                </a:solidFill>
              </a:rPr>
              <a:t> </a:t>
            </a:r>
            <a:r>
              <a:rPr lang="en-US" sz="3000" i="1"/>
              <a:t>+ </a:t>
            </a:r>
            <a:r>
              <a:rPr lang="en-US" sz="3000" i="1">
                <a:solidFill>
                  <a:schemeClr val="hlink"/>
                </a:solidFill>
              </a:rPr>
              <a:t>$140					</a:t>
            </a:r>
            <a:r>
              <a:rPr lang="en-US" sz="3000" i="1"/>
              <a:t>=</a:t>
            </a:r>
            <a:r>
              <a:rPr lang="en-US" sz="3000" i="1">
                <a:solidFill>
                  <a:schemeClr val="hlink"/>
                </a:solidFill>
              </a:rPr>
              <a:t> </a:t>
            </a:r>
            <a:r>
              <a:rPr lang="en-US" sz="3000" i="1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$1,140</a:t>
            </a:r>
            <a:endParaRPr lang="en-US" sz="3000" i="1">
              <a:solidFill>
                <a:srgbClr val="A7515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sz="3000" u="sng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Future Value</a:t>
            </a:r>
            <a:r>
              <a:rPr lang="en-US" sz="3000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000"/>
              <a:t>is the value at some future time of a present amount of money, or a series of payments, evaluated at a given interest rate.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b="1"/>
              <a:t>Simple Interest (FV)</a:t>
            </a: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1828800" y="1600200"/>
            <a:ext cx="5181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905000"/>
            <a:ext cx="8229600" cy="1219200"/>
          </a:xfrm>
          <a:noFill/>
          <a:ln/>
        </p:spPr>
        <p:txBody>
          <a:bodyPr/>
          <a:lstStyle/>
          <a:p>
            <a:r>
              <a:rPr lang="en-US" sz="3200"/>
              <a:t>What is the </a:t>
            </a:r>
            <a:r>
              <a:rPr lang="en-US" sz="3200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Future Value </a:t>
            </a:r>
            <a:r>
              <a:rPr lang="en-US" sz="3200"/>
              <a:t>(</a:t>
            </a:r>
            <a:r>
              <a:rPr lang="en-US" sz="3200">
                <a:solidFill>
                  <a:srgbClr val="D9319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FV</a:t>
            </a:r>
            <a:r>
              <a:rPr lang="en-US" sz="3200"/>
              <a:t>) of the deposit?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theme/theme1.xml><?xml version="1.0" encoding="utf-8"?>
<a:theme xmlns:a="http://schemas.openxmlformats.org/drawingml/2006/main" name="twinkles">
  <a:themeElements>
    <a:clrScheme name="">
      <a:dk1>
        <a:srgbClr val="003530"/>
      </a:dk1>
      <a:lt1>
        <a:srgbClr val="FFFFFF"/>
      </a:lt1>
      <a:dk2>
        <a:srgbClr val="114FFB"/>
      </a:dk2>
      <a:lt2>
        <a:srgbClr val="CECECE"/>
      </a:lt2>
      <a:accent1>
        <a:srgbClr val="FAFD00"/>
      </a:accent1>
      <a:accent2>
        <a:srgbClr val="FFA27C"/>
      </a:accent2>
      <a:accent3>
        <a:srgbClr val="FFFFFF"/>
      </a:accent3>
      <a:accent4>
        <a:srgbClr val="002C27"/>
      </a:accent4>
      <a:accent5>
        <a:srgbClr val="FCFEAA"/>
      </a:accent5>
      <a:accent6>
        <a:srgbClr val="E79270"/>
      </a:accent6>
      <a:hlink>
        <a:srgbClr val="E5405D"/>
      </a:hlink>
      <a:folHlink>
        <a:srgbClr val="DADADA"/>
      </a:folHlink>
    </a:clrScheme>
    <a:fontScheme name="twink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winkle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inkle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d:\msoffice\powerpnt\template\sldshow\twinkles.ppt</Template>
  <TotalTime>721</TotalTime>
  <Pages>57</Pages>
  <Words>2468</Words>
  <Application>Microsoft Office PowerPoint</Application>
  <PresentationFormat>On-screen Show (4:3)</PresentationFormat>
  <Paragraphs>630</Paragraphs>
  <Slides>87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87</vt:i4>
      </vt:variant>
    </vt:vector>
  </HeadingPairs>
  <TitlesOfParts>
    <vt:vector size="95" baseType="lpstr">
      <vt:lpstr>Arial Unicode MS</vt:lpstr>
      <vt:lpstr>Arial</vt:lpstr>
      <vt:lpstr>Monotype Sorts</vt:lpstr>
      <vt:lpstr>Symbol</vt:lpstr>
      <vt:lpstr>Wingdings</vt:lpstr>
      <vt:lpstr>twinkles</vt:lpstr>
      <vt:lpstr>Chart</vt:lpstr>
      <vt:lpstr>Document</vt:lpstr>
      <vt:lpstr>Lecture 5</vt:lpstr>
      <vt:lpstr>After studying Lect. 3, you should be able to:</vt:lpstr>
      <vt:lpstr>The Time Value of Money</vt:lpstr>
      <vt:lpstr>The Interest Rate</vt:lpstr>
      <vt:lpstr>Why TIME?</vt:lpstr>
      <vt:lpstr>Types of Interest</vt:lpstr>
      <vt:lpstr>Simple Interest Formula</vt:lpstr>
      <vt:lpstr>Simple Interest Example</vt:lpstr>
      <vt:lpstr>Simple Interest (FV)</vt:lpstr>
      <vt:lpstr>Simple Interest (PV)</vt:lpstr>
      <vt:lpstr>Why Compound Interest?</vt:lpstr>
      <vt:lpstr>Future Value   Single Deposit (Graphic)</vt:lpstr>
      <vt:lpstr>Future Value   Single Deposit (Formula)</vt:lpstr>
      <vt:lpstr>PowerPoint Presentation</vt:lpstr>
      <vt:lpstr>General Future Value Formula</vt:lpstr>
      <vt:lpstr>Valuation Using Table I</vt:lpstr>
      <vt:lpstr>Using Future Value Tables</vt:lpstr>
      <vt:lpstr>TVM on the Calculator</vt:lpstr>
      <vt:lpstr>Using The TI BAII+ Calculator</vt:lpstr>
      <vt:lpstr>Entering the FV Problem</vt:lpstr>
      <vt:lpstr>Solving the FV Problem</vt:lpstr>
      <vt:lpstr>Story Problem Example</vt:lpstr>
      <vt:lpstr>Story Problem Solution</vt:lpstr>
      <vt:lpstr>Entering the FV Problem</vt:lpstr>
      <vt:lpstr>Solving the FV Problem</vt:lpstr>
      <vt:lpstr>Double Your Money!!!</vt:lpstr>
      <vt:lpstr>The “Rule-of-72”</vt:lpstr>
      <vt:lpstr>Solving the Period Problem</vt:lpstr>
      <vt:lpstr>Present Value     Single Deposit (Graphic)</vt:lpstr>
      <vt:lpstr>Present Value    Single Deposit (Formula)</vt:lpstr>
      <vt:lpstr>General Present Value Formula</vt:lpstr>
      <vt:lpstr>Valuation Using Table II</vt:lpstr>
      <vt:lpstr>Using Present Value Tables</vt:lpstr>
      <vt:lpstr>Solving the PV Problem</vt:lpstr>
      <vt:lpstr>Story Problem Example</vt:lpstr>
      <vt:lpstr>Story Problem Solution</vt:lpstr>
      <vt:lpstr>Solving the PV Problem</vt:lpstr>
      <vt:lpstr>Types of Annuities</vt:lpstr>
      <vt:lpstr>Examples of Annuities</vt:lpstr>
      <vt:lpstr>Parts of an Annuity</vt:lpstr>
      <vt:lpstr>Parts of an Annuity</vt:lpstr>
      <vt:lpstr>Overview of an  Ordinary Annuity -- FVA</vt:lpstr>
      <vt:lpstr>Example of an Ordinary Annuity -- FVA</vt:lpstr>
      <vt:lpstr>Hint on Annuity Valuation</vt:lpstr>
      <vt:lpstr>Valuation Using Table III</vt:lpstr>
      <vt:lpstr>Solving the FVA Problem</vt:lpstr>
      <vt:lpstr>Overview View of an Annuity Due -- FVAD</vt:lpstr>
      <vt:lpstr>Example of an Annuity Due -- FVAD</vt:lpstr>
      <vt:lpstr>Valuation Using Table III</vt:lpstr>
      <vt:lpstr>Solving the FVAD Problem</vt:lpstr>
      <vt:lpstr>Overview of an Ordinary Annuity -- PVA</vt:lpstr>
      <vt:lpstr>Example of an Ordinary Annuity -- PVA</vt:lpstr>
      <vt:lpstr>Hint on Annuity Valuation</vt:lpstr>
      <vt:lpstr>Valuation Using Table IV</vt:lpstr>
      <vt:lpstr>Solving the PVA Problem</vt:lpstr>
      <vt:lpstr>Overview of an Annuity Due -- PVAD</vt:lpstr>
      <vt:lpstr>Example of an Annuity Due -- PVAD</vt:lpstr>
      <vt:lpstr>Valuation Using Table IV</vt:lpstr>
      <vt:lpstr>Solving the PVAD Problem</vt:lpstr>
      <vt:lpstr>Steps to Solve Time Value of Money Problems</vt:lpstr>
      <vt:lpstr>Mixed Flows Example</vt:lpstr>
      <vt:lpstr>How to Solve?</vt:lpstr>
      <vt:lpstr>“Piece-At-A-Time”</vt:lpstr>
      <vt:lpstr>“Group-At-A-Time” (#1)</vt:lpstr>
      <vt:lpstr>“Group-At-A-Time”  (#2)</vt:lpstr>
      <vt:lpstr>Solving the Mixed Flows  Problem using CF Registry</vt:lpstr>
      <vt:lpstr>Solving the Mixed Flows  Problem using CF Registry</vt:lpstr>
      <vt:lpstr>Solving the Mixed Flows  Problem using CF Registry</vt:lpstr>
      <vt:lpstr>Solving the Mixed Flows  Problem using CF Registry</vt:lpstr>
      <vt:lpstr>Frequency of Compounding</vt:lpstr>
      <vt:lpstr>Impact of Frequency</vt:lpstr>
      <vt:lpstr>Impact of Frequency</vt:lpstr>
      <vt:lpstr>Solving the Frequency  Problem (Quarterly)</vt:lpstr>
      <vt:lpstr>PowerPoint Presentation</vt:lpstr>
      <vt:lpstr>Solving the Frequency  Problem (Daily)</vt:lpstr>
      <vt:lpstr>PowerPoint Presentation</vt:lpstr>
      <vt:lpstr>Effective Annual   Interest Rate</vt:lpstr>
      <vt:lpstr>BWs Effective  Annual Interest Rate</vt:lpstr>
      <vt:lpstr>Converting to an EAR</vt:lpstr>
      <vt:lpstr>Steps to Amortizing a Loan</vt:lpstr>
      <vt:lpstr>Amortizing a Loan Example</vt:lpstr>
      <vt:lpstr>Amortizing a Loan Example</vt:lpstr>
      <vt:lpstr>Solving for the Payment</vt:lpstr>
      <vt:lpstr>Using the Amortization Functions of the Calculator</vt:lpstr>
      <vt:lpstr>Using the Amortization Functions of the Calculator</vt:lpstr>
      <vt:lpstr>Using the Amortization Functions of the Calculator</vt:lpstr>
      <vt:lpstr>Usefulness of Amortization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3 -- Time Value of Money</dc:title>
  <dc:subject>Van Horne / Wachowicz Tenth Edition</dc:subject>
  <dc:creator>Gregory A. Kuhlemeyer</dc:creator>
  <cp:lastModifiedBy>Provjera</cp:lastModifiedBy>
  <cp:revision>57</cp:revision>
  <cp:lastPrinted>1996-09-19T14:46:14Z</cp:lastPrinted>
  <dcterms:created xsi:type="dcterms:W3CDTF">1996-09-19T14:44:16Z</dcterms:created>
  <dcterms:modified xsi:type="dcterms:W3CDTF">2022-10-31T13:11:51Z</dcterms:modified>
</cp:coreProperties>
</file>