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7"/>
  </p:notesMasterIdLst>
  <p:sldIdLst>
    <p:sldId id="256" r:id="rId2"/>
    <p:sldId id="257" r:id="rId3"/>
    <p:sldId id="258" r:id="rId4"/>
    <p:sldId id="259" r:id="rId5"/>
    <p:sldId id="260" r:id="rId6"/>
    <p:sldId id="295" r:id="rId7"/>
    <p:sldId id="293" r:id="rId8"/>
    <p:sldId id="365" r:id="rId9"/>
    <p:sldId id="369" r:id="rId10"/>
    <p:sldId id="366" r:id="rId11"/>
    <p:sldId id="367" r:id="rId12"/>
    <p:sldId id="370" r:id="rId13"/>
    <p:sldId id="371" r:id="rId14"/>
    <p:sldId id="368" r:id="rId15"/>
    <p:sldId id="262" r:id="rId16"/>
    <p:sldId id="296" r:id="rId17"/>
    <p:sldId id="297" r:id="rId18"/>
    <p:sldId id="263" r:id="rId19"/>
    <p:sldId id="265" r:id="rId20"/>
    <p:sldId id="266" r:id="rId21"/>
    <p:sldId id="299" r:id="rId22"/>
    <p:sldId id="298" r:id="rId23"/>
    <p:sldId id="300" r:id="rId24"/>
    <p:sldId id="301" r:id="rId25"/>
    <p:sldId id="302" r:id="rId26"/>
    <p:sldId id="303" r:id="rId27"/>
    <p:sldId id="304" r:id="rId28"/>
    <p:sldId id="268" r:id="rId29"/>
    <p:sldId id="269" r:id="rId30"/>
    <p:sldId id="270" r:id="rId31"/>
    <p:sldId id="305" r:id="rId32"/>
    <p:sldId id="372" r:id="rId33"/>
    <p:sldId id="306" r:id="rId34"/>
    <p:sldId id="264" r:id="rId35"/>
    <p:sldId id="307" r:id="rId36"/>
    <p:sldId id="308" r:id="rId37"/>
    <p:sldId id="271" r:id="rId38"/>
    <p:sldId id="272" r:id="rId39"/>
    <p:sldId id="309" r:id="rId40"/>
    <p:sldId id="310" r:id="rId41"/>
    <p:sldId id="373" r:id="rId42"/>
    <p:sldId id="374" r:id="rId43"/>
    <p:sldId id="376" r:id="rId44"/>
    <p:sldId id="311" r:id="rId45"/>
    <p:sldId id="312" r:id="rId46"/>
    <p:sldId id="313" r:id="rId47"/>
    <p:sldId id="314" r:id="rId48"/>
    <p:sldId id="315" r:id="rId49"/>
    <p:sldId id="273" r:id="rId50"/>
    <p:sldId id="378" r:id="rId51"/>
    <p:sldId id="316" r:id="rId52"/>
    <p:sldId id="317" r:id="rId53"/>
    <p:sldId id="318" r:id="rId54"/>
    <p:sldId id="274" r:id="rId55"/>
    <p:sldId id="319" r:id="rId56"/>
    <p:sldId id="320" r:id="rId57"/>
    <p:sldId id="321" r:id="rId58"/>
    <p:sldId id="275" r:id="rId59"/>
    <p:sldId id="322" r:id="rId60"/>
    <p:sldId id="323" r:id="rId61"/>
    <p:sldId id="324" r:id="rId62"/>
    <p:sldId id="276" r:id="rId63"/>
    <p:sldId id="325" r:id="rId64"/>
    <p:sldId id="326" r:id="rId65"/>
    <p:sldId id="327" r:id="rId66"/>
    <p:sldId id="328" r:id="rId67"/>
    <p:sldId id="329" r:id="rId68"/>
    <p:sldId id="330" r:id="rId69"/>
    <p:sldId id="331" r:id="rId70"/>
    <p:sldId id="332" r:id="rId71"/>
    <p:sldId id="333" r:id="rId72"/>
    <p:sldId id="334" r:id="rId73"/>
    <p:sldId id="335" r:id="rId74"/>
    <p:sldId id="336" r:id="rId75"/>
    <p:sldId id="377" r:id="rId7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624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24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624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D93CD10-C87F-40E2-942A-8F3444D1DDF9}" type="slidenum">
              <a:rPr lang="en-US"/>
              <a:pPr>
                <a:defRPr/>
              </a:pPr>
              <a:t>‹#›</a:t>
            </a:fld>
            <a:endParaRPr lang="en-US"/>
          </a:p>
        </p:txBody>
      </p:sp>
    </p:spTree>
    <p:extLst>
      <p:ext uri="{BB962C8B-B14F-4D97-AF65-F5344CB8AC3E}">
        <p14:creationId xmlns:p14="http://schemas.microsoft.com/office/powerpoint/2010/main" val="33368658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nytimes.com/redirect/marketwatch/redirect.ctx?MW=http://custom.marketwatch.com/custom/nyt-com/html-companyprofile.asp&amp;symb=KO"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www.nytimes.com/redirect/marketwatch/redirect.ctx?MW=http://custom.marketwatch.com/custom/nyt-com/html-companyprofile.asp&amp;symb=MCD"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9737BE31-1A6D-4BC5-93AF-AAED2DC6F3AF}" type="slidenum">
              <a:rPr lang="en-US" smtClean="0"/>
              <a:pPr/>
              <a:t>6</a:t>
            </a:fld>
            <a:endParaRPr lang="en-US" smtClean="0"/>
          </a:p>
        </p:txBody>
      </p:sp>
      <p:sp>
        <p:nvSpPr>
          <p:cNvPr id="24578" name="Rectangle 2"/>
          <p:cNvSpPr>
            <a:spLocks noGrp="1" noRot="1" noChangeAspect="1" noChangeArrowheads="1" noTextEdit="1"/>
          </p:cNvSpPr>
          <p:nvPr>
            <p:ph type="sldImg"/>
          </p:nvPr>
        </p:nvSpPr>
        <p:spPr>
          <a:xfrm>
            <a:off x="1143000" y="534988"/>
            <a:ext cx="4572000" cy="3429000"/>
          </a:xfrm>
          <a:ln/>
        </p:spPr>
      </p:sp>
      <p:sp>
        <p:nvSpPr>
          <p:cNvPr id="24579"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9EBE268D-4C11-464B-A984-087F83F7A4E8}" type="slidenum">
              <a:rPr lang="en-US" smtClean="0"/>
              <a:pPr/>
              <a:t>27</a:t>
            </a:fld>
            <a:endParaRPr lang="en-US" smtClean="0"/>
          </a:p>
        </p:txBody>
      </p:sp>
      <p:sp>
        <p:nvSpPr>
          <p:cNvPr id="90114" name="Rectangle 2"/>
          <p:cNvSpPr>
            <a:spLocks noGrp="1" noRot="1" noChangeAspect="1" noChangeArrowheads="1" noTextEdit="1"/>
          </p:cNvSpPr>
          <p:nvPr>
            <p:ph type="sldImg"/>
          </p:nvPr>
        </p:nvSpPr>
        <p:spPr>
          <a:xfrm>
            <a:off x="1143000" y="534988"/>
            <a:ext cx="4572000" cy="3429000"/>
          </a:xfrm>
          <a:ln/>
        </p:spPr>
      </p:sp>
      <p:sp>
        <p:nvSpPr>
          <p:cNvPr id="90115"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fld id="{DF62FBBD-4E37-4F9D-958B-6C331C3C98AA}" type="slidenum">
              <a:rPr lang="en-US" smtClean="0"/>
              <a:pPr/>
              <a:t>31</a:t>
            </a:fld>
            <a:endParaRPr lang="en-US" smtClean="0"/>
          </a:p>
        </p:txBody>
      </p:sp>
      <p:sp>
        <p:nvSpPr>
          <p:cNvPr id="96258" name="Rectangle 2"/>
          <p:cNvSpPr>
            <a:spLocks noGrp="1" noRot="1" noChangeAspect="1" noChangeArrowheads="1" noTextEdit="1"/>
          </p:cNvSpPr>
          <p:nvPr>
            <p:ph type="sldImg"/>
          </p:nvPr>
        </p:nvSpPr>
        <p:spPr>
          <a:xfrm>
            <a:off x="1143000" y="534988"/>
            <a:ext cx="4572000" cy="3429000"/>
          </a:xfrm>
          <a:ln/>
        </p:spPr>
      </p:sp>
      <p:sp>
        <p:nvSpPr>
          <p:cNvPr id="96259"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fld id="{C06928FA-DC51-4D6F-A2D6-3114EF82DD2B}" type="slidenum">
              <a:rPr lang="en-US" smtClean="0"/>
              <a:pPr/>
              <a:t>33</a:t>
            </a:fld>
            <a:endParaRPr lang="en-US" smtClean="0"/>
          </a:p>
        </p:txBody>
      </p:sp>
      <p:sp>
        <p:nvSpPr>
          <p:cNvPr id="100354" name="Rectangle 2"/>
          <p:cNvSpPr>
            <a:spLocks noGrp="1" noRot="1" noChangeAspect="1" noChangeArrowheads="1" noTextEdit="1"/>
          </p:cNvSpPr>
          <p:nvPr>
            <p:ph type="sldImg"/>
          </p:nvPr>
        </p:nvSpPr>
        <p:spPr>
          <a:xfrm>
            <a:off x="1143000" y="534988"/>
            <a:ext cx="4572000" cy="3429000"/>
          </a:xfrm>
          <a:ln/>
        </p:spPr>
      </p:sp>
      <p:sp>
        <p:nvSpPr>
          <p:cNvPr id="100355"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p:spPr>
        <p:txBody>
          <a:bodyPr/>
          <a:lstStyle/>
          <a:p>
            <a:fld id="{D2AA7894-203F-40E8-ADC1-7FB7552CD9A4}" type="slidenum">
              <a:rPr lang="en-US" smtClean="0"/>
              <a:pPr/>
              <a:t>35</a:t>
            </a:fld>
            <a:endParaRPr lang="en-US" smtClean="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r>
              <a:rPr lang="en-US" smtClean="0"/>
              <a:t>Again, the assumption of only two sellers is a clear violation of perfect competition.  However, it’s much easier for students to learn how the market supply curve relates to individual supplies in the two-firm case.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p>
            <a:fld id="{B8CC5F0C-C557-438B-9701-D20B0C2C8015}" type="slidenum">
              <a:rPr lang="en-US" smtClean="0"/>
              <a:pPr/>
              <a:t>36</a:t>
            </a:fld>
            <a:endParaRPr lang="en-US" smtClean="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pPr eaLnBrk="1" hangingPunct="1">
              <a:lnSpc>
                <a:spcPct val="90000"/>
              </a:lnSpc>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p:spPr>
        <p:txBody>
          <a:bodyPr/>
          <a:lstStyle/>
          <a:p>
            <a:fld id="{28D58E18-3E56-4A02-BB1B-3A8EBA1D0678}" type="slidenum">
              <a:rPr lang="en-US" smtClean="0"/>
              <a:pPr/>
              <a:t>39</a:t>
            </a:fld>
            <a:endParaRPr lang="en-US" smtClean="0"/>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pPr eaLnBrk="1" hangingPunct="1">
              <a:lnSpc>
                <a:spcPct val="90000"/>
              </a:lnSpc>
            </a:pPr>
            <a:r>
              <a:rPr lang="en-US" smtClean="0"/>
              <a:t>Again, the animation here is carefully designed to help make clear that a shift in the supply curve means that there is a change in the quantity supplied at each possible price.  If it seems tedious, you can turn it off.  In any case, be assured that, by the end of this chapter, the animation of curve shifts will be streamlined and simplified.  </a:t>
            </a:r>
          </a:p>
          <a:p>
            <a:pPr eaLnBrk="1" hangingPunct="1">
              <a:lnSpc>
                <a:spcPct val="90000"/>
              </a:lnSpc>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p:cNvSpPr>
          <p:nvPr>
            <p:ph type="sldImg"/>
          </p:nvPr>
        </p:nvSpPr>
        <p:spPr>
          <a:ln/>
        </p:spPr>
      </p:sp>
      <p:sp>
        <p:nvSpPr>
          <p:cNvPr id="137218" name="Notes Placeholder 2"/>
          <p:cNvSpPr>
            <a:spLocks noGrp="1"/>
          </p:cNvSpPr>
          <p:nvPr>
            <p:ph type="body" idx="1"/>
          </p:nvPr>
        </p:nvSpPr>
        <p:spPr>
          <a:noFill/>
          <a:ln/>
        </p:spPr>
        <p:txBody>
          <a:bodyPr/>
          <a:lstStyle/>
          <a:p>
            <a:pPr eaLnBrk="1" hangingPunct="1"/>
            <a:r>
              <a:rPr lang="en-US" smtClean="0"/>
              <a:t>Manufacturers had always been able to buy the sweetener at prices 20 percent to 70 percent less than those of sugar. In a 1983 article in Fortune magazine, one beverage analyst estimated that by switching to high-fructose corn syrup, </a:t>
            </a:r>
            <a:r>
              <a:rPr lang="en-US" smtClean="0">
                <a:hlinkClick r:id="rId3" tooltip="Coca-Cola"/>
              </a:rPr>
              <a:t>Coca-Cola</a:t>
            </a:r>
            <a:r>
              <a:rPr lang="en-US" smtClean="0"/>
              <a:t> gained a cost advantage over Pepsi and its bottlers of $70 million a year. A year later, Pepsi followed in Coke's footsteps and also began using the sweetener. And </a:t>
            </a:r>
            <a:r>
              <a:rPr lang="en-US" smtClean="0">
                <a:hlinkClick r:id="rId4" tooltip="McDonald's"/>
              </a:rPr>
              <a:t>McDonald's</a:t>
            </a:r>
            <a:r>
              <a:rPr lang="en-US" smtClean="0"/>
              <a:t> began supersizing its drinks in the late 80's.</a:t>
            </a:r>
          </a:p>
        </p:txBody>
      </p:sp>
      <p:sp>
        <p:nvSpPr>
          <p:cNvPr id="137219" name="Slide Number Placeholder 3"/>
          <p:cNvSpPr>
            <a:spLocks noGrp="1"/>
          </p:cNvSpPr>
          <p:nvPr>
            <p:ph type="sldNum" sz="quarter" idx="5"/>
          </p:nvPr>
        </p:nvSpPr>
        <p:spPr>
          <a:noFill/>
        </p:spPr>
        <p:txBody>
          <a:bodyPr/>
          <a:lstStyle/>
          <a:p>
            <a:fld id="{93EEBFAD-1FCF-4E82-AFA0-FC47E44AB9AA}" type="slidenum">
              <a:rPr lang="en-US" smtClean="0"/>
              <a:pPr/>
              <a:t>41</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p:spPr>
        <p:txBody>
          <a:bodyPr/>
          <a:lstStyle/>
          <a:p>
            <a:fld id="{2B21DF5E-82CC-4206-BFD9-81DD2DEE557A}" type="slidenum">
              <a:rPr lang="en-US" smtClean="0"/>
              <a:pPr/>
              <a:t>44</a:t>
            </a:fld>
            <a:endParaRPr lang="en-US" smtClean="0"/>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p:spPr>
        <p:txBody>
          <a:bodyPr/>
          <a:lstStyle/>
          <a:p>
            <a:pPr eaLnBrk="1" hangingPunct="1"/>
            <a:r>
              <a:rPr lang="en-US" smtClean="0"/>
              <a:t>Again, the price is the only determinant of quantity supplied that causes a movement along the curve.  A change in any of the other determinants causes the supply curve to shift.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p:spPr>
        <p:txBody>
          <a:bodyPr/>
          <a:lstStyle/>
          <a:p>
            <a:fld id="{4AFBEDA3-D90F-4958-8111-AB62B2CF8834}" type="slidenum">
              <a:rPr lang="en-US" smtClean="0"/>
              <a:pPr/>
              <a:t>45</a:t>
            </a:fld>
            <a:endParaRPr lang="en-US" smtClean="0"/>
          </a:p>
        </p:txBody>
      </p:sp>
      <p:sp>
        <p:nvSpPr>
          <p:cNvPr id="147458" name="Rectangle 2"/>
          <p:cNvSpPr>
            <a:spLocks noGrp="1" noRot="1" noChangeAspect="1" noChangeArrowheads="1" noTextEdit="1"/>
          </p:cNvSpPr>
          <p:nvPr>
            <p:ph type="sldImg"/>
          </p:nvPr>
        </p:nvSpPr>
        <p:spPr>
          <a:xfrm>
            <a:off x="1143000" y="534988"/>
            <a:ext cx="4572000" cy="3429000"/>
          </a:xfrm>
          <a:ln/>
        </p:spPr>
      </p:sp>
      <p:sp>
        <p:nvSpPr>
          <p:cNvPr id="147459" name="Rectangle 3"/>
          <p:cNvSpPr>
            <a:spLocks noGrp="1" noChangeArrowheads="1"/>
          </p:cNvSpPr>
          <p:nvPr>
            <p:ph type="body" idx="1"/>
          </p:nvPr>
        </p:nvSpPr>
        <p:spPr>
          <a:xfrm>
            <a:off x="685800" y="4248150"/>
            <a:ext cx="5486400" cy="4210050"/>
          </a:xfrm>
          <a:noFill/>
          <a:ln/>
        </p:spPr>
        <p:txBody>
          <a:bodyPr/>
          <a:lstStyle/>
          <a:p>
            <a:pPr eaLnBrk="1" hangingPunct="1"/>
            <a:r>
              <a:rPr lang="en-US" smtClean="0"/>
              <a:t>Examples of tax return preparation software include TurboTax by Quicken and TaxCut by H&amp;R Block.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p:spPr>
        <p:txBody>
          <a:bodyPr/>
          <a:lstStyle/>
          <a:p>
            <a:fld id="{0C038F4E-BB37-4EA8-857E-B944ACCA17A1}" type="slidenum">
              <a:rPr lang="en-US" smtClean="0"/>
              <a:pPr/>
              <a:t>46</a:t>
            </a:fld>
            <a:endParaRPr lang="en-US" smtClean="0"/>
          </a:p>
        </p:txBody>
      </p:sp>
      <p:sp>
        <p:nvSpPr>
          <p:cNvPr id="151554" name="Rectangle 2"/>
          <p:cNvSpPr>
            <a:spLocks noGrp="1" noRot="1" noChangeAspect="1" noChangeArrowheads="1" noTextEdit="1"/>
          </p:cNvSpPr>
          <p:nvPr>
            <p:ph type="sldImg"/>
          </p:nvPr>
        </p:nvSpPr>
        <p:spPr>
          <a:xfrm>
            <a:off x="1143000" y="534988"/>
            <a:ext cx="4572000" cy="3429000"/>
          </a:xfrm>
          <a:ln/>
        </p:spPr>
      </p:sp>
      <p:sp>
        <p:nvSpPr>
          <p:cNvPr id="151555"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715F9E25-FE76-4FF2-A147-8C340436369D}" type="slidenum">
              <a:rPr lang="en-US" smtClean="0"/>
              <a:pPr/>
              <a:t>7</a:t>
            </a:fld>
            <a:endParaRPr lang="en-US" smtClean="0"/>
          </a:p>
        </p:txBody>
      </p:sp>
      <p:sp>
        <p:nvSpPr>
          <p:cNvPr id="26626" name="Rectangle 2"/>
          <p:cNvSpPr>
            <a:spLocks noGrp="1" noRot="1" noChangeAspect="1" noChangeArrowheads="1" noTextEdit="1"/>
          </p:cNvSpPr>
          <p:nvPr>
            <p:ph type="sldImg"/>
          </p:nvPr>
        </p:nvSpPr>
        <p:spPr>
          <a:xfrm>
            <a:off x="1143000" y="534988"/>
            <a:ext cx="4572000" cy="3429000"/>
          </a:xfrm>
          <a:ln/>
        </p:spPr>
      </p:sp>
      <p:sp>
        <p:nvSpPr>
          <p:cNvPr id="26627"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p:spPr>
        <p:txBody>
          <a:bodyPr/>
          <a:lstStyle/>
          <a:p>
            <a:fld id="{EC5F901E-37E2-4D2F-ABFA-FCF309895867}" type="slidenum">
              <a:rPr lang="en-US" smtClean="0"/>
              <a:pPr/>
              <a:t>47</a:t>
            </a:fld>
            <a:endParaRPr lang="en-US" smtClean="0"/>
          </a:p>
        </p:txBody>
      </p:sp>
      <p:sp>
        <p:nvSpPr>
          <p:cNvPr id="154626" name="Rectangle 2"/>
          <p:cNvSpPr>
            <a:spLocks noGrp="1" noRot="1" noChangeAspect="1" noChangeArrowheads="1" noTextEdit="1"/>
          </p:cNvSpPr>
          <p:nvPr>
            <p:ph type="sldImg"/>
          </p:nvPr>
        </p:nvSpPr>
        <p:spPr>
          <a:xfrm>
            <a:off x="1143000" y="534988"/>
            <a:ext cx="4572000" cy="3429000"/>
          </a:xfrm>
          <a:ln/>
        </p:spPr>
      </p:sp>
      <p:sp>
        <p:nvSpPr>
          <p:cNvPr id="154627"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6FB907D5-A9B1-4FE5-BDE7-2A74D80FE260}" type="slidenum">
              <a:rPr lang="en-US" smtClean="0"/>
              <a:pPr/>
              <a:t>48</a:t>
            </a:fld>
            <a:endParaRPr lang="en-US" smtClean="0"/>
          </a:p>
        </p:txBody>
      </p:sp>
      <p:sp>
        <p:nvSpPr>
          <p:cNvPr id="157698" name="Rectangle 2"/>
          <p:cNvSpPr>
            <a:spLocks noGrp="1" noRot="1" noChangeAspect="1" noChangeArrowheads="1" noTextEdit="1"/>
          </p:cNvSpPr>
          <p:nvPr>
            <p:ph type="sldImg"/>
          </p:nvPr>
        </p:nvSpPr>
        <p:spPr>
          <a:xfrm>
            <a:off x="1143000" y="534988"/>
            <a:ext cx="4572000" cy="3429000"/>
          </a:xfrm>
          <a:ln/>
        </p:spPr>
      </p:sp>
      <p:sp>
        <p:nvSpPr>
          <p:cNvPr id="157699"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p:spPr>
        <p:txBody>
          <a:bodyPr/>
          <a:lstStyle/>
          <a:p>
            <a:fld id="{60B35F39-9F3E-4469-9F2D-289D86A4DEF2}" type="slidenum">
              <a:rPr lang="en-US" smtClean="0"/>
              <a:pPr/>
              <a:t>51</a:t>
            </a:fld>
            <a:endParaRPr lang="en-US" smtClean="0"/>
          </a:p>
        </p:txBody>
      </p:sp>
      <p:sp>
        <p:nvSpPr>
          <p:cNvPr id="132098" name="Rectangle 2"/>
          <p:cNvSpPr>
            <a:spLocks noGrp="1" noRot="1" noChangeAspect="1" noChangeArrowheads="1" noTextEdit="1"/>
          </p:cNvSpPr>
          <p:nvPr>
            <p:ph type="sldImg"/>
          </p:nvPr>
        </p:nvSpPr>
        <p:spPr>
          <a:xfrm>
            <a:off x="1143000" y="534988"/>
            <a:ext cx="4572000" cy="3429000"/>
          </a:xfrm>
          <a:ln/>
        </p:spPr>
      </p:sp>
      <p:sp>
        <p:nvSpPr>
          <p:cNvPr id="132099" name="Rectangle 3"/>
          <p:cNvSpPr>
            <a:spLocks noGrp="1" noChangeArrowheads="1"/>
          </p:cNvSpPr>
          <p:nvPr>
            <p:ph type="body" idx="1"/>
          </p:nvPr>
        </p:nvSpPr>
        <p:spPr>
          <a:xfrm>
            <a:off x="685800" y="4248150"/>
            <a:ext cx="5486400" cy="4210050"/>
          </a:xfrm>
          <a:noFill/>
          <a:ln/>
        </p:spPr>
        <p:txBody>
          <a:bodyPr/>
          <a:lstStyle/>
          <a:p>
            <a:pPr eaLnBrk="1" hangingPunct="1"/>
            <a:r>
              <a:rPr lang="en-US" smtClean="0"/>
              <a:t>We now return to the latte example to illustrate the concepts of equilibrium, shortage and surplus.  </a:t>
            </a:r>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53418A27-D518-472F-A4CB-027ECF545C06}" type="slidenum">
              <a:rPr lang="en-US" smtClean="0"/>
              <a:pPr/>
              <a:t>52</a:t>
            </a:fld>
            <a:endParaRPr lang="en-US" smtClean="0"/>
          </a:p>
        </p:txBody>
      </p:sp>
      <p:sp>
        <p:nvSpPr>
          <p:cNvPr id="135170" name="Rectangle 2"/>
          <p:cNvSpPr>
            <a:spLocks noGrp="1" noRot="1" noChangeAspect="1" noChangeArrowheads="1" noTextEdit="1"/>
          </p:cNvSpPr>
          <p:nvPr>
            <p:ph type="sldImg"/>
          </p:nvPr>
        </p:nvSpPr>
        <p:spPr>
          <a:xfrm>
            <a:off x="1143000" y="534988"/>
            <a:ext cx="4572000" cy="3429000"/>
          </a:xfrm>
          <a:ln/>
        </p:spPr>
      </p:sp>
      <p:sp>
        <p:nvSpPr>
          <p:cNvPr id="135171"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p:spPr>
        <p:txBody>
          <a:bodyPr/>
          <a:lstStyle/>
          <a:p>
            <a:fld id="{B03DA2F1-7879-4763-841A-CC76C5E297FE}" type="slidenum">
              <a:rPr lang="en-US" smtClean="0"/>
              <a:pPr/>
              <a:t>53</a:t>
            </a:fld>
            <a:endParaRPr lang="en-US" smtClean="0"/>
          </a:p>
        </p:txBody>
      </p:sp>
      <p:sp>
        <p:nvSpPr>
          <p:cNvPr id="138242" name="Rectangle 2"/>
          <p:cNvSpPr>
            <a:spLocks noGrp="1" noRot="1" noChangeAspect="1" noChangeArrowheads="1" noTextEdit="1"/>
          </p:cNvSpPr>
          <p:nvPr>
            <p:ph type="sldImg"/>
          </p:nvPr>
        </p:nvSpPr>
        <p:spPr>
          <a:xfrm>
            <a:off x="1143000" y="534988"/>
            <a:ext cx="4572000" cy="3429000"/>
          </a:xfrm>
          <a:ln/>
        </p:spPr>
      </p:sp>
      <p:sp>
        <p:nvSpPr>
          <p:cNvPr id="138243"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p:spPr>
        <p:txBody>
          <a:bodyPr/>
          <a:lstStyle/>
          <a:p>
            <a:fld id="{DAB71FC3-0B39-48A4-9C88-A0A10920A1CB}" type="slidenum">
              <a:rPr lang="en-US" smtClean="0"/>
              <a:pPr/>
              <a:t>55</a:t>
            </a:fld>
            <a:endParaRPr lang="en-US" smtClean="0"/>
          </a:p>
        </p:txBody>
      </p:sp>
      <p:sp>
        <p:nvSpPr>
          <p:cNvPr id="142338" name="Rectangle 2"/>
          <p:cNvSpPr>
            <a:spLocks noGrp="1" noRot="1" noChangeAspect="1" noChangeArrowheads="1" noTextEdit="1"/>
          </p:cNvSpPr>
          <p:nvPr>
            <p:ph type="sldImg"/>
          </p:nvPr>
        </p:nvSpPr>
        <p:spPr>
          <a:xfrm>
            <a:off x="1143000" y="534988"/>
            <a:ext cx="4572000" cy="3429000"/>
          </a:xfrm>
          <a:ln/>
        </p:spPr>
      </p:sp>
      <p:sp>
        <p:nvSpPr>
          <p:cNvPr id="142339"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p:spPr>
        <p:txBody>
          <a:bodyPr/>
          <a:lstStyle/>
          <a:p>
            <a:fld id="{0D7DD43A-69CA-4C2B-A3D6-4B461C64E3BE}" type="slidenum">
              <a:rPr lang="en-US" smtClean="0"/>
              <a:pPr/>
              <a:t>56</a:t>
            </a:fld>
            <a:endParaRPr lang="en-US" smtClean="0"/>
          </a:p>
        </p:txBody>
      </p:sp>
      <p:sp>
        <p:nvSpPr>
          <p:cNvPr id="145410" name="Rectangle 2"/>
          <p:cNvSpPr>
            <a:spLocks noGrp="1" noRot="1" noChangeAspect="1" noChangeArrowheads="1" noTextEdit="1"/>
          </p:cNvSpPr>
          <p:nvPr>
            <p:ph type="sldImg"/>
          </p:nvPr>
        </p:nvSpPr>
        <p:spPr>
          <a:xfrm>
            <a:off x="1143000" y="534988"/>
            <a:ext cx="4572000" cy="3429000"/>
          </a:xfrm>
          <a:ln/>
        </p:spPr>
      </p:sp>
      <p:sp>
        <p:nvSpPr>
          <p:cNvPr id="145411"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p:spPr>
        <p:txBody>
          <a:bodyPr/>
          <a:lstStyle/>
          <a:p>
            <a:fld id="{7742624E-5EDF-4569-938A-70C614825B41}" type="slidenum">
              <a:rPr lang="en-US" smtClean="0"/>
              <a:pPr/>
              <a:t>57</a:t>
            </a:fld>
            <a:endParaRPr lang="en-US" smtClean="0"/>
          </a:p>
        </p:txBody>
      </p:sp>
      <p:sp>
        <p:nvSpPr>
          <p:cNvPr id="148482" name="Rectangle 2"/>
          <p:cNvSpPr>
            <a:spLocks noGrp="1" noRot="1" noChangeAspect="1" noChangeArrowheads="1" noTextEdit="1"/>
          </p:cNvSpPr>
          <p:nvPr>
            <p:ph type="sldImg"/>
          </p:nvPr>
        </p:nvSpPr>
        <p:spPr>
          <a:xfrm>
            <a:off x="1143000" y="534988"/>
            <a:ext cx="4572000" cy="3429000"/>
          </a:xfrm>
          <a:ln/>
        </p:spPr>
      </p:sp>
      <p:sp>
        <p:nvSpPr>
          <p:cNvPr id="148483"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p:spPr>
        <p:txBody>
          <a:bodyPr/>
          <a:lstStyle/>
          <a:p>
            <a:fld id="{F6E8A596-EEF5-4957-AF28-D702EBB938F4}" type="slidenum">
              <a:rPr lang="en-US" smtClean="0"/>
              <a:pPr/>
              <a:t>59</a:t>
            </a:fld>
            <a:endParaRPr lang="en-US" smtClean="0"/>
          </a:p>
        </p:txBody>
      </p:sp>
      <p:sp>
        <p:nvSpPr>
          <p:cNvPr id="152578" name="Rectangle 2"/>
          <p:cNvSpPr>
            <a:spLocks noGrp="1" noRot="1" noChangeAspect="1" noChangeArrowheads="1" noTextEdit="1"/>
          </p:cNvSpPr>
          <p:nvPr>
            <p:ph type="sldImg"/>
          </p:nvPr>
        </p:nvSpPr>
        <p:spPr>
          <a:xfrm>
            <a:off x="1143000" y="534988"/>
            <a:ext cx="4572000" cy="3429000"/>
          </a:xfrm>
          <a:ln/>
        </p:spPr>
      </p:sp>
      <p:sp>
        <p:nvSpPr>
          <p:cNvPr id="152579"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p:spPr>
        <p:txBody>
          <a:bodyPr/>
          <a:lstStyle/>
          <a:p>
            <a:fld id="{CBFBB1CB-7D14-4B56-BA31-076ACB851DC6}" type="slidenum">
              <a:rPr lang="en-US" smtClean="0"/>
              <a:pPr/>
              <a:t>60</a:t>
            </a:fld>
            <a:endParaRPr lang="en-US" smtClean="0"/>
          </a:p>
        </p:txBody>
      </p:sp>
      <p:sp>
        <p:nvSpPr>
          <p:cNvPr id="155650" name="Rectangle 2"/>
          <p:cNvSpPr>
            <a:spLocks noGrp="1" noRot="1" noChangeAspect="1" noChangeArrowheads="1" noTextEdit="1"/>
          </p:cNvSpPr>
          <p:nvPr>
            <p:ph type="sldImg"/>
          </p:nvPr>
        </p:nvSpPr>
        <p:spPr>
          <a:xfrm>
            <a:off x="1143000" y="534988"/>
            <a:ext cx="4572000" cy="3429000"/>
          </a:xfrm>
          <a:ln/>
        </p:spPr>
      </p:sp>
      <p:sp>
        <p:nvSpPr>
          <p:cNvPr id="155651"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FEA71526-8902-4418-BA0F-DC2595EB1531}" type="slidenum">
              <a:rPr lang="en-US" smtClean="0"/>
              <a:pPr/>
              <a:t>16</a:t>
            </a:fld>
            <a:endParaRPr lang="en-US" smtClean="0"/>
          </a:p>
        </p:txBody>
      </p:sp>
      <p:sp>
        <p:nvSpPr>
          <p:cNvPr id="36866" name="Rectangle 2"/>
          <p:cNvSpPr>
            <a:spLocks noGrp="1" noRot="1" noChangeAspect="1" noChangeArrowheads="1" noTextEdit="1"/>
          </p:cNvSpPr>
          <p:nvPr>
            <p:ph type="sldImg"/>
          </p:nvPr>
        </p:nvSpPr>
        <p:spPr>
          <a:xfrm>
            <a:off x="1143000" y="534988"/>
            <a:ext cx="4572000" cy="3429000"/>
          </a:xfrm>
          <a:ln/>
        </p:spPr>
      </p:sp>
      <p:sp>
        <p:nvSpPr>
          <p:cNvPr id="36867"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p:spPr>
        <p:txBody>
          <a:bodyPr/>
          <a:lstStyle/>
          <a:p>
            <a:fld id="{C81AB721-163C-4A05-85E7-CF9B191E7349}" type="slidenum">
              <a:rPr lang="en-US" smtClean="0"/>
              <a:pPr/>
              <a:t>61</a:t>
            </a:fld>
            <a:endParaRPr lang="en-US" smtClean="0"/>
          </a:p>
        </p:txBody>
      </p:sp>
      <p:sp>
        <p:nvSpPr>
          <p:cNvPr id="158722" name="Rectangle 2"/>
          <p:cNvSpPr>
            <a:spLocks noGrp="1" noRot="1" noChangeAspect="1" noChangeArrowheads="1" noTextEdit="1"/>
          </p:cNvSpPr>
          <p:nvPr>
            <p:ph type="sldImg"/>
          </p:nvPr>
        </p:nvSpPr>
        <p:spPr>
          <a:xfrm>
            <a:off x="1143000" y="534988"/>
            <a:ext cx="4572000" cy="3429000"/>
          </a:xfrm>
          <a:ln/>
        </p:spPr>
      </p:sp>
      <p:sp>
        <p:nvSpPr>
          <p:cNvPr id="158723"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p:spPr>
        <p:txBody>
          <a:bodyPr/>
          <a:lstStyle/>
          <a:p>
            <a:fld id="{27512CF0-787F-45BB-A2C1-088BB1A5AC66}" type="slidenum">
              <a:rPr lang="en-US" smtClean="0"/>
              <a:pPr/>
              <a:t>63</a:t>
            </a:fld>
            <a:endParaRPr lang="en-US" smtClean="0"/>
          </a:p>
        </p:txBody>
      </p:sp>
      <p:sp>
        <p:nvSpPr>
          <p:cNvPr id="161794" name="Rectangle 2"/>
          <p:cNvSpPr>
            <a:spLocks noGrp="1" noRot="1" noChangeAspect="1" noChangeArrowheads="1" noTextEdit="1"/>
          </p:cNvSpPr>
          <p:nvPr>
            <p:ph type="sldImg"/>
          </p:nvPr>
        </p:nvSpPr>
        <p:spPr>
          <a:xfrm>
            <a:off x="1143000" y="534988"/>
            <a:ext cx="4572000" cy="3429000"/>
          </a:xfrm>
          <a:ln/>
        </p:spPr>
      </p:sp>
      <p:sp>
        <p:nvSpPr>
          <p:cNvPr id="161795" name="Rectangle 3"/>
          <p:cNvSpPr>
            <a:spLocks noGrp="1" noChangeArrowheads="1"/>
          </p:cNvSpPr>
          <p:nvPr>
            <p:ph type="body" idx="1"/>
          </p:nvPr>
        </p:nvSpPr>
        <p:spPr>
          <a:xfrm>
            <a:off x="685800" y="4248150"/>
            <a:ext cx="5486400" cy="4210050"/>
          </a:xfrm>
          <a:noFill/>
          <a:ln/>
        </p:spPr>
        <p:txBody>
          <a:bodyPr/>
          <a:lstStyle/>
          <a:p>
            <a:pPr eaLnBrk="1" hangingPunct="1"/>
            <a:r>
              <a:rPr lang="en-US" smtClean="0"/>
              <a:t>Examples of hybrid cars that exist as of August 2005:  </a:t>
            </a:r>
          </a:p>
          <a:p>
            <a:pPr eaLnBrk="1" hangingPunct="1"/>
            <a:r>
              <a:rPr lang="en-US" smtClean="0"/>
              <a:t>Toyota Prius, Honda Insight, plus hybrid versions of the Ford Escape, Honda Accord, Toyota Highlander, and the Lexus RX400h SUV.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a:spLocks noGrp="1" noChangeArrowheads="1"/>
          </p:cNvSpPr>
          <p:nvPr>
            <p:ph type="sldNum" sz="quarter" idx="5"/>
          </p:nvPr>
        </p:nvSpPr>
        <p:spPr>
          <a:noFill/>
        </p:spPr>
        <p:txBody>
          <a:bodyPr/>
          <a:lstStyle/>
          <a:p>
            <a:fld id="{91A63723-EFB3-4AB1-B678-5C6FBCC5CFCA}" type="slidenum">
              <a:rPr lang="en-US" smtClean="0"/>
              <a:pPr/>
              <a:t>64</a:t>
            </a:fld>
            <a:endParaRPr lang="en-US" smtClean="0"/>
          </a:p>
        </p:txBody>
      </p:sp>
      <p:sp>
        <p:nvSpPr>
          <p:cNvPr id="192514" name="Rectangle 2"/>
          <p:cNvSpPr>
            <a:spLocks noGrp="1" noRot="1" noChangeAspect="1" noChangeArrowheads="1" noTextEdit="1"/>
          </p:cNvSpPr>
          <p:nvPr>
            <p:ph type="sldImg"/>
          </p:nvPr>
        </p:nvSpPr>
        <p:spPr>
          <a:xfrm>
            <a:off x="1143000" y="534988"/>
            <a:ext cx="4572000" cy="3429000"/>
          </a:xfrm>
          <a:ln/>
        </p:spPr>
      </p:sp>
      <p:sp>
        <p:nvSpPr>
          <p:cNvPr id="192515"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p:spPr>
        <p:txBody>
          <a:bodyPr/>
          <a:lstStyle/>
          <a:p>
            <a:fld id="{ADD4D7C3-F598-4293-82AF-1C9AFD47C0E0}" type="slidenum">
              <a:rPr lang="en-US" smtClean="0"/>
              <a:pPr/>
              <a:t>65</a:t>
            </a:fld>
            <a:endParaRPr lang="en-US" smtClean="0"/>
          </a:p>
        </p:txBody>
      </p:sp>
      <p:sp>
        <p:nvSpPr>
          <p:cNvPr id="195586" name="Rectangle 2"/>
          <p:cNvSpPr>
            <a:spLocks noGrp="1" noRot="1" noChangeAspect="1" noChangeArrowheads="1" noTextEdit="1"/>
          </p:cNvSpPr>
          <p:nvPr>
            <p:ph type="sldImg"/>
          </p:nvPr>
        </p:nvSpPr>
        <p:spPr>
          <a:xfrm>
            <a:off x="1143000" y="534988"/>
            <a:ext cx="4572000" cy="3429000"/>
          </a:xfrm>
          <a:ln/>
        </p:spPr>
      </p:sp>
      <p:sp>
        <p:nvSpPr>
          <p:cNvPr id="195587"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p:cNvSpPr>
            <a:spLocks noGrp="1" noChangeArrowheads="1"/>
          </p:cNvSpPr>
          <p:nvPr>
            <p:ph type="sldNum" sz="quarter" idx="5"/>
          </p:nvPr>
        </p:nvSpPr>
        <p:spPr>
          <a:noFill/>
        </p:spPr>
        <p:txBody>
          <a:bodyPr/>
          <a:lstStyle/>
          <a:p>
            <a:fld id="{6FFCB1F0-54B7-4F41-BCE8-0890FABAF845}" type="slidenum">
              <a:rPr lang="en-US" smtClean="0"/>
              <a:pPr/>
              <a:t>66</a:t>
            </a:fld>
            <a:endParaRPr lang="en-US" smtClean="0"/>
          </a:p>
        </p:txBody>
      </p:sp>
      <p:sp>
        <p:nvSpPr>
          <p:cNvPr id="198658" name="Rectangle 2"/>
          <p:cNvSpPr>
            <a:spLocks noGrp="1" noRot="1" noChangeAspect="1" noChangeArrowheads="1" noTextEdit="1"/>
          </p:cNvSpPr>
          <p:nvPr>
            <p:ph type="sldImg"/>
          </p:nvPr>
        </p:nvSpPr>
        <p:spPr>
          <a:xfrm>
            <a:off x="1143000" y="534988"/>
            <a:ext cx="4572000" cy="3429000"/>
          </a:xfrm>
          <a:ln/>
        </p:spPr>
      </p:sp>
      <p:sp>
        <p:nvSpPr>
          <p:cNvPr id="198659" name="Rectangle 3"/>
          <p:cNvSpPr>
            <a:spLocks noGrp="1" noChangeArrowheads="1"/>
          </p:cNvSpPr>
          <p:nvPr>
            <p:ph type="body" idx="1"/>
          </p:nvPr>
        </p:nvSpPr>
        <p:spPr>
          <a:xfrm>
            <a:off x="685800" y="4248150"/>
            <a:ext cx="5486400" cy="4210050"/>
          </a:xfrm>
          <a:noFill/>
          <a:ln/>
        </p:spPr>
        <p:txBody>
          <a:bodyPr/>
          <a:lstStyle/>
          <a:p>
            <a:pPr eaLnBrk="1" hangingPunct="1"/>
            <a:r>
              <a:rPr lang="en-US" smtClean="0"/>
              <a:t>“Supply” refers to the position of the supply curve, while “quantity supplied” refers to the specific amount that producers are willing and able to sell. </a:t>
            </a:r>
          </a:p>
          <a:p>
            <a:pPr eaLnBrk="1" hangingPunct="1"/>
            <a:endParaRPr lang="en-US" smtClean="0"/>
          </a:p>
          <a:p>
            <a:pPr eaLnBrk="1" hangingPunct="1"/>
            <a:r>
              <a:rPr lang="en-US" smtClean="0"/>
              <a:t>Similarly, “demand” refers to the position of the demand curve, while “quantity demanded” refers to the specific amount that consumers are willing and able to buy.  </a:t>
            </a:r>
          </a:p>
          <a:p>
            <a:pPr eaLnBrk="1" hangingPunct="1"/>
            <a:endParaRPr lang="en-US" smtClean="0"/>
          </a:p>
          <a:p>
            <a:pPr eaLnBrk="1" hangingPunct="1"/>
            <a:r>
              <a:rPr lang="en-US" smtClean="0"/>
              <a:t>If you’d like to be a rebel, delete this slide and all references to the jargon it contains, and just use the terms “movement along a curve” and “shift in a curve.”  Note, however, that this is not the official recommendation of Thomson/South-Western or Dr. Mankiw.  </a:t>
            </a:r>
          </a:p>
          <a:p>
            <a:pPr eaLnBrk="1" hangingPunct="1"/>
            <a:endParaRPr lang="en-US" smtClean="0"/>
          </a:p>
          <a:p>
            <a:pPr eaLnBrk="1" hangingPunct="1"/>
            <a:r>
              <a:rPr lang="en-US" smtClean="0"/>
              <a:t>If you’d like to cover this slide but make it move more quickly, delete the text next to each little blue bullet point, and give the information to your students verbally (or rely on them to read it in the textbook).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p:cNvSpPr>
            <a:spLocks noGrp="1" noChangeArrowheads="1"/>
          </p:cNvSpPr>
          <p:nvPr>
            <p:ph type="sldNum" sz="quarter" idx="5"/>
          </p:nvPr>
        </p:nvSpPr>
        <p:spPr>
          <a:noFill/>
        </p:spPr>
        <p:txBody>
          <a:bodyPr/>
          <a:lstStyle/>
          <a:p>
            <a:fld id="{0F376935-9533-4E1C-B439-27AF1F758E4C}" type="slidenum">
              <a:rPr lang="en-US" smtClean="0"/>
              <a:pPr/>
              <a:t>67</a:t>
            </a:fld>
            <a:endParaRPr lang="en-US" smtClean="0"/>
          </a:p>
        </p:txBody>
      </p:sp>
      <p:sp>
        <p:nvSpPr>
          <p:cNvPr id="201730" name="Rectangle 2"/>
          <p:cNvSpPr>
            <a:spLocks noGrp="1" noRot="1" noChangeAspect="1" noChangeArrowheads="1" noTextEdit="1"/>
          </p:cNvSpPr>
          <p:nvPr>
            <p:ph type="sldImg"/>
          </p:nvPr>
        </p:nvSpPr>
        <p:spPr>
          <a:xfrm>
            <a:off x="1143000" y="534988"/>
            <a:ext cx="4572000" cy="3429000"/>
          </a:xfrm>
          <a:ln/>
        </p:spPr>
      </p:sp>
      <p:sp>
        <p:nvSpPr>
          <p:cNvPr id="201731"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p:spPr>
        <p:txBody>
          <a:bodyPr/>
          <a:lstStyle/>
          <a:p>
            <a:fld id="{892E8486-DF57-4964-B021-B1F2C3B50044}" type="slidenum">
              <a:rPr lang="en-US" smtClean="0"/>
              <a:pPr/>
              <a:t>68</a:t>
            </a:fld>
            <a:endParaRPr lang="en-US" smtClean="0"/>
          </a:p>
        </p:txBody>
      </p:sp>
      <p:sp>
        <p:nvSpPr>
          <p:cNvPr id="172034" name="Rectangle 2"/>
          <p:cNvSpPr>
            <a:spLocks noGrp="1" noRot="1" noChangeAspect="1" noChangeArrowheads="1" noTextEdit="1"/>
          </p:cNvSpPr>
          <p:nvPr>
            <p:ph type="sldImg"/>
          </p:nvPr>
        </p:nvSpPr>
        <p:spPr>
          <a:xfrm>
            <a:off x="1143000" y="534988"/>
            <a:ext cx="4572000" cy="3429000"/>
          </a:xfrm>
          <a:ln/>
        </p:spPr>
      </p:sp>
      <p:sp>
        <p:nvSpPr>
          <p:cNvPr id="172035"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a:noFill/>
        </p:spPr>
        <p:txBody>
          <a:bodyPr/>
          <a:lstStyle/>
          <a:p>
            <a:fld id="{11EB62EF-BA96-42AF-B583-20C8D9CEB359}" type="slidenum">
              <a:rPr lang="en-US" smtClean="0"/>
              <a:pPr/>
              <a:t>69</a:t>
            </a:fld>
            <a:endParaRPr lang="en-US" smtClean="0"/>
          </a:p>
        </p:txBody>
      </p:sp>
      <p:sp>
        <p:nvSpPr>
          <p:cNvPr id="174082" name="Rectangle 2"/>
          <p:cNvSpPr>
            <a:spLocks noGrp="1" noRot="1" noChangeAspect="1" noChangeArrowheads="1" noTextEdit="1"/>
          </p:cNvSpPr>
          <p:nvPr>
            <p:ph type="sldImg"/>
          </p:nvPr>
        </p:nvSpPr>
        <p:spPr>
          <a:xfrm>
            <a:off x="1143000" y="534988"/>
            <a:ext cx="4572000" cy="3429000"/>
          </a:xfrm>
          <a:ln/>
        </p:spPr>
      </p:sp>
      <p:sp>
        <p:nvSpPr>
          <p:cNvPr id="174083"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p:spPr>
        <p:txBody>
          <a:bodyPr/>
          <a:lstStyle/>
          <a:p>
            <a:fld id="{8E321068-16B2-47E4-9514-E60C3F156CCA}" type="slidenum">
              <a:rPr lang="en-US" smtClean="0"/>
              <a:pPr/>
              <a:t>70</a:t>
            </a:fld>
            <a:endParaRPr lang="en-US" smtClean="0"/>
          </a:p>
        </p:txBody>
      </p:sp>
      <p:sp>
        <p:nvSpPr>
          <p:cNvPr id="176130" name="Rectangle 2"/>
          <p:cNvSpPr>
            <a:spLocks noGrp="1" noRot="1" noChangeAspect="1" noChangeArrowheads="1" noTextEdit="1"/>
          </p:cNvSpPr>
          <p:nvPr>
            <p:ph type="sldImg"/>
          </p:nvPr>
        </p:nvSpPr>
        <p:spPr>
          <a:xfrm>
            <a:off x="1143000" y="534988"/>
            <a:ext cx="4572000" cy="3429000"/>
          </a:xfrm>
          <a:ln/>
        </p:spPr>
      </p:sp>
      <p:sp>
        <p:nvSpPr>
          <p:cNvPr id="176131" name="Rectangle 3"/>
          <p:cNvSpPr>
            <a:spLocks noGrp="1" noChangeArrowheads="1"/>
          </p:cNvSpPr>
          <p:nvPr>
            <p:ph type="body" idx="1"/>
          </p:nvPr>
        </p:nvSpPr>
        <p:spPr>
          <a:xfrm>
            <a:off x="685800" y="4248150"/>
            <a:ext cx="5486400" cy="4210050"/>
          </a:xfrm>
          <a:noFill/>
          <a:ln/>
        </p:spPr>
        <p:txBody>
          <a:bodyPr/>
          <a:lstStyle/>
          <a:p>
            <a:pPr eaLnBrk="1" hangingPunct="1"/>
            <a:r>
              <a:rPr lang="en-US" smtClean="0"/>
              <a:t>In case it’s not clear:  The royalties that sellers must pay the artists are part of the sellers’ “costs of production.”  Typically, this royalty is a fixed amount each time one of the artist’s songs is downloaded. Event B is a reduction in this cost.  </a:t>
            </a:r>
          </a:p>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p:spPr>
        <p:txBody>
          <a:bodyPr/>
          <a:lstStyle/>
          <a:p>
            <a:fld id="{931B6B1D-AC80-4362-BE08-B05700EF9DE0}" type="slidenum">
              <a:rPr lang="en-US" smtClean="0"/>
              <a:pPr/>
              <a:t>71</a:t>
            </a:fld>
            <a:endParaRPr lang="en-US" smtClean="0"/>
          </a:p>
        </p:txBody>
      </p:sp>
      <p:sp>
        <p:nvSpPr>
          <p:cNvPr id="178178" name="Rectangle 2"/>
          <p:cNvSpPr>
            <a:spLocks noGrp="1" noRot="1" noChangeAspect="1" noChangeArrowheads="1" noTextEdit="1"/>
          </p:cNvSpPr>
          <p:nvPr>
            <p:ph type="sldImg"/>
          </p:nvPr>
        </p:nvSpPr>
        <p:spPr>
          <a:xfrm>
            <a:off x="1143000" y="534988"/>
            <a:ext cx="4572000" cy="3429000"/>
          </a:xfrm>
          <a:ln/>
        </p:spPr>
      </p:sp>
      <p:sp>
        <p:nvSpPr>
          <p:cNvPr id="178179" name="Rectangle 3"/>
          <p:cNvSpPr>
            <a:spLocks noGrp="1" noChangeArrowheads="1"/>
          </p:cNvSpPr>
          <p:nvPr>
            <p:ph type="body" idx="1"/>
          </p:nvPr>
        </p:nvSpPr>
        <p:spPr>
          <a:xfrm>
            <a:off x="685800" y="4248150"/>
            <a:ext cx="5486400" cy="4210050"/>
          </a:xfrm>
          <a:noFill/>
          <a:ln/>
        </p:spPr>
        <p:txBody>
          <a:bodyPr/>
          <a:lstStyle/>
          <a:p>
            <a:pPr eaLnBrk="1" hangingPunct="1"/>
            <a:r>
              <a:rPr lang="en-US" smtClean="0"/>
              <a:t>This is an extension of Active Learning exercise 1C, where we saw that a fall in the price of compact discs would cause a fall in demand for music downloads, because the two goods are substitutes.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876346DA-3868-4781-A87C-4EE87E238D50}" type="slidenum">
              <a:rPr lang="en-US" smtClean="0"/>
              <a:pPr/>
              <a:t>17</a:t>
            </a:fld>
            <a:endParaRPr lang="en-US" smtClean="0"/>
          </a:p>
        </p:txBody>
      </p:sp>
      <p:sp>
        <p:nvSpPr>
          <p:cNvPr id="72706" name="Rectangle 2"/>
          <p:cNvSpPr>
            <a:spLocks noGrp="1" noRot="1" noChangeAspect="1" noChangeArrowheads="1" noTextEdit="1"/>
          </p:cNvSpPr>
          <p:nvPr>
            <p:ph type="sldImg"/>
          </p:nvPr>
        </p:nvSpPr>
        <p:spPr>
          <a:xfrm>
            <a:off x="1143000" y="534988"/>
            <a:ext cx="4572000" cy="3429000"/>
          </a:xfrm>
          <a:ln/>
        </p:spPr>
      </p:sp>
      <p:sp>
        <p:nvSpPr>
          <p:cNvPr id="72707"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p:spPr>
        <p:txBody>
          <a:bodyPr/>
          <a:lstStyle/>
          <a:p>
            <a:fld id="{34C51C58-75E5-489F-9C3A-5932584EE26F}" type="slidenum">
              <a:rPr lang="en-US" smtClean="0"/>
              <a:pPr/>
              <a:t>72</a:t>
            </a:fld>
            <a:endParaRPr lang="en-US" smtClean="0"/>
          </a:p>
        </p:txBody>
      </p:sp>
      <p:sp>
        <p:nvSpPr>
          <p:cNvPr id="180226" name="Rectangle 2"/>
          <p:cNvSpPr>
            <a:spLocks noGrp="1" noRot="1" noChangeAspect="1" noChangeArrowheads="1" noTextEdit="1"/>
          </p:cNvSpPr>
          <p:nvPr>
            <p:ph type="sldImg"/>
          </p:nvPr>
        </p:nvSpPr>
        <p:spPr>
          <a:xfrm>
            <a:off x="1143000" y="534988"/>
            <a:ext cx="4572000" cy="3429000"/>
          </a:xfrm>
          <a:ln/>
        </p:spPr>
      </p:sp>
      <p:sp>
        <p:nvSpPr>
          <p:cNvPr id="180227" name="Rectangle 3"/>
          <p:cNvSpPr>
            <a:spLocks noGrp="1" noChangeArrowheads="1"/>
          </p:cNvSpPr>
          <p:nvPr>
            <p:ph type="body" idx="1"/>
          </p:nvPr>
        </p:nvSpPr>
        <p:spPr>
          <a:xfrm>
            <a:off x="685800" y="4248150"/>
            <a:ext cx="5486400" cy="4210050"/>
          </a:xfrm>
          <a:noFill/>
          <a:ln/>
        </p:spPr>
        <p:txBody>
          <a:bodyPr/>
          <a:lstStyle/>
          <a:p>
            <a:pPr eaLnBrk="1" hangingPunct="1"/>
            <a:r>
              <a:rPr lang="en-US" smtClean="0"/>
              <a:t>NOTE:  Don’t worry that the text on this slide looks garbled in “Normal view” (i.e. edit mode).  It works fine in “Slide Show” (i.e. presentation mode).  </a:t>
            </a:r>
          </a:p>
          <a:p>
            <a:pPr eaLnBrk="1" hangingPunct="1"/>
            <a:endParaRPr lang="en-US" smtClean="0"/>
          </a:p>
          <a:p>
            <a:pPr eaLnBrk="1" hangingPunct="1"/>
            <a:r>
              <a:rPr lang="en-US" smtClean="0"/>
              <a:t>Event B:  Sellers of music downloads negotiate a reduction in the royalties they must pay for each song they sell.  This event causes a fall in “costs of production” for sellers of music downloads.   Hence, the S curve shifts to the right.  </a:t>
            </a:r>
          </a:p>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p:spPr>
        <p:txBody>
          <a:bodyPr/>
          <a:lstStyle/>
          <a:p>
            <a:fld id="{E4336D22-DF63-4EE2-B851-F853DA2CBEFE}" type="slidenum">
              <a:rPr lang="en-US" smtClean="0"/>
              <a:pPr/>
              <a:t>73</a:t>
            </a:fld>
            <a:endParaRPr lang="en-US" smtClean="0"/>
          </a:p>
        </p:txBody>
      </p:sp>
      <p:sp>
        <p:nvSpPr>
          <p:cNvPr id="182274" name="Rectangle 2"/>
          <p:cNvSpPr>
            <a:spLocks noGrp="1" noRot="1" noChangeAspect="1" noChangeArrowheads="1" noTextEdit="1"/>
          </p:cNvSpPr>
          <p:nvPr>
            <p:ph type="sldImg"/>
          </p:nvPr>
        </p:nvSpPr>
        <p:spPr>
          <a:xfrm>
            <a:off x="1143000" y="534988"/>
            <a:ext cx="4572000" cy="3429000"/>
          </a:xfrm>
          <a:ln/>
        </p:spPr>
      </p:sp>
      <p:sp>
        <p:nvSpPr>
          <p:cNvPr id="182275" name="Rectangle 3"/>
          <p:cNvSpPr>
            <a:spLocks noGrp="1" noChangeArrowheads="1"/>
          </p:cNvSpPr>
          <p:nvPr>
            <p:ph type="body" idx="1"/>
          </p:nvPr>
        </p:nvSpPr>
        <p:spPr>
          <a:xfrm>
            <a:off x="685800" y="4248150"/>
            <a:ext cx="5486400" cy="4210050"/>
          </a:xfrm>
          <a:noFill/>
          <a:ln/>
        </p:spPr>
        <p:txBody>
          <a:bodyPr/>
          <a:lstStyle/>
          <a:p>
            <a:pPr eaLnBrk="1" hangingPunct="1"/>
            <a:r>
              <a:rPr lang="en-US" smtClean="0"/>
              <a:t>It’s not necessary to draw a graph here.   The answers to steps 1 and 2 should be clear from parts A and B.  The answer to step 3 is a combination of the results from A and B.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a:spLocks noGrp="1" noChangeArrowheads="1"/>
          </p:cNvSpPr>
          <p:nvPr>
            <p:ph type="sldNum" sz="quarter" idx="5"/>
          </p:nvPr>
        </p:nvSpPr>
        <p:spPr>
          <a:noFill/>
        </p:spPr>
        <p:txBody>
          <a:bodyPr/>
          <a:lstStyle/>
          <a:p>
            <a:fld id="{754DF5D7-3DEB-431F-B495-0889E8D5565E}" type="slidenum">
              <a:rPr lang="en-US" smtClean="0"/>
              <a:pPr/>
              <a:t>74</a:t>
            </a:fld>
            <a:endParaRPr lang="en-US" smtClean="0"/>
          </a:p>
        </p:txBody>
      </p:sp>
      <p:sp>
        <p:nvSpPr>
          <p:cNvPr id="184322" name="Rectangle 2"/>
          <p:cNvSpPr>
            <a:spLocks noGrp="1" noRot="1" noChangeAspect="1" noChangeArrowheads="1" noTextEdit="1"/>
          </p:cNvSpPr>
          <p:nvPr>
            <p:ph type="sldImg"/>
          </p:nvPr>
        </p:nvSpPr>
        <p:spPr>
          <a:xfrm>
            <a:off x="1143000" y="534988"/>
            <a:ext cx="4572000" cy="3429000"/>
          </a:xfrm>
          <a:ln/>
        </p:spPr>
      </p:sp>
      <p:sp>
        <p:nvSpPr>
          <p:cNvPr id="184323" name="Rectangle 3"/>
          <p:cNvSpPr>
            <a:spLocks noGrp="1" noChangeArrowheads="1"/>
          </p:cNvSpPr>
          <p:nvPr>
            <p:ph type="body" idx="1"/>
          </p:nvPr>
        </p:nvSpPr>
        <p:spPr>
          <a:xfrm>
            <a:off x="685800" y="4248150"/>
            <a:ext cx="5486400" cy="4210050"/>
          </a:xfrm>
          <a:noFill/>
          <a:ln/>
        </p:spPr>
        <p:txBody>
          <a:bodyPr/>
          <a:lstStyle/>
          <a:p>
            <a:pPr eaLnBrk="1" hangingPunct="1"/>
            <a:r>
              <a:rPr lang="en-US" smtClean="0"/>
              <a:t>In the textbook, the conclusion of this chapter offers some very nice elaboration on the second bullet point.  </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8087B419-D1AF-4B5D-9640-6BBD9C7E62FD}" type="slidenum">
              <a:rPr lang="en-US" smtClean="0"/>
              <a:pPr/>
              <a:t>22</a:t>
            </a:fld>
            <a:endParaRPr lang="en-US" smtClean="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eaLnBrk="1" hangingPunct="1">
              <a:lnSpc>
                <a:spcPct val="90000"/>
              </a:lnSpc>
            </a:pPr>
            <a:r>
              <a:rPr lang="en-US" smtClean="0"/>
              <a:t>Beginning economics students often have trouble understanding the difference between a movement along the curve and a shift in the curve.  Here, the animation has been carefully designed to help students see that a shift in the curve results from an increase in quantity at each price.  </a:t>
            </a:r>
          </a:p>
          <a:p>
            <a:pPr eaLnBrk="1" hangingPunct="1">
              <a:lnSpc>
                <a:spcPct val="90000"/>
              </a:lnSpc>
            </a:pPr>
            <a:endParaRPr lang="en-US" smtClean="0"/>
          </a:p>
          <a:p>
            <a:pPr eaLnBrk="1" hangingPunct="1">
              <a:lnSpc>
                <a:spcPct val="90000"/>
              </a:lnSpc>
            </a:pPr>
            <a:r>
              <a:rPr lang="en-US" smtClean="0"/>
              <a:t>(A more realistic scenario would involve a non-parallel shift, where the horizontal distance of the shift would be greater for lower prices than higher ones. However, to remain consistent with the textbook, and to keep things simple, this slide shows a parallel shift.)</a:t>
            </a:r>
          </a:p>
          <a:p>
            <a:pPr eaLnBrk="1" hangingPunct="1">
              <a:lnSpc>
                <a:spcPct val="90000"/>
              </a:lnSpc>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48FBCCCA-0102-4F13-9408-EA73BE7FDF3E}" type="slidenum">
              <a:rPr lang="en-US" smtClean="0"/>
              <a:pPr/>
              <a:t>23</a:t>
            </a:fld>
            <a:endParaRPr lang="en-US" smtClean="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eaLnBrk="1" hangingPunct="1"/>
            <a:r>
              <a:rPr lang="en-US" smtClean="0"/>
              <a:t>Students should notice that the only determinant of quantity demanded that causes a movement along the curve is price.  Also notice:  price is one of the variables measured along the axes of the graph.  </a:t>
            </a:r>
          </a:p>
          <a:p>
            <a:pPr eaLnBrk="1" hangingPunct="1"/>
            <a:endParaRPr lang="en-US" smtClean="0"/>
          </a:p>
          <a:p>
            <a:pPr eaLnBrk="1" hangingPunct="1"/>
            <a:r>
              <a:rPr lang="en-US" smtClean="0"/>
              <a:t>Here’s a handy “rule of thumb” to help students remember whether the curve shifts:  If the variable causing demand to change is measured on one of the axes, you move along the curve.  If the variable that’s causing demand to change is NOT measured on either axis, then the curve shifts.  </a:t>
            </a:r>
          </a:p>
          <a:p>
            <a:pPr eaLnBrk="1" hangingPunct="1"/>
            <a:endParaRPr lang="en-US" smtClean="0"/>
          </a:p>
          <a:p>
            <a:pPr eaLnBrk="1" hangingPunct="1"/>
            <a:r>
              <a:rPr lang="en-US" smtClean="0"/>
              <a:t>This rule of thumb works with all curves in economics that involve an X-Y relationship.  (I.e., it works for the supply curve, the marginal cost curve, the IS and LM curves, among many others, but it doesn’t apply to curves drawn on time series graphs.)  </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4AC10D0C-C99B-4943-A858-BCB31EC37266}" type="slidenum">
              <a:rPr lang="en-US" smtClean="0"/>
              <a:pPr/>
              <a:t>24</a:t>
            </a:fld>
            <a:endParaRPr lang="en-US" smtClean="0"/>
          </a:p>
        </p:txBody>
      </p:sp>
      <p:sp>
        <p:nvSpPr>
          <p:cNvPr id="83970" name="Rectangle 2"/>
          <p:cNvSpPr>
            <a:spLocks noGrp="1" noRot="1" noChangeAspect="1" noChangeArrowheads="1" noTextEdit="1"/>
          </p:cNvSpPr>
          <p:nvPr>
            <p:ph type="sldImg"/>
          </p:nvPr>
        </p:nvSpPr>
        <p:spPr>
          <a:xfrm>
            <a:off x="1143000" y="534988"/>
            <a:ext cx="4572000" cy="3429000"/>
          </a:xfrm>
          <a:ln/>
        </p:spPr>
      </p:sp>
      <p:sp>
        <p:nvSpPr>
          <p:cNvPr id="83971" name="Rectangle 3"/>
          <p:cNvSpPr>
            <a:spLocks noGrp="1" noChangeArrowheads="1"/>
          </p:cNvSpPr>
          <p:nvPr>
            <p:ph type="body" idx="1"/>
          </p:nvPr>
        </p:nvSpPr>
        <p:spPr>
          <a:xfrm>
            <a:off x="685800" y="4248150"/>
            <a:ext cx="5486400" cy="4210050"/>
          </a:xfrm>
          <a:noFill/>
          <a:ln/>
        </p:spPr>
        <p:txBody>
          <a:bodyPr/>
          <a:lstStyle/>
          <a:p>
            <a:pPr eaLnBrk="1" hangingPunct="1"/>
            <a:r>
              <a:rPr lang="en-US" smtClean="0"/>
              <a:t>In each case, there are only three possible answers:</a:t>
            </a:r>
          </a:p>
          <a:p>
            <a:pPr eaLnBrk="1" hangingPunct="1"/>
            <a:r>
              <a:rPr lang="en-US" smtClean="0"/>
              <a:t>	- the curve shifts to the right</a:t>
            </a:r>
          </a:p>
          <a:p>
            <a:pPr eaLnBrk="1" hangingPunct="1"/>
            <a:r>
              <a:rPr lang="en-US" smtClean="0"/>
              <a:t>	- the curve shifts to the left</a:t>
            </a:r>
          </a:p>
          <a:p>
            <a:pPr eaLnBrk="1" hangingPunct="1"/>
            <a:r>
              <a:rPr lang="en-US" smtClean="0"/>
              <a:t>	- the curve does not shift (though there may be a movement along the curve)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AB1673BF-2243-44C1-9EA4-F1ADE01E06C0}" type="slidenum">
              <a:rPr lang="en-US" smtClean="0"/>
              <a:pPr/>
              <a:t>25</a:t>
            </a:fld>
            <a:endParaRPr lang="en-US" smtClean="0"/>
          </a:p>
        </p:txBody>
      </p:sp>
      <p:sp>
        <p:nvSpPr>
          <p:cNvPr id="86018" name="Rectangle 2"/>
          <p:cNvSpPr>
            <a:spLocks noGrp="1" noRot="1" noChangeAspect="1" noChangeArrowheads="1" noTextEdit="1"/>
          </p:cNvSpPr>
          <p:nvPr>
            <p:ph type="sldImg"/>
          </p:nvPr>
        </p:nvSpPr>
        <p:spPr>
          <a:xfrm>
            <a:off x="1143000" y="534988"/>
            <a:ext cx="4572000" cy="3429000"/>
          </a:xfrm>
          <a:ln/>
        </p:spPr>
      </p:sp>
      <p:sp>
        <p:nvSpPr>
          <p:cNvPr id="86019" name="Rectangle 3"/>
          <p:cNvSpPr>
            <a:spLocks noGrp="1" noChangeArrowheads="1"/>
          </p:cNvSpPr>
          <p:nvPr>
            <p:ph type="body" idx="1"/>
          </p:nvPr>
        </p:nvSpPr>
        <p:spPr>
          <a:xfrm>
            <a:off x="685800" y="4248150"/>
            <a:ext cx="5486400" cy="4210050"/>
          </a:xfrm>
          <a:noFill/>
          <a:ln/>
        </p:spPr>
        <p:txBody>
          <a:bodyPr/>
          <a:lstStyle/>
          <a:p>
            <a:pPr eaLnBrk="1" hangingPunct="1"/>
            <a:r>
              <a:rPr lang="en-US" smtClean="0"/>
              <a:t>Point out to your students that there are no numbers or units on either axis, and we are using “P</a:t>
            </a:r>
            <a:r>
              <a:rPr lang="en-US" baseline="-25000" smtClean="0"/>
              <a:t>1</a:t>
            </a:r>
            <a:r>
              <a:rPr lang="en-US" smtClean="0"/>
              <a:t>” and “Q</a:t>
            </a:r>
            <a:r>
              <a:rPr lang="en-US" baseline="-25000" smtClean="0"/>
              <a:t>1</a:t>
            </a:r>
            <a:r>
              <a:rPr lang="en-US" smtClean="0"/>
              <a:t>” to represent the initial price and quantity, rather than specific numerical values.  Tell them that this is common, because in much economic analysis, the goal is only to see the direction of changes, not specific amounts.  (Besides, if we put numbers on this graph, they’d just have been made up, so why bother?)</a:t>
            </a:r>
          </a:p>
          <a:p>
            <a:pPr eaLnBrk="1" hangingPunct="1"/>
            <a:endParaRPr lang="en-US" smtClean="0"/>
          </a:p>
          <a:p>
            <a:pPr eaLnBrk="1" hangingPunct="1"/>
            <a:r>
              <a:rPr lang="en-US" smtClean="0"/>
              <a:t>Also point out the following:  </a:t>
            </a:r>
          </a:p>
          <a:p>
            <a:pPr eaLnBrk="1" hangingPunct="1"/>
            <a:r>
              <a:rPr lang="en-US" smtClean="0"/>
              <a:t>Notice that the price of music downloads is the same, but the quantity demanded is now higher.  In fact, this is the nature of a shift in a curve:  at any given price, the quantity is different than before.  </a:t>
            </a:r>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3FB1F8C9-E66D-4FB8-BA56-B8DD28BE6B06}" type="slidenum">
              <a:rPr lang="en-US" smtClean="0"/>
              <a:pPr/>
              <a:t>26</a:t>
            </a:fld>
            <a:endParaRPr lang="en-US" smtClean="0"/>
          </a:p>
        </p:txBody>
      </p:sp>
      <p:sp>
        <p:nvSpPr>
          <p:cNvPr id="88066" name="Rectangle 2"/>
          <p:cNvSpPr>
            <a:spLocks noGrp="1" noRot="1" noChangeAspect="1" noChangeArrowheads="1" noTextEdit="1"/>
          </p:cNvSpPr>
          <p:nvPr>
            <p:ph type="sldImg"/>
          </p:nvPr>
        </p:nvSpPr>
        <p:spPr>
          <a:xfrm>
            <a:off x="1143000" y="534988"/>
            <a:ext cx="4572000" cy="3429000"/>
          </a:xfrm>
          <a:ln/>
        </p:spPr>
      </p:sp>
      <p:sp>
        <p:nvSpPr>
          <p:cNvPr id="88067"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pPr eaLnBrk="0" hangingPunct="0">
                <a:defRPr/>
              </a:pPr>
              <a:endParaRPr lang="en-US"/>
            </a:p>
          </p:txBody>
        </p:sp>
        <p:sp>
          <p:nvSpPr>
            <p:cNvPr id="6"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eaLnBrk="0" hangingPunct="0">
                <a:defRPr/>
              </a:pPr>
              <a:endParaRPr lang="en-US"/>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0" hangingPunct="0">
                <a:defRPr/>
              </a:pPr>
              <a:endParaRPr lang="en-US"/>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0" hangingPunct="0">
                <a:defRPr/>
              </a:pPr>
              <a:endParaRPr lang="en-US"/>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eaLnBrk="0" hangingPunct="0">
                <a:defRPr/>
              </a:pPr>
              <a:endParaRPr lang="en-US"/>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eaLnBrk="0" hangingPunct="0">
                <a:defRPr/>
              </a:pPr>
              <a:endParaRPr lang="en-US"/>
            </a:p>
          </p:txBody>
        </p:sp>
      </p:grpSp>
      <p:sp>
        <p:nvSpPr>
          <p:cNvPr id="5129"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5130"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en-US"/>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en-US"/>
          </a:p>
        </p:txBody>
      </p:sp>
      <p:sp>
        <p:nvSpPr>
          <p:cNvPr id="13" name="Rectangle 13"/>
          <p:cNvSpPr>
            <a:spLocks noGrp="1" noChangeArrowheads="1"/>
          </p:cNvSpPr>
          <p:nvPr>
            <p:ph type="sldNum" sz="quarter" idx="12"/>
          </p:nvPr>
        </p:nvSpPr>
        <p:spPr/>
        <p:txBody>
          <a:bodyPr/>
          <a:lstStyle>
            <a:lvl1pPr>
              <a:defRPr/>
            </a:lvl1pPr>
          </a:lstStyle>
          <a:p>
            <a:pPr>
              <a:defRPr/>
            </a:pPr>
            <a:fld id="{3453CB96-5A45-432D-87F1-0A8892E0F96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7D3534CF-187B-4155-8E9D-82BEF9C13F5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A5783225-6A8A-4AB9-A9C3-08A255065D0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18075" y="1905000"/>
            <a:ext cx="3927475" cy="4191000"/>
          </a:xfrm>
        </p:spPr>
        <p:txBody>
          <a:bodyPr/>
          <a:lstStyle/>
          <a:p>
            <a:pPr lvl="0"/>
            <a:endParaRPr lang="en-US" noProof="0"/>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BBA1F24F-7460-4875-95E7-EEA3CDE9640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1AD9C91C-965B-4DF1-8961-33C01C20391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8075"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8075" y="40767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ln/>
        </p:spPr>
        <p:txBody>
          <a:bodyPr/>
          <a:lstStyle>
            <a:lvl1pPr>
              <a:defRPr/>
            </a:lvl1pPr>
          </a:lstStyle>
          <a:p>
            <a:pPr>
              <a:defRPr/>
            </a:pPr>
            <a:endParaRPr lang="en-US"/>
          </a:p>
        </p:txBody>
      </p:sp>
      <p:sp>
        <p:nvSpPr>
          <p:cNvPr id="7" name="Rectangle 12"/>
          <p:cNvSpPr>
            <a:spLocks noGrp="1" noChangeArrowheads="1"/>
          </p:cNvSpPr>
          <p:nvPr>
            <p:ph type="ftr" sz="quarter" idx="11"/>
          </p:nvPr>
        </p:nvSpPr>
        <p:spPr>
          <a:ln/>
        </p:spPr>
        <p:txBody>
          <a:bodyPr/>
          <a:lstStyle>
            <a:lvl1pPr>
              <a:defRPr/>
            </a:lvl1pPr>
          </a:lstStyle>
          <a:p>
            <a:pPr>
              <a:defRPr/>
            </a:pPr>
            <a:endParaRPr lang="en-US"/>
          </a:p>
        </p:txBody>
      </p:sp>
      <p:sp>
        <p:nvSpPr>
          <p:cNvPr id="8" name="Rectangle 13"/>
          <p:cNvSpPr>
            <a:spLocks noGrp="1" noChangeArrowheads="1"/>
          </p:cNvSpPr>
          <p:nvPr>
            <p:ph type="sldNum" sz="quarter" idx="12"/>
          </p:nvPr>
        </p:nvSpPr>
        <p:spPr>
          <a:ln/>
        </p:spPr>
        <p:txBody>
          <a:bodyPr/>
          <a:lstStyle>
            <a:lvl1pPr>
              <a:defRPr/>
            </a:lvl1pPr>
          </a:lstStyle>
          <a:p>
            <a:pPr>
              <a:defRPr/>
            </a:pPr>
            <a:fld id="{09CB8CED-AAA9-4BDF-A839-5ED485407AF3}"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39E854A4-B156-4BC4-A43D-515F3B1623F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BB861B0-BECE-4705-A535-12FF29D52B6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42F551D5-009C-40A0-B034-EF78C13BB36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C3BB474A-B68D-45FC-8B8A-6438D321EAD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60839621-CC4A-4A9D-9FB1-861F71AE49B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8DD1407E-C541-4098-8E70-9E677C1B7E0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B3E65EB2-8FD5-435D-81A7-6A184042F6A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532A8C27-025C-448A-BF76-DB676CB9873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3ED1A5BE-2774-4EFA-89ED-A9FD287D53B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9088" y="1828800"/>
            <a:ext cx="8824912" cy="5029200"/>
            <a:chOff x="201" y="1152"/>
            <a:chExt cx="5559" cy="3168"/>
          </a:xfrm>
        </p:grpSpPr>
        <p:sp>
          <p:nvSpPr>
            <p:cNvPr id="4099"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eaLnBrk="0" hangingPunct="0">
                <a:defRPr/>
              </a:pPr>
              <a:endParaRPr lang="en-US"/>
            </a:p>
          </p:txBody>
        </p:sp>
        <p:sp>
          <p:nvSpPr>
            <p:cNvPr id="4100"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pPr eaLnBrk="0" hangingPunct="0">
                <a:defRPr/>
              </a:pPr>
              <a:endParaRPr lang="en-US"/>
            </a:p>
          </p:txBody>
        </p:sp>
        <p:sp>
          <p:nvSpPr>
            <p:cNvPr id="4101"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pPr eaLnBrk="0" hangingPunct="0">
                <a:defRPr/>
              </a:pPr>
              <a:endParaRPr lang="en-US"/>
            </a:p>
          </p:txBody>
        </p:sp>
        <p:sp>
          <p:nvSpPr>
            <p:cNvPr id="4102"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0" hangingPunct="0">
                <a:defRPr/>
              </a:pPr>
              <a:endParaRPr lang="en-US"/>
            </a:p>
          </p:txBody>
        </p:sp>
        <p:sp>
          <p:nvSpPr>
            <p:cNvPr id="4103"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0" hangingPunct="0">
                <a:defRPr/>
              </a:pPr>
              <a:endParaRPr lang="en-US"/>
            </a:p>
          </p:txBody>
        </p:sp>
        <p:sp>
          <p:nvSpPr>
            <p:cNvPr id="4104"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eaLnBrk="0" hangingPunct="0">
                <a:defRPr/>
              </a:pPr>
              <a:endParaRPr lang="en-US"/>
            </a:p>
          </p:txBody>
        </p:sp>
        <p:sp>
          <p:nvSpPr>
            <p:cNvPr id="4105"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0" hangingPunct="0">
                <a:defRPr/>
              </a:pPr>
              <a:endParaRPr lang="en-US"/>
            </a:p>
          </p:txBody>
        </p:sp>
        <p:sp>
          <p:nvSpPr>
            <p:cNvPr id="4106"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eaLnBrk="0" hangingPunct="0">
                <a:defRPr/>
              </a:pPr>
              <a:endParaRPr lang="en-US"/>
            </a:p>
          </p:txBody>
        </p:sp>
      </p:grpSp>
      <p:sp>
        <p:nvSpPr>
          <p:cNvPr id="4107"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p>
        </p:txBody>
      </p:sp>
      <p:sp>
        <p:nvSpPr>
          <p:cNvPr id="4108"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p>
        </p:txBody>
      </p:sp>
      <p:sp>
        <p:nvSpPr>
          <p:cNvPr id="4109"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707EDB13-A9FC-42A2-8A37-3374BA60536D}" type="slidenum">
              <a:rPr lang="en-US"/>
              <a:pPr>
                <a:defRPr/>
              </a:pPr>
              <a:t>‹#›</a:t>
            </a:fld>
            <a:endParaRPr lang="en-US"/>
          </a:p>
        </p:txBody>
      </p:sp>
      <p:sp>
        <p:nvSpPr>
          <p:cNvPr id="4110"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1"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5" r:id="rId1"/>
    <p:sldLayoutId id="2147483664" r:id="rId2"/>
    <p:sldLayoutId id="2147483663" r:id="rId3"/>
    <p:sldLayoutId id="2147483662" r:id="rId4"/>
    <p:sldLayoutId id="2147483661" r:id="rId5"/>
    <p:sldLayoutId id="2147483660" r:id="rId6"/>
    <p:sldLayoutId id="2147483659" r:id="rId7"/>
    <p:sldLayoutId id="2147483658" r:id="rId8"/>
    <p:sldLayoutId id="2147483657" r:id="rId9"/>
    <p:sldLayoutId id="2147483656" r:id="rId10"/>
    <p:sldLayoutId id="2147483655" r:id="rId11"/>
    <p:sldLayoutId id="2147483654" r:id="rId12"/>
    <p:sldLayoutId id="2147483653" r:id="rId13"/>
    <p:sldLayoutId id="2147483652" r:id="rId14"/>
    <p:sldLayoutId id="2147483651" r:id="rId15"/>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hyperlink" Target="../../../../Program%20Files/TurningPoint/2003/Questions.html"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hyperlink" Target="../../../../Program%20Files/TurningPoint/2003/Questions.html" TargetMode="Externa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4.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hyperlink" Target="../../../../Program%20Files/TurningPoint/2003/Questions.html" TargetMode="External"/><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8.emf"/><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hyperlink" Target="../../../../Program%20Files/TurningPoint/2003/Questions.html" TargetMode="Externa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0.emf"/><Relationship Id="rId5" Type="http://schemas.openxmlformats.org/officeDocument/2006/relationships/oleObject" Target="../embeddings/Microsoft_Excel_97-2003_Worksheet4.xls"/><Relationship Id="rId4" Type="http://schemas.openxmlformats.org/officeDocument/2006/relationships/oleObject" Target="../embeddings/oleObject4.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hyperlink" Target="../../../../Program%20Files/TurningPoint/2003/Questions.html" TargetMode="Externa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1.emf"/><Relationship Id="rId5" Type="http://schemas.openxmlformats.org/officeDocument/2006/relationships/oleObject" Target="../embeddings/Microsoft_Excel_97-2003_Worksheet5.xls"/><Relationship Id="rId4" Type="http://schemas.openxmlformats.org/officeDocument/2006/relationships/oleObject" Target="../embeddings/oleObject5.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hyperlink" Target="../../../../Program%20Files/TurningPoint/2003/Questions.html" TargetMode="Externa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1.emf"/><Relationship Id="rId5" Type="http://schemas.openxmlformats.org/officeDocument/2006/relationships/oleObject" Target="../embeddings/Microsoft_Excel_97-2003_Worksheet6.xls"/><Relationship Id="rId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8.emf"/><Relationship Id="rId5" Type="http://schemas.openxmlformats.org/officeDocument/2006/relationships/oleObject" Target="../embeddings/Microsoft_Excel_97-2003_Worksheet7.xls"/><Relationship Id="rId4" Type="http://schemas.openxmlformats.org/officeDocument/2006/relationships/oleObject" Target="../embeddings/oleObject7.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8.emf"/><Relationship Id="rId5" Type="http://schemas.openxmlformats.org/officeDocument/2006/relationships/oleObject" Target="../embeddings/Microsoft_Excel_97-2003_Worksheet8.xls"/><Relationship Id="rId4" Type="http://schemas.openxmlformats.org/officeDocument/2006/relationships/oleObject" Target="../embeddings/oleObject8.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8.emf"/><Relationship Id="rId5" Type="http://schemas.openxmlformats.org/officeDocument/2006/relationships/oleObject" Target="../embeddings/Microsoft_Excel_97-2003_Worksheet9.xls"/><Relationship Id="rId4" Type="http://schemas.openxmlformats.org/officeDocument/2006/relationships/oleObject" Target="../embeddings/oleObject9.bin"/></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8.emf"/><Relationship Id="rId5" Type="http://schemas.openxmlformats.org/officeDocument/2006/relationships/oleObject" Target="../embeddings/Microsoft_Excel_97-2003_Worksheet10.xls"/><Relationship Id="rId4" Type="http://schemas.openxmlformats.org/officeDocument/2006/relationships/oleObject" Target="../embeddings/oleObject10.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8.emf"/><Relationship Id="rId5" Type="http://schemas.openxmlformats.org/officeDocument/2006/relationships/oleObject" Target="../embeddings/Microsoft_Excel_97-2003_Worksheet11.xls"/><Relationship Id="rId4" Type="http://schemas.openxmlformats.org/officeDocument/2006/relationships/oleObject" Target="../embeddings/oleObject11.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8.emf"/><Relationship Id="rId5" Type="http://schemas.openxmlformats.org/officeDocument/2006/relationships/oleObject" Target="../embeddings/Microsoft_Excel_97-2003_Worksheet12.xls"/><Relationship Id="rId4" Type="http://schemas.openxmlformats.org/officeDocument/2006/relationships/oleObject" Target="../embeddings/oleObject12.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8.emf"/><Relationship Id="rId5" Type="http://schemas.openxmlformats.org/officeDocument/2006/relationships/oleObject" Target="../embeddings/Microsoft_Excel_97-2003_Worksheet13.xls"/><Relationship Id="rId4" Type="http://schemas.openxmlformats.org/officeDocument/2006/relationships/oleObject" Target="../embeddings/oleObject13.bin"/></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Program%20Files/TurningPoint/2003/Questions.html" TargetMode="Externa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0.emf"/><Relationship Id="rId5" Type="http://schemas.openxmlformats.org/officeDocument/2006/relationships/oleObject" Target="../embeddings/Microsoft_Excel_97-2003_Worksheet14.xls"/><Relationship Id="rId4" Type="http://schemas.openxmlformats.org/officeDocument/2006/relationships/oleObject" Target="../embeddings/oleObject14.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0.emf"/><Relationship Id="rId5" Type="http://schemas.openxmlformats.org/officeDocument/2006/relationships/oleObject" Target="../embeddings/Microsoft_Excel_97-2003_Worksheet15.xls"/><Relationship Id="rId4" Type="http://schemas.openxmlformats.org/officeDocument/2006/relationships/oleObject" Target="../embeddings/oleObject15.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Program%20Files/TurningPoint/2003/Questions.html"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sz="4800"/>
              <a:t>The Market Forces of Supply and Demand</a:t>
            </a:r>
          </a:p>
        </p:txBody>
      </p:sp>
      <p:sp>
        <p:nvSpPr>
          <p:cNvPr id="2051" name="Rectangle 3"/>
          <p:cNvSpPr>
            <a:spLocks noGrp="1" noChangeArrowheads="1"/>
          </p:cNvSpPr>
          <p:nvPr>
            <p:ph type="subTitle" idx="1"/>
          </p:nvPr>
        </p:nvSpPr>
        <p:spPr/>
        <p:txBody>
          <a:bodyPr/>
          <a:lstStyle/>
          <a:p>
            <a:pPr eaLnBrk="1" hangingPunct="1">
              <a:defRPr/>
            </a:pPr>
            <a:endParaRPr lang="en-US"/>
          </a:p>
        </p:txBody>
      </p:sp>
      <p:pic>
        <p:nvPicPr>
          <p:cNvPr id="18435" name="Picture 1"/>
          <p:cNvPicPr>
            <a:picLocks noChangeAspect="1" noChangeArrowheads="1"/>
          </p:cNvPicPr>
          <p:nvPr/>
        </p:nvPicPr>
        <p:blipFill>
          <a:blip r:embed="rId2" cstate="print"/>
          <a:srcRect/>
          <a:stretch>
            <a:fillRect/>
          </a:stretch>
        </p:blipFill>
        <p:spPr bwMode="auto">
          <a:xfrm>
            <a:off x="5410200" y="3403600"/>
            <a:ext cx="3400425" cy="3454400"/>
          </a:xfrm>
          <a:prstGeom prst="rect">
            <a:avLst/>
          </a:prstGeom>
          <a:noFill/>
          <a:ln w="9525">
            <a:noFill/>
            <a:miter lim="800000"/>
            <a:headEnd/>
            <a:tailEnd/>
          </a:ln>
        </p:spPr>
      </p:pic>
      <p:pic>
        <p:nvPicPr>
          <p:cNvPr id="18436" name="Picture 2"/>
          <p:cNvPicPr>
            <a:picLocks noChangeAspect="1" noChangeArrowheads="1"/>
          </p:cNvPicPr>
          <p:nvPr/>
        </p:nvPicPr>
        <p:blipFill>
          <a:blip r:embed="rId3" cstate="print"/>
          <a:srcRect/>
          <a:stretch>
            <a:fillRect/>
          </a:stretch>
        </p:blipFill>
        <p:spPr bwMode="auto">
          <a:xfrm>
            <a:off x="0" y="3602038"/>
            <a:ext cx="2686050" cy="325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eaLnBrk="1" hangingPunct="1">
              <a:defRPr/>
            </a:pPr>
            <a:r>
              <a:rPr lang="en-US" dirty="0" smtClean="0"/>
              <a:t>Law of Diminishing Marginal Utility</a:t>
            </a:r>
            <a:endParaRPr lang="en-US" dirty="0"/>
          </a:p>
        </p:txBody>
      </p:sp>
      <p:sp>
        <p:nvSpPr>
          <p:cNvPr id="7" name="Text Placeholder 6"/>
          <p:cNvSpPr>
            <a:spLocks noGrp="1"/>
          </p:cNvSpPr>
          <p:nvPr>
            <p:ph type="body" sz="half" idx="1"/>
          </p:nvPr>
        </p:nvSpPr>
        <p:spPr>
          <a:xfrm>
            <a:off x="0" y="1524000"/>
            <a:ext cx="5105400" cy="5181600"/>
          </a:xfrm>
        </p:spPr>
        <p:txBody>
          <a:bodyPr/>
          <a:lstStyle/>
          <a:p>
            <a:pPr eaLnBrk="1" hangingPunct="1">
              <a:defRPr/>
            </a:pPr>
            <a:r>
              <a:rPr lang="en-US" sz="2400" dirty="0" smtClean="0"/>
              <a:t>A law of economics stating that as a person increases consumption of a product - while keeping consumption of other products constant - there is a decline in the marginal utility that person derives from consuming each additional unit of that product.</a:t>
            </a:r>
          </a:p>
          <a:p>
            <a:pPr eaLnBrk="1" hangingPunct="1">
              <a:defRPr/>
            </a:pPr>
            <a:r>
              <a:rPr lang="en-US" sz="2400" dirty="0" smtClean="0"/>
              <a:t>The more a good, a consumer already has, the lower the extra (marginal) utility (satisfaction) provided by each extra unit</a:t>
            </a:r>
          </a:p>
          <a:p>
            <a:pPr eaLnBrk="1" hangingPunct="1">
              <a:defRPr/>
            </a:pPr>
            <a:r>
              <a:rPr lang="en-US" sz="2400" dirty="0" smtClean="0"/>
              <a:t>A </a:t>
            </a:r>
            <a:r>
              <a:rPr lang="en-US" sz="2400" dirty="0" err="1" smtClean="0"/>
              <a:t>util</a:t>
            </a:r>
            <a:r>
              <a:rPr lang="en-US" sz="2400" dirty="0" smtClean="0"/>
              <a:t> = a unit of satisfaction</a:t>
            </a:r>
          </a:p>
          <a:p>
            <a:pPr eaLnBrk="1" hangingPunct="1">
              <a:buFont typeface="Wingdings" pitchFamily="2" charset="2"/>
              <a:buNone/>
              <a:defRPr/>
            </a:pPr>
            <a:endParaRPr lang="en-US" dirty="0"/>
          </a:p>
        </p:txBody>
      </p:sp>
      <p:sp>
        <p:nvSpPr>
          <p:cNvPr id="9" name="Content Placeholder 8"/>
          <p:cNvSpPr>
            <a:spLocks noGrp="1"/>
          </p:cNvSpPr>
          <p:nvPr>
            <p:ph sz="quarter" idx="3"/>
          </p:nvPr>
        </p:nvSpPr>
        <p:spPr>
          <a:xfrm>
            <a:off x="4800600" y="5715000"/>
            <a:ext cx="4343400" cy="1143000"/>
          </a:xfrm>
        </p:spPr>
        <p:txBody>
          <a:bodyPr/>
          <a:lstStyle/>
          <a:p>
            <a:pPr eaLnBrk="1" hangingPunct="1">
              <a:defRPr/>
            </a:pPr>
            <a:r>
              <a:rPr lang="en-US" sz="1700" dirty="0" smtClean="0"/>
              <a:t>When total utility is at its peak, marginal utility becomes zero. MU reflects the change in total utility so it is negative when total utility declines</a:t>
            </a:r>
          </a:p>
          <a:p>
            <a:pPr eaLnBrk="1" hangingPunct="1">
              <a:defRPr/>
            </a:pPr>
            <a:endParaRPr lang="en-US" dirty="0"/>
          </a:p>
        </p:txBody>
      </p:sp>
      <p:pic>
        <p:nvPicPr>
          <p:cNvPr id="29700" name="Picture 3"/>
          <p:cNvPicPr>
            <a:picLocks noGrp="1" noChangeAspect="1" noChangeArrowheads="1"/>
          </p:cNvPicPr>
          <p:nvPr>
            <p:ph sz="quarter" idx="2"/>
          </p:nvPr>
        </p:nvPicPr>
        <p:blipFill>
          <a:blip r:embed="rId2" cstate="print"/>
          <a:srcRect/>
          <a:stretch>
            <a:fillRect/>
          </a:stretch>
        </p:blipFill>
        <p:spPr>
          <a:xfrm>
            <a:off x="5121275" y="1600200"/>
            <a:ext cx="4022725" cy="4191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dirty="0" smtClean="0"/>
              <a:t>Law of Diminishing Marginal Utility</a:t>
            </a:r>
            <a:endParaRPr lang="en-US" dirty="0"/>
          </a:p>
        </p:txBody>
      </p:sp>
      <p:pic>
        <p:nvPicPr>
          <p:cNvPr id="30722" name="Picture 2"/>
          <p:cNvPicPr>
            <a:picLocks noGrp="1" noChangeAspect="1" noChangeArrowheads="1"/>
          </p:cNvPicPr>
          <p:nvPr>
            <p:ph sz="half" idx="1"/>
          </p:nvPr>
        </p:nvPicPr>
        <p:blipFill>
          <a:blip r:embed="rId2" cstate="print"/>
          <a:srcRect/>
          <a:stretch>
            <a:fillRect/>
          </a:stretch>
        </p:blipFill>
        <p:spPr>
          <a:xfrm>
            <a:off x="1752600" y="4038600"/>
            <a:ext cx="1947863" cy="495300"/>
          </a:xfrm>
        </p:spPr>
      </p:pic>
      <p:pic>
        <p:nvPicPr>
          <p:cNvPr id="30723" name="Picture 3"/>
          <p:cNvPicPr>
            <a:picLocks noGrp="1" noChangeAspect="1" noChangeArrowheads="1"/>
          </p:cNvPicPr>
          <p:nvPr>
            <p:ph sz="half" idx="2"/>
          </p:nvPr>
        </p:nvPicPr>
        <p:blipFill>
          <a:blip r:embed="rId3" cstate="print"/>
          <a:srcRect/>
          <a:stretch>
            <a:fillRect/>
          </a:stretch>
        </p:blipFill>
        <p:spPr>
          <a:xfrm>
            <a:off x="1752600" y="2895600"/>
            <a:ext cx="2057400" cy="1017588"/>
          </a:xfrm>
        </p:spPr>
      </p:pic>
      <p:sp>
        <p:nvSpPr>
          <p:cNvPr id="30724" name="TextBox 8"/>
          <p:cNvSpPr txBox="1">
            <a:spLocks noChangeArrowheads="1"/>
          </p:cNvSpPr>
          <p:nvPr/>
        </p:nvSpPr>
        <p:spPr bwMode="auto">
          <a:xfrm>
            <a:off x="762000" y="1600200"/>
            <a:ext cx="4267200" cy="1477963"/>
          </a:xfrm>
          <a:prstGeom prst="rect">
            <a:avLst/>
          </a:prstGeom>
          <a:noFill/>
          <a:ln w="9525">
            <a:noFill/>
            <a:miter lim="800000"/>
            <a:headEnd/>
            <a:tailEnd/>
          </a:ln>
        </p:spPr>
        <p:txBody>
          <a:bodyPr>
            <a:spAutoFit/>
          </a:bodyPr>
          <a:lstStyle/>
          <a:p>
            <a:pPr eaLnBrk="0" hangingPunct="0">
              <a:buFont typeface="Arial" charset="0"/>
              <a:buChar char="•"/>
            </a:pPr>
            <a:r>
              <a:rPr lang="en-US"/>
              <a:t>Consumers want:</a:t>
            </a:r>
          </a:p>
          <a:p>
            <a:pPr lvl="1" eaLnBrk="0" hangingPunct="0">
              <a:buFont typeface="Arial" charset="0"/>
              <a:buChar char="•"/>
            </a:pPr>
            <a:r>
              <a:rPr lang="en-US"/>
              <a:t>1)To maximize their total utility</a:t>
            </a:r>
          </a:p>
          <a:p>
            <a:pPr lvl="1" eaLnBrk="0" hangingPunct="0">
              <a:buFont typeface="Arial" charset="0"/>
              <a:buChar char="•"/>
            </a:pPr>
            <a:r>
              <a:rPr lang="en-US"/>
              <a:t>2) The most for their money, most “bang for their bucks”</a:t>
            </a:r>
          </a:p>
          <a:p>
            <a:pPr lvl="1" eaLnBrk="0" hangingPunct="0">
              <a:buFont typeface="Arial" charset="0"/>
              <a:buChar char="•"/>
            </a:pPr>
            <a:endParaRPr lang="en-US"/>
          </a:p>
        </p:txBody>
      </p:sp>
      <p:pic>
        <p:nvPicPr>
          <p:cNvPr id="30725" name="Picture 6"/>
          <p:cNvPicPr>
            <a:picLocks noChangeAspect="1" noChangeArrowheads="1"/>
          </p:cNvPicPr>
          <p:nvPr/>
        </p:nvPicPr>
        <p:blipFill>
          <a:blip r:embed="rId4" cstate="print"/>
          <a:srcRect/>
          <a:stretch>
            <a:fillRect/>
          </a:stretch>
        </p:blipFill>
        <p:spPr bwMode="auto">
          <a:xfrm>
            <a:off x="4572000" y="4267200"/>
            <a:ext cx="3887788" cy="1128713"/>
          </a:xfrm>
          <a:prstGeom prst="rect">
            <a:avLst/>
          </a:prstGeom>
          <a:noFill/>
          <a:ln w="9525">
            <a:noFill/>
            <a:miter lim="800000"/>
            <a:headEnd/>
            <a:tailEnd/>
          </a:ln>
        </p:spPr>
      </p:pic>
      <p:sp>
        <p:nvSpPr>
          <p:cNvPr id="30726" name="TextBox 12"/>
          <p:cNvSpPr txBox="1">
            <a:spLocks noChangeArrowheads="1"/>
          </p:cNvSpPr>
          <p:nvPr/>
        </p:nvSpPr>
        <p:spPr bwMode="auto">
          <a:xfrm>
            <a:off x="4572000" y="5486400"/>
            <a:ext cx="4572000" cy="1200150"/>
          </a:xfrm>
          <a:prstGeom prst="rect">
            <a:avLst/>
          </a:prstGeom>
          <a:noFill/>
          <a:ln w="9525">
            <a:noFill/>
            <a:miter lim="800000"/>
            <a:headEnd/>
            <a:tailEnd/>
          </a:ln>
        </p:spPr>
        <p:txBody>
          <a:bodyPr>
            <a:spAutoFit/>
          </a:bodyPr>
          <a:lstStyle/>
          <a:p>
            <a:pPr eaLnBrk="0" hangingPunct="0"/>
            <a:r>
              <a:rPr lang="en-US"/>
              <a:t>In other words, whatever combination of two goods that meets this condition with the available income will maximize the consumer’s total utility. </a:t>
            </a:r>
          </a:p>
        </p:txBody>
      </p:sp>
      <p:sp>
        <p:nvSpPr>
          <p:cNvPr id="30727" name="TextBox 13"/>
          <p:cNvSpPr txBox="1">
            <a:spLocks noChangeArrowheads="1"/>
          </p:cNvSpPr>
          <p:nvPr/>
        </p:nvSpPr>
        <p:spPr bwMode="auto">
          <a:xfrm>
            <a:off x="1295400" y="3200400"/>
            <a:ext cx="381000" cy="338138"/>
          </a:xfrm>
          <a:prstGeom prst="rect">
            <a:avLst/>
          </a:prstGeom>
          <a:noFill/>
          <a:ln w="9525">
            <a:noFill/>
            <a:miter lim="800000"/>
            <a:headEnd/>
            <a:tailEnd/>
          </a:ln>
        </p:spPr>
        <p:txBody>
          <a:bodyPr>
            <a:spAutoFit/>
          </a:bodyPr>
          <a:lstStyle/>
          <a:p>
            <a:pPr eaLnBrk="0" hangingPunct="0"/>
            <a:r>
              <a:rPr lang="en-US" sz="1600"/>
              <a:t>3)</a:t>
            </a:r>
          </a:p>
        </p:txBody>
      </p:sp>
      <p:sp>
        <p:nvSpPr>
          <p:cNvPr id="30728" name="TextBox 14"/>
          <p:cNvSpPr txBox="1">
            <a:spLocks noChangeArrowheads="1"/>
          </p:cNvSpPr>
          <p:nvPr/>
        </p:nvSpPr>
        <p:spPr bwMode="auto">
          <a:xfrm>
            <a:off x="1295400" y="4114800"/>
            <a:ext cx="381000" cy="338138"/>
          </a:xfrm>
          <a:prstGeom prst="rect">
            <a:avLst/>
          </a:prstGeom>
          <a:noFill/>
          <a:ln w="9525">
            <a:noFill/>
            <a:miter lim="800000"/>
            <a:headEnd/>
            <a:tailEnd/>
          </a:ln>
        </p:spPr>
        <p:txBody>
          <a:bodyPr>
            <a:spAutoFit/>
          </a:bodyPr>
          <a:lstStyle/>
          <a:p>
            <a:pPr eaLnBrk="0" hangingPunct="0"/>
            <a:r>
              <a:rPr lang="en-US" sz="1600"/>
              <a:t>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a:lstStyle/>
          <a:p>
            <a:pPr algn="ctr" eaLnBrk="1" hangingPunct="1">
              <a:defRPr/>
            </a:pPr>
            <a:r>
              <a:rPr lang="en-US" sz="2000" dirty="0" smtClean="0"/>
              <a:t>Marginal Utility and Utility-Maximizing Combination</a:t>
            </a:r>
            <a:endParaRPr lang="en-US" sz="2000" dirty="0"/>
          </a:p>
        </p:txBody>
      </p:sp>
      <p:graphicFrame>
        <p:nvGraphicFramePr>
          <p:cNvPr id="4" name="Content Placeholder 3"/>
          <p:cNvGraphicFramePr>
            <a:graphicFrameLocks noGrp="1"/>
          </p:cNvGraphicFramePr>
          <p:nvPr>
            <p:ph idx="1"/>
          </p:nvPr>
        </p:nvGraphicFramePr>
        <p:xfrm>
          <a:off x="457200" y="457200"/>
          <a:ext cx="8007352" cy="2966720"/>
        </p:xfrm>
        <a:graphic>
          <a:graphicData uri="http://schemas.openxmlformats.org/drawingml/2006/table">
            <a:tbl>
              <a:tblPr firstRow="1" bandRow="1">
                <a:tableStyleId>{5C22544A-7EE6-4342-B048-85BDC9FD1C3A}</a:tableStyleId>
              </a:tblPr>
              <a:tblGrid>
                <a:gridCol w="2001838"/>
                <a:gridCol w="2001838"/>
                <a:gridCol w="2001838"/>
                <a:gridCol w="2001838"/>
              </a:tblGrid>
              <a:tr h="370840">
                <a:tc>
                  <a:txBody>
                    <a:bodyPr/>
                    <a:lstStyle/>
                    <a:p>
                      <a:r>
                        <a:rPr lang="en-US" dirty="0" smtClean="0"/>
                        <a:t>Unit</a:t>
                      </a:r>
                      <a:r>
                        <a:rPr lang="en-US" baseline="0" dirty="0" smtClean="0"/>
                        <a:t>s of J</a:t>
                      </a:r>
                      <a:endParaRPr lang="en-US" dirty="0"/>
                    </a:p>
                  </a:txBody>
                  <a:tcPr/>
                </a:tc>
                <a:tc>
                  <a:txBody>
                    <a:bodyPr/>
                    <a:lstStyle/>
                    <a:p>
                      <a:r>
                        <a:rPr lang="en-US" dirty="0" err="1" smtClean="0"/>
                        <a:t>MUj</a:t>
                      </a:r>
                      <a:endParaRPr lang="en-US" dirty="0"/>
                    </a:p>
                  </a:txBody>
                  <a:tcPr/>
                </a:tc>
                <a:tc>
                  <a:txBody>
                    <a:bodyPr/>
                    <a:lstStyle/>
                    <a:p>
                      <a:r>
                        <a:rPr lang="en-US" dirty="0" smtClean="0"/>
                        <a:t>Units of K</a:t>
                      </a:r>
                      <a:endParaRPr lang="en-US" dirty="0"/>
                    </a:p>
                  </a:txBody>
                  <a:tcPr/>
                </a:tc>
                <a:tc>
                  <a:txBody>
                    <a:bodyPr/>
                    <a:lstStyle/>
                    <a:p>
                      <a:r>
                        <a:rPr lang="en-US" dirty="0" err="1" smtClean="0"/>
                        <a:t>Muk</a:t>
                      </a:r>
                      <a:endParaRPr lang="en-US" dirty="0"/>
                    </a:p>
                  </a:txBody>
                  <a:tcPr/>
                </a:tc>
              </a:tr>
              <a:tr h="370840">
                <a:tc>
                  <a:txBody>
                    <a:bodyPr/>
                    <a:lstStyle/>
                    <a:p>
                      <a:r>
                        <a:rPr lang="en-US" dirty="0" smtClean="0"/>
                        <a:t>1</a:t>
                      </a:r>
                      <a:endParaRPr lang="en-US" dirty="0"/>
                    </a:p>
                  </a:txBody>
                  <a:tcPr/>
                </a:tc>
                <a:tc>
                  <a:txBody>
                    <a:bodyPr/>
                    <a:lstStyle/>
                    <a:p>
                      <a:r>
                        <a:rPr lang="en-US" dirty="0" smtClean="0"/>
                        <a:t>56</a:t>
                      </a:r>
                      <a:endParaRPr lang="en-US" dirty="0"/>
                    </a:p>
                  </a:txBody>
                  <a:tcPr/>
                </a:tc>
                <a:tc>
                  <a:txBody>
                    <a:bodyPr/>
                    <a:lstStyle/>
                    <a:p>
                      <a:r>
                        <a:rPr lang="en-US" dirty="0" smtClean="0"/>
                        <a:t>1</a:t>
                      </a:r>
                      <a:endParaRPr lang="en-US" dirty="0"/>
                    </a:p>
                  </a:txBody>
                  <a:tcPr/>
                </a:tc>
                <a:tc>
                  <a:txBody>
                    <a:bodyPr/>
                    <a:lstStyle/>
                    <a:p>
                      <a:r>
                        <a:rPr lang="en-US" dirty="0" smtClean="0"/>
                        <a:t>32</a:t>
                      </a:r>
                      <a:endParaRPr lang="en-US" dirty="0"/>
                    </a:p>
                  </a:txBody>
                  <a:tcPr/>
                </a:tc>
              </a:tr>
              <a:tr h="370840">
                <a:tc>
                  <a:txBody>
                    <a:bodyPr/>
                    <a:lstStyle/>
                    <a:p>
                      <a:r>
                        <a:rPr lang="en-US" dirty="0" smtClean="0"/>
                        <a:t>2</a:t>
                      </a:r>
                      <a:endParaRPr lang="en-US" dirty="0"/>
                    </a:p>
                  </a:txBody>
                  <a:tcPr/>
                </a:tc>
                <a:tc>
                  <a:txBody>
                    <a:bodyPr/>
                    <a:lstStyle/>
                    <a:p>
                      <a:r>
                        <a:rPr lang="en-US" dirty="0" smtClean="0"/>
                        <a:t>48</a:t>
                      </a:r>
                      <a:endParaRPr lang="en-US" dirty="0"/>
                    </a:p>
                  </a:txBody>
                  <a:tcPr/>
                </a:tc>
                <a:tc>
                  <a:txBody>
                    <a:bodyPr/>
                    <a:lstStyle/>
                    <a:p>
                      <a:r>
                        <a:rPr lang="en-US" dirty="0" smtClean="0"/>
                        <a:t>2</a:t>
                      </a:r>
                      <a:endParaRPr lang="en-US" dirty="0"/>
                    </a:p>
                  </a:txBody>
                  <a:tcPr/>
                </a:tc>
                <a:tc>
                  <a:txBody>
                    <a:bodyPr/>
                    <a:lstStyle/>
                    <a:p>
                      <a:r>
                        <a:rPr lang="en-US" dirty="0" smtClean="0"/>
                        <a:t>28</a:t>
                      </a:r>
                      <a:endParaRPr lang="en-US" dirty="0"/>
                    </a:p>
                  </a:txBody>
                  <a:tcPr/>
                </a:tc>
              </a:tr>
              <a:tr h="370840">
                <a:tc>
                  <a:txBody>
                    <a:bodyPr/>
                    <a:lstStyle/>
                    <a:p>
                      <a:r>
                        <a:rPr lang="en-US" dirty="0" smtClean="0"/>
                        <a:t>3</a:t>
                      </a:r>
                      <a:endParaRPr lang="en-US" dirty="0"/>
                    </a:p>
                  </a:txBody>
                  <a:tcPr/>
                </a:tc>
                <a:tc>
                  <a:txBody>
                    <a:bodyPr/>
                    <a:lstStyle/>
                    <a:p>
                      <a:r>
                        <a:rPr lang="en-US" dirty="0" smtClean="0"/>
                        <a:t>32</a:t>
                      </a:r>
                      <a:endParaRPr lang="en-US" dirty="0"/>
                    </a:p>
                  </a:txBody>
                  <a:tcPr/>
                </a:tc>
                <a:tc>
                  <a:txBody>
                    <a:bodyPr/>
                    <a:lstStyle/>
                    <a:p>
                      <a:r>
                        <a:rPr lang="en-US" dirty="0" smtClean="0"/>
                        <a:t>3</a:t>
                      </a:r>
                      <a:endParaRPr lang="en-US" dirty="0"/>
                    </a:p>
                  </a:txBody>
                  <a:tcPr/>
                </a:tc>
                <a:tc>
                  <a:txBody>
                    <a:bodyPr/>
                    <a:lstStyle/>
                    <a:p>
                      <a:r>
                        <a:rPr lang="en-US" dirty="0" smtClean="0"/>
                        <a:t>24</a:t>
                      </a:r>
                      <a:endParaRPr lang="en-US" dirty="0"/>
                    </a:p>
                  </a:txBody>
                  <a:tcPr/>
                </a:tc>
              </a:tr>
              <a:tr h="370840">
                <a:tc>
                  <a:txBody>
                    <a:bodyPr/>
                    <a:lstStyle/>
                    <a:p>
                      <a:r>
                        <a:rPr lang="en-US" dirty="0" smtClean="0"/>
                        <a:t>4</a:t>
                      </a:r>
                      <a:endParaRPr lang="en-US" dirty="0"/>
                    </a:p>
                  </a:txBody>
                  <a:tcPr/>
                </a:tc>
                <a:tc>
                  <a:txBody>
                    <a:bodyPr/>
                    <a:lstStyle/>
                    <a:p>
                      <a:r>
                        <a:rPr lang="en-US" dirty="0" smtClean="0"/>
                        <a:t>24</a:t>
                      </a:r>
                      <a:endParaRPr lang="en-US" dirty="0"/>
                    </a:p>
                  </a:txBody>
                  <a:tcPr/>
                </a:tc>
                <a:tc>
                  <a:txBody>
                    <a:bodyPr/>
                    <a:lstStyle/>
                    <a:p>
                      <a:r>
                        <a:rPr lang="en-US" dirty="0" smtClean="0"/>
                        <a:t>4</a:t>
                      </a:r>
                      <a:endParaRPr lang="en-US" dirty="0"/>
                    </a:p>
                  </a:txBody>
                  <a:tcPr/>
                </a:tc>
                <a:tc>
                  <a:txBody>
                    <a:bodyPr/>
                    <a:lstStyle/>
                    <a:p>
                      <a:r>
                        <a:rPr lang="en-US" dirty="0" smtClean="0"/>
                        <a:t>20</a:t>
                      </a:r>
                      <a:endParaRPr lang="en-US" dirty="0"/>
                    </a:p>
                  </a:txBody>
                  <a:tcPr/>
                </a:tc>
              </a:tr>
              <a:tr h="370840">
                <a:tc>
                  <a:txBody>
                    <a:bodyPr/>
                    <a:lstStyle/>
                    <a:p>
                      <a:r>
                        <a:rPr lang="en-US" dirty="0" smtClean="0"/>
                        <a:t>5</a:t>
                      </a:r>
                      <a:endParaRPr lang="en-US" dirty="0"/>
                    </a:p>
                  </a:txBody>
                  <a:tcPr/>
                </a:tc>
                <a:tc>
                  <a:txBody>
                    <a:bodyPr/>
                    <a:lstStyle/>
                    <a:p>
                      <a:r>
                        <a:rPr lang="en-US" dirty="0" smtClean="0"/>
                        <a:t>20</a:t>
                      </a:r>
                      <a:endParaRPr lang="en-US" dirty="0"/>
                    </a:p>
                  </a:txBody>
                  <a:tcPr/>
                </a:tc>
                <a:tc>
                  <a:txBody>
                    <a:bodyPr/>
                    <a:lstStyle/>
                    <a:p>
                      <a:r>
                        <a:rPr lang="en-US" dirty="0" smtClean="0"/>
                        <a:t>5</a:t>
                      </a:r>
                      <a:endParaRPr lang="en-US" dirty="0"/>
                    </a:p>
                  </a:txBody>
                  <a:tcPr/>
                </a:tc>
                <a:tc>
                  <a:txBody>
                    <a:bodyPr/>
                    <a:lstStyle/>
                    <a:p>
                      <a:r>
                        <a:rPr lang="en-US" dirty="0" smtClean="0"/>
                        <a:t>12</a:t>
                      </a:r>
                      <a:endParaRPr lang="en-US" dirty="0"/>
                    </a:p>
                  </a:txBody>
                  <a:tcPr/>
                </a:tc>
              </a:tr>
              <a:tr h="370840">
                <a:tc>
                  <a:txBody>
                    <a:bodyPr/>
                    <a:lstStyle/>
                    <a:p>
                      <a:r>
                        <a:rPr lang="en-US" dirty="0" smtClean="0"/>
                        <a:t>6</a:t>
                      </a:r>
                      <a:endParaRPr lang="en-US" dirty="0"/>
                    </a:p>
                  </a:txBody>
                  <a:tcPr/>
                </a:tc>
                <a:tc>
                  <a:txBody>
                    <a:bodyPr/>
                    <a:lstStyle/>
                    <a:p>
                      <a:r>
                        <a:rPr lang="en-US" dirty="0" smtClean="0"/>
                        <a:t>16</a:t>
                      </a:r>
                      <a:endParaRPr lang="en-US" dirty="0"/>
                    </a:p>
                  </a:txBody>
                  <a:tcPr/>
                </a:tc>
                <a:tc>
                  <a:txBody>
                    <a:bodyPr/>
                    <a:lstStyle/>
                    <a:p>
                      <a:r>
                        <a:rPr lang="en-US" dirty="0" smtClean="0"/>
                        <a:t>6</a:t>
                      </a:r>
                      <a:endParaRPr lang="en-US" dirty="0"/>
                    </a:p>
                  </a:txBody>
                  <a:tcPr/>
                </a:tc>
                <a:tc>
                  <a:txBody>
                    <a:bodyPr/>
                    <a:lstStyle/>
                    <a:p>
                      <a:r>
                        <a:rPr lang="en-US" dirty="0" smtClean="0"/>
                        <a:t>10</a:t>
                      </a:r>
                      <a:endParaRPr lang="en-US" dirty="0"/>
                    </a:p>
                  </a:txBody>
                  <a:tcPr/>
                </a:tc>
              </a:tr>
              <a:tr h="370840">
                <a:tc>
                  <a:txBody>
                    <a:bodyPr/>
                    <a:lstStyle/>
                    <a:p>
                      <a:r>
                        <a:rPr lang="en-US" dirty="0" smtClean="0"/>
                        <a:t>7</a:t>
                      </a:r>
                      <a:endParaRPr lang="en-US" dirty="0"/>
                    </a:p>
                  </a:txBody>
                  <a:tcPr/>
                </a:tc>
                <a:tc>
                  <a:txBody>
                    <a:bodyPr/>
                    <a:lstStyle/>
                    <a:p>
                      <a:r>
                        <a:rPr lang="en-US" dirty="0" smtClean="0"/>
                        <a:t>12</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r>
            </a:tbl>
          </a:graphicData>
        </a:graphic>
      </p:graphicFrame>
      <p:sp>
        <p:nvSpPr>
          <p:cNvPr id="6" name="TextBox 5"/>
          <p:cNvSpPr txBox="1"/>
          <p:nvPr/>
        </p:nvSpPr>
        <p:spPr>
          <a:xfrm>
            <a:off x="457200" y="3429000"/>
            <a:ext cx="7772400" cy="2032000"/>
          </a:xfrm>
          <a:prstGeom prst="rect">
            <a:avLst/>
          </a:prstGeom>
          <a:noFill/>
        </p:spPr>
        <p:txBody>
          <a:bodyPr>
            <a:spAutoFit/>
          </a:bodyPr>
          <a:lstStyle/>
          <a:p>
            <a:pPr eaLnBrk="0" hangingPunct="0">
              <a:defRPr/>
            </a:pPr>
            <a:r>
              <a:rPr lang="en-US" dirty="0"/>
              <a:t>Given: Consumer income = $52, Price of J = $8, Price of K = $4</a:t>
            </a:r>
          </a:p>
          <a:p>
            <a:pPr eaLnBrk="0" hangingPunct="0">
              <a:defRPr/>
            </a:pPr>
            <a:r>
              <a:rPr lang="en-US" dirty="0"/>
              <a:t>The consumer will maximize her utility by purchasing</a:t>
            </a:r>
          </a:p>
          <a:p>
            <a:pPr marL="342900" indent="-342900" eaLnBrk="0" hangingPunct="0">
              <a:buFontTx/>
              <a:buAutoNum type="alphaLcPeriod"/>
              <a:defRPr/>
            </a:pPr>
            <a:r>
              <a:rPr lang="en-US" dirty="0"/>
              <a:t>3 units of J and 6 units of K</a:t>
            </a:r>
          </a:p>
          <a:p>
            <a:pPr marL="342900" indent="-342900" eaLnBrk="0" hangingPunct="0">
              <a:buFontTx/>
              <a:buAutoNum type="alphaLcPeriod"/>
              <a:defRPr/>
            </a:pPr>
            <a:r>
              <a:rPr lang="en-US" dirty="0"/>
              <a:t>6 units of J and 3 units of K</a:t>
            </a:r>
          </a:p>
          <a:p>
            <a:pPr marL="342900" indent="-342900" eaLnBrk="0" hangingPunct="0">
              <a:buFontTx/>
              <a:buAutoNum type="alphaLcPeriod"/>
              <a:defRPr/>
            </a:pPr>
            <a:r>
              <a:rPr lang="en-US" dirty="0"/>
              <a:t>4 units of J and 5 units of K</a:t>
            </a:r>
          </a:p>
          <a:p>
            <a:pPr marL="342900" indent="-342900" eaLnBrk="0" hangingPunct="0">
              <a:buFontTx/>
              <a:buAutoNum type="alphaLcPeriod"/>
              <a:defRPr/>
            </a:pPr>
            <a:r>
              <a:rPr lang="en-US" dirty="0"/>
              <a:t>5 units of J and 5 units of K</a:t>
            </a:r>
          </a:p>
          <a:p>
            <a:pPr marL="342900" indent="-342900" eaLnBrk="0" hangingPunct="0">
              <a:buFontTx/>
              <a:buAutoNum type="alphaLcPeriod"/>
              <a:defRPr/>
            </a:pPr>
            <a:r>
              <a:rPr lang="en-US" dirty="0"/>
              <a:t>2 units of J and 7 units of K</a:t>
            </a:r>
          </a:p>
        </p:txBody>
      </p:sp>
      <p:pic>
        <p:nvPicPr>
          <p:cNvPr id="31794" name="Picture 3"/>
          <p:cNvPicPr>
            <a:picLocks noChangeAspect="1" noChangeArrowheads="1"/>
          </p:cNvPicPr>
          <p:nvPr/>
        </p:nvPicPr>
        <p:blipFill>
          <a:blip r:embed="rId2" cstate="print"/>
          <a:srcRect/>
          <a:stretch>
            <a:fillRect/>
          </a:stretch>
        </p:blipFill>
        <p:spPr bwMode="auto">
          <a:xfrm>
            <a:off x="5410200" y="4191000"/>
            <a:ext cx="2057400" cy="101758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a:lstStyle/>
          <a:p>
            <a:pPr algn="ctr" eaLnBrk="1" hangingPunct="1">
              <a:defRPr/>
            </a:pPr>
            <a:r>
              <a:rPr lang="en-US" sz="2000" dirty="0" smtClean="0"/>
              <a:t>Marginal Utility and Utility-Maximizing Combination</a:t>
            </a:r>
            <a:endParaRPr lang="en-US" sz="2000" dirty="0"/>
          </a:p>
        </p:txBody>
      </p:sp>
      <p:graphicFrame>
        <p:nvGraphicFramePr>
          <p:cNvPr id="4" name="Content Placeholder 3"/>
          <p:cNvGraphicFramePr>
            <a:graphicFrameLocks noGrp="1"/>
          </p:cNvGraphicFramePr>
          <p:nvPr>
            <p:ph idx="1"/>
          </p:nvPr>
        </p:nvGraphicFramePr>
        <p:xfrm>
          <a:off x="457200" y="457200"/>
          <a:ext cx="8007352" cy="2966720"/>
        </p:xfrm>
        <a:graphic>
          <a:graphicData uri="http://schemas.openxmlformats.org/drawingml/2006/table">
            <a:tbl>
              <a:tblPr firstRow="1" bandRow="1">
                <a:tableStyleId>{5C22544A-7EE6-4342-B048-85BDC9FD1C3A}</a:tableStyleId>
              </a:tblPr>
              <a:tblGrid>
                <a:gridCol w="2001838"/>
                <a:gridCol w="2001838"/>
                <a:gridCol w="2001838"/>
                <a:gridCol w="2001838"/>
              </a:tblGrid>
              <a:tr h="370840">
                <a:tc>
                  <a:txBody>
                    <a:bodyPr/>
                    <a:lstStyle/>
                    <a:p>
                      <a:r>
                        <a:rPr lang="en-US" dirty="0" smtClean="0"/>
                        <a:t>Unit</a:t>
                      </a:r>
                      <a:r>
                        <a:rPr lang="en-US" baseline="0" dirty="0" smtClean="0"/>
                        <a:t>s of J</a:t>
                      </a:r>
                      <a:endParaRPr lang="en-US" dirty="0"/>
                    </a:p>
                  </a:txBody>
                  <a:tcPr/>
                </a:tc>
                <a:tc>
                  <a:txBody>
                    <a:bodyPr/>
                    <a:lstStyle/>
                    <a:p>
                      <a:r>
                        <a:rPr lang="en-US" dirty="0" err="1" smtClean="0"/>
                        <a:t>MUj</a:t>
                      </a:r>
                      <a:endParaRPr lang="en-US" dirty="0"/>
                    </a:p>
                  </a:txBody>
                  <a:tcPr/>
                </a:tc>
                <a:tc>
                  <a:txBody>
                    <a:bodyPr/>
                    <a:lstStyle/>
                    <a:p>
                      <a:r>
                        <a:rPr lang="en-US" dirty="0" smtClean="0"/>
                        <a:t>Units of K</a:t>
                      </a:r>
                      <a:endParaRPr lang="en-US" dirty="0"/>
                    </a:p>
                  </a:txBody>
                  <a:tcPr/>
                </a:tc>
                <a:tc>
                  <a:txBody>
                    <a:bodyPr/>
                    <a:lstStyle/>
                    <a:p>
                      <a:r>
                        <a:rPr lang="en-US" dirty="0" err="1" smtClean="0"/>
                        <a:t>Muk</a:t>
                      </a:r>
                      <a:endParaRPr lang="en-US" dirty="0"/>
                    </a:p>
                  </a:txBody>
                  <a:tcPr/>
                </a:tc>
              </a:tr>
              <a:tr h="370840">
                <a:tc>
                  <a:txBody>
                    <a:bodyPr/>
                    <a:lstStyle/>
                    <a:p>
                      <a:r>
                        <a:rPr lang="en-US" dirty="0" smtClean="0"/>
                        <a:t>1</a:t>
                      </a:r>
                      <a:endParaRPr lang="en-US" dirty="0"/>
                    </a:p>
                  </a:txBody>
                  <a:tcPr/>
                </a:tc>
                <a:tc>
                  <a:txBody>
                    <a:bodyPr/>
                    <a:lstStyle/>
                    <a:p>
                      <a:r>
                        <a:rPr lang="en-US" dirty="0" smtClean="0"/>
                        <a:t>56</a:t>
                      </a:r>
                      <a:endParaRPr lang="en-US" dirty="0"/>
                    </a:p>
                  </a:txBody>
                  <a:tcPr/>
                </a:tc>
                <a:tc>
                  <a:txBody>
                    <a:bodyPr/>
                    <a:lstStyle/>
                    <a:p>
                      <a:r>
                        <a:rPr lang="en-US" dirty="0" smtClean="0"/>
                        <a:t>1</a:t>
                      </a:r>
                      <a:endParaRPr lang="en-US" dirty="0"/>
                    </a:p>
                  </a:txBody>
                  <a:tcPr/>
                </a:tc>
                <a:tc>
                  <a:txBody>
                    <a:bodyPr/>
                    <a:lstStyle/>
                    <a:p>
                      <a:r>
                        <a:rPr lang="en-US" dirty="0" smtClean="0"/>
                        <a:t>32</a:t>
                      </a:r>
                      <a:endParaRPr lang="en-US" dirty="0"/>
                    </a:p>
                  </a:txBody>
                  <a:tcPr/>
                </a:tc>
              </a:tr>
              <a:tr h="370840">
                <a:tc>
                  <a:txBody>
                    <a:bodyPr/>
                    <a:lstStyle/>
                    <a:p>
                      <a:r>
                        <a:rPr lang="en-US" dirty="0" smtClean="0"/>
                        <a:t>2</a:t>
                      </a:r>
                      <a:endParaRPr lang="en-US" dirty="0"/>
                    </a:p>
                  </a:txBody>
                  <a:tcPr/>
                </a:tc>
                <a:tc>
                  <a:txBody>
                    <a:bodyPr/>
                    <a:lstStyle/>
                    <a:p>
                      <a:r>
                        <a:rPr lang="en-US" dirty="0" smtClean="0"/>
                        <a:t>48</a:t>
                      </a:r>
                      <a:endParaRPr lang="en-US" dirty="0"/>
                    </a:p>
                  </a:txBody>
                  <a:tcPr/>
                </a:tc>
                <a:tc>
                  <a:txBody>
                    <a:bodyPr/>
                    <a:lstStyle/>
                    <a:p>
                      <a:r>
                        <a:rPr lang="en-US" dirty="0" smtClean="0"/>
                        <a:t>2</a:t>
                      </a:r>
                      <a:endParaRPr lang="en-US" dirty="0"/>
                    </a:p>
                  </a:txBody>
                  <a:tcPr/>
                </a:tc>
                <a:tc>
                  <a:txBody>
                    <a:bodyPr/>
                    <a:lstStyle/>
                    <a:p>
                      <a:r>
                        <a:rPr lang="en-US" dirty="0" smtClean="0"/>
                        <a:t>28</a:t>
                      </a:r>
                      <a:endParaRPr lang="en-US" dirty="0"/>
                    </a:p>
                  </a:txBody>
                  <a:tcPr/>
                </a:tc>
              </a:tr>
              <a:tr h="370840">
                <a:tc>
                  <a:txBody>
                    <a:bodyPr/>
                    <a:lstStyle/>
                    <a:p>
                      <a:r>
                        <a:rPr lang="en-US" dirty="0" smtClean="0"/>
                        <a:t>3</a:t>
                      </a:r>
                      <a:endParaRPr lang="en-US" dirty="0"/>
                    </a:p>
                  </a:txBody>
                  <a:tcPr/>
                </a:tc>
                <a:tc>
                  <a:txBody>
                    <a:bodyPr/>
                    <a:lstStyle/>
                    <a:p>
                      <a:r>
                        <a:rPr lang="en-US" dirty="0" smtClean="0"/>
                        <a:t>32</a:t>
                      </a:r>
                      <a:endParaRPr lang="en-US" dirty="0"/>
                    </a:p>
                  </a:txBody>
                  <a:tcPr/>
                </a:tc>
                <a:tc>
                  <a:txBody>
                    <a:bodyPr/>
                    <a:lstStyle/>
                    <a:p>
                      <a:r>
                        <a:rPr lang="en-US" dirty="0" smtClean="0"/>
                        <a:t>3</a:t>
                      </a:r>
                      <a:endParaRPr lang="en-US" dirty="0"/>
                    </a:p>
                  </a:txBody>
                  <a:tcPr/>
                </a:tc>
                <a:tc>
                  <a:txBody>
                    <a:bodyPr/>
                    <a:lstStyle/>
                    <a:p>
                      <a:r>
                        <a:rPr lang="en-US" dirty="0" smtClean="0"/>
                        <a:t>24</a:t>
                      </a:r>
                      <a:endParaRPr lang="en-US" dirty="0"/>
                    </a:p>
                  </a:txBody>
                  <a:tcPr/>
                </a:tc>
              </a:tr>
              <a:tr h="370840">
                <a:tc>
                  <a:txBody>
                    <a:bodyPr/>
                    <a:lstStyle/>
                    <a:p>
                      <a:r>
                        <a:rPr lang="en-US" dirty="0" smtClean="0"/>
                        <a:t>4</a:t>
                      </a:r>
                      <a:endParaRPr lang="en-US" dirty="0"/>
                    </a:p>
                  </a:txBody>
                  <a:tcPr/>
                </a:tc>
                <a:tc>
                  <a:txBody>
                    <a:bodyPr/>
                    <a:lstStyle/>
                    <a:p>
                      <a:r>
                        <a:rPr lang="en-US" dirty="0" smtClean="0"/>
                        <a:t>24</a:t>
                      </a:r>
                      <a:endParaRPr lang="en-US" dirty="0"/>
                    </a:p>
                  </a:txBody>
                  <a:tcPr/>
                </a:tc>
                <a:tc>
                  <a:txBody>
                    <a:bodyPr/>
                    <a:lstStyle/>
                    <a:p>
                      <a:r>
                        <a:rPr lang="en-US" dirty="0" smtClean="0"/>
                        <a:t>4</a:t>
                      </a:r>
                      <a:endParaRPr lang="en-US" dirty="0"/>
                    </a:p>
                  </a:txBody>
                  <a:tcPr/>
                </a:tc>
                <a:tc>
                  <a:txBody>
                    <a:bodyPr/>
                    <a:lstStyle/>
                    <a:p>
                      <a:r>
                        <a:rPr lang="en-US" dirty="0" smtClean="0"/>
                        <a:t>20</a:t>
                      </a:r>
                      <a:endParaRPr lang="en-US" dirty="0"/>
                    </a:p>
                  </a:txBody>
                  <a:tcPr/>
                </a:tc>
              </a:tr>
              <a:tr h="370840">
                <a:tc>
                  <a:txBody>
                    <a:bodyPr/>
                    <a:lstStyle/>
                    <a:p>
                      <a:r>
                        <a:rPr lang="en-US" dirty="0" smtClean="0"/>
                        <a:t>5</a:t>
                      </a:r>
                      <a:endParaRPr lang="en-US" dirty="0"/>
                    </a:p>
                  </a:txBody>
                  <a:tcPr/>
                </a:tc>
                <a:tc>
                  <a:txBody>
                    <a:bodyPr/>
                    <a:lstStyle/>
                    <a:p>
                      <a:r>
                        <a:rPr lang="en-US" dirty="0" smtClean="0"/>
                        <a:t>20</a:t>
                      </a:r>
                      <a:endParaRPr lang="en-US" dirty="0"/>
                    </a:p>
                  </a:txBody>
                  <a:tcPr/>
                </a:tc>
                <a:tc>
                  <a:txBody>
                    <a:bodyPr/>
                    <a:lstStyle/>
                    <a:p>
                      <a:r>
                        <a:rPr lang="en-US" dirty="0" smtClean="0"/>
                        <a:t>5</a:t>
                      </a:r>
                      <a:endParaRPr lang="en-US" dirty="0"/>
                    </a:p>
                  </a:txBody>
                  <a:tcPr/>
                </a:tc>
                <a:tc>
                  <a:txBody>
                    <a:bodyPr/>
                    <a:lstStyle/>
                    <a:p>
                      <a:r>
                        <a:rPr lang="en-US" dirty="0" smtClean="0"/>
                        <a:t>12</a:t>
                      </a:r>
                      <a:endParaRPr lang="en-US" dirty="0"/>
                    </a:p>
                  </a:txBody>
                  <a:tcPr/>
                </a:tc>
              </a:tr>
              <a:tr h="370840">
                <a:tc>
                  <a:txBody>
                    <a:bodyPr/>
                    <a:lstStyle/>
                    <a:p>
                      <a:r>
                        <a:rPr lang="en-US" dirty="0" smtClean="0"/>
                        <a:t>6</a:t>
                      </a:r>
                      <a:endParaRPr lang="en-US" dirty="0"/>
                    </a:p>
                  </a:txBody>
                  <a:tcPr/>
                </a:tc>
                <a:tc>
                  <a:txBody>
                    <a:bodyPr/>
                    <a:lstStyle/>
                    <a:p>
                      <a:r>
                        <a:rPr lang="en-US" dirty="0" smtClean="0"/>
                        <a:t>16</a:t>
                      </a:r>
                      <a:endParaRPr lang="en-US" dirty="0"/>
                    </a:p>
                  </a:txBody>
                  <a:tcPr/>
                </a:tc>
                <a:tc>
                  <a:txBody>
                    <a:bodyPr/>
                    <a:lstStyle/>
                    <a:p>
                      <a:r>
                        <a:rPr lang="en-US" dirty="0" smtClean="0"/>
                        <a:t>6</a:t>
                      </a:r>
                      <a:endParaRPr lang="en-US" dirty="0"/>
                    </a:p>
                  </a:txBody>
                  <a:tcPr/>
                </a:tc>
                <a:tc>
                  <a:txBody>
                    <a:bodyPr/>
                    <a:lstStyle/>
                    <a:p>
                      <a:r>
                        <a:rPr lang="en-US" dirty="0" smtClean="0"/>
                        <a:t>10</a:t>
                      </a:r>
                      <a:endParaRPr lang="en-US" dirty="0"/>
                    </a:p>
                  </a:txBody>
                  <a:tcPr/>
                </a:tc>
              </a:tr>
              <a:tr h="370840">
                <a:tc>
                  <a:txBody>
                    <a:bodyPr/>
                    <a:lstStyle/>
                    <a:p>
                      <a:r>
                        <a:rPr lang="en-US" dirty="0" smtClean="0"/>
                        <a:t>7</a:t>
                      </a:r>
                      <a:endParaRPr lang="en-US" dirty="0"/>
                    </a:p>
                  </a:txBody>
                  <a:tcPr/>
                </a:tc>
                <a:tc>
                  <a:txBody>
                    <a:bodyPr/>
                    <a:lstStyle/>
                    <a:p>
                      <a:r>
                        <a:rPr lang="en-US" dirty="0" smtClean="0"/>
                        <a:t>12</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r>
            </a:tbl>
          </a:graphicData>
        </a:graphic>
      </p:graphicFrame>
      <p:sp>
        <p:nvSpPr>
          <p:cNvPr id="6" name="TextBox 5"/>
          <p:cNvSpPr txBox="1"/>
          <p:nvPr/>
        </p:nvSpPr>
        <p:spPr>
          <a:xfrm>
            <a:off x="457200" y="3429000"/>
            <a:ext cx="7772400" cy="2032000"/>
          </a:xfrm>
          <a:prstGeom prst="rect">
            <a:avLst/>
          </a:prstGeom>
          <a:noFill/>
        </p:spPr>
        <p:txBody>
          <a:bodyPr>
            <a:spAutoFit/>
          </a:bodyPr>
          <a:lstStyle/>
          <a:p>
            <a:pPr eaLnBrk="0" hangingPunct="0">
              <a:defRPr/>
            </a:pPr>
            <a:r>
              <a:rPr lang="en-US" dirty="0"/>
              <a:t>Given: Consumer income = $52, Price of J = $8, Price of K = $4</a:t>
            </a:r>
          </a:p>
          <a:p>
            <a:pPr eaLnBrk="0" hangingPunct="0">
              <a:defRPr/>
            </a:pPr>
            <a:r>
              <a:rPr lang="en-US" dirty="0"/>
              <a:t>The consumer will maximize her utility by purchasing</a:t>
            </a:r>
          </a:p>
          <a:p>
            <a:pPr marL="342900" indent="-342900" eaLnBrk="0" hangingPunct="0">
              <a:buFontTx/>
              <a:buAutoNum type="alphaLcPeriod"/>
              <a:defRPr/>
            </a:pPr>
            <a:r>
              <a:rPr lang="en-US" dirty="0"/>
              <a:t>3 units of J and 6 units of K</a:t>
            </a:r>
          </a:p>
          <a:p>
            <a:pPr marL="342900" indent="-342900" eaLnBrk="0" hangingPunct="0">
              <a:buFontTx/>
              <a:buAutoNum type="alphaLcPeriod"/>
              <a:defRPr/>
            </a:pPr>
            <a:r>
              <a:rPr lang="en-US" dirty="0"/>
              <a:t>6 units of J and 3 units of K</a:t>
            </a:r>
          </a:p>
          <a:p>
            <a:pPr marL="342900" indent="-342900" eaLnBrk="0" hangingPunct="0">
              <a:buFontTx/>
              <a:buAutoNum type="alphaLcPeriod"/>
              <a:defRPr/>
            </a:pPr>
            <a:r>
              <a:rPr lang="en-US" dirty="0"/>
              <a:t>4 units of J and 5 units of K</a:t>
            </a:r>
          </a:p>
          <a:p>
            <a:pPr marL="342900" indent="-342900" eaLnBrk="0" hangingPunct="0">
              <a:buFontTx/>
              <a:buAutoNum type="alphaLcPeriod"/>
              <a:defRPr/>
            </a:pPr>
            <a:r>
              <a:rPr lang="en-US" dirty="0"/>
              <a:t>5 units of J and 5 units of K</a:t>
            </a:r>
          </a:p>
          <a:p>
            <a:pPr marL="342900" indent="-342900" eaLnBrk="0" hangingPunct="0">
              <a:buFontTx/>
              <a:buAutoNum type="alphaLcPeriod"/>
              <a:defRPr/>
            </a:pPr>
            <a:r>
              <a:rPr lang="en-US" dirty="0"/>
              <a:t>2 units of J and 7 units of K</a:t>
            </a:r>
          </a:p>
        </p:txBody>
      </p:sp>
      <p:pic>
        <p:nvPicPr>
          <p:cNvPr id="32818" name="Picture 3"/>
          <p:cNvPicPr>
            <a:picLocks noChangeAspect="1" noChangeArrowheads="1"/>
          </p:cNvPicPr>
          <p:nvPr/>
        </p:nvPicPr>
        <p:blipFill>
          <a:blip r:embed="rId2" cstate="print"/>
          <a:srcRect/>
          <a:stretch>
            <a:fillRect/>
          </a:stretch>
        </p:blipFill>
        <p:spPr bwMode="auto">
          <a:xfrm>
            <a:off x="5410200" y="4191000"/>
            <a:ext cx="2057400" cy="1017588"/>
          </a:xfrm>
          <a:prstGeom prst="rect">
            <a:avLst/>
          </a:prstGeom>
          <a:noFill/>
          <a:ln w="9525">
            <a:noFill/>
            <a:miter lim="800000"/>
            <a:headEnd/>
            <a:tailEnd/>
          </a:ln>
        </p:spPr>
      </p:pic>
      <p:sp>
        <p:nvSpPr>
          <p:cNvPr id="32819" name="TextBox 8"/>
          <p:cNvSpPr txBox="1">
            <a:spLocks noChangeArrowheads="1"/>
          </p:cNvSpPr>
          <p:nvPr/>
        </p:nvSpPr>
        <p:spPr bwMode="auto">
          <a:xfrm>
            <a:off x="533400" y="5638800"/>
            <a:ext cx="6172200" cy="923925"/>
          </a:xfrm>
          <a:prstGeom prst="rect">
            <a:avLst/>
          </a:prstGeom>
          <a:noFill/>
          <a:ln w="9525">
            <a:noFill/>
            <a:miter lim="800000"/>
            <a:headEnd/>
            <a:tailEnd/>
          </a:ln>
        </p:spPr>
        <p:txBody>
          <a:bodyPr>
            <a:spAutoFit/>
          </a:bodyPr>
          <a:lstStyle/>
          <a:p>
            <a:pPr eaLnBrk="0" hangingPunct="0"/>
            <a:r>
              <a:rPr lang="en-US"/>
              <a:t>Answer: C 4 units of J and 5 units of K</a:t>
            </a:r>
          </a:p>
          <a:p>
            <a:pPr eaLnBrk="0" hangingPunct="0"/>
            <a:r>
              <a:rPr lang="en-US"/>
              <a:t>4J @ 8 = $32 + 5K @ $4 = $20 = $52</a:t>
            </a:r>
          </a:p>
          <a:p>
            <a:pPr eaLnBrk="0" hangingPunct="0"/>
            <a:endParaRPr lang="en-US"/>
          </a:p>
        </p:txBody>
      </p:sp>
      <p:pic>
        <p:nvPicPr>
          <p:cNvPr id="32820" name="Picture 2"/>
          <p:cNvPicPr>
            <a:picLocks noChangeAspect="1" noChangeArrowheads="1"/>
          </p:cNvPicPr>
          <p:nvPr/>
        </p:nvPicPr>
        <p:blipFill>
          <a:blip r:embed="rId3" cstate="print"/>
          <a:srcRect/>
          <a:stretch>
            <a:fillRect/>
          </a:stretch>
        </p:blipFill>
        <p:spPr bwMode="auto">
          <a:xfrm>
            <a:off x="5334000" y="5410200"/>
            <a:ext cx="2162175" cy="669925"/>
          </a:xfrm>
          <a:prstGeom prst="rect">
            <a:avLst/>
          </a:prstGeom>
          <a:noFill/>
          <a:ln w="9525">
            <a:noFill/>
            <a:miter lim="800000"/>
            <a:headEnd/>
            <a:tailEnd/>
          </a:ln>
        </p:spPr>
      </p:pic>
      <p:pic>
        <p:nvPicPr>
          <p:cNvPr id="32821" name="Picture 3"/>
          <p:cNvPicPr>
            <a:picLocks noChangeAspect="1" noChangeArrowheads="1"/>
          </p:cNvPicPr>
          <p:nvPr/>
        </p:nvPicPr>
        <p:blipFill>
          <a:blip r:embed="rId4" cstate="print"/>
          <a:srcRect/>
          <a:stretch>
            <a:fillRect/>
          </a:stretch>
        </p:blipFill>
        <p:spPr bwMode="auto">
          <a:xfrm>
            <a:off x="6096000" y="6464300"/>
            <a:ext cx="704850" cy="3937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dirty="0" smtClean="0"/>
              <a:t>Utility Maximizing Rule</a:t>
            </a:r>
            <a:endParaRPr lang="en-US" dirty="0"/>
          </a:p>
        </p:txBody>
      </p:sp>
      <p:pic>
        <p:nvPicPr>
          <p:cNvPr id="33794" name="Picture 2"/>
          <p:cNvPicPr>
            <a:picLocks noGrp="1" noChangeAspect="1" noChangeArrowheads="1"/>
          </p:cNvPicPr>
          <p:nvPr>
            <p:ph idx="1"/>
          </p:nvPr>
        </p:nvPicPr>
        <p:blipFill>
          <a:blip r:embed="rId2" cstate="print"/>
          <a:srcRect/>
          <a:stretch>
            <a:fillRect/>
          </a:stretch>
        </p:blipFill>
        <p:spPr>
          <a:xfrm>
            <a:off x="2047875" y="1905000"/>
            <a:ext cx="5588000" cy="41910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algn="ctr" eaLnBrk="1" hangingPunct="1">
              <a:defRPr/>
            </a:pPr>
            <a:r>
              <a:rPr lang="en-US"/>
              <a:t>Market Demand Versus Individual Demand</a:t>
            </a:r>
          </a:p>
        </p:txBody>
      </p:sp>
      <p:sp>
        <p:nvSpPr>
          <p:cNvPr id="13315" name="Rectangle 3"/>
          <p:cNvSpPr>
            <a:spLocks noGrp="1" noRot="1" noChangeArrowheads="1"/>
          </p:cNvSpPr>
          <p:nvPr>
            <p:ph type="body" idx="1"/>
          </p:nvPr>
        </p:nvSpPr>
        <p:spPr>
          <a:xfrm>
            <a:off x="0" y="1676400"/>
            <a:ext cx="9144000" cy="5181600"/>
          </a:xfrm>
        </p:spPr>
        <p:txBody>
          <a:bodyPr/>
          <a:lstStyle/>
          <a:p>
            <a:pPr eaLnBrk="1" hangingPunct="1">
              <a:lnSpc>
                <a:spcPct val="90000"/>
              </a:lnSpc>
              <a:defRPr/>
            </a:pPr>
            <a:r>
              <a:rPr lang="en-US"/>
              <a:t>The market demand is the sum of all of the individual demands for a particular good or service</a:t>
            </a:r>
          </a:p>
          <a:p>
            <a:pPr eaLnBrk="1" hangingPunct="1">
              <a:lnSpc>
                <a:spcPct val="90000"/>
              </a:lnSpc>
              <a:defRPr/>
            </a:pPr>
            <a:r>
              <a:rPr lang="en-US"/>
              <a:t>The demand curves are summed horizontally – meaning that the quantities demanded are added up for each level of price</a:t>
            </a:r>
          </a:p>
          <a:p>
            <a:pPr eaLnBrk="1" hangingPunct="1">
              <a:lnSpc>
                <a:spcPct val="90000"/>
              </a:lnSpc>
              <a:defRPr/>
            </a:pPr>
            <a:r>
              <a:rPr lang="en-US"/>
              <a:t>The market demand curve shows how the total quantity demanded of a good varies with the price of the good, holding constant all other factors that affect how much consumers want to buy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Group 2"/>
          <p:cNvGrpSpPr>
            <a:grpSpLocks/>
          </p:cNvGrpSpPr>
          <p:nvPr/>
        </p:nvGrpSpPr>
        <p:grpSpPr bwMode="auto">
          <a:xfrm>
            <a:off x="841375" y="2801938"/>
            <a:ext cx="7491413" cy="3863975"/>
            <a:chOff x="530" y="1765"/>
            <a:chExt cx="4719" cy="2434"/>
          </a:xfrm>
        </p:grpSpPr>
        <p:sp>
          <p:nvSpPr>
            <p:cNvPr id="35926" name="Rectangle 3"/>
            <p:cNvSpPr>
              <a:spLocks noChangeArrowheads="1"/>
            </p:cNvSpPr>
            <p:nvPr/>
          </p:nvSpPr>
          <p:spPr bwMode="auto">
            <a:xfrm>
              <a:off x="530" y="1765"/>
              <a:ext cx="4719" cy="2434"/>
            </a:xfrm>
            <a:prstGeom prst="rect">
              <a:avLst/>
            </a:prstGeom>
            <a:solidFill>
              <a:srgbClr val="FFFFCC"/>
            </a:solidFill>
            <a:ln w="9525">
              <a:noFill/>
              <a:miter lim="800000"/>
              <a:headEnd/>
              <a:tailEnd/>
            </a:ln>
          </p:spPr>
          <p:txBody>
            <a:bodyPr wrap="none" anchor="ctr"/>
            <a:lstStyle/>
            <a:p>
              <a:pPr eaLnBrk="0" hangingPunct="0"/>
              <a:endParaRPr lang="en-US"/>
            </a:p>
          </p:txBody>
        </p:sp>
        <p:sp>
          <p:nvSpPr>
            <p:cNvPr id="35927" name="Line 4"/>
            <p:cNvSpPr>
              <a:spLocks noChangeShapeType="1"/>
            </p:cNvSpPr>
            <p:nvPr/>
          </p:nvSpPr>
          <p:spPr bwMode="auto">
            <a:xfrm>
              <a:off x="582" y="2095"/>
              <a:ext cx="4588" cy="0"/>
            </a:xfrm>
            <a:prstGeom prst="line">
              <a:avLst/>
            </a:prstGeom>
            <a:noFill/>
            <a:ln w="12700">
              <a:solidFill>
                <a:schemeClr val="tx1"/>
              </a:solidFill>
              <a:round/>
              <a:headEnd/>
              <a:tailEnd/>
            </a:ln>
          </p:spPr>
          <p:txBody>
            <a:bodyPr/>
            <a:lstStyle/>
            <a:p>
              <a:endParaRPr lang="en-US"/>
            </a:p>
          </p:txBody>
        </p:sp>
      </p:grpSp>
      <p:sp>
        <p:nvSpPr>
          <p:cNvPr id="69637" name="Rectangle 5"/>
          <p:cNvSpPr>
            <a:spLocks noGrp="1" noRot="1" noChangeArrowheads="1"/>
          </p:cNvSpPr>
          <p:nvPr>
            <p:ph type="title"/>
          </p:nvPr>
        </p:nvSpPr>
        <p:spPr>
          <a:xfrm>
            <a:off x="85725" y="238125"/>
            <a:ext cx="9001125" cy="588963"/>
          </a:xfrm>
        </p:spPr>
        <p:txBody>
          <a:bodyPr/>
          <a:lstStyle/>
          <a:p>
            <a:pPr algn="ctr" eaLnBrk="1" hangingPunct="1">
              <a:defRPr/>
            </a:pPr>
            <a:r>
              <a:rPr lang="en-US" sz="3800"/>
              <a:t>Market Demand versus Individual Demand</a:t>
            </a:r>
          </a:p>
        </p:txBody>
      </p:sp>
      <p:sp>
        <p:nvSpPr>
          <p:cNvPr id="69638" name="Rectangle 6"/>
          <p:cNvSpPr>
            <a:spLocks noGrp="1" noRot="1" noChangeArrowheads="1"/>
          </p:cNvSpPr>
          <p:nvPr>
            <p:ph type="body" idx="1"/>
          </p:nvPr>
        </p:nvSpPr>
        <p:spPr>
          <a:xfrm>
            <a:off x="304800" y="1066800"/>
            <a:ext cx="8526463" cy="1558925"/>
          </a:xfrm>
        </p:spPr>
        <p:txBody>
          <a:bodyPr/>
          <a:lstStyle/>
          <a:p>
            <a:pPr eaLnBrk="1" hangingPunct="1">
              <a:spcBef>
                <a:spcPct val="35000"/>
              </a:spcBef>
              <a:defRPr/>
            </a:pPr>
            <a:r>
              <a:rPr lang="en-US"/>
              <a:t>Suppose Helen and Ken are the only two buyers in the Latte market.     (</a:t>
            </a:r>
            <a:r>
              <a:rPr lang="en-US" b="1" i="1"/>
              <a:t>Q</a:t>
            </a:r>
            <a:r>
              <a:rPr lang="en-US" b="1" i="1" baseline="30000"/>
              <a:t>d</a:t>
            </a:r>
            <a:r>
              <a:rPr lang="en-US"/>
              <a:t> = quantity demanded)</a:t>
            </a:r>
          </a:p>
        </p:txBody>
      </p:sp>
      <p:grpSp>
        <p:nvGrpSpPr>
          <p:cNvPr id="69639" name="Group 7"/>
          <p:cNvGrpSpPr>
            <a:grpSpLocks/>
          </p:cNvGrpSpPr>
          <p:nvPr/>
        </p:nvGrpSpPr>
        <p:grpSpPr bwMode="auto">
          <a:xfrm>
            <a:off x="2116138" y="2832100"/>
            <a:ext cx="1873250" cy="3816350"/>
            <a:chOff x="1333" y="1784"/>
            <a:chExt cx="1180" cy="2404"/>
          </a:xfrm>
        </p:grpSpPr>
        <p:sp>
          <p:nvSpPr>
            <p:cNvPr id="69640" name="Rectangle 8"/>
            <p:cNvSpPr>
              <a:spLocks noChangeArrowheads="1"/>
            </p:cNvSpPr>
            <p:nvPr/>
          </p:nvSpPr>
          <p:spPr bwMode="auto">
            <a:xfrm>
              <a:off x="1333" y="3889"/>
              <a:ext cx="1180"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4</a:t>
              </a:r>
            </a:p>
          </p:txBody>
        </p:sp>
        <p:sp>
          <p:nvSpPr>
            <p:cNvPr id="69641" name="Rectangle 9"/>
            <p:cNvSpPr>
              <a:spLocks noChangeArrowheads="1"/>
            </p:cNvSpPr>
            <p:nvPr/>
          </p:nvSpPr>
          <p:spPr bwMode="auto">
            <a:xfrm>
              <a:off x="1333" y="3590"/>
              <a:ext cx="1180"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6</a:t>
              </a:r>
            </a:p>
          </p:txBody>
        </p:sp>
        <p:sp>
          <p:nvSpPr>
            <p:cNvPr id="69642" name="Rectangle 10"/>
            <p:cNvSpPr>
              <a:spLocks noChangeArrowheads="1"/>
            </p:cNvSpPr>
            <p:nvPr/>
          </p:nvSpPr>
          <p:spPr bwMode="auto">
            <a:xfrm>
              <a:off x="1333" y="3291"/>
              <a:ext cx="1180"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8</a:t>
              </a:r>
            </a:p>
          </p:txBody>
        </p:sp>
        <p:sp>
          <p:nvSpPr>
            <p:cNvPr id="69643" name="Rectangle 11"/>
            <p:cNvSpPr>
              <a:spLocks noChangeArrowheads="1"/>
            </p:cNvSpPr>
            <p:nvPr/>
          </p:nvSpPr>
          <p:spPr bwMode="auto">
            <a:xfrm>
              <a:off x="1333" y="2992"/>
              <a:ext cx="1180"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10</a:t>
              </a:r>
            </a:p>
          </p:txBody>
        </p:sp>
        <p:sp>
          <p:nvSpPr>
            <p:cNvPr id="69644" name="Rectangle 12"/>
            <p:cNvSpPr>
              <a:spLocks noChangeArrowheads="1"/>
            </p:cNvSpPr>
            <p:nvPr/>
          </p:nvSpPr>
          <p:spPr bwMode="auto">
            <a:xfrm>
              <a:off x="1333" y="2693"/>
              <a:ext cx="1180"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12</a:t>
              </a:r>
            </a:p>
          </p:txBody>
        </p:sp>
        <p:sp>
          <p:nvSpPr>
            <p:cNvPr id="69645" name="Rectangle 13"/>
            <p:cNvSpPr>
              <a:spLocks noChangeArrowheads="1"/>
            </p:cNvSpPr>
            <p:nvPr/>
          </p:nvSpPr>
          <p:spPr bwMode="auto">
            <a:xfrm>
              <a:off x="1333" y="2394"/>
              <a:ext cx="1180"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14</a:t>
              </a:r>
            </a:p>
          </p:txBody>
        </p:sp>
        <p:sp>
          <p:nvSpPr>
            <p:cNvPr id="69646" name="Rectangle 14"/>
            <p:cNvSpPr>
              <a:spLocks noChangeArrowheads="1"/>
            </p:cNvSpPr>
            <p:nvPr/>
          </p:nvSpPr>
          <p:spPr bwMode="auto">
            <a:xfrm>
              <a:off x="1333" y="2095"/>
              <a:ext cx="1180"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16</a:t>
              </a:r>
            </a:p>
          </p:txBody>
        </p:sp>
        <p:sp>
          <p:nvSpPr>
            <p:cNvPr id="69647" name="Rectangle 15"/>
            <p:cNvSpPr>
              <a:spLocks noChangeArrowheads="1"/>
            </p:cNvSpPr>
            <p:nvPr/>
          </p:nvSpPr>
          <p:spPr bwMode="auto">
            <a:xfrm>
              <a:off x="1333" y="1784"/>
              <a:ext cx="1180" cy="311"/>
            </a:xfrm>
            <a:prstGeom prst="rect">
              <a:avLst/>
            </a:prstGeom>
            <a:noFill/>
            <a:ln w="9525">
              <a:noFill/>
              <a:miter lim="800000"/>
              <a:headEnd/>
              <a:tailEnd/>
            </a:ln>
            <a:effectLst/>
          </p:spPr>
          <p:txBody>
            <a:bodyPr anchor="ctr" anchorCtr="1"/>
            <a:lstStyle/>
            <a:p>
              <a:pPr algn="ct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Helen’s </a:t>
              </a:r>
              <a:r>
                <a:rPr lang="en-US" sz="2800" b="1" i="1">
                  <a:solidFill>
                    <a:srgbClr val="000000"/>
                  </a:solidFill>
                  <a:effectLst>
                    <a:outerShdw blurRad="38100" dist="38100" dir="2700000" algn="tl">
                      <a:srgbClr val="FFFFFF"/>
                    </a:outerShdw>
                  </a:effectLst>
                </a:rPr>
                <a:t>Q</a:t>
              </a:r>
              <a:r>
                <a:rPr lang="en-US" sz="2800" b="1" i="1" baseline="30000">
                  <a:solidFill>
                    <a:srgbClr val="000000"/>
                  </a:solidFill>
                  <a:effectLst>
                    <a:outerShdw blurRad="38100" dist="38100" dir="2700000" algn="tl">
                      <a:srgbClr val="FFFFFF"/>
                    </a:outerShdw>
                  </a:effectLst>
                </a:rPr>
                <a:t>d</a:t>
              </a:r>
              <a:r>
                <a:rPr lang="en-US" sz="2800">
                  <a:solidFill>
                    <a:srgbClr val="000000"/>
                  </a:solidFill>
                  <a:effectLst>
                    <a:outerShdw blurRad="38100" dist="38100" dir="2700000" algn="tl">
                      <a:srgbClr val="FFFFFF"/>
                    </a:outerShdw>
                  </a:effectLst>
                </a:rPr>
                <a:t> </a:t>
              </a:r>
            </a:p>
          </p:txBody>
        </p:sp>
      </p:grpSp>
      <p:grpSp>
        <p:nvGrpSpPr>
          <p:cNvPr id="69648" name="Group 16"/>
          <p:cNvGrpSpPr>
            <a:grpSpLocks/>
          </p:cNvGrpSpPr>
          <p:nvPr/>
        </p:nvGrpSpPr>
        <p:grpSpPr bwMode="auto">
          <a:xfrm>
            <a:off x="4256088" y="2832100"/>
            <a:ext cx="1598612" cy="3816350"/>
            <a:chOff x="2681" y="1784"/>
            <a:chExt cx="1007" cy="2404"/>
          </a:xfrm>
        </p:grpSpPr>
        <p:sp>
          <p:nvSpPr>
            <p:cNvPr id="69649" name="Rectangle 17"/>
            <p:cNvSpPr>
              <a:spLocks noChangeArrowheads="1"/>
            </p:cNvSpPr>
            <p:nvPr/>
          </p:nvSpPr>
          <p:spPr bwMode="auto">
            <a:xfrm>
              <a:off x="2681" y="3889"/>
              <a:ext cx="1007"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2</a:t>
              </a:r>
            </a:p>
          </p:txBody>
        </p:sp>
        <p:sp>
          <p:nvSpPr>
            <p:cNvPr id="69650" name="Rectangle 18"/>
            <p:cNvSpPr>
              <a:spLocks noChangeArrowheads="1"/>
            </p:cNvSpPr>
            <p:nvPr/>
          </p:nvSpPr>
          <p:spPr bwMode="auto">
            <a:xfrm>
              <a:off x="2681" y="3590"/>
              <a:ext cx="1007"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3</a:t>
              </a:r>
            </a:p>
          </p:txBody>
        </p:sp>
        <p:sp>
          <p:nvSpPr>
            <p:cNvPr id="69651" name="Rectangle 19"/>
            <p:cNvSpPr>
              <a:spLocks noChangeArrowheads="1"/>
            </p:cNvSpPr>
            <p:nvPr/>
          </p:nvSpPr>
          <p:spPr bwMode="auto">
            <a:xfrm>
              <a:off x="2681" y="3291"/>
              <a:ext cx="1007"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4</a:t>
              </a:r>
            </a:p>
          </p:txBody>
        </p:sp>
        <p:sp>
          <p:nvSpPr>
            <p:cNvPr id="69652" name="Rectangle 20"/>
            <p:cNvSpPr>
              <a:spLocks noChangeArrowheads="1"/>
            </p:cNvSpPr>
            <p:nvPr/>
          </p:nvSpPr>
          <p:spPr bwMode="auto">
            <a:xfrm>
              <a:off x="2681" y="2992"/>
              <a:ext cx="1007"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5</a:t>
              </a:r>
            </a:p>
          </p:txBody>
        </p:sp>
        <p:sp>
          <p:nvSpPr>
            <p:cNvPr id="69653" name="Rectangle 21"/>
            <p:cNvSpPr>
              <a:spLocks noChangeArrowheads="1"/>
            </p:cNvSpPr>
            <p:nvPr/>
          </p:nvSpPr>
          <p:spPr bwMode="auto">
            <a:xfrm>
              <a:off x="2681" y="2693"/>
              <a:ext cx="1007"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6</a:t>
              </a:r>
            </a:p>
          </p:txBody>
        </p:sp>
        <p:sp>
          <p:nvSpPr>
            <p:cNvPr id="69654" name="Rectangle 22"/>
            <p:cNvSpPr>
              <a:spLocks noChangeArrowheads="1"/>
            </p:cNvSpPr>
            <p:nvPr/>
          </p:nvSpPr>
          <p:spPr bwMode="auto">
            <a:xfrm>
              <a:off x="2681" y="2394"/>
              <a:ext cx="1007"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7</a:t>
              </a:r>
            </a:p>
          </p:txBody>
        </p:sp>
        <p:sp>
          <p:nvSpPr>
            <p:cNvPr id="69655" name="Rectangle 23"/>
            <p:cNvSpPr>
              <a:spLocks noChangeArrowheads="1"/>
            </p:cNvSpPr>
            <p:nvPr/>
          </p:nvSpPr>
          <p:spPr bwMode="auto">
            <a:xfrm>
              <a:off x="2681" y="2095"/>
              <a:ext cx="1007"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8</a:t>
              </a:r>
            </a:p>
          </p:txBody>
        </p:sp>
        <p:sp>
          <p:nvSpPr>
            <p:cNvPr id="69656" name="Rectangle 24"/>
            <p:cNvSpPr>
              <a:spLocks noChangeArrowheads="1"/>
            </p:cNvSpPr>
            <p:nvPr/>
          </p:nvSpPr>
          <p:spPr bwMode="auto">
            <a:xfrm>
              <a:off x="2681" y="1784"/>
              <a:ext cx="1007" cy="311"/>
            </a:xfrm>
            <a:prstGeom prst="rect">
              <a:avLst/>
            </a:prstGeom>
            <a:noFill/>
            <a:ln w="9525">
              <a:noFill/>
              <a:miter lim="800000"/>
              <a:headEnd/>
              <a:tailEnd/>
            </a:ln>
            <a:effectLst/>
          </p:spPr>
          <p:txBody>
            <a:bodyPr anchor="ctr" anchorCtr="1"/>
            <a:lstStyle/>
            <a:p>
              <a:pPr algn="ct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Ken’s </a:t>
              </a:r>
              <a:r>
                <a:rPr lang="en-US" sz="2800" b="1" i="1">
                  <a:solidFill>
                    <a:srgbClr val="000000"/>
                  </a:solidFill>
                  <a:effectLst>
                    <a:outerShdw blurRad="38100" dist="38100" dir="2700000" algn="tl">
                      <a:srgbClr val="FFFFFF"/>
                    </a:outerShdw>
                  </a:effectLst>
                </a:rPr>
                <a:t>Q</a:t>
              </a:r>
              <a:r>
                <a:rPr lang="en-US" sz="2800" b="1" i="1" baseline="30000">
                  <a:solidFill>
                    <a:srgbClr val="000000"/>
                  </a:solidFill>
                  <a:effectLst>
                    <a:outerShdw blurRad="38100" dist="38100" dir="2700000" algn="tl">
                      <a:srgbClr val="FFFFFF"/>
                    </a:outerShdw>
                  </a:effectLst>
                </a:rPr>
                <a:t>d</a:t>
              </a:r>
              <a:r>
                <a:rPr lang="en-US" sz="2800">
                  <a:solidFill>
                    <a:srgbClr val="000000"/>
                  </a:solidFill>
                  <a:effectLst>
                    <a:outerShdw blurRad="38100" dist="38100" dir="2700000" algn="tl">
                      <a:srgbClr val="FFFFFF"/>
                    </a:outerShdw>
                  </a:effectLst>
                </a:rPr>
                <a:t> </a:t>
              </a:r>
            </a:p>
          </p:txBody>
        </p:sp>
      </p:grpSp>
      <p:grpSp>
        <p:nvGrpSpPr>
          <p:cNvPr id="69657" name="Group 25"/>
          <p:cNvGrpSpPr>
            <a:grpSpLocks/>
          </p:cNvGrpSpPr>
          <p:nvPr/>
        </p:nvGrpSpPr>
        <p:grpSpPr bwMode="auto">
          <a:xfrm>
            <a:off x="3962400" y="4724400"/>
            <a:ext cx="4217988" cy="1898650"/>
            <a:chOff x="2513" y="2992"/>
            <a:chExt cx="2657" cy="1196"/>
          </a:xfrm>
        </p:grpSpPr>
        <p:sp>
          <p:nvSpPr>
            <p:cNvPr id="69658" name="Rectangle 26"/>
            <p:cNvSpPr>
              <a:spLocks noChangeArrowheads="1"/>
            </p:cNvSpPr>
            <p:nvPr/>
          </p:nvSpPr>
          <p:spPr bwMode="auto">
            <a:xfrm>
              <a:off x="2513" y="3889"/>
              <a:ext cx="168"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a:t>
              </a:r>
            </a:p>
          </p:txBody>
        </p:sp>
        <p:sp>
          <p:nvSpPr>
            <p:cNvPr id="69659" name="Rectangle 27"/>
            <p:cNvSpPr>
              <a:spLocks noChangeArrowheads="1"/>
            </p:cNvSpPr>
            <p:nvPr/>
          </p:nvSpPr>
          <p:spPr bwMode="auto">
            <a:xfrm>
              <a:off x="2513" y="3590"/>
              <a:ext cx="168"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a:t>
              </a:r>
            </a:p>
          </p:txBody>
        </p:sp>
        <p:sp>
          <p:nvSpPr>
            <p:cNvPr id="69660" name="Rectangle 28"/>
            <p:cNvSpPr>
              <a:spLocks noChangeArrowheads="1"/>
            </p:cNvSpPr>
            <p:nvPr/>
          </p:nvSpPr>
          <p:spPr bwMode="auto">
            <a:xfrm>
              <a:off x="2513" y="3291"/>
              <a:ext cx="168"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a:t>
              </a:r>
            </a:p>
          </p:txBody>
        </p:sp>
        <p:sp>
          <p:nvSpPr>
            <p:cNvPr id="69661" name="Rectangle 29"/>
            <p:cNvSpPr>
              <a:spLocks noChangeArrowheads="1"/>
            </p:cNvSpPr>
            <p:nvPr/>
          </p:nvSpPr>
          <p:spPr bwMode="auto">
            <a:xfrm>
              <a:off x="2513" y="2992"/>
              <a:ext cx="168"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a:t>
              </a:r>
            </a:p>
          </p:txBody>
        </p:sp>
        <p:sp>
          <p:nvSpPr>
            <p:cNvPr id="69662" name="Rectangle 30"/>
            <p:cNvSpPr>
              <a:spLocks noChangeArrowheads="1"/>
            </p:cNvSpPr>
            <p:nvPr/>
          </p:nvSpPr>
          <p:spPr bwMode="auto">
            <a:xfrm>
              <a:off x="3688" y="3889"/>
              <a:ext cx="285"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a:t>
              </a:r>
            </a:p>
          </p:txBody>
        </p:sp>
        <p:sp>
          <p:nvSpPr>
            <p:cNvPr id="69663" name="Rectangle 31"/>
            <p:cNvSpPr>
              <a:spLocks noChangeArrowheads="1"/>
            </p:cNvSpPr>
            <p:nvPr/>
          </p:nvSpPr>
          <p:spPr bwMode="auto">
            <a:xfrm>
              <a:off x="3688" y="3590"/>
              <a:ext cx="285"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a:t>
              </a:r>
            </a:p>
          </p:txBody>
        </p:sp>
        <p:sp>
          <p:nvSpPr>
            <p:cNvPr id="69664" name="Rectangle 32"/>
            <p:cNvSpPr>
              <a:spLocks noChangeArrowheads="1"/>
            </p:cNvSpPr>
            <p:nvPr/>
          </p:nvSpPr>
          <p:spPr bwMode="auto">
            <a:xfrm>
              <a:off x="3688" y="3291"/>
              <a:ext cx="285"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a:t>
              </a:r>
            </a:p>
          </p:txBody>
        </p:sp>
        <p:sp>
          <p:nvSpPr>
            <p:cNvPr id="69665" name="Rectangle 33"/>
            <p:cNvSpPr>
              <a:spLocks noChangeArrowheads="1"/>
            </p:cNvSpPr>
            <p:nvPr/>
          </p:nvSpPr>
          <p:spPr bwMode="auto">
            <a:xfrm>
              <a:off x="3688" y="2992"/>
              <a:ext cx="285"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a:t>
              </a:r>
            </a:p>
          </p:txBody>
        </p:sp>
        <p:sp>
          <p:nvSpPr>
            <p:cNvPr id="69666" name="Rectangle 34"/>
            <p:cNvSpPr>
              <a:spLocks noChangeArrowheads="1"/>
            </p:cNvSpPr>
            <p:nvPr/>
          </p:nvSpPr>
          <p:spPr bwMode="auto">
            <a:xfrm>
              <a:off x="3973" y="3889"/>
              <a:ext cx="1197"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FF0000"/>
                  </a:solidFill>
                  <a:effectLst>
                    <a:outerShdw blurRad="38100" dist="38100" dir="2700000" algn="tl">
                      <a:srgbClr val="000000"/>
                    </a:outerShdw>
                  </a:effectLst>
                </a:rPr>
                <a:t>6</a:t>
              </a:r>
            </a:p>
          </p:txBody>
        </p:sp>
        <p:sp>
          <p:nvSpPr>
            <p:cNvPr id="69667" name="Rectangle 35"/>
            <p:cNvSpPr>
              <a:spLocks noChangeArrowheads="1"/>
            </p:cNvSpPr>
            <p:nvPr/>
          </p:nvSpPr>
          <p:spPr bwMode="auto">
            <a:xfrm>
              <a:off x="3973" y="3590"/>
              <a:ext cx="1197"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FF0000"/>
                  </a:solidFill>
                  <a:effectLst>
                    <a:outerShdw blurRad="38100" dist="38100" dir="2700000" algn="tl">
                      <a:srgbClr val="000000"/>
                    </a:outerShdw>
                  </a:effectLst>
                </a:rPr>
                <a:t>9</a:t>
              </a:r>
            </a:p>
          </p:txBody>
        </p:sp>
        <p:sp>
          <p:nvSpPr>
            <p:cNvPr id="69668" name="Rectangle 36"/>
            <p:cNvSpPr>
              <a:spLocks noChangeArrowheads="1"/>
            </p:cNvSpPr>
            <p:nvPr/>
          </p:nvSpPr>
          <p:spPr bwMode="auto">
            <a:xfrm>
              <a:off x="3973" y="3291"/>
              <a:ext cx="1197"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FF0000"/>
                  </a:solidFill>
                  <a:effectLst>
                    <a:outerShdw blurRad="38100" dist="38100" dir="2700000" algn="tl">
                      <a:srgbClr val="000000"/>
                    </a:outerShdw>
                  </a:effectLst>
                </a:rPr>
                <a:t>12</a:t>
              </a:r>
            </a:p>
          </p:txBody>
        </p:sp>
        <p:sp>
          <p:nvSpPr>
            <p:cNvPr id="69669" name="Rectangle 37"/>
            <p:cNvSpPr>
              <a:spLocks noChangeArrowheads="1"/>
            </p:cNvSpPr>
            <p:nvPr/>
          </p:nvSpPr>
          <p:spPr bwMode="auto">
            <a:xfrm>
              <a:off x="3973" y="2992"/>
              <a:ext cx="1197"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FF0000"/>
                  </a:solidFill>
                  <a:effectLst>
                    <a:outerShdw blurRad="38100" dist="38100" dir="2700000" algn="tl">
                      <a:srgbClr val="000000"/>
                    </a:outerShdw>
                  </a:effectLst>
                </a:rPr>
                <a:t>15</a:t>
              </a:r>
            </a:p>
          </p:txBody>
        </p:sp>
      </p:grpSp>
      <p:grpSp>
        <p:nvGrpSpPr>
          <p:cNvPr id="69670" name="Group 38"/>
          <p:cNvGrpSpPr>
            <a:grpSpLocks/>
          </p:cNvGrpSpPr>
          <p:nvPr/>
        </p:nvGrpSpPr>
        <p:grpSpPr bwMode="auto">
          <a:xfrm>
            <a:off x="3962400" y="4267200"/>
            <a:ext cx="4217988" cy="474663"/>
            <a:chOff x="2513" y="2693"/>
            <a:chExt cx="2657" cy="299"/>
          </a:xfrm>
        </p:grpSpPr>
        <p:sp>
          <p:nvSpPr>
            <p:cNvPr id="69671" name="Rectangle 39"/>
            <p:cNvSpPr>
              <a:spLocks noChangeArrowheads="1"/>
            </p:cNvSpPr>
            <p:nvPr/>
          </p:nvSpPr>
          <p:spPr bwMode="auto">
            <a:xfrm>
              <a:off x="2513" y="2693"/>
              <a:ext cx="168"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a:t>
              </a:r>
            </a:p>
          </p:txBody>
        </p:sp>
        <p:sp>
          <p:nvSpPr>
            <p:cNvPr id="69672" name="Rectangle 40"/>
            <p:cNvSpPr>
              <a:spLocks noChangeArrowheads="1"/>
            </p:cNvSpPr>
            <p:nvPr/>
          </p:nvSpPr>
          <p:spPr bwMode="auto">
            <a:xfrm>
              <a:off x="3688" y="2693"/>
              <a:ext cx="285"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a:t>
              </a:r>
            </a:p>
          </p:txBody>
        </p:sp>
        <p:sp>
          <p:nvSpPr>
            <p:cNvPr id="69673" name="Rectangle 41"/>
            <p:cNvSpPr>
              <a:spLocks noChangeArrowheads="1"/>
            </p:cNvSpPr>
            <p:nvPr/>
          </p:nvSpPr>
          <p:spPr bwMode="auto">
            <a:xfrm>
              <a:off x="3973" y="2693"/>
              <a:ext cx="1197"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FF0000"/>
                  </a:solidFill>
                  <a:effectLst>
                    <a:outerShdw blurRad="38100" dist="38100" dir="2700000" algn="tl">
                      <a:srgbClr val="000000"/>
                    </a:outerShdw>
                  </a:effectLst>
                </a:rPr>
                <a:t>18</a:t>
              </a:r>
            </a:p>
          </p:txBody>
        </p:sp>
      </p:grpSp>
      <p:grpSp>
        <p:nvGrpSpPr>
          <p:cNvPr id="69674" name="Group 42"/>
          <p:cNvGrpSpPr>
            <a:grpSpLocks/>
          </p:cNvGrpSpPr>
          <p:nvPr/>
        </p:nvGrpSpPr>
        <p:grpSpPr bwMode="auto">
          <a:xfrm>
            <a:off x="3989388" y="3800475"/>
            <a:ext cx="4217987" cy="474663"/>
            <a:chOff x="2513" y="2394"/>
            <a:chExt cx="2657" cy="299"/>
          </a:xfrm>
        </p:grpSpPr>
        <p:sp>
          <p:nvSpPr>
            <p:cNvPr id="69675" name="Rectangle 43"/>
            <p:cNvSpPr>
              <a:spLocks noChangeArrowheads="1"/>
            </p:cNvSpPr>
            <p:nvPr/>
          </p:nvSpPr>
          <p:spPr bwMode="auto">
            <a:xfrm>
              <a:off x="2513" y="2394"/>
              <a:ext cx="168"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a:t>
              </a:r>
            </a:p>
          </p:txBody>
        </p:sp>
        <p:sp>
          <p:nvSpPr>
            <p:cNvPr id="69676" name="Rectangle 44"/>
            <p:cNvSpPr>
              <a:spLocks noChangeArrowheads="1"/>
            </p:cNvSpPr>
            <p:nvPr/>
          </p:nvSpPr>
          <p:spPr bwMode="auto">
            <a:xfrm>
              <a:off x="3688" y="2394"/>
              <a:ext cx="285"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a:t>
              </a:r>
            </a:p>
          </p:txBody>
        </p:sp>
        <p:sp>
          <p:nvSpPr>
            <p:cNvPr id="69677" name="Rectangle 45"/>
            <p:cNvSpPr>
              <a:spLocks noChangeArrowheads="1"/>
            </p:cNvSpPr>
            <p:nvPr/>
          </p:nvSpPr>
          <p:spPr bwMode="auto">
            <a:xfrm>
              <a:off x="3973" y="2394"/>
              <a:ext cx="1197"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FF0000"/>
                  </a:solidFill>
                  <a:effectLst>
                    <a:outerShdw blurRad="38100" dist="38100" dir="2700000" algn="tl">
                      <a:srgbClr val="000000"/>
                    </a:outerShdw>
                  </a:effectLst>
                </a:rPr>
                <a:t>21</a:t>
              </a:r>
            </a:p>
          </p:txBody>
        </p:sp>
      </p:grpSp>
      <p:grpSp>
        <p:nvGrpSpPr>
          <p:cNvPr id="69678" name="Group 46"/>
          <p:cNvGrpSpPr>
            <a:grpSpLocks/>
          </p:cNvGrpSpPr>
          <p:nvPr/>
        </p:nvGrpSpPr>
        <p:grpSpPr bwMode="auto">
          <a:xfrm>
            <a:off x="3989388" y="3325813"/>
            <a:ext cx="4217987" cy="474662"/>
            <a:chOff x="2513" y="2095"/>
            <a:chExt cx="2657" cy="299"/>
          </a:xfrm>
        </p:grpSpPr>
        <p:sp>
          <p:nvSpPr>
            <p:cNvPr id="69679" name="Rectangle 47"/>
            <p:cNvSpPr>
              <a:spLocks noChangeArrowheads="1"/>
            </p:cNvSpPr>
            <p:nvPr/>
          </p:nvSpPr>
          <p:spPr bwMode="auto">
            <a:xfrm>
              <a:off x="2513" y="2095"/>
              <a:ext cx="168"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a:t>
              </a:r>
            </a:p>
          </p:txBody>
        </p:sp>
        <p:sp>
          <p:nvSpPr>
            <p:cNvPr id="69680" name="Rectangle 48"/>
            <p:cNvSpPr>
              <a:spLocks noChangeArrowheads="1"/>
            </p:cNvSpPr>
            <p:nvPr/>
          </p:nvSpPr>
          <p:spPr bwMode="auto">
            <a:xfrm>
              <a:off x="3688" y="2095"/>
              <a:ext cx="285"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a:t>
              </a:r>
            </a:p>
          </p:txBody>
        </p:sp>
        <p:sp>
          <p:nvSpPr>
            <p:cNvPr id="69681" name="Rectangle 49"/>
            <p:cNvSpPr>
              <a:spLocks noChangeArrowheads="1"/>
            </p:cNvSpPr>
            <p:nvPr/>
          </p:nvSpPr>
          <p:spPr bwMode="auto">
            <a:xfrm>
              <a:off x="3973" y="2095"/>
              <a:ext cx="1197"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FF0000"/>
                  </a:solidFill>
                  <a:effectLst>
                    <a:outerShdw blurRad="38100" dist="38100" dir="2700000" algn="tl">
                      <a:srgbClr val="000000"/>
                    </a:outerShdw>
                  </a:effectLst>
                </a:rPr>
                <a:t>24</a:t>
              </a:r>
            </a:p>
          </p:txBody>
        </p:sp>
      </p:grpSp>
      <p:sp>
        <p:nvSpPr>
          <p:cNvPr id="69682" name="Rectangle 50"/>
          <p:cNvSpPr>
            <a:spLocks noChangeArrowheads="1"/>
          </p:cNvSpPr>
          <p:nvPr/>
        </p:nvSpPr>
        <p:spPr bwMode="auto">
          <a:xfrm>
            <a:off x="6307138" y="2832100"/>
            <a:ext cx="1900237" cy="493713"/>
          </a:xfrm>
          <a:prstGeom prst="rect">
            <a:avLst/>
          </a:prstGeom>
          <a:noFill/>
          <a:ln w="9525">
            <a:noFill/>
            <a:miter lim="800000"/>
            <a:headEnd/>
            <a:tailEnd/>
          </a:ln>
          <a:effectLst/>
        </p:spPr>
        <p:txBody>
          <a:bodyPr anchor="ctr" anchorCtr="1"/>
          <a:lstStyle/>
          <a:p>
            <a:pPr algn="ctr">
              <a:spcBef>
                <a:spcPct val="20000"/>
              </a:spcBef>
              <a:buClr>
                <a:schemeClr val="hlink"/>
              </a:buClr>
              <a:buFont typeface="Wingdings" pitchFamily="2" charset="2"/>
              <a:buNone/>
              <a:defRPr/>
            </a:pPr>
            <a:r>
              <a:rPr lang="en-US" sz="2800">
                <a:solidFill>
                  <a:srgbClr val="FF0000"/>
                </a:solidFill>
                <a:effectLst>
                  <a:outerShdw blurRad="38100" dist="38100" dir="2700000" algn="tl">
                    <a:srgbClr val="000000"/>
                  </a:outerShdw>
                </a:effectLst>
              </a:rPr>
              <a:t>Market </a:t>
            </a:r>
            <a:r>
              <a:rPr lang="en-US" sz="2800" b="1" i="1">
                <a:solidFill>
                  <a:srgbClr val="FF0000"/>
                </a:solidFill>
                <a:effectLst>
                  <a:outerShdw blurRad="38100" dist="38100" dir="2700000" algn="tl">
                    <a:srgbClr val="000000"/>
                  </a:outerShdw>
                </a:effectLst>
              </a:rPr>
              <a:t>Q</a:t>
            </a:r>
            <a:r>
              <a:rPr lang="en-US" sz="2800" b="1" i="1" baseline="30000">
                <a:solidFill>
                  <a:srgbClr val="FF0000"/>
                </a:solidFill>
                <a:effectLst>
                  <a:outerShdw blurRad="38100" dist="38100" dir="2700000" algn="tl">
                    <a:srgbClr val="000000"/>
                  </a:outerShdw>
                </a:effectLst>
              </a:rPr>
              <a:t>d</a:t>
            </a:r>
            <a:r>
              <a:rPr lang="en-US" sz="2800">
                <a:solidFill>
                  <a:srgbClr val="FF0000"/>
                </a:solidFill>
                <a:effectLst>
                  <a:outerShdw blurRad="38100" dist="38100" dir="2700000" algn="tl">
                    <a:srgbClr val="000000"/>
                  </a:outerShdw>
                </a:effectLst>
              </a:rPr>
              <a:t> </a:t>
            </a:r>
          </a:p>
        </p:txBody>
      </p:sp>
      <p:grpSp>
        <p:nvGrpSpPr>
          <p:cNvPr id="69683" name="Group 51"/>
          <p:cNvGrpSpPr>
            <a:grpSpLocks/>
          </p:cNvGrpSpPr>
          <p:nvPr/>
        </p:nvGrpSpPr>
        <p:grpSpPr bwMode="auto">
          <a:xfrm>
            <a:off x="923925" y="2832100"/>
            <a:ext cx="1192213" cy="3816350"/>
            <a:chOff x="582" y="1784"/>
            <a:chExt cx="751" cy="2404"/>
          </a:xfrm>
        </p:grpSpPr>
        <p:sp>
          <p:nvSpPr>
            <p:cNvPr id="69684" name="Rectangle 52"/>
            <p:cNvSpPr>
              <a:spLocks noChangeArrowheads="1"/>
            </p:cNvSpPr>
            <p:nvPr/>
          </p:nvSpPr>
          <p:spPr bwMode="auto">
            <a:xfrm>
              <a:off x="582" y="2095"/>
              <a:ext cx="751" cy="299"/>
            </a:xfrm>
            <a:prstGeom prst="rect">
              <a:avLst/>
            </a:prstGeom>
            <a:noFill/>
            <a:ln w="9525">
              <a:noFill/>
              <a:miter lim="800000"/>
              <a:headEnd/>
              <a:tailEnd/>
            </a:ln>
            <a:effectLst/>
          </p:spPr>
          <p:txBody>
            <a:bodyPr anchor="ctr" anchorCtr="1"/>
            <a:lstStyle/>
            <a:p>
              <a:pPr algn="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$0.00</a:t>
              </a:r>
            </a:p>
          </p:txBody>
        </p:sp>
        <p:sp>
          <p:nvSpPr>
            <p:cNvPr id="69685" name="Rectangle 53"/>
            <p:cNvSpPr>
              <a:spLocks noChangeArrowheads="1"/>
            </p:cNvSpPr>
            <p:nvPr/>
          </p:nvSpPr>
          <p:spPr bwMode="auto">
            <a:xfrm>
              <a:off x="582" y="3889"/>
              <a:ext cx="751" cy="299"/>
            </a:xfrm>
            <a:prstGeom prst="rect">
              <a:avLst/>
            </a:prstGeom>
            <a:noFill/>
            <a:ln w="9525">
              <a:noFill/>
              <a:miter lim="800000"/>
              <a:headEnd/>
              <a:tailEnd/>
            </a:ln>
            <a:effectLst/>
          </p:spPr>
          <p:txBody>
            <a:bodyPr anchor="ctr" anchorCtr="1"/>
            <a:lstStyle/>
            <a:p>
              <a:pPr algn="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6.00</a:t>
              </a:r>
            </a:p>
          </p:txBody>
        </p:sp>
        <p:sp>
          <p:nvSpPr>
            <p:cNvPr id="69686" name="Rectangle 54"/>
            <p:cNvSpPr>
              <a:spLocks noChangeArrowheads="1"/>
            </p:cNvSpPr>
            <p:nvPr/>
          </p:nvSpPr>
          <p:spPr bwMode="auto">
            <a:xfrm>
              <a:off x="582" y="3590"/>
              <a:ext cx="751" cy="299"/>
            </a:xfrm>
            <a:prstGeom prst="rect">
              <a:avLst/>
            </a:prstGeom>
            <a:noFill/>
            <a:ln w="9525">
              <a:noFill/>
              <a:miter lim="800000"/>
              <a:headEnd/>
              <a:tailEnd/>
            </a:ln>
            <a:effectLst/>
          </p:spPr>
          <p:txBody>
            <a:bodyPr anchor="ctr" anchorCtr="1"/>
            <a:lstStyle/>
            <a:p>
              <a:pPr algn="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5.00</a:t>
              </a:r>
            </a:p>
          </p:txBody>
        </p:sp>
        <p:sp>
          <p:nvSpPr>
            <p:cNvPr id="69687" name="Rectangle 55"/>
            <p:cNvSpPr>
              <a:spLocks noChangeArrowheads="1"/>
            </p:cNvSpPr>
            <p:nvPr/>
          </p:nvSpPr>
          <p:spPr bwMode="auto">
            <a:xfrm>
              <a:off x="582" y="3291"/>
              <a:ext cx="751" cy="299"/>
            </a:xfrm>
            <a:prstGeom prst="rect">
              <a:avLst/>
            </a:prstGeom>
            <a:noFill/>
            <a:ln w="9525">
              <a:noFill/>
              <a:miter lim="800000"/>
              <a:headEnd/>
              <a:tailEnd/>
            </a:ln>
            <a:effectLst/>
          </p:spPr>
          <p:txBody>
            <a:bodyPr anchor="ctr" anchorCtr="1"/>
            <a:lstStyle/>
            <a:p>
              <a:pPr algn="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4.00</a:t>
              </a:r>
            </a:p>
          </p:txBody>
        </p:sp>
        <p:sp>
          <p:nvSpPr>
            <p:cNvPr id="69688" name="Rectangle 56"/>
            <p:cNvSpPr>
              <a:spLocks noChangeArrowheads="1"/>
            </p:cNvSpPr>
            <p:nvPr/>
          </p:nvSpPr>
          <p:spPr bwMode="auto">
            <a:xfrm>
              <a:off x="582" y="2992"/>
              <a:ext cx="751" cy="299"/>
            </a:xfrm>
            <a:prstGeom prst="rect">
              <a:avLst/>
            </a:prstGeom>
            <a:noFill/>
            <a:ln w="9525">
              <a:noFill/>
              <a:miter lim="800000"/>
              <a:headEnd/>
              <a:tailEnd/>
            </a:ln>
            <a:effectLst/>
          </p:spPr>
          <p:txBody>
            <a:bodyPr anchor="ctr" anchorCtr="1"/>
            <a:lstStyle/>
            <a:p>
              <a:pPr algn="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3.00</a:t>
              </a:r>
            </a:p>
          </p:txBody>
        </p:sp>
        <p:sp>
          <p:nvSpPr>
            <p:cNvPr id="69689" name="Rectangle 57"/>
            <p:cNvSpPr>
              <a:spLocks noChangeArrowheads="1"/>
            </p:cNvSpPr>
            <p:nvPr/>
          </p:nvSpPr>
          <p:spPr bwMode="auto">
            <a:xfrm>
              <a:off x="582" y="2693"/>
              <a:ext cx="751" cy="299"/>
            </a:xfrm>
            <a:prstGeom prst="rect">
              <a:avLst/>
            </a:prstGeom>
            <a:noFill/>
            <a:ln w="9525">
              <a:noFill/>
              <a:miter lim="800000"/>
              <a:headEnd/>
              <a:tailEnd/>
            </a:ln>
            <a:effectLst/>
          </p:spPr>
          <p:txBody>
            <a:bodyPr anchor="ctr" anchorCtr="1"/>
            <a:lstStyle/>
            <a:p>
              <a:pPr algn="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2.00</a:t>
              </a:r>
            </a:p>
          </p:txBody>
        </p:sp>
        <p:sp>
          <p:nvSpPr>
            <p:cNvPr id="69690" name="Rectangle 58"/>
            <p:cNvSpPr>
              <a:spLocks noChangeArrowheads="1"/>
            </p:cNvSpPr>
            <p:nvPr/>
          </p:nvSpPr>
          <p:spPr bwMode="auto">
            <a:xfrm>
              <a:off x="582" y="2394"/>
              <a:ext cx="751" cy="299"/>
            </a:xfrm>
            <a:prstGeom prst="rect">
              <a:avLst/>
            </a:prstGeom>
            <a:noFill/>
            <a:ln w="9525">
              <a:noFill/>
              <a:miter lim="800000"/>
              <a:headEnd/>
              <a:tailEnd/>
            </a:ln>
            <a:effectLst/>
          </p:spPr>
          <p:txBody>
            <a:bodyPr anchor="ctr" anchorCtr="1"/>
            <a:lstStyle/>
            <a:p>
              <a:pPr algn="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1.00</a:t>
              </a:r>
            </a:p>
          </p:txBody>
        </p:sp>
        <p:sp>
          <p:nvSpPr>
            <p:cNvPr id="69691" name="Rectangle 59"/>
            <p:cNvSpPr>
              <a:spLocks noChangeArrowheads="1"/>
            </p:cNvSpPr>
            <p:nvPr/>
          </p:nvSpPr>
          <p:spPr bwMode="auto">
            <a:xfrm>
              <a:off x="582" y="1784"/>
              <a:ext cx="751" cy="311"/>
            </a:xfrm>
            <a:prstGeom prst="rect">
              <a:avLst/>
            </a:prstGeom>
            <a:noFill/>
            <a:ln w="9525">
              <a:noFill/>
              <a:miter lim="800000"/>
              <a:headEnd/>
              <a:tailEnd/>
            </a:ln>
            <a:effectLst/>
          </p:spPr>
          <p:txBody>
            <a:bodyPr anchor="ctr" anchorCtr="1"/>
            <a:lstStyle/>
            <a:p>
              <a:pPr algn="ct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Price</a:t>
              </a:r>
              <a:r>
                <a:rPr lang="en-US" sz="2800">
                  <a:effectLst>
                    <a:outerShdw blurRad="38100" dist="38100" dir="2700000" algn="tl">
                      <a:srgbClr val="000000"/>
                    </a:outerShdw>
                  </a:effectLst>
                </a:rPr>
                <a:t> </a:t>
              </a:r>
            </a:p>
          </p:txBody>
        </p:sp>
      </p:grpSp>
      <p:sp>
        <p:nvSpPr>
          <p:cNvPr id="35852" name="Line 60"/>
          <p:cNvSpPr>
            <a:spLocks noChangeShapeType="1"/>
          </p:cNvSpPr>
          <p:nvPr/>
        </p:nvSpPr>
        <p:spPr bwMode="auto">
          <a:xfrm>
            <a:off x="923925" y="2832100"/>
            <a:ext cx="1192213" cy="0"/>
          </a:xfrm>
          <a:prstGeom prst="line">
            <a:avLst/>
          </a:prstGeom>
          <a:noFill/>
          <a:ln w="28575" cap="sq">
            <a:noFill/>
            <a:round/>
            <a:headEnd/>
            <a:tailEnd/>
          </a:ln>
        </p:spPr>
        <p:txBody>
          <a:bodyPr/>
          <a:lstStyle/>
          <a:p>
            <a:endParaRPr lang="en-US"/>
          </a:p>
        </p:txBody>
      </p:sp>
      <p:sp>
        <p:nvSpPr>
          <p:cNvPr id="35853" name="Line 61"/>
          <p:cNvSpPr>
            <a:spLocks noChangeShapeType="1"/>
          </p:cNvSpPr>
          <p:nvPr/>
        </p:nvSpPr>
        <p:spPr bwMode="auto">
          <a:xfrm>
            <a:off x="923925" y="6648450"/>
            <a:ext cx="1192213" cy="0"/>
          </a:xfrm>
          <a:prstGeom prst="line">
            <a:avLst/>
          </a:prstGeom>
          <a:noFill/>
          <a:ln w="28575" cap="sq">
            <a:noFill/>
            <a:round/>
            <a:headEnd/>
            <a:tailEnd/>
          </a:ln>
        </p:spPr>
        <p:txBody>
          <a:bodyPr/>
          <a:lstStyle/>
          <a:p>
            <a:endParaRPr lang="en-US"/>
          </a:p>
        </p:txBody>
      </p:sp>
      <p:sp>
        <p:nvSpPr>
          <p:cNvPr id="35854" name="Line 62"/>
          <p:cNvSpPr>
            <a:spLocks noChangeShapeType="1"/>
          </p:cNvSpPr>
          <p:nvPr/>
        </p:nvSpPr>
        <p:spPr bwMode="auto">
          <a:xfrm>
            <a:off x="923925" y="2832100"/>
            <a:ext cx="0" cy="493713"/>
          </a:xfrm>
          <a:prstGeom prst="line">
            <a:avLst/>
          </a:prstGeom>
          <a:noFill/>
          <a:ln w="28575" cap="sq">
            <a:noFill/>
            <a:round/>
            <a:headEnd/>
            <a:tailEnd/>
          </a:ln>
        </p:spPr>
        <p:txBody>
          <a:bodyPr/>
          <a:lstStyle/>
          <a:p>
            <a:endParaRPr lang="en-US"/>
          </a:p>
        </p:txBody>
      </p:sp>
      <p:sp>
        <p:nvSpPr>
          <p:cNvPr id="35855" name="Line 63"/>
          <p:cNvSpPr>
            <a:spLocks noChangeShapeType="1"/>
          </p:cNvSpPr>
          <p:nvPr/>
        </p:nvSpPr>
        <p:spPr bwMode="auto">
          <a:xfrm>
            <a:off x="8207375" y="2832100"/>
            <a:ext cx="0" cy="493713"/>
          </a:xfrm>
          <a:prstGeom prst="line">
            <a:avLst/>
          </a:prstGeom>
          <a:noFill/>
          <a:ln w="28575" cap="sq">
            <a:noFill/>
            <a:round/>
            <a:headEnd/>
            <a:tailEnd/>
          </a:ln>
        </p:spPr>
        <p:txBody>
          <a:bodyPr/>
          <a:lstStyle/>
          <a:p>
            <a:endParaRPr lang="en-US"/>
          </a:p>
        </p:txBody>
      </p:sp>
      <p:sp>
        <p:nvSpPr>
          <p:cNvPr id="35856" name="Line 64"/>
          <p:cNvSpPr>
            <a:spLocks noChangeShapeType="1"/>
          </p:cNvSpPr>
          <p:nvPr/>
        </p:nvSpPr>
        <p:spPr bwMode="auto">
          <a:xfrm>
            <a:off x="2116138" y="2832100"/>
            <a:ext cx="1873250" cy="0"/>
          </a:xfrm>
          <a:prstGeom prst="line">
            <a:avLst/>
          </a:prstGeom>
          <a:noFill/>
          <a:ln w="28575" cap="sq">
            <a:noFill/>
            <a:round/>
            <a:headEnd/>
            <a:tailEnd/>
          </a:ln>
        </p:spPr>
        <p:txBody>
          <a:bodyPr/>
          <a:lstStyle/>
          <a:p>
            <a:endParaRPr lang="en-US"/>
          </a:p>
        </p:txBody>
      </p:sp>
      <p:sp>
        <p:nvSpPr>
          <p:cNvPr id="35857" name="Line 65"/>
          <p:cNvSpPr>
            <a:spLocks noChangeShapeType="1"/>
          </p:cNvSpPr>
          <p:nvPr/>
        </p:nvSpPr>
        <p:spPr bwMode="auto">
          <a:xfrm>
            <a:off x="923925" y="3325813"/>
            <a:ext cx="0" cy="474662"/>
          </a:xfrm>
          <a:prstGeom prst="line">
            <a:avLst/>
          </a:prstGeom>
          <a:noFill/>
          <a:ln w="28575" cap="sq">
            <a:noFill/>
            <a:round/>
            <a:headEnd/>
            <a:tailEnd/>
          </a:ln>
        </p:spPr>
        <p:txBody>
          <a:bodyPr/>
          <a:lstStyle/>
          <a:p>
            <a:endParaRPr lang="en-US"/>
          </a:p>
        </p:txBody>
      </p:sp>
      <p:sp>
        <p:nvSpPr>
          <p:cNvPr id="35858" name="Line 66"/>
          <p:cNvSpPr>
            <a:spLocks noChangeShapeType="1"/>
          </p:cNvSpPr>
          <p:nvPr/>
        </p:nvSpPr>
        <p:spPr bwMode="auto">
          <a:xfrm>
            <a:off x="8207375" y="3325813"/>
            <a:ext cx="0" cy="474662"/>
          </a:xfrm>
          <a:prstGeom prst="line">
            <a:avLst/>
          </a:prstGeom>
          <a:noFill/>
          <a:ln w="28575" cap="sq">
            <a:noFill/>
            <a:round/>
            <a:headEnd/>
            <a:tailEnd/>
          </a:ln>
        </p:spPr>
        <p:txBody>
          <a:bodyPr/>
          <a:lstStyle/>
          <a:p>
            <a:endParaRPr lang="en-US"/>
          </a:p>
        </p:txBody>
      </p:sp>
      <p:sp>
        <p:nvSpPr>
          <p:cNvPr id="35859" name="Line 67"/>
          <p:cNvSpPr>
            <a:spLocks noChangeShapeType="1"/>
          </p:cNvSpPr>
          <p:nvPr/>
        </p:nvSpPr>
        <p:spPr bwMode="auto">
          <a:xfrm>
            <a:off x="923925" y="3800475"/>
            <a:ext cx="0" cy="474663"/>
          </a:xfrm>
          <a:prstGeom prst="line">
            <a:avLst/>
          </a:prstGeom>
          <a:noFill/>
          <a:ln w="28575" cap="sq">
            <a:noFill/>
            <a:round/>
            <a:headEnd/>
            <a:tailEnd/>
          </a:ln>
        </p:spPr>
        <p:txBody>
          <a:bodyPr/>
          <a:lstStyle/>
          <a:p>
            <a:endParaRPr lang="en-US"/>
          </a:p>
        </p:txBody>
      </p:sp>
      <p:sp>
        <p:nvSpPr>
          <p:cNvPr id="35860" name="Line 68"/>
          <p:cNvSpPr>
            <a:spLocks noChangeShapeType="1"/>
          </p:cNvSpPr>
          <p:nvPr/>
        </p:nvSpPr>
        <p:spPr bwMode="auto">
          <a:xfrm>
            <a:off x="8207375" y="3800475"/>
            <a:ext cx="0" cy="474663"/>
          </a:xfrm>
          <a:prstGeom prst="line">
            <a:avLst/>
          </a:prstGeom>
          <a:noFill/>
          <a:ln w="28575" cap="sq">
            <a:noFill/>
            <a:round/>
            <a:headEnd/>
            <a:tailEnd/>
          </a:ln>
        </p:spPr>
        <p:txBody>
          <a:bodyPr/>
          <a:lstStyle/>
          <a:p>
            <a:endParaRPr lang="en-US"/>
          </a:p>
        </p:txBody>
      </p:sp>
      <p:sp>
        <p:nvSpPr>
          <p:cNvPr id="35861" name="Line 69"/>
          <p:cNvSpPr>
            <a:spLocks noChangeShapeType="1"/>
          </p:cNvSpPr>
          <p:nvPr/>
        </p:nvSpPr>
        <p:spPr bwMode="auto">
          <a:xfrm>
            <a:off x="923925" y="4275138"/>
            <a:ext cx="0" cy="474662"/>
          </a:xfrm>
          <a:prstGeom prst="line">
            <a:avLst/>
          </a:prstGeom>
          <a:noFill/>
          <a:ln w="28575" cap="sq">
            <a:noFill/>
            <a:round/>
            <a:headEnd/>
            <a:tailEnd/>
          </a:ln>
        </p:spPr>
        <p:txBody>
          <a:bodyPr/>
          <a:lstStyle/>
          <a:p>
            <a:endParaRPr lang="en-US"/>
          </a:p>
        </p:txBody>
      </p:sp>
      <p:sp>
        <p:nvSpPr>
          <p:cNvPr id="35862" name="Line 70"/>
          <p:cNvSpPr>
            <a:spLocks noChangeShapeType="1"/>
          </p:cNvSpPr>
          <p:nvPr/>
        </p:nvSpPr>
        <p:spPr bwMode="auto">
          <a:xfrm>
            <a:off x="8207375" y="4275138"/>
            <a:ext cx="0" cy="474662"/>
          </a:xfrm>
          <a:prstGeom prst="line">
            <a:avLst/>
          </a:prstGeom>
          <a:noFill/>
          <a:ln w="28575" cap="sq">
            <a:noFill/>
            <a:round/>
            <a:headEnd/>
            <a:tailEnd/>
          </a:ln>
        </p:spPr>
        <p:txBody>
          <a:bodyPr/>
          <a:lstStyle/>
          <a:p>
            <a:endParaRPr lang="en-US"/>
          </a:p>
        </p:txBody>
      </p:sp>
      <p:sp>
        <p:nvSpPr>
          <p:cNvPr id="35863" name="Line 71"/>
          <p:cNvSpPr>
            <a:spLocks noChangeShapeType="1"/>
          </p:cNvSpPr>
          <p:nvPr/>
        </p:nvSpPr>
        <p:spPr bwMode="auto">
          <a:xfrm>
            <a:off x="923925" y="4749800"/>
            <a:ext cx="0" cy="474663"/>
          </a:xfrm>
          <a:prstGeom prst="line">
            <a:avLst/>
          </a:prstGeom>
          <a:noFill/>
          <a:ln w="28575" cap="sq">
            <a:noFill/>
            <a:round/>
            <a:headEnd/>
            <a:tailEnd/>
          </a:ln>
        </p:spPr>
        <p:txBody>
          <a:bodyPr/>
          <a:lstStyle/>
          <a:p>
            <a:endParaRPr lang="en-US"/>
          </a:p>
        </p:txBody>
      </p:sp>
      <p:sp>
        <p:nvSpPr>
          <p:cNvPr id="35864" name="Line 72"/>
          <p:cNvSpPr>
            <a:spLocks noChangeShapeType="1"/>
          </p:cNvSpPr>
          <p:nvPr/>
        </p:nvSpPr>
        <p:spPr bwMode="auto">
          <a:xfrm>
            <a:off x="8207375" y="4749800"/>
            <a:ext cx="0" cy="474663"/>
          </a:xfrm>
          <a:prstGeom prst="line">
            <a:avLst/>
          </a:prstGeom>
          <a:noFill/>
          <a:ln w="28575" cap="sq">
            <a:noFill/>
            <a:round/>
            <a:headEnd/>
            <a:tailEnd/>
          </a:ln>
        </p:spPr>
        <p:txBody>
          <a:bodyPr/>
          <a:lstStyle/>
          <a:p>
            <a:endParaRPr lang="en-US"/>
          </a:p>
        </p:txBody>
      </p:sp>
      <p:sp>
        <p:nvSpPr>
          <p:cNvPr id="35865" name="Line 73"/>
          <p:cNvSpPr>
            <a:spLocks noChangeShapeType="1"/>
          </p:cNvSpPr>
          <p:nvPr/>
        </p:nvSpPr>
        <p:spPr bwMode="auto">
          <a:xfrm>
            <a:off x="923925" y="5224463"/>
            <a:ext cx="0" cy="474662"/>
          </a:xfrm>
          <a:prstGeom prst="line">
            <a:avLst/>
          </a:prstGeom>
          <a:noFill/>
          <a:ln w="28575" cap="sq">
            <a:noFill/>
            <a:round/>
            <a:headEnd/>
            <a:tailEnd/>
          </a:ln>
        </p:spPr>
        <p:txBody>
          <a:bodyPr/>
          <a:lstStyle/>
          <a:p>
            <a:endParaRPr lang="en-US"/>
          </a:p>
        </p:txBody>
      </p:sp>
      <p:sp>
        <p:nvSpPr>
          <p:cNvPr id="35866" name="Line 74"/>
          <p:cNvSpPr>
            <a:spLocks noChangeShapeType="1"/>
          </p:cNvSpPr>
          <p:nvPr/>
        </p:nvSpPr>
        <p:spPr bwMode="auto">
          <a:xfrm>
            <a:off x="8207375" y="5224463"/>
            <a:ext cx="0" cy="474662"/>
          </a:xfrm>
          <a:prstGeom prst="line">
            <a:avLst/>
          </a:prstGeom>
          <a:noFill/>
          <a:ln w="28575" cap="sq">
            <a:noFill/>
            <a:round/>
            <a:headEnd/>
            <a:tailEnd/>
          </a:ln>
        </p:spPr>
        <p:txBody>
          <a:bodyPr/>
          <a:lstStyle/>
          <a:p>
            <a:endParaRPr lang="en-US"/>
          </a:p>
        </p:txBody>
      </p:sp>
      <p:sp>
        <p:nvSpPr>
          <p:cNvPr id="35867" name="Line 75"/>
          <p:cNvSpPr>
            <a:spLocks noChangeShapeType="1"/>
          </p:cNvSpPr>
          <p:nvPr/>
        </p:nvSpPr>
        <p:spPr bwMode="auto">
          <a:xfrm>
            <a:off x="923925" y="5699125"/>
            <a:ext cx="0" cy="474663"/>
          </a:xfrm>
          <a:prstGeom prst="line">
            <a:avLst/>
          </a:prstGeom>
          <a:noFill/>
          <a:ln w="28575" cap="sq">
            <a:noFill/>
            <a:round/>
            <a:headEnd/>
            <a:tailEnd/>
          </a:ln>
        </p:spPr>
        <p:txBody>
          <a:bodyPr/>
          <a:lstStyle/>
          <a:p>
            <a:endParaRPr lang="en-US"/>
          </a:p>
        </p:txBody>
      </p:sp>
      <p:sp>
        <p:nvSpPr>
          <p:cNvPr id="35868" name="Line 76"/>
          <p:cNvSpPr>
            <a:spLocks noChangeShapeType="1"/>
          </p:cNvSpPr>
          <p:nvPr/>
        </p:nvSpPr>
        <p:spPr bwMode="auto">
          <a:xfrm>
            <a:off x="8207375" y="5699125"/>
            <a:ext cx="0" cy="474663"/>
          </a:xfrm>
          <a:prstGeom prst="line">
            <a:avLst/>
          </a:prstGeom>
          <a:noFill/>
          <a:ln w="28575" cap="sq">
            <a:noFill/>
            <a:round/>
            <a:headEnd/>
            <a:tailEnd/>
          </a:ln>
        </p:spPr>
        <p:txBody>
          <a:bodyPr/>
          <a:lstStyle/>
          <a:p>
            <a:endParaRPr lang="en-US"/>
          </a:p>
        </p:txBody>
      </p:sp>
      <p:sp>
        <p:nvSpPr>
          <p:cNvPr id="35869" name="Line 77"/>
          <p:cNvSpPr>
            <a:spLocks noChangeShapeType="1"/>
          </p:cNvSpPr>
          <p:nvPr/>
        </p:nvSpPr>
        <p:spPr bwMode="auto">
          <a:xfrm>
            <a:off x="923925" y="6173788"/>
            <a:ext cx="0" cy="474662"/>
          </a:xfrm>
          <a:prstGeom prst="line">
            <a:avLst/>
          </a:prstGeom>
          <a:noFill/>
          <a:ln w="28575" cap="sq">
            <a:noFill/>
            <a:round/>
            <a:headEnd/>
            <a:tailEnd/>
          </a:ln>
        </p:spPr>
        <p:txBody>
          <a:bodyPr/>
          <a:lstStyle/>
          <a:p>
            <a:endParaRPr lang="en-US"/>
          </a:p>
        </p:txBody>
      </p:sp>
      <p:sp>
        <p:nvSpPr>
          <p:cNvPr id="35870" name="Line 78"/>
          <p:cNvSpPr>
            <a:spLocks noChangeShapeType="1"/>
          </p:cNvSpPr>
          <p:nvPr/>
        </p:nvSpPr>
        <p:spPr bwMode="auto">
          <a:xfrm>
            <a:off x="8207375" y="6173788"/>
            <a:ext cx="0" cy="474662"/>
          </a:xfrm>
          <a:prstGeom prst="line">
            <a:avLst/>
          </a:prstGeom>
          <a:noFill/>
          <a:ln w="28575" cap="sq">
            <a:noFill/>
            <a:round/>
            <a:headEnd/>
            <a:tailEnd/>
          </a:ln>
        </p:spPr>
        <p:txBody>
          <a:bodyPr/>
          <a:lstStyle/>
          <a:p>
            <a:endParaRPr lang="en-US"/>
          </a:p>
        </p:txBody>
      </p:sp>
      <p:sp>
        <p:nvSpPr>
          <p:cNvPr id="35871" name="Line 79"/>
          <p:cNvSpPr>
            <a:spLocks noChangeShapeType="1"/>
          </p:cNvSpPr>
          <p:nvPr/>
        </p:nvSpPr>
        <p:spPr bwMode="auto">
          <a:xfrm>
            <a:off x="2116138" y="6648450"/>
            <a:ext cx="1873250" cy="0"/>
          </a:xfrm>
          <a:prstGeom prst="line">
            <a:avLst/>
          </a:prstGeom>
          <a:noFill/>
          <a:ln w="28575" cap="sq">
            <a:noFill/>
            <a:round/>
            <a:headEnd/>
            <a:tailEnd/>
          </a:ln>
        </p:spPr>
        <p:txBody>
          <a:bodyPr/>
          <a:lstStyle/>
          <a:p>
            <a:endParaRPr lang="en-US"/>
          </a:p>
        </p:txBody>
      </p:sp>
      <p:sp>
        <p:nvSpPr>
          <p:cNvPr id="35872" name="Line 80"/>
          <p:cNvSpPr>
            <a:spLocks noChangeShapeType="1"/>
          </p:cNvSpPr>
          <p:nvPr/>
        </p:nvSpPr>
        <p:spPr bwMode="auto">
          <a:xfrm>
            <a:off x="3989388" y="2832100"/>
            <a:ext cx="266700" cy="0"/>
          </a:xfrm>
          <a:prstGeom prst="line">
            <a:avLst/>
          </a:prstGeom>
          <a:noFill/>
          <a:ln w="28575" cap="sq">
            <a:noFill/>
            <a:round/>
            <a:headEnd/>
            <a:tailEnd/>
          </a:ln>
        </p:spPr>
        <p:txBody>
          <a:bodyPr/>
          <a:lstStyle/>
          <a:p>
            <a:endParaRPr lang="en-US"/>
          </a:p>
        </p:txBody>
      </p:sp>
      <p:sp>
        <p:nvSpPr>
          <p:cNvPr id="35873" name="Line 81"/>
          <p:cNvSpPr>
            <a:spLocks noChangeShapeType="1"/>
          </p:cNvSpPr>
          <p:nvPr/>
        </p:nvSpPr>
        <p:spPr bwMode="auto">
          <a:xfrm>
            <a:off x="4256088" y="2832100"/>
            <a:ext cx="1598612" cy="0"/>
          </a:xfrm>
          <a:prstGeom prst="line">
            <a:avLst/>
          </a:prstGeom>
          <a:noFill/>
          <a:ln w="28575" cap="sq">
            <a:noFill/>
            <a:round/>
            <a:headEnd/>
            <a:tailEnd/>
          </a:ln>
        </p:spPr>
        <p:txBody>
          <a:bodyPr/>
          <a:lstStyle/>
          <a:p>
            <a:endParaRPr lang="en-US"/>
          </a:p>
        </p:txBody>
      </p:sp>
      <p:sp>
        <p:nvSpPr>
          <p:cNvPr id="35874" name="Line 82"/>
          <p:cNvSpPr>
            <a:spLocks noChangeShapeType="1"/>
          </p:cNvSpPr>
          <p:nvPr/>
        </p:nvSpPr>
        <p:spPr bwMode="auto">
          <a:xfrm>
            <a:off x="5854700" y="2832100"/>
            <a:ext cx="452438" cy="0"/>
          </a:xfrm>
          <a:prstGeom prst="line">
            <a:avLst/>
          </a:prstGeom>
          <a:noFill/>
          <a:ln w="28575" cap="sq">
            <a:noFill/>
            <a:round/>
            <a:headEnd/>
            <a:tailEnd/>
          </a:ln>
        </p:spPr>
        <p:txBody>
          <a:bodyPr/>
          <a:lstStyle/>
          <a:p>
            <a:endParaRPr lang="en-US"/>
          </a:p>
        </p:txBody>
      </p:sp>
      <p:sp>
        <p:nvSpPr>
          <p:cNvPr id="35875" name="Line 83"/>
          <p:cNvSpPr>
            <a:spLocks noChangeShapeType="1"/>
          </p:cNvSpPr>
          <p:nvPr/>
        </p:nvSpPr>
        <p:spPr bwMode="auto">
          <a:xfrm>
            <a:off x="6307138" y="2832100"/>
            <a:ext cx="1900237" cy="0"/>
          </a:xfrm>
          <a:prstGeom prst="line">
            <a:avLst/>
          </a:prstGeom>
          <a:noFill/>
          <a:ln w="28575" cap="sq">
            <a:noFill/>
            <a:round/>
            <a:headEnd/>
            <a:tailEnd/>
          </a:ln>
        </p:spPr>
        <p:txBody>
          <a:bodyPr/>
          <a:lstStyle/>
          <a:p>
            <a:endParaRPr lang="en-US"/>
          </a:p>
        </p:txBody>
      </p:sp>
      <p:sp>
        <p:nvSpPr>
          <p:cNvPr id="35876" name="Line 84"/>
          <p:cNvSpPr>
            <a:spLocks noChangeShapeType="1"/>
          </p:cNvSpPr>
          <p:nvPr/>
        </p:nvSpPr>
        <p:spPr bwMode="auto">
          <a:xfrm>
            <a:off x="3989388" y="6648450"/>
            <a:ext cx="266700" cy="0"/>
          </a:xfrm>
          <a:prstGeom prst="line">
            <a:avLst/>
          </a:prstGeom>
          <a:noFill/>
          <a:ln w="28575" cap="sq">
            <a:noFill/>
            <a:round/>
            <a:headEnd/>
            <a:tailEnd/>
          </a:ln>
        </p:spPr>
        <p:txBody>
          <a:bodyPr/>
          <a:lstStyle/>
          <a:p>
            <a:endParaRPr lang="en-US"/>
          </a:p>
        </p:txBody>
      </p:sp>
      <p:sp>
        <p:nvSpPr>
          <p:cNvPr id="35877" name="Line 85"/>
          <p:cNvSpPr>
            <a:spLocks noChangeShapeType="1"/>
          </p:cNvSpPr>
          <p:nvPr/>
        </p:nvSpPr>
        <p:spPr bwMode="auto">
          <a:xfrm>
            <a:off x="4256088" y="6648450"/>
            <a:ext cx="1598612" cy="0"/>
          </a:xfrm>
          <a:prstGeom prst="line">
            <a:avLst/>
          </a:prstGeom>
          <a:noFill/>
          <a:ln w="28575" cap="sq">
            <a:noFill/>
            <a:round/>
            <a:headEnd/>
            <a:tailEnd/>
          </a:ln>
        </p:spPr>
        <p:txBody>
          <a:bodyPr/>
          <a:lstStyle/>
          <a:p>
            <a:endParaRPr lang="en-US"/>
          </a:p>
        </p:txBody>
      </p:sp>
      <p:sp>
        <p:nvSpPr>
          <p:cNvPr id="35878" name="Line 86"/>
          <p:cNvSpPr>
            <a:spLocks noChangeShapeType="1"/>
          </p:cNvSpPr>
          <p:nvPr/>
        </p:nvSpPr>
        <p:spPr bwMode="auto">
          <a:xfrm>
            <a:off x="5854700" y="6648450"/>
            <a:ext cx="452438" cy="0"/>
          </a:xfrm>
          <a:prstGeom prst="line">
            <a:avLst/>
          </a:prstGeom>
          <a:noFill/>
          <a:ln w="28575" cap="sq">
            <a:noFill/>
            <a:round/>
            <a:headEnd/>
            <a:tailEnd/>
          </a:ln>
        </p:spPr>
        <p:txBody>
          <a:bodyPr/>
          <a:lstStyle/>
          <a:p>
            <a:endParaRPr lang="en-US"/>
          </a:p>
        </p:txBody>
      </p:sp>
      <p:sp>
        <p:nvSpPr>
          <p:cNvPr id="35879" name="Line 87"/>
          <p:cNvSpPr>
            <a:spLocks noChangeShapeType="1"/>
          </p:cNvSpPr>
          <p:nvPr/>
        </p:nvSpPr>
        <p:spPr bwMode="auto">
          <a:xfrm>
            <a:off x="6307138" y="6648450"/>
            <a:ext cx="1900237" cy="0"/>
          </a:xfrm>
          <a:prstGeom prst="line">
            <a:avLst/>
          </a:prstGeom>
          <a:noFill/>
          <a:ln w="28575" cap="sq">
            <a:noFill/>
            <a:round/>
            <a:headEnd/>
            <a:tailEnd/>
          </a:ln>
        </p:spPr>
        <p:txBody>
          <a:bodyPr/>
          <a:lstStyle/>
          <a:p>
            <a:endParaRPr lang="en-US"/>
          </a:p>
        </p:txBody>
      </p:sp>
      <p:sp>
        <p:nvSpPr>
          <p:cNvPr id="3588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1" charset="0"/>
                <a:cs typeface="Arial" charset="0"/>
              </a:rPr>
              <a:t>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dissolve">
                                      <p:cBhvr>
                                        <p:cTn id="7" dur="500"/>
                                        <p:tgtEl>
                                          <p:spTgt spid="6963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9683"/>
                                        </p:tgtEl>
                                        <p:attrNameLst>
                                          <p:attrName>style.visibility</p:attrName>
                                        </p:attrNameLst>
                                      </p:cBhvr>
                                      <p:to>
                                        <p:strVal val="visible"/>
                                      </p:to>
                                    </p:set>
                                    <p:animEffect transition="in" filter="wipe(up)">
                                      <p:cBhvr>
                                        <p:cTn id="11" dur="500"/>
                                        <p:tgtEl>
                                          <p:spTgt spid="6968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69639"/>
                                        </p:tgtEl>
                                        <p:attrNameLst>
                                          <p:attrName>style.visibility</p:attrName>
                                        </p:attrNameLst>
                                      </p:cBhvr>
                                      <p:to>
                                        <p:strVal val="visible"/>
                                      </p:to>
                                    </p:set>
                                    <p:animEffect transition="in" filter="wipe(up)">
                                      <p:cBhvr>
                                        <p:cTn id="15" dur="500"/>
                                        <p:tgtEl>
                                          <p:spTgt spid="6963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69648"/>
                                        </p:tgtEl>
                                        <p:attrNameLst>
                                          <p:attrName>style.visibility</p:attrName>
                                        </p:attrNameLst>
                                      </p:cBhvr>
                                      <p:to>
                                        <p:strVal val="visible"/>
                                      </p:to>
                                    </p:set>
                                    <p:animEffect transition="in" filter="wipe(up)">
                                      <p:cBhvr>
                                        <p:cTn id="20" dur="500"/>
                                        <p:tgtEl>
                                          <p:spTgt spid="6964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9682"/>
                                        </p:tgtEl>
                                        <p:attrNameLst>
                                          <p:attrName>style.visibility</p:attrName>
                                        </p:attrNameLst>
                                      </p:cBhvr>
                                      <p:to>
                                        <p:strVal val="visible"/>
                                      </p:to>
                                    </p:set>
                                    <p:animEffect transition="in" filter="wipe(left)">
                                      <p:cBhvr>
                                        <p:cTn id="25" dur="500"/>
                                        <p:tgtEl>
                                          <p:spTgt spid="6968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9678"/>
                                        </p:tgtEl>
                                        <p:attrNameLst>
                                          <p:attrName>style.visibility</p:attrName>
                                        </p:attrNameLst>
                                      </p:cBhvr>
                                      <p:to>
                                        <p:strVal val="visible"/>
                                      </p:to>
                                    </p:set>
                                    <p:animEffect transition="in" filter="wipe(left)">
                                      <p:cBhvr>
                                        <p:cTn id="30" dur="500"/>
                                        <p:tgtEl>
                                          <p:spTgt spid="6967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9674"/>
                                        </p:tgtEl>
                                        <p:attrNameLst>
                                          <p:attrName>style.visibility</p:attrName>
                                        </p:attrNameLst>
                                      </p:cBhvr>
                                      <p:to>
                                        <p:strVal val="visible"/>
                                      </p:to>
                                    </p:set>
                                    <p:animEffect transition="in" filter="wipe(left)">
                                      <p:cBhvr>
                                        <p:cTn id="35" dur="500"/>
                                        <p:tgtEl>
                                          <p:spTgt spid="6967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69670"/>
                                        </p:tgtEl>
                                        <p:attrNameLst>
                                          <p:attrName>style.visibility</p:attrName>
                                        </p:attrNameLst>
                                      </p:cBhvr>
                                      <p:to>
                                        <p:strVal val="visible"/>
                                      </p:to>
                                    </p:set>
                                    <p:animEffect transition="in" filter="wipe(left)">
                                      <p:cBhvr>
                                        <p:cTn id="40" dur="500"/>
                                        <p:tgtEl>
                                          <p:spTgt spid="6967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69657"/>
                                        </p:tgtEl>
                                        <p:attrNameLst>
                                          <p:attrName>style.visibility</p:attrName>
                                        </p:attrNameLst>
                                      </p:cBhvr>
                                      <p:to>
                                        <p:strVal val="visible"/>
                                      </p:to>
                                    </p:set>
                                    <p:animEffect transition="in" filter="wipe(left)">
                                      <p:cBhvr>
                                        <p:cTn id="45" dur="500"/>
                                        <p:tgtEl>
                                          <p:spTgt spid="69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8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82" name="Object 2"/>
          <p:cNvGraphicFramePr>
            <a:graphicFrameLocks noChangeAspect="1"/>
          </p:cNvGraphicFramePr>
          <p:nvPr/>
        </p:nvGraphicFramePr>
        <p:xfrm>
          <a:off x="293688" y="1147763"/>
          <a:ext cx="5619750" cy="5091112"/>
        </p:xfrm>
        <a:graphic>
          <a:graphicData uri="http://schemas.openxmlformats.org/presentationml/2006/ole">
            <mc:AlternateContent xmlns:mc="http://schemas.openxmlformats.org/markup-compatibility/2006">
              <mc:Choice xmlns:v="urn:schemas-microsoft-com:vml" Requires="v">
                <p:oleObj spid="_x0000_s71683" name="Chart" r:id="rId5" imgW="4095902" imgH="3724351" progId="Excel.Sheet.8">
                  <p:embed/>
                </p:oleObj>
              </mc:Choice>
              <mc:Fallback>
                <p:oleObj name="Chart" r:id="rId5" imgW="4095902" imgH="3724351" progId="Excel.Shee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688" y="1147763"/>
                        <a:ext cx="5619750" cy="50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683" name="Line 3"/>
          <p:cNvSpPr>
            <a:spLocks noChangeShapeType="1"/>
          </p:cNvSpPr>
          <p:nvPr/>
        </p:nvSpPr>
        <p:spPr bwMode="auto">
          <a:xfrm>
            <a:off x="1960563" y="1585913"/>
            <a:ext cx="3052762" cy="3889375"/>
          </a:xfrm>
          <a:prstGeom prst="line">
            <a:avLst/>
          </a:prstGeom>
          <a:noFill/>
          <a:ln w="50800">
            <a:solidFill>
              <a:srgbClr val="0000FF"/>
            </a:solidFill>
            <a:round/>
            <a:headEnd/>
            <a:tailEnd/>
          </a:ln>
        </p:spPr>
        <p:txBody>
          <a:bodyPr/>
          <a:lstStyle/>
          <a:p>
            <a:endParaRPr lang="en-US"/>
          </a:p>
        </p:txBody>
      </p:sp>
      <p:grpSp>
        <p:nvGrpSpPr>
          <p:cNvPr id="71684" name="Group 4"/>
          <p:cNvGrpSpPr>
            <a:grpSpLocks/>
          </p:cNvGrpSpPr>
          <p:nvPr/>
        </p:nvGrpSpPr>
        <p:grpSpPr bwMode="auto">
          <a:xfrm>
            <a:off x="1336675" y="2466975"/>
            <a:ext cx="1452563" cy="3027363"/>
            <a:chOff x="842" y="1554"/>
            <a:chExt cx="915" cy="1907"/>
          </a:xfrm>
        </p:grpSpPr>
        <p:sp>
          <p:nvSpPr>
            <p:cNvPr id="71740" name="Oval 5"/>
            <p:cNvSpPr>
              <a:spLocks noChangeArrowheads="1"/>
            </p:cNvSpPr>
            <p:nvPr/>
          </p:nvSpPr>
          <p:spPr bwMode="auto">
            <a:xfrm>
              <a:off x="1669" y="1554"/>
              <a:ext cx="88" cy="87"/>
            </a:xfrm>
            <a:prstGeom prst="ellipse">
              <a:avLst/>
            </a:prstGeom>
            <a:solidFill>
              <a:srgbClr val="0000FF"/>
            </a:solidFill>
            <a:ln w="9525">
              <a:noFill/>
              <a:round/>
              <a:headEnd/>
              <a:tailEnd/>
            </a:ln>
          </p:spPr>
          <p:txBody>
            <a:bodyPr wrap="none" anchor="ctr"/>
            <a:lstStyle/>
            <a:p>
              <a:pPr eaLnBrk="0" hangingPunct="0"/>
              <a:endParaRPr lang="en-US"/>
            </a:p>
          </p:txBody>
        </p:sp>
        <p:grpSp>
          <p:nvGrpSpPr>
            <p:cNvPr id="71741" name="Group 6"/>
            <p:cNvGrpSpPr>
              <a:grpSpLocks/>
            </p:cNvGrpSpPr>
            <p:nvPr/>
          </p:nvGrpSpPr>
          <p:grpSpPr bwMode="auto">
            <a:xfrm>
              <a:off x="842" y="1590"/>
              <a:ext cx="873" cy="1871"/>
              <a:chOff x="357" y="2450"/>
              <a:chExt cx="795" cy="646"/>
            </a:xfrm>
          </p:grpSpPr>
          <p:sp>
            <p:nvSpPr>
              <p:cNvPr id="71742" name="Line 7"/>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71743" name="Line 8"/>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sp>
        <p:nvSpPr>
          <p:cNvPr id="71685" name="Text Box 9"/>
          <p:cNvSpPr txBox="1">
            <a:spLocks noChangeArrowheads="1"/>
          </p:cNvSpPr>
          <p:nvPr/>
        </p:nvSpPr>
        <p:spPr bwMode="auto">
          <a:xfrm>
            <a:off x="1104900" y="1301750"/>
            <a:ext cx="415925" cy="488950"/>
          </a:xfrm>
          <a:prstGeom prst="rect">
            <a:avLst/>
          </a:prstGeom>
          <a:solidFill>
            <a:schemeClr val="bg1"/>
          </a:solidFill>
          <a:ln w="9525">
            <a:noFill/>
            <a:miter lim="800000"/>
            <a:headEnd/>
            <a:tailEnd/>
          </a:ln>
        </p:spPr>
        <p:txBody>
          <a:bodyPr>
            <a:spAutoFit/>
          </a:bodyPr>
          <a:lstStyle/>
          <a:p>
            <a:pPr algn="r">
              <a:spcBef>
                <a:spcPct val="50000"/>
              </a:spcBef>
            </a:pPr>
            <a:r>
              <a:rPr lang="en-US" sz="2600" b="1" i="1">
                <a:cs typeface="Arial" charset="0"/>
              </a:rPr>
              <a:t>P</a:t>
            </a:r>
          </a:p>
        </p:txBody>
      </p:sp>
      <p:sp>
        <p:nvSpPr>
          <p:cNvPr id="71686" name="Text Box 10"/>
          <p:cNvSpPr txBox="1">
            <a:spLocks noChangeArrowheads="1"/>
          </p:cNvSpPr>
          <p:nvPr/>
        </p:nvSpPr>
        <p:spPr bwMode="auto">
          <a:xfrm>
            <a:off x="5305425" y="5311775"/>
            <a:ext cx="433388" cy="396875"/>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Q</a:t>
            </a:r>
          </a:p>
        </p:txBody>
      </p:sp>
      <p:sp>
        <p:nvSpPr>
          <p:cNvPr id="71687" name="Oval 11"/>
          <p:cNvSpPr>
            <a:spLocks noChangeArrowheads="1"/>
          </p:cNvSpPr>
          <p:nvPr/>
        </p:nvSpPr>
        <p:spPr bwMode="auto">
          <a:xfrm>
            <a:off x="4943475" y="5414963"/>
            <a:ext cx="139700" cy="138112"/>
          </a:xfrm>
          <a:prstGeom prst="ellipse">
            <a:avLst/>
          </a:prstGeom>
          <a:solidFill>
            <a:srgbClr val="0000FF"/>
          </a:solidFill>
          <a:ln w="9525">
            <a:noFill/>
            <a:round/>
            <a:headEnd/>
            <a:tailEnd/>
          </a:ln>
        </p:spPr>
        <p:txBody>
          <a:bodyPr wrap="none" anchor="ctr"/>
          <a:lstStyle/>
          <a:p>
            <a:pPr eaLnBrk="0" hangingPunct="0"/>
            <a:endParaRPr lang="en-US"/>
          </a:p>
        </p:txBody>
      </p:sp>
      <p:sp>
        <p:nvSpPr>
          <p:cNvPr id="71692" name="Rectangle 12"/>
          <p:cNvSpPr>
            <a:spLocks noGrp="1" noRot="1" noChangeArrowheads="1"/>
          </p:cNvSpPr>
          <p:nvPr>
            <p:ph type="title" idx="4294967295"/>
          </p:nvPr>
        </p:nvSpPr>
        <p:spPr>
          <a:xfrm>
            <a:off x="914400" y="228600"/>
            <a:ext cx="7491413" cy="677863"/>
          </a:xfrm>
        </p:spPr>
        <p:txBody>
          <a:bodyPr/>
          <a:lstStyle/>
          <a:p>
            <a:pPr algn="ctr" eaLnBrk="1" hangingPunct="1">
              <a:defRPr/>
            </a:pPr>
            <a:r>
              <a:rPr lang="en-US" sz="3800"/>
              <a:t>The Market Demand Curve for Lattes</a:t>
            </a:r>
          </a:p>
        </p:txBody>
      </p:sp>
      <p:graphicFrame>
        <p:nvGraphicFramePr>
          <p:cNvPr id="71765" name="Group 85"/>
          <p:cNvGraphicFramePr>
            <a:graphicFrameLocks noGrp="1"/>
          </p:cNvGraphicFramePr>
          <p:nvPr/>
        </p:nvGraphicFramePr>
        <p:xfrm>
          <a:off x="5867400" y="1035050"/>
          <a:ext cx="2754313" cy="4572000"/>
        </p:xfrm>
        <a:graphic>
          <a:graphicData uri="http://schemas.openxmlformats.org/drawingml/2006/table">
            <a:tbl>
              <a:tblPr/>
              <a:tblGrid>
                <a:gridCol w="1085850"/>
                <a:gridCol w="1668463"/>
              </a:tblGrid>
              <a:tr h="84455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1" u="none" strike="noStrike" cap="none" normalizeH="0" baseline="0" smtClean="0">
                          <a:ln>
                            <a:noFill/>
                          </a:ln>
                          <a:solidFill>
                            <a:srgbClr val="000000"/>
                          </a:solidFill>
                          <a:effectLst>
                            <a:outerShdw blurRad="38100" dist="38100" dir="2700000" algn="tl">
                              <a:srgbClr val="FFFFFF"/>
                            </a:outerShdw>
                          </a:effectLst>
                          <a:latin typeface="Arial" charset="0"/>
                        </a:rPr>
                        <a:t>P</a:t>
                      </a:r>
                    </a:p>
                  </a:txBody>
                  <a:tcPr anchor="ctr" anchorCtr="1"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1" u="none" strike="noStrike" cap="none" normalizeH="0" baseline="0" smtClean="0">
                          <a:ln>
                            <a:noFill/>
                          </a:ln>
                          <a:solidFill>
                            <a:srgbClr val="000000"/>
                          </a:solidFill>
                          <a:effectLst>
                            <a:outerShdw blurRad="38100" dist="38100" dir="2700000" algn="tl">
                              <a:srgbClr val="FFFFFF"/>
                            </a:outerShdw>
                          </a:effectLst>
                          <a:latin typeface="Arial" charset="0"/>
                        </a:rPr>
                        <a:t>Q</a:t>
                      </a:r>
                      <a:r>
                        <a:rPr kumimoji="0" lang="en-US" sz="2800" b="1" i="1" u="none" strike="noStrike" cap="none" normalizeH="0" baseline="30000" smtClean="0">
                          <a:ln>
                            <a:noFill/>
                          </a:ln>
                          <a:solidFill>
                            <a:srgbClr val="000000"/>
                          </a:solidFill>
                          <a:effectLst>
                            <a:outerShdw blurRad="38100" dist="38100" dir="2700000" algn="tl">
                              <a:srgbClr val="FFFFFF"/>
                            </a:outerShdw>
                          </a:effectLst>
                          <a:latin typeface="Arial" charset="0"/>
                        </a:rPr>
                        <a:t>d</a:t>
                      </a: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 (Market)</a:t>
                      </a:r>
                      <a:endParaRPr kumimoji="0" lang="en-US" sz="2800" b="1" i="1" u="none" strike="noStrike" cap="none" normalizeH="0" baseline="30000" smtClean="0">
                        <a:ln>
                          <a:noFill/>
                        </a:ln>
                        <a:solidFill>
                          <a:srgbClr val="000000"/>
                        </a:solidFill>
                        <a:effectLst>
                          <a:outerShdw blurRad="38100" dist="38100" dir="2700000" algn="tl">
                            <a:srgbClr val="FFFFFF"/>
                          </a:outerShdw>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66725">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$0.00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24</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66725">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1.00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21</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66725">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2.00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18</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66725">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3.00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15</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66725">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4.00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12</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66725">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5.00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9</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66725">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6.00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6</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rgbClr val="CCFFCC"/>
                    </a:solidFill>
                  </a:tcPr>
                </a:tc>
              </a:tr>
            </a:tbl>
          </a:graphicData>
        </a:graphic>
      </p:graphicFrame>
      <p:grpSp>
        <p:nvGrpSpPr>
          <p:cNvPr id="71714" name="Group 58"/>
          <p:cNvGrpSpPr>
            <a:grpSpLocks/>
          </p:cNvGrpSpPr>
          <p:nvPr/>
        </p:nvGrpSpPr>
        <p:grpSpPr bwMode="auto">
          <a:xfrm>
            <a:off x="1335088" y="4235450"/>
            <a:ext cx="2832100" cy="1250950"/>
            <a:chOff x="841" y="2668"/>
            <a:chExt cx="1784" cy="788"/>
          </a:xfrm>
        </p:grpSpPr>
        <p:grpSp>
          <p:nvGrpSpPr>
            <p:cNvPr id="71736" name="Group 59"/>
            <p:cNvGrpSpPr>
              <a:grpSpLocks/>
            </p:cNvGrpSpPr>
            <p:nvPr/>
          </p:nvGrpSpPr>
          <p:grpSpPr bwMode="auto">
            <a:xfrm>
              <a:off x="841" y="2712"/>
              <a:ext cx="1747" cy="744"/>
              <a:chOff x="357" y="2450"/>
              <a:chExt cx="795" cy="646"/>
            </a:xfrm>
          </p:grpSpPr>
          <p:sp>
            <p:nvSpPr>
              <p:cNvPr id="71738" name="Line 60"/>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71739" name="Line 61"/>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71737" name="Oval 62"/>
            <p:cNvSpPr>
              <a:spLocks noChangeArrowheads="1"/>
            </p:cNvSpPr>
            <p:nvPr/>
          </p:nvSpPr>
          <p:spPr bwMode="auto">
            <a:xfrm>
              <a:off x="2537" y="2668"/>
              <a:ext cx="88" cy="87"/>
            </a:xfrm>
            <a:prstGeom prst="ellipse">
              <a:avLst/>
            </a:prstGeom>
            <a:solidFill>
              <a:srgbClr val="0000FF"/>
            </a:solidFill>
            <a:ln w="9525">
              <a:noFill/>
              <a:round/>
              <a:headEnd/>
              <a:tailEnd/>
            </a:ln>
          </p:spPr>
          <p:txBody>
            <a:bodyPr wrap="none" anchor="ctr"/>
            <a:lstStyle/>
            <a:p>
              <a:pPr eaLnBrk="0" hangingPunct="0"/>
              <a:endParaRPr lang="en-US"/>
            </a:p>
          </p:txBody>
        </p:sp>
      </p:grpSp>
      <p:grpSp>
        <p:nvGrpSpPr>
          <p:cNvPr id="71715" name="Group 63"/>
          <p:cNvGrpSpPr>
            <a:grpSpLocks/>
          </p:cNvGrpSpPr>
          <p:nvPr/>
        </p:nvGrpSpPr>
        <p:grpSpPr bwMode="auto">
          <a:xfrm>
            <a:off x="1335088" y="4837113"/>
            <a:ext cx="3300412" cy="655637"/>
            <a:chOff x="841" y="3047"/>
            <a:chExt cx="2079" cy="413"/>
          </a:xfrm>
        </p:grpSpPr>
        <p:grpSp>
          <p:nvGrpSpPr>
            <p:cNvPr id="71732" name="Group 64"/>
            <p:cNvGrpSpPr>
              <a:grpSpLocks/>
            </p:cNvGrpSpPr>
            <p:nvPr/>
          </p:nvGrpSpPr>
          <p:grpSpPr bwMode="auto">
            <a:xfrm>
              <a:off x="841" y="3092"/>
              <a:ext cx="2032" cy="368"/>
              <a:chOff x="357" y="2450"/>
              <a:chExt cx="795" cy="646"/>
            </a:xfrm>
          </p:grpSpPr>
          <p:sp>
            <p:nvSpPr>
              <p:cNvPr id="71734" name="Line 65"/>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71735" name="Line 66"/>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71733" name="Oval 67"/>
            <p:cNvSpPr>
              <a:spLocks noChangeArrowheads="1"/>
            </p:cNvSpPr>
            <p:nvPr/>
          </p:nvSpPr>
          <p:spPr bwMode="auto">
            <a:xfrm>
              <a:off x="2832" y="3047"/>
              <a:ext cx="88" cy="87"/>
            </a:xfrm>
            <a:prstGeom prst="ellipse">
              <a:avLst/>
            </a:prstGeom>
            <a:solidFill>
              <a:srgbClr val="0000FF"/>
            </a:solidFill>
            <a:ln w="9525">
              <a:noFill/>
              <a:round/>
              <a:headEnd/>
              <a:tailEnd/>
            </a:ln>
          </p:spPr>
          <p:txBody>
            <a:bodyPr wrap="none" anchor="ctr"/>
            <a:lstStyle/>
            <a:p>
              <a:pPr eaLnBrk="0" hangingPunct="0"/>
              <a:endParaRPr lang="en-US"/>
            </a:p>
          </p:txBody>
        </p:sp>
      </p:grpSp>
      <p:grpSp>
        <p:nvGrpSpPr>
          <p:cNvPr id="71716" name="Group 68"/>
          <p:cNvGrpSpPr>
            <a:grpSpLocks/>
          </p:cNvGrpSpPr>
          <p:nvPr/>
        </p:nvGrpSpPr>
        <p:grpSpPr bwMode="auto">
          <a:xfrm>
            <a:off x="1338263" y="3652838"/>
            <a:ext cx="2374900" cy="1835150"/>
            <a:chOff x="843" y="2301"/>
            <a:chExt cx="1496" cy="1156"/>
          </a:xfrm>
        </p:grpSpPr>
        <p:sp>
          <p:nvSpPr>
            <p:cNvPr id="71728" name="Oval 69"/>
            <p:cNvSpPr>
              <a:spLocks noChangeArrowheads="1"/>
            </p:cNvSpPr>
            <p:nvPr/>
          </p:nvSpPr>
          <p:spPr bwMode="auto">
            <a:xfrm>
              <a:off x="2251" y="2301"/>
              <a:ext cx="88" cy="87"/>
            </a:xfrm>
            <a:prstGeom prst="ellipse">
              <a:avLst/>
            </a:prstGeom>
            <a:solidFill>
              <a:srgbClr val="0000FF"/>
            </a:solidFill>
            <a:ln w="9525">
              <a:noFill/>
              <a:round/>
              <a:headEnd/>
              <a:tailEnd/>
            </a:ln>
          </p:spPr>
          <p:txBody>
            <a:bodyPr wrap="none" anchor="ctr"/>
            <a:lstStyle/>
            <a:p>
              <a:pPr eaLnBrk="0" hangingPunct="0"/>
              <a:endParaRPr lang="en-US"/>
            </a:p>
          </p:txBody>
        </p:sp>
        <p:grpSp>
          <p:nvGrpSpPr>
            <p:cNvPr id="71729" name="Group 70"/>
            <p:cNvGrpSpPr>
              <a:grpSpLocks/>
            </p:cNvGrpSpPr>
            <p:nvPr/>
          </p:nvGrpSpPr>
          <p:grpSpPr bwMode="auto">
            <a:xfrm>
              <a:off x="843" y="2343"/>
              <a:ext cx="1452" cy="1114"/>
              <a:chOff x="357" y="2450"/>
              <a:chExt cx="795" cy="646"/>
            </a:xfrm>
          </p:grpSpPr>
          <p:sp>
            <p:nvSpPr>
              <p:cNvPr id="71730" name="Line 71"/>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71731" name="Line 72"/>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grpSp>
        <p:nvGrpSpPr>
          <p:cNvPr id="71717" name="Group 73"/>
          <p:cNvGrpSpPr>
            <a:grpSpLocks/>
          </p:cNvGrpSpPr>
          <p:nvPr/>
        </p:nvGrpSpPr>
        <p:grpSpPr bwMode="auto">
          <a:xfrm>
            <a:off x="1333500" y="3063875"/>
            <a:ext cx="1917700" cy="2420938"/>
            <a:chOff x="840" y="1930"/>
            <a:chExt cx="1208" cy="1525"/>
          </a:xfrm>
        </p:grpSpPr>
        <p:sp>
          <p:nvSpPr>
            <p:cNvPr id="71724" name="Oval 74"/>
            <p:cNvSpPr>
              <a:spLocks noChangeArrowheads="1"/>
            </p:cNvSpPr>
            <p:nvPr/>
          </p:nvSpPr>
          <p:spPr bwMode="auto">
            <a:xfrm>
              <a:off x="1960" y="1930"/>
              <a:ext cx="88" cy="87"/>
            </a:xfrm>
            <a:prstGeom prst="ellipse">
              <a:avLst/>
            </a:prstGeom>
            <a:solidFill>
              <a:srgbClr val="0000FF"/>
            </a:solidFill>
            <a:ln w="9525">
              <a:noFill/>
              <a:round/>
              <a:headEnd/>
              <a:tailEnd/>
            </a:ln>
          </p:spPr>
          <p:txBody>
            <a:bodyPr wrap="none" anchor="ctr"/>
            <a:lstStyle/>
            <a:p>
              <a:pPr eaLnBrk="0" hangingPunct="0"/>
              <a:endParaRPr lang="en-US"/>
            </a:p>
          </p:txBody>
        </p:sp>
        <p:grpSp>
          <p:nvGrpSpPr>
            <p:cNvPr id="71725" name="Group 75"/>
            <p:cNvGrpSpPr>
              <a:grpSpLocks/>
            </p:cNvGrpSpPr>
            <p:nvPr/>
          </p:nvGrpSpPr>
          <p:grpSpPr bwMode="auto">
            <a:xfrm>
              <a:off x="840" y="1971"/>
              <a:ext cx="1172" cy="1484"/>
              <a:chOff x="357" y="2450"/>
              <a:chExt cx="795" cy="646"/>
            </a:xfrm>
          </p:grpSpPr>
          <p:sp>
            <p:nvSpPr>
              <p:cNvPr id="71726" name="Line 76"/>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71727" name="Line 77"/>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grpSp>
        <p:nvGrpSpPr>
          <p:cNvPr id="71718" name="Group 78"/>
          <p:cNvGrpSpPr>
            <a:grpSpLocks/>
          </p:cNvGrpSpPr>
          <p:nvPr/>
        </p:nvGrpSpPr>
        <p:grpSpPr bwMode="auto">
          <a:xfrm>
            <a:off x="1333500" y="1876425"/>
            <a:ext cx="984250" cy="3619500"/>
            <a:chOff x="840" y="1182"/>
            <a:chExt cx="620" cy="2280"/>
          </a:xfrm>
        </p:grpSpPr>
        <p:sp>
          <p:nvSpPr>
            <p:cNvPr id="71720" name="Oval 79"/>
            <p:cNvSpPr>
              <a:spLocks noChangeArrowheads="1"/>
            </p:cNvSpPr>
            <p:nvPr/>
          </p:nvSpPr>
          <p:spPr bwMode="auto">
            <a:xfrm>
              <a:off x="1372" y="1182"/>
              <a:ext cx="88" cy="87"/>
            </a:xfrm>
            <a:prstGeom prst="ellipse">
              <a:avLst/>
            </a:prstGeom>
            <a:solidFill>
              <a:srgbClr val="0000FF"/>
            </a:solidFill>
            <a:ln w="9525">
              <a:noFill/>
              <a:round/>
              <a:headEnd/>
              <a:tailEnd/>
            </a:ln>
          </p:spPr>
          <p:txBody>
            <a:bodyPr wrap="none" anchor="ctr"/>
            <a:lstStyle/>
            <a:p>
              <a:pPr eaLnBrk="0" hangingPunct="0"/>
              <a:endParaRPr lang="en-US"/>
            </a:p>
          </p:txBody>
        </p:sp>
        <p:grpSp>
          <p:nvGrpSpPr>
            <p:cNvPr id="71721" name="Group 80"/>
            <p:cNvGrpSpPr>
              <a:grpSpLocks/>
            </p:cNvGrpSpPr>
            <p:nvPr/>
          </p:nvGrpSpPr>
          <p:grpSpPr bwMode="auto">
            <a:xfrm>
              <a:off x="840" y="1221"/>
              <a:ext cx="579" cy="2241"/>
              <a:chOff x="357" y="2450"/>
              <a:chExt cx="795" cy="646"/>
            </a:xfrm>
          </p:grpSpPr>
          <p:sp>
            <p:nvSpPr>
              <p:cNvPr id="71722" name="Line 81"/>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71723" name="Line 82"/>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sp>
        <p:nvSpPr>
          <p:cNvPr id="71719" name="FlagCount" hidden="1">
            <a:hlinkClick r:id="rId7"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1" charset="0"/>
                <a:cs typeface="Arial" charset="0"/>
              </a:rPr>
              <a:t>0</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algn="ctr" eaLnBrk="1" hangingPunct="1">
              <a:defRPr/>
            </a:pPr>
            <a:r>
              <a:rPr lang="en-US" sz="4000"/>
              <a:t>Shifts in the Demand Curve</a:t>
            </a:r>
          </a:p>
        </p:txBody>
      </p:sp>
      <p:sp>
        <p:nvSpPr>
          <p:cNvPr id="14339" name="Rectangle 3"/>
          <p:cNvSpPr>
            <a:spLocks noGrp="1" noRot="1" noChangeArrowheads="1"/>
          </p:cNvSpPr>
          <p:nvPr>
            <p:ph type="body" idx="1"/>
          </p:nvPr>
        </p:nvSpPr>
        <p:spPr>
          <a:xfrm>
            <a:off x="0" y="1447800"/>
            <a:ext cx="9144000" cy="5410200"/>
          </a:xfrm>
        </p:spPr>
        <p:txBody>
          <a:bodyPr/>
          <a:lstStyle/>
          <a:p>
            <a:pPr eaLnBrk="1" hangingPunct="1">
              <a:defRPr/>
            </a:pPr>
            <a:r>
              <a:rPr lang="en-US"/>
              <a:t>The demand curve shows how much consumers want to buy at any price, holding constant the many other factors that influence buying decisions</a:t>
            </a:r>
          </a:p>
          <a:p>
            <a:pPr eaLnBrk="1" hangingPunct="1">
              <a:defRPr/>
            </a:pPr>
            <a:r>
              <a:rPr lang="en-US"/>
              <a:t>If any of these other factors change, the demand curve will shift</a:t>
            </a:r>
          </a:p>
          <a:p>
            <a:pPr lvl="1" eaLnBrk="1" hangingPunct="1">
              <a:defRPr/>
            </a:pPr>
            <a:r>
              <a:rPr lang="en-US"/>
              <a:t>An increase in demand can be represented by a shift of the demand curve to the right</a:t>
            </a:r>
          </a:p>
          <a:p>
            <a:pPr lvl="1" eaLnBrk="1" hangingPunct="1">
              <a:defRPr/>
            </a:pPr>
            <a:r>
              <a:rPr lang="en-US"/>
              <a:t>A decrease in demand can be represented by a shift of the demand curve to the left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457200" y="244475"/>
            <a:ext cx="8385175" cy="974725"/>
          </a:xfrm>
        </p:spPr>
        <p:txBody>
          <a:bodyPr/>
          <a:lstStyle/>
          <a:p>
            <a:pPr algn="ctr" eaLnBrk="1" hangingPunct="1">
              <a:defRPr/>
            </a:pPr>
            <a:r>
              <a:rPr lang="en-US" sz="4000"/>
              <a:t>Shifts in the Demand Curve</a:t>
            </a:r>
          </a:p>
        </p:txBody>
      </p:sp>
      <p:sp>
        <p:nvSpPr>
          <p:cNvPr id="16387" name="Rectangle 3"/>
          <p:cNvSpPr>
            <a:spLocks noGrp="1" noRot="1" noChangeArrowheads="1"/>
          </p:cNvSpPr>
          <p:nvPr>
            <p:ph type="body" idx="1"/>
          </p:nvPr>
        </p:nvSpPr>
        <p:spPr>
          <a:xfrm>
            <a:off x="0" y="1143000"/>
            <a:ext cx="9144000" cy="5715000"/>
          </a:xfrm>
        </p:spPr>
        <p:txBody>
          <a:bodyPr/>
          <a:lstStyle/>
          <a:p>
            <a:pPr eaLnBrk="1" hangingPunct="1">
              <a:lnSpc>
                <a:spcPct val="90000"/>
              </a:lnSpc>
              <a:defRPr/>
            </a:pPr>
            <a:r>
              <a:rPr lang="en-US"/>
              <a:t>Income</a:t>
            </a:r>
          </a:p>
          <a:p>
            <a:pPr lvl="1" eaLnBrk="1" hangingPunct="1">
              <a:lnSpc>
                <a:spcPct val="90000"/>
              </a:lnSpc>
              <a:defRPr/>
            </a:pPr>
            <a:r>
              <a:rPr lang="en-US"/>
              <a:t>The relationship between income and quantity demanded depends on what type of good the product is</a:t>
            </a:r>
          </a:p>
          <a:p>
            <a:pPr lvl="1" eaLnBrk="1" hangingPunct="1">
              <a:lnSpc>
                <a:spcPct val="90000"/>
              </a:lnSpc>
              <a:defRPr/>
            </a:pPr>
            <a:r>
              <a:rPr lang="en-US"/>
              <a:t>Normal good – a good for which, other things equal, an increase in income leads to a increase in demand</a:t>
            </a:r>
          </a:p>
          <a:p>
            <a:pPr lvl="2" eaLnBrk="1" hangingPunct="1">
              <a:lnSpc>
                <a:spcPct val="90000"/>
              </a:lnSpc>
              <a:defRPr/>
            </a:pPr>
            <a:r>
              <a:rPr lang="en-US"/>
              <a:t>Demand for a </a:t>
            </a:r>
            <a:r>
              <a:rPr lang="en-US" b="1">
                <a:solidFill>
                  <a:srgbClr val="CC0000"/>
                </a:solidFill>
              </a:rPr>
              <a:t>normal good</a:t>
            </a:r>
            <a:r>
              <a:rPr lang="en-US"/>
              <a:t> is positively related to income.  </a:t>
            </a:r>
          </a:p>
          <a:p>
            <a:pPr lvl="1" eaLnBrk="1" hangingPunct="1">
              <a:lnSpc>
                <a:spcPct val="90000"/>
              </a:lnSpc>
              <a:defRPr/>
            </a:pPr>
            <a:r>
              <a:rPr lang="en-US"/>
              <a:t>Inferior good – a good for which, other things equal, an increase in income leads to a decrease in demand</a:t>
            </a:r>
          </a:p>
          <a:p>
            <a:pPr lvl="2" eaLnBrk="1" hangingPunct="1">
              <a:lnSpc>
                <a:spcPct val="90000"/>
              </a:lnSpc>
              <a:defRPr/>
            </a:pPr>
            <a:r>
              <a:rPr lang="en-US"/>
              <a:t>Demand for an </a:t>
            </a:r>
            <a:r>
              <a:rPr lang="en-US" b="1">
                <a:solidFill>
                  <a:srgbClr val="CC0000"/>
                </a:solidFill>
              </a:rPr>
              <a:t>inferior good</a:t>
            </a:r>
            <a:r>
              <a:rPr lang="en-US"/>
              <a:t> is negatively related to income.</a:t>
            </a:r>
          </a:p>
          <a:p>
            <a:pPr lvl="2" eaLnBrk="1" hangingPunct="1">
              <a:lnSpc>
                <a:spcPct val="90000"/>
              </a:lnSpc>
              <a:defRPr/>
            </a:pP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defRPr/>
            </a:pPr>
            <a:r>
              <a:rPr lang="en-US"/>
              <a:t>Markets and Competition</a:t>
            </a:r>
          </a:p>
        </p:txBody>
      </p:sp>
      <p:sp>
        <p:nvSpPr>
          <p:cNvPr id="6147" name="Rectangle 3"/>
          <p:cNvSpPr>
            <a:spLocks noGrp="1" noRot="1" noChangeArrowheads="1"/>
          </p:cNvSpPr>
          <p:nvPr>
            <p:ph type="body" idx="1"/>
          </p:nvPr>
        </p:nvSpPr>
        <p:spPr>
          <a:xfrm>
            <a:off x="838200" y="1447800"/>
            <a:ext cx="8007350" cy="4800600"/>
          </a:xfrm>
        </p:spPr>
        <p:txBody>
          <a:bodyPr/>
          <a:lstStyle/>
          <a:p>
            <a:pPr eaLnBrk="1" hangingPunct="1">
              <a:defRPr/>
            </a:pPr>
            <a:r>
              <a:rPr lang="en-US" b="1" u="sng" dirty="0"/>
              <a:t>Market – </a:t>
            </a:r>
            <a:r>
              <a:rPr lang="en-US" dirty="0"/>
              <a:t>a group of buyers and sellers of a particular good or service</a:t>
            </a:r>
          </a:p>
          <a:p>
            <a:pPr eaLnBrk="1" hangingPunct="1">
              <a:defRPr/>
            </a:pPr>
            <a:r>
              <a:rPr lang="en-US" b="1" u="sng" dirty="0"/>
              <a:t>Competitive market – </a:t>
            </a:r>
            <a:r>
              <a:rPr lang="en-US" dirty="0"/>
              <a:t>a market in which there are many buyers and many sellers so that each has a negligible impact on the market price</a:t>
            </a:r>
          </a:p>
          <a:p>
            <a:pPr eaLnBrk="1" hangingPunct="1">
              <a:defRPr/>
            </a:pPr>
            <a:endParaRPr lang="en-US" b="1" u="sng"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algn="ctr" eaLnBrk="1" hangingPunct="1">
              <a:defRPr/>
            </a:pPr>
            <a:r>
              <a:rPr lang="en-US" sz="4000"/>
              <a:t>Shifts in the Demand Curve</a:t>
            </a:r>
          </a:p>
        </p:txBody>
      </p:sp>
      <p:sp>
        <p:nvSpPr>
          <p:cNvPr id="17411" name="Rectangle 3"/>
          <p:cNvSpPr>
            <a:spLocks noGrp="1" noRot="1" noChangeArrowheads="1"/>
          </p:cNvSpPr>
          <p:nvPr>
            <p:ph type="body" sz="half" idx="1"/>
          </p:nvPr>
        </p:nvSpPr>
        <p:spPr>
          <a:xfrm>
            <a:off x="0" y="1295400"/>
            <a:ext cx="6172200" cy="5562600"/>
          </a:xfrm>
        </p:spPr>
        <p:txBody>
          <a:bodyPr/>
          <a:lstStyle/>
          <a:p>
            <a:pPr eaLnBrk="1" hangingPunct="1">
              <a:lnSpc>
                <a:spcPct val="80000"/>
              </a:lnSpc>
              <a:defRPr/>
            </a:pPr>
            <a:r>
              <a:rPr lang="en-US" sz="2000"/>
              <a:t>Prices of related goods</a:t>
            </a:r>
          </a:p>
          <a:p>
            <a:pPr lvl="1" eaLnBrk="1" hangingPunct="1">
              <a:lnSpc>
                <a:spcPct val="80000"/>
              </a:lnSpc>
              <a:defRPr/>
            </a:pPr>
            <a:r>
              <a:rPr lang="en-US" sz="1800" b="1" u="sng"/>
              <a:t>Substitutes</a:t>
            </a:r>
            <a:r>
              <a:rPr lang="en-US" sz="1800"/>
              <a:t> – two goods for which an increase in the price of one good leads to an increase in the demand for the other</a:t>
            </a:r>
          </a:p>
          <a:p>
            <a:pPr lvl="2" eaLnBrk="1" hangingPunct="1">
              <a:lnSpc>
                <a:spcPct val="80000"/>
              </a:lnSpc>
              <a:spcBef>
                <a:spcPct val="50000"/>
              </a:spcBef>
              <a:defRPr/>
            </a:pPr>
            <a:r>
              <a:rPr lang="en-US" sz="1800"/>
              <a:t>Example:  hot dogs and hamburgers.  </a:t>
            </a:r>
            <a:br>
              <a:rPr lang="en-US" sz="1800"/>
            </a:br>
            <a:r>
              <a:rPr lang="en-US" sz="1800"/>
              <a:t>An increase in the price of hot dogs </a:t>
            </a:r>
            <a:br>
              <a:rPr lang="en-US" sz="1800"/>
            </a:br>
            <a:r>
              <a:rPr lang="en-US" sz="1800"/>
              <a:t>increases demand for hamburgers, </a:t>
            </a:r>
            <a:br>
              <a:rPr lang="en-US" sz="1800"/>
            </a:br>
            <a:r>
              <a:rPr lang="en-US" sz="1800"/>
              <a:t>shifting hamburger demand curve to the right.  </a:t>
            </a:r>
          </a:p>
          <a:p>
            <a:pPr lvl="2" eaLnBrk="1" hangingPunct="1">
              <a:lnSpc>
                <a:spcPct val="80000"/>
              </a:lnSpc>
              <a:spcBef>
                <a:spcPct val="50000"/>
              </a:spcBef>
              <a:defRPr/>
            </a:pPr>
            <a:r>
              <a:rPr lang="en-US" sz="1800"/>
              <a:t>Other examples:   Coke and Pepsi,  </a:t>
            </a:r>
            <a:br>
              <a:rPr lang="en-US" sz="1800"/>
            </a:br>
            <a:r>
              <a:rPr lang="en-US" sz="1800"/>
              <a:t>laptops and desktop computers, </a:t>
            </a:r>
            <a:br>
              <a:rPr lang="en-US" sz="1800"/>
            </a:br>
            <a:r>
              <a:rPr lang="en-US" sz="1800"/>
              <a:t>compact discs and music downloads </a:t>
            </a:r>
          </a:p>
          <a:p>
            <a:pPr lvl="1" eaLnBrk="1" hangingPunct="1">
              <a:lnSpc>
                <a:spcPct val="80000"/>
              </a:lnSpc>
              <a:defRPr/>
            </a:pPr>
            <a:r>
              <a:rPr lang="en-US" sz="1800" b="1" u="sng"/>
              <a:t>Complements – </a:t>
            </a:r>
            <a:r>
              <a:rPr lang="en-US" sz="1800"/>
              <a:t>two goods for which an increase in the price of one good leads to a decrease in the demand for the other</a:t>
            </a:r>
          </a:p>
          <a:p>
            <a:pPr lvl="2" eaLnBrk="1" hangingPunct="1">
              <a:lnSpc>
                <a:spcPct val="80000"/>
              </a:lnSpc>
              <a:spcBef>
                <a:spcPct val="50000"/>
              </a:spcBef>
              <a:defRPr/>
            </a:pPr>
            <a:r>
              <a:rPr lang="en-US" sz="1800"/>
              <a:t>Example:  computers and software.  </a:t>
            </a:r>
            <a:br>
              <a:rPr lang="en-US" sz="1800"/>
            </a:br>
            <a:r>
              <a:rPr lang="en-US" sz="1800"/>
              <a:t>If price of computers rises, people buy fewer computers, and therefore less software.  </a:t>
            </a:r>
            <a:br>
              <a:rPr lang="en-US" sz="1800"/>
            </a:br>
            <a:r>
              <a:rPr lang="en-US" sz="1800"/>
              <a:t>Software demand curve shifts left. </a:t>
            </a:r>
          </a:p>
          <a:p>
            <a:pPr lvl="2" eaLnBrk="1" hangingPunct="1">
              <a:lnSpc>
                <a:spcPct val="80000"/>
              </a:lnSpc>
              <a:spcBef>
                <a:spcPct val="50000"/>
              </a:spcBef>
              <a:defRPr/>
            </a:pPr>
            <a:r>
              <a:rPr lang="en-US" sz="1800"/>
              <a:t>Other examples: college tuition and textbooks,  </a:t>
            </a:r>
            <a:br>
              <a:rPr lang="en-US" sz="1800"/>
            </a:br>
            <a:r>
              <a:rPr lang="en-US" sz="1800"/>
              <a:t>bagels and cream cheese, eggs and bacon</a:t>
            </a:r>
            <a:endParaRPr lang="en-US" sz="1600"/>
          </a:p>
        </p:txBody>
      </p:sp>
      <p:pic>
        <p:nvPicPr>
          <p:cNvPr id="75779" name="Picture 7" descr="snacks anchor"/>
          <p:cNvPicPr>
            <a:picLocks noGrp="1" noChangeAspect="1" noChangeArrowheads="1"/>
          </p:cNvPicPr>
          <p:nvPr>
            <p:ph sz="quarter" idx="2"/>
          </p:nvPr>
        </p:nvPicPr>
        <p:blipFill>
          <a:blip r:embed="rId2" cstate="print"/>
          <a:srcRect/>
          <a:stretch>
            <a:fillRect/>
          </a:stretch>
        </p:blipFill>
        <p:spPr>
          <a:xfrm>
            <a:off x="6529388" y="1524000"/>
            <a:ext cx="2055812" cy="2514600"/>
          </a:xfrm>
        </p:spPr>
      </p:pic>
      <p:pic>
        <p:nvPicPr>
          <p:cNvPr id="75780" name="Picture 8" descr="MCj02149480000[1]"/>
          <p:cNvPicPr>
            <a:picLocks noGrp="1" noChangeAspect="1" noChangeArrowheads="1"/>
          </p:cNvPicPr>
          <p:nvPr>
            <p:ph sz="quarter" idx="3"/>
          </p:nvPr>
        </p:nvPicPr>
        <p:blipFill>
          <a:blip r:embed="rId3" cstate="print"/>
          <a:srcRect/>
          <a:stretch>
            <a:fillRect/>
          </a:stretch>
        </p:blipFill>
        <p:spPr>
          <a:xfrm>
            <a:off x="6248400" y="3962400"/>
            <a:ext cx="2895600" cy="2505075"/>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p:txBody>
          <a:bodyPr/>
          <a:lstStyle/>
          <a:p>
            <a:pPr algn="ctr" eaLnBrk="1" hangingPunct="1">
              <a:defRPr/>
            </a:pPr>
            <a:r>
              <a:rPr lang="en-US"/>
              <a:t>Shifts in the Demand Curve</a:t>
            </a:r>
          </a:p>
        </p:txBody>
      </p:sp>
      <p:sp>
        <p:nvSpPr>
          <p:cNvPr id="75779" name="Rectangle 3"/>
          <p:cNvSpPr>
            <a:spLocks noGrp="1" noRot="1" noChangeArrowheads="1"/>
          </p:cNvSpPr>
          <p:nvPr>
            <p:ph type="body" idx="1"/>
          </p:nvPr>
        </p:nvSpPr>
        <p:spPr>
          <a:xfrm>
            <a:off x="228600" y="1371600"/>
            <a:ext cx="8915400" cy="5486400"/>
          </a:xfrm>
        </p:spPr>
        <p:txBody>
          <a:bodyPr/>
          <a:lstStyle/>
          <a:p>
            <a:pPr eaLnBrk="1" hangingPunct="1">
              <a:lnSpc>
                <a:spcPct val="90000"/>
              </a:lnSpc>
              <a:defRPr/>
            </a:pPr>
            <a:r>
              <a:rPr lang="en-US" sz="2400"/>
              <a:t>Tastes</a:t>
            </a:r>
          </a:p>
          <a:p>
            <a:pPr lvl="1" eaLnBrk="1" hangingPunct="1">
              <a:lnSpc>
                <a:spcPct val="90000"/>
              </a:lnSpc>
              <a:spcBef>
                <a:spcPct val="55000"/>
              </a:spcBef>
              <a:defRPr/>
            </a:pPr>
            <a:r>
              <a:rPr lang="en-US" sz="1800"/>
              <a:t>Example:  </a:t>
            </a:r>
            <a:br>
              <a:rPr lang="en-US" sz="1800"/>
            </a:br>
            <a:r>
              <a:rPr lang="en-US" sz="1800"/>
              <a:t>The Atkins diet became popular in the ’90s, </a:t>
            </a:r>
            <a:br>
              <a:rPr lang="en-US" sz="1800"/>
            </a:br>
            <a:r>
              <a:rPr lang="en-US" sz="1800"/>
              <a:t>caused an increase in demand for eggs, </a:t>
            </a:r>
            <a:br>
              <a:rPr lang="en-US" sz="1800"/>
            </a:br>
            <a:r>
              <a:rPr lang="en-US" sz="1800"/>
              <a:t>shifted the egg demand curve to the right.</a:t>
            </a:r>
            <a:r>
              <a:rPr lang="en-US" sz="2400"/>
              <a:t>  </a:t>
            </a:r>
            <a:endParaRPr lang="en-US" sz="2000"/>
          </a:p>
          <a:p>
            <a:pPr eaLnBrk="1" hangingPunct="1">
              <a:lnSpc>
                <a:spcPct val="90000"/>
              </a:lnSpc>
              <a:defRPr/>
            </a:pPr>
            <a:r>
              <a:rPr lang="en-US" sz="2400"/>
              <a:t>Expectations – future income or future prices</a:t>
            </a:r>
          </a:p>
          <a:p>
            <a:pPr lvl="1" eaLnBrk="1" hangingPunct="1">
              <a:lnSpc>
                <a:spcPct val="90000"/>
              </a:lnSpc>
              <a:spcBef>
                <a:spcPct val="40000"/>
              </a:spcBef>
              <a:defRPr/>
            </a:pPr>
            <a:r>
              <a:rPr lang="en-US" sz="2000"/>
              <a:t>Examples:</a:t>
            </a:r>
          </a:p>
          <a:p>
            <a:pPr lvl="1" eaLnBrk="1" hangingPunct="1">
              <a:lnSpc>
                <a:spcPct val="105000"/>
              </a:lnSpc>
              <a:spcBef>
                <a:spcPct val="35000"/>
              </a:spcBef>
              <a:defRPr/>
            </a:pPr>
            <a:r>
              <a:rPr lang="en-US" sz="2000"/>
              <a:t>If people expect their incomes to rise, </a:t>
            </a:r>
            <a:br>
              <a:rPr lang="en-US" sz="2000"/>
            </a:br>
            <a:r>
              <a:rPr lang="en-US" sz="2000"/>
              <a:t>their demand for meals at expensive restaurants may increase now.</a:t>
            </a:r>
          </a:p>
          <a:p>
            <a:pPr lvl="1" eaLnBrk="1" hangingPunct="1">
              <a:lnSpc>
                <a:spcPct val="105000"/>
              </a:lnSpc>
              <a:spcBef>
                <a:spcPct val="35000"/>
              </a:spcBef>
              <a:defRPr/>
            </a:pPr>
            <a:r>
              <a:rPr lang="en-US" sz="2000"/>
              <a:t>If the economy turns bad and people worry about their future job security, demand for new autos may fall now.  </a:t>
            </a:r>
          </a:p>
          <a:p>
            <a:pPr eaLnBrk="1" hangingPunct="1">
              <a:lnSpc>
                <a:spcPct val="90000"/>
              </a:lnSpc>
              <a:defRPr/>
            </a:pPr>
            <a:r>
              <a:rPr lang="en-US" sz="2400"/>
              <a:t>Number of buyers</a:t>
            </a:r>
          </a:p>
          <a:p>
            <a:pPr lvl="1" eaLnBrk="1" hangingPunct="1">
              <a:lnSpc>
                <a:spcPct val="90000"/>
              </a:lnSpc>
              <a:defRPr/>
            </a:pPr>
            <a:r>
              <a:rPr lang="en-US" sz="2000"/>
              <a:t>An increase in the number of buyers causes</a:t>
            </a:r>
            <a:br>
              <a:rPr lang="en-US" sz="2000"/>
            </a:br>
            <a:r>
              <a:rPr lang="en-US" sz="2000"/>
              <a:t>an increase in quantity demanded at each price, which shifts the demand curve to the right. </a:t>
            </a:r>
          </a:p>
          <a:p>
            <a:pPr lvl="1" eaLnBrk="1" hangingPunct="1">
              <a:lnSpc>
                <a:spcPct val="90000"/>
              </a:lnSpc>
              <a:defRPr/>
            </a:pPr>
            <a:endParaRPr lang="en-US" sz="2000"/>
          </a:p>
          <a:p>
            <a:pPr eaLnBrk="1" hangingPunct="1">
              <a:lnSpc>
                <a:spcPct val="90000"/>
              </a:lnSpc>
              <a:defRPr/>
            </a:pPr>
            <a:endParaRPr lang="en-US" sz="2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3" name="Group 2"/>
          <p:cNvGrpSpPr>
            <a:grpSpLocks/>
          </p:cNvGrpSpPr>
          <p:nvPr/>
        </p:nvGrpSpPr>
        <p:grpSpPr bwMode="auto">
          <a:xfrm>
            <a:off x="236538" y="1166813"/>
            <a:ext cx="6669087" cy="5108575"/>
            <a:chOff x="149" y="735"/>
            <a:chExt cx="4201" cy="3218"/>
          </a:xfrm>
        </p:grpSpPr>
        <p:grpSp>
          <p:nvGrpSpPr>
            <p:cNvPr id="73759" name="Group 3"/>
            <p:cNvGrpSpPr>
              <a:grpSpLocks/>
            </p:cNvGrpSpPr>
            <p:nvPr/>
          </p:nvGrpSpPr>
          <p:grpSpPr bwMode="auto">
            <a:xfrm>
              <a:off x="149" y="735"/>
              <a:ext cx="4201" cy="3218"/>
              <a:chOff x="149" y="735"/>
              <a:chExt cx="4201" cy="3218"/>
            </a:xfrm>
          </p:grpSpPr>
          <p:graphicFrame>
            <p:nvGraphicFramePr>
              <p:cNvPr id="73732" name="Object 4"/>
              <p:cNvGraphicFramePr>
                <a:graphicFrameLocks noChangeAspect="1"/>
              </p:cNvGraphicFramePr>
              <p:nvPr/>
            </p:nvGraphicFramePr>
            <p:xfrm>
              <a:off x="149" y="735"/>
              <a:ext cx="4150" cy="3218"/>
            </p:xfrm>
            <a:graphic>
              <a:graphicData uri="http://schemas.openxmlformats.org/presentationml/2006/ole">
                <mc:AlternateContent xmlns:mc="http://schemas.openxmlformats.org/markup-compatibility/2006">
                  <mc:Choice xmlns:v="urn:schemas-microsoft-com:vml" Requires="v">
                    <p:oleObj spid="_x0000_s73733" name="Chart" r:id="rId5" imgW="4743602" imgH="3733800" progId="Excel.Sheet.8">
                      <p:embed/>
                    </p:oleObj>
                  </mc:Choice>
                  <mc:Fallback>
                    <p:oleObj name="Chart" r:id="rId5" imgW="4743602" imgH="3733800" progId="Excel.Sheet.8">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 y="735"/>
                            <a:ext cx="4150" cy="3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3761" name="Group 5"/>
              <p:cNvGrpSpPr>
                <a:grpSpLocks/>
              </p:cNvGrpSpPr>
              <p:nvPr/>
            </p:nvGrpSpPr>
            <p:grpSpPr bwMode="auto">
              <a:xfrm>
                <a:off x="842" y="1605"/>
                <a:ext cx="883" cy="1871"/>
                <a:chOff x="357" y="2450"/>
                <a:chExt cx="795" cy="646"/>
              </a:xfrm>
            </p:grpSpPr>
            <p:sp>
              <p:nvSpPr>
                <p:cNvPr id="73787" name="Line 6"/>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73788" name="Line 7"/>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2" name="Text Box 8"/>
              <p:cNvSpPr txBox="1">
                <a:spLocks noChangeArrowheads="1"/>
              </p:cNvSpPr>
              <p:nvPr/>
            </p:nvSpPr>
            <p:spPr bwMode="auto">
              <a:xfrm>
                <a:off x="696" y="820"/>
                <a:ext cx="262" cy="308"/>
              </a:xfrm>
              <a:prstGeom prst="rect">
                <a:avLst/>
              </a:prstGeom>
              <a:solidFill>
                <a:schemeClr val="bg1"/>
              </a:solidFill>
              <a:ln w="9525">
                <a:noFill/>
                <a:miter lim="800000"/>
                <a:headEnd/>
                <a:tailEnd/>
              </a:ln>
            </p:spPr>
            <p:txBody>
              <a:bodyPr>
                <a:spAutoFit/>
              </a:bodyPr>
              <a:lstStyle/>
              <a:p>
                <a:pPr algn="r">
                  <a:spcBef>
                    <a:spcPct val="50000"/>
                  </a:spcBef>
                </a:pPr>
                <a:r>
                  <a:rPr lang="en-US" sz="2600" b="1" i="1">
                    <a:cs typeface="Arial" charset="0"/>
                  </a:rPr>
                  <a:t>P</a:t>
                </a:r>
              </a:p>
            </p:txBody>
          </p:sp>
          <p:sp>
            <p:nvSpPr>
              <p:cNvPr id="3" name="Text Box 9"/>
              <p:cNvSpPr txBox="1">
                <a:spLocks noChangeArrowheads="1"/>
              </p:cNvSpPr>
              <p:nvPr/>
            </p:nvSpPr>
            <p:spPr bwMode="auto">
              <a:xfrm>
                <a:off x="4077" y="3356"/>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Q</a:t>
                </a:r>
              </a:p>
            </p:txBody>
          </p:sp>
          <p:grpSp>
            <p:nvGrpSpPr>
              <p:cNvPr id="4" name="Group 10"/>
              <p:cNvGrpSpPr>
                <a:grpSpLocks/>
              </p:cNvGrpSpPr>
              <p:nvPr/>
            </p:nvGrpSpPr>
            <p:grpSpPr bwMode="auto">
              <a:xfrm>
                <a:off x="841" y="2731"/>
                <a:ext cx="1747" cy="744"/>
                <a:chOff x="357" y="2450"/>
                <a:chExt cx="795" cy="646"/>
              </a:xfrm>
            </p:grpSpPr>
            <p:sp>
              <p:nvSpPr>
                <p:cNvPr id="5" name="Line 11"/>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73786" name="Line 12"/>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73765" name="Group 13"/>
              <p:cNvGrpSpPr>
                <a:grpSpLocks/>
              </p:cNvGrpSpPr>
              <p:nvPr/>
            </p:nvGrpSpPr>
            <p:grpSpPr bwMode="auto">
              <a:xfrm>
                <a:off x="841" y="3092"/>
                <a:ext cx="2032" cy="368"/>
                <a:chOff x="357" y="2450"/>
                <a:chExt cx="795" cy="646"/>
              </a:xfrm>
            </p:grpSpPr>
            <p:sp>
              <p:nvSpPr>
                <p:cNvPr id="73783" name="Line 14"/>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73784" name="Line 15"/>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73766" name="Group 16"/>
              <p:cNvGrpSpPr>
                <a:grpSpLocks/>
              </p:cNvGrpSpPr>
              <p:nvPr/>
            </p:nvGrpSpPr>
            <p:grpSpPr bwMode="auto">
              <a:xfrm>
                <a:off x="843" y="2345"/>
                <a:ext cx="1452" cy="1114"/>
                <a:chOff x="357" y="2450"/>
                <a:chExt cx="795" cy="646"/>
              </a:xfrm>
            </p:grpSpPr>
            <p:sp>
              <p:nvSpPr>
                <p:cNvPr id="73781" name="Line 17"/>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6" name="Line 18"/>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7" name="Group 19"/>
              <p:cNvGrpSpPr>
                <a:grpSpLocks/>
              </p:cNvGrpSpPr>
              <p:nvPr/>
            </p:nvGrpSpPr>
            <p:grpSpPr bwMode="auto">
              <a:xfrm>
                <a:off x="840" y="1977"/>
                <a:ext cx="1172" cy="1484"/>
                <a:chOff x="357" y="2450"/>
                <a:chExt cx="795" cy="646"/>
              </a:xfrm>
            </p:grpSpPr>
            <p:sp>
              <p:nvSpPr>
                <p:cNvPr id="8" name="Line 20"/>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73780" name="Line 21"/>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73768" name="Group 22"/>
              <p:cNvGrpSpPr>
                <a:grpSpLocks/>
              </p:cNvGrpSpPr>
              <p:nvPr/>
            </p:nvGrpSpPr>
            <p:grpSpPr bwMode="auto">
              <a:xfrm>
                <a:off x="1235" y="999"/>
                <a:ext cx="1923" cy="2450"/>
                <a:chOff x="1235" y="999"/>
                <a:chExt cx="1923" cy="2450"/>
              </a:xfrm>
            </p:grpSpPr>
            <p:sp>
              <p:nvSpPr>
                <p:cNvPr id="73772" name="Line 23"/>
                <p:cNvSpPr>
                  <a:spLocks noChangeShapeType="1"/>
                </p:cNvSpPr>
                <p:nvPr/>
              </p:nvSpPr>
              <p:spPr bwMode="auto">
                <a:xfrm>
                  <a:off x="1235" y="999"/>
                  <a:ext cx="1923" cy="2450"/>
                </a:xfrm>
                <a:prstGeom prst="line">
                  <a:avLst/>
                </a:prstGeom>
                <a:noFill/>
                <a:ln w="50800">
                  <a:solidFill>
                    <a:srgbClr val="777777"/>
                  </a:solidFill>
                  <a:round/>
                  <a:headEnd/>
                  <a:tailEnd/>
                </a:ln>
              </p:spPr>
              <p:txBody>
                <a:bodyPr/>
                <a:lstStyle/>
                <a:p>
                  <a:endParaRPr lang="en-US"/>
                </a:p>
              </p:txBody>
            </p:sp>
            <p:sp>
              <p:nvSpPr>
                <p:cNvPr id="9" name="Oval 24"/>
                <p:cNvSpPr>
                  <a:spLocks noChangeArrowheads="1"/>
                </p:cNvSpPr>
                <p:nvPr/>
              </p:nvSpPr>
              <p:spPr bwMode="auto">
                <a:xfrm>
                  <a:off x="1678" y="1569"/>
                  <a:ext cx="89" cy="87"/>
                </a:xfrm>
                <a:prstGeom prst="ellipse">
                  <a:avLst/>
                </a:prstGeom>
                <a:solidFill>
                  <a:srgbClr val="777777"/>
                </a:solidFill>
                <a:ln w="9525">
                  <a:noFill/>
                  <a:round/>
                  <a:headEnd/>
                  <a:tailEnd/>
                </a:ln>
              </p:spPr>
              <p:txBody>
                <a:bodyPr wrap="none" anchor="ctr"/>
                <a:lstStyle/>
                <a:p>
                  <a:pPr eaLnBrk="0" hangingPunct="0"/>
                  <a:endParaRPr lang="en-US"/>
                </a:p>
              </p:txBody>
            </p:sp>
            <p:sp>
              <p:nvSpPr>
                <p:cNvPr id="73774" name="Oval 25"/>
                <p:cNvSpPr>
                  <a:spLocks noChangeArrowheads="1"/>
                </p:cNvSpPr>
                <p:nvPr/>
              </p:nvSpPr>
              <p:spPr bwMode="auto">
                <a:xfrm>
                  <a:off x="2547" y="2682"/>
                  <a:ext cx="88" cy="87"/>
                </a:xfrm>
                <a:prstGeom prst="ellipse">
                  <a:avLst/>
                </a:prstGeom>
                <a:solidFill>
                  <a:srgbClr val="777777"/>
                </a:solidFill>
                <a:ln w="9525">
                  <a:noFill/>
                  <a:round/>
                  <a:headEnd/>
                  <a:tailEnd/>
                </a:ln>
              </p:spPr>
              <p:txBody>
                <a:bodyPr wrap="none" anchor="ctr"/>
                <a:lstStyle/>
                <a:p>
                  <a:pPr eaLnBrk="0" hangingPunct="0"/>
                  <a:endParaRPr lang="en-US"/>
                </a:p>
              </p:txBody>
            </p:sp>
            <p:sp>
              <p:nvSpPr>
                <p:cNvPr id="73775" name="Oval 26"/>
                <p:cNvSpPr>
                  <a:spLocks noChangeArrowheads="1"/>
                </p:cNvSpPr>
                <p:nvPr/>
              </p:nvSpPr>
              <p:spPr bwMode="auto">
                <a:xfrm>
                  <a:off x="2832" y="3047"/>
                  <a:ext cx="88" cy="87"/>
                </a:xfrm>
                <a:prstGeom prst="ellipse">
                  <a:avLst/>
                </a:prstGeom>
                <a:solidFill>
                  <a:srgbClr val="777777"/>
                </a:solidFill>
                <a:ln w="9525">
                  <a:noFill/>
                  <a:round/>
                  <a:headEnd/>
                  <a:tailEnd/>
                </a:ln>
              </p:spPr>
              <p:txBody>
                <a:bodyPr wrap="none" anchor="ctr"/>
                <a:lstStyle/>
                <a:p>
                  <a:pPr eaLnBrk="0" hangingPunct="0"/>
                  <a:endParaRPr lang="en-US"/>
                </a:p>
              </p:txBody>
            </p:sp>
            <p:sp>
              <p:nvSpPr>
                <p:cNvPr id="10" name="Oval 27"/>
                <p:cNvSpPr>
                  <a:spLocks noChangeArrowheads="1"/>
                </p:cNvSpPr>
                <p:nvPr/>
              </p:nvSpPr>
              <p:spPr bwMode="auto">
                <a:xfrm>
                  <a:off x="2251" y="2303"/>
                  <a:ext cx="88" cy="87"/>
                </a:xfrm>
                <a:prstGeom prst="ellipse">
                  <a:avLst/>
                </a:prstGeom>
                <a:solidFill>
                  <a:srgbClr val="777777"/>
                </a:solidFill>
                <a:ln w="9525">
                  <a:noFill/>
                  <a:round/>
                  <a:headEnd/>
                  <a:tailEnd/>
                </a:ln>
              </p:spPr>
              <p:txBody>
                <a:bodyPr wrap="none" anchor="ctr"/>
                <a:lstStyle/>
                <a:p>
                  <a:pPr eaLnBrk="0" hangingPunct="0"/>
                  <a:endParaRPr lang="en-US"/>
                </a:p>
              </p:txBody>
            </p:sp>
            <p:sp>
              <p:nvSpPr>
                <p:cNvPr id="73777" name="Oval 28"/>
                <p:cNvSpPr>
                  <a:spLocks noChangeArrowheads="1"/>
                </p:cNvSpPr>
                <p:nvPr/>
              </p:nvSpPr>
              <p:spPr bwMode="auto">
                <a:xfrm>
                  <a:off x="1960" y="1936"/>
                  <a:ext cx="88" cy="87"/>
                </a:xfrm>
                <a:prstGeom prst="ellipse">
                  <a:avLst/>
                </a:prstGeom>
                <a:solidFill>
                  <a:srgbClr val="777777"/>
                </a:solidFill>
                <a:ln w="9525">
                  <a:noFill/>
                  <a:round/>
                  <a:headEnd/>
                  <a:tailEnd/>
                </a:ln>
              </p:spPr>
              <p:txBody>
                <a:bodyPr wrap="none" anchor="ctr"/>
                <a:lstStyle/>
                <a:p>
                  <a:pPr eaLnBrk="0" hangingPunct="0"/>
                  <a:endParaRPr lang="en-US"/>
                </a:p>
              </p:txBody>
            </p:sp>
            <p:sp>
              <p:nvSpPr>
                <p:cNvPr id="73778" name="Oval 29"/>
                <p:cNvSpPr>
                  <a:spLocks noChangeArrowheads="1"/>
                </p:cNvSpPr>
                <p:nvPr/>
              </p:nvSpPr>
              <p:spPr bwMode="auto">
                <a:xfrm>
                  <a:off x="1389" y="1192"/>
                  <a:ext cx="91" cy="87"/>
                </a:xfrm>
                <a:prstGeom prst="ellipse">
                  <a:avLst/>
                </a:prstGeom>
                <a:solidFill>
                  <a:srgbClr val="777777"/>
                </a:solidFill>
                <a:ln w="9525">
                  <a:noFill/>
                  <a:round/>
                  <a:headEnd/>
                  <a:tailEnd/>
                </a:ln>
              </p:spPr>
              <p:txBody>
                <a:bodyPr wrap="none" anchor="ctr"/>
                <a:lstStyle/>
                <a:p>
                  <a:pPr eaLnBrk="0" hangingPunct="0"/>
                  <a:endParaRPr lang="en-US"/>
                </a:p>
              </p:txBody>
            </p:sp>
          </p:grpSp>
          <p:grpSp>
            <p:nvGrpSpPr>
              <p:cNvPr id="73769" name="Group 30"/>
              <p:cNvGrpSpPr>
                <a:grpSpLocks/>
              </p:cNvGrpSpPr>
              <p:nvPr/>
            </p:nvGrpSpPr>
            <p:grpSpPr bwMode="auto">
              <a:xfrm>
                <a:off x="840" y="1231"/>
                <a:ext cx="598" cy="2241"/>
                <a:chOff x="357" y="2450"/>
                <a:chExt cx="795" cy="646"/>
              </a:xfrm>
            </p:grpSpPr>
            <p:sp>
              <p:nvSpPr>
                <p:cNvPr id="11" name="Line 31"/>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73771" name="Line 32"/>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sp>
          <p:nvSpPr>
            <p:cNvPr id="73760" name="Oval 33"/>
            <p:cNvSpPr>
              <a:spLocks noChangeArrowheads="1"/>
            </p:cNvSpPr>
            <p:nvPr/>
          </p:nvSpPr>
          <p:spPr bwMode="auto">
            <a:xfrm>
              <a:off x="3114" y="3411"/>
              <a:ext cx="88" cy="87"/>
            </a:xfrm>
            <a:prstGeom prst="ellipse">
              <a:avLst/>
            </a:prstGeom>
            <a:solidFill>
              <a:srgbClr val="777777"/>
            </a:solidFill>
            <a:ln w="9525">
              <a:noFill/>
              <a:round/>
              <a:headEnd/>
              <a:tailEnd/>
            </a:ln>
          </p:spPr>
          <p:txBody>
            <a:bodyPr wrap="none" anchor="ctr"/>
            <a:lstStyle/>
            <a:p>
              <a:pPr eaLnBrk="0" hangingPunct="0"/>
              <a:endParaRPr lang="en-US"/>
            </a:p>
          </p:txBody>
        </p:sp>
      </p:grpSp>
      <p:sp>
        <p:nvSpPr>
          <p:cNvPr id="73762" name="Text Box 34"/>
          <p:cNvSpPr txBox="1">
            <a:spLocks noChangeArrowheads="1"/>
          </p:cNvSpPr>
          <p:nvPr/>
        </p:nvSpPr>
        <p:spPr bwMode="auto">
          <a:xfrm>
            <a:off x="5324475" y="1193800"/>
            <a:ext cx="3421063" cy="2433638"/>
          </a:xfrm>
          <a:prstGeom prst="rect">
            <a:avLst/>
          </a:prstGeom>
          <a:solidFill>
            <a:srgbClr val="FFFFCC"/>
          </a:solidFill>
          <a:ln w="9525">
            <a:noFill/>
            <a:miter lim="800000"/>
            <a:headEnd/>
            <a:tailEnd/>
          </a:ln>
        </p:spPr>
        <p:txBody>
          <a:bodyPr>
            <a:spAutoFit/>
          </a:bodyPr>
          <a:lstStyle/>
          <a:p>
            <a:pPr>
              <a:lnSpc>
                <a:spcPct val="105000"/>
              </a:lnSpc>
              <a:spcBef>
                <a:spcPct val="50000"/>
              </a:spcBef>
            </a:pPr>
            <a:r>
              <a:rPr lang="en-US" sz="2400">
                <a:solidFill>
                  <a:srgbClr val="000000"/>
                </a:solidFill>
                <a:cs typeface="Arial" charset="0"/>
              </a:rPr>
              <a:t>Suppose the number of buyers increases.  </a:t>
            </a:r>
          </a:p>
          <a:p>
            <a:pPr>
              <a:lnSpc>
                <a:spcPct val="105000"/>
              </a:lnSpc>
              <a:spcBef>
                <a:spcPct val="10000"/>
              </a:spcBef>
            </a:pPr>
            <a:r>
              <a:rPr lang="en-US" sz="2400">
                <a:solidFill>
                  <a:srgbClr val="000000"/>
                </a:solidFill>
                <a:cs typeface="Arial" charset="0"/>
              </a:rPr>
              <a:t>Then, at each price, quantity demanded will increase </a:t>
            </a:r>
            <a:br>
              <a:rPr lang="en-US" sz="2400">
                <a:solidFill>
                  <a:srgbClr val="000000"/>
                </a:solidFill>
                <a:cs typeface="Arial" charset="0"/>
              </a:rPr>
            </a:br>
            <a:r>
              <a:rPr lang="en-US" sz="2400">
                <a:solidFill>
                  <a:srgbClr val="000000"/>
                </a:solidFill>
                <a:cs typeface="Arial" charset="0"/>
              </a:rPr>
              <a:t>(by 5 in this example).</a:t>
            </a:r>
          </a:p>
        </p:txBody>
      </p:sp>
      <p:sp>
        <p:nvSpPr>
          <p:cNvPr id="73763" name="Line 35"/>
          <p:cNvSpPr>
            <a:spLocks noChangeShapeType="1"/>
          </p:cNvSpPr>
          <p:nvPr/>
        </p:nvSpPr>
        <p:spPr bwMode="auto">
          <a:xfrm>
            <a:off x="2719388" y="1563688"/>
            <a:ext cx="3074987" cy="3949700"/>
          </a:xfrm>
          <a:prstGeom prst="line">
            <a:avLst/>
          </a:prstGeom>
          <a:noFill/>
          <a:ln w="50800">
            <a:solidFill>
              <a:srgbClr val="CC0000"/>
            </a:solidFill>
            <a:round/>
            <a:headEnd/>
            <a:tailEnd/>
          </a:ln>
        </p:spPr>
        <p:txBody>
          <a:bodyPr/>
          <a:lstStyle/>
          <a:p>
            <a:endParaRPr lang="en-US"/>
          </a:p>
        </p:txBody>
      </p:sp>
      <p:grpSp>
        <p:nvGrpSpPr>
          <p:cNvPr id="73764" name="Group 36"/>
          <p:cNvGrpSpPr>
            <a:grpSpLocks/>
          </p:cNvGrpSpPr>
          <p:nvPr/>
        </p:nvGrpSpPr>
        <p:grpSpPr bwMode="auto">
          <a:xfrm>
            <a:off x="5099050" y="5435600"/>
            <a:ext cx="755650" cy="138113"/>
            <a:chOff x="3210" y="3415"/>
            <a:chExt cx="476" cy="87"/>
          </a:xfrm>
        </p:grpSpPr>
        <p:sp>
          <p:nvSpPr>
            <p:cNvPr id="73757" name="Oval 37"/>
            <p:cNvSpPr>
              <a:spLocks noChangeArrowheads="1"/>
            </p:cNvSpPr>
            <p:nvPr/>
          </p:nvSpPr>
          <p:spPr bwMode="auto">
            <a:xfrm>
              <a:off x="3598" y="3415"/>
              <a:ext cx="88" cy="87"/>
            </a:xfrm>
            <a:prstGeom prst="ellipse">
              <a:avLst/>
            </a:prstGeom>
            <a:solidFill>
              <a:srgbClr val="CC0000"/>
            </a:solidFill>
            <a:ln w="9525">
              <a:noFill/>
              <a:round/>
              <a:headEnd/>
              <a:tailEnd/>
            </a:ln>
          </p:spPr>
          <p:txBody>
            <a:bodyPr wrap="none" anchor="ctr"/>
            <a:lstStyle/>
            <a:p>
              <a:pPr eaLnBrk="0" hangingPunct="0"/>
              <a:endParaRPr lang="en-US"/>
            </a:p>
          </p:txBody>
        </p:sp>
        <p:sp>
          <p:nvSpPr>
            <p:cNvPr id="73758" name="Line 38"/>
            <p:cNvSpPr>
              <a:spLocks noChangeShapeType="1"/>
            </p:cNvSpPr>
            <p:nvPr/>
          </p:nvSpPr>
          <p:spPr bwMode="auto">
            <a:xfrm>
              <a:off x="3210" y="3456"/>
              <a:ext cx="392" cy="0"/>
            </a:xfrm>
            <a:prstGeom prst="line">
              <a:avLst/>
            </a:prstGeom>
            <a:noFill/>
            <a:ln w="38100">
              <a:solidFill>
                <a:srgbClr val="990000"/>
              </a:solidFill>
              <a:round/>
              <a:headEnd/>
              <a:tailEnd type="triangle" w="lg" len="med"/>
            </a:ln>
          </p:spPr>
          <p:txBody>
            <a:bodyPr/>
            <a:lstStyle/>
            <a:p>
              <a:endParaRPr lang="en-US"/>
            </a:p>
          </p:txBody>
        </p:sp>
      </p:grpSp>
      <p:grpSp>
        <p:nvGrpSpPr>
          <p:cNvPr id="73767" name="Group 39"/>
          <p:cNvGrpSpPr>
            <a:grpSpLocks/>
          </p:cNvGrpSpPr>
          <p:nvPr/>
        </p:nvGrpSpPr>
        <p:grpSpPr bwMode="auto">
          <a:xfrm>
            <a:off x="4638675" y="4827588"/>
            <a:ext cx="752475" cy="138112"/>
            <a:chOff x="2922" y="3041"/>
            <a:chExt cx="474" cy="87"/>
          </a:xfrm>
        </p:grpSpPr>
        <p:sp>
          <p:nvSpPr>
            <p:cNvPr id="73755" name="Oval 40"/>
            <p:cNvSpPr>
              <a:spLocks noChangeArrowheads="1"/>
            </p:cNvSpPr>
            <p:nvPr/>
          </p:nvSpPr>
          <p:spPr bwMode="auto">
            <a:xfrm>
              <a:off x="3308" y="3041"/>
              <a:ext cx="88" cy="87"/>
            </a:xfrm>
            <a:prstGeom prst="ellipse">
              <a:avLst/>
            </a:prstGeom>
            <a:solidFill>
              <a:srgbClr val="CC0000"/>
            </a:solidFill>
            <a:ln w="9525">
              <a:solidFill>
                <a:srgbClr val="CC0000"/>
              </a:solidFill>
              <a:round/>
              <a:headEnd/>
              <a:tailEnd/>
            </a:ln>
          </p:spPr>
          <p:txBody>
            <a:bodyPr wrap="none" anchor="ctr"/>
            <a:lstStyle/>
            <a:p>
              <a:pPr eaLnBrk="0" hangingPunct="0"/>
              <a:endParaRPr lang="en-US"/>
            </a:p>
          </p:txBody>
        </p:sp>
        <p:sp>
          <p:nvSpPr>
            <p:cNvPr id="73756" name="Line 41"/>
            <p:cNvSpPr>
              <a:spLocks noChangeShapeType="1"/>
            </p:cNvSpPr>
            <p:nvPr/>
          </p:nvSpPr>
          <p:spPr bwMode="auto">
            <a:xfrm>
              <a:off x="2922" y="3094"/>
              <a:ext cx="392" cy="0"/>
            </a:xfrm>
            <a:prstGeom prst="line">
              <a:avLst/>
            </a:prstGeom>
            <a:noFill/>
            <a:ln w="38100">
              <a:solidFill>
                <a:srgbClr val="990000"/>
              </a:solidFill>
              <a:round/>
              <a:headEnd/>
              <a:tailEnd type="triangle" w="lg" len="med"/>
            </a:ln>
          </p:spPr>
          <p:txBody>
            <a:bodyPr/>
            <a:lstStyle/>
            <a:p>
              <a:endParaRPr lang="en-US"/>
            </a:p>
          </p:txBody>
        </p:sp>
      </p:grpSp>
      <p:grpSp>
        <p:nvGrpSpPr>
          <p:cNvPr id="73770" name="Group 42"/>
          <p:cNvGrpSpPr>
            <a:grpSpLocks/>
          </p:cNvGrpSpPr>
          <p:nvPr/>
        </p:nvGrpSpPr>
        <p:grpSpPr bwMode="auto">
          <a:xfrm>
            <a:off x="4181475" y="4248150"/>
            <a:ext cx="757238" cy="138113"/>
            <a:chOff x="2634" y="2676"/>
            <a:chExt cx="477" cy="87"/>
          </a:xfrm>
        </p:grpSpPr>
        <p:sp>
          <p:nvSpPr>
            <p:cNvPr id="73753" name="Oval 43"/>
            <p:cNvSpPr>
              <a:spLocks noChangeArrowheads="1"/>
            </p:cNvSpPr>
            <p:nvPr/>
          </p:nvSpPr>
          <p:spPr bwMode="auto">
            <a:xfrm>
              <a:off x="3023" y="2676"/>
              <a:ext cx="88" cy="87"/>
            </a:xfrm>
            <a:prstGeom prst="ellipse">
              <a:avLst/>
            </a:prstGeom>
            <a:solidFill>
              <a:srgbClr val="CC0000"/>
            </a:solidFill>
            <a:ln w="9525">
              <a:solidFill>
                <a:srgbClr val="CC0000"/>
              </a:solidFill>
              <a:round/>
              <a:headEnd/>
              <a:tailEnd/>
            </a:ln>
          </p:spPr>
          <p:txBody>
            <a:bodyPr wrap="none" anchor="ctr"/>
            <a:lstStyle/>
            <a:p>
              <a:pPr eaLnBrk="0" hangingPunct="0"/>
              <a:endParaRPr lang="en-US"/>
            </a:p>
          </p:txBody>
        </p:sp>
        <p:sp>
          <p:nvSpPr>
            <p:cNvPr id="73754" name="Line 44"/>
            <p:cNvSpPr>
              <a:spLocks noChangeShapeType="1"/>
            </p:cNvSpPr>
            <p:nvPr/>
          </p:nvSpPr>
          <p:spPr bwMode="auto">
            <a:xfrm>
              <a:off x="2634" y="2725"/>
              <a:ext cx="392" cy="0"/>
            </a:xfrm>
            <a:prstGeom prst="line">
              <a:avLst/>
            </a:prstGeom>
            <a:noFill/>
            <a:ln w="38100">
              <a:solidFill>
                <a:srgbClr val="990000"/>
              </a:solidFill>
              <a:round/>
              <a:headEnd/>
              <a:tailEnd type="triangle" w="lg" len="med"/>
            </a:ln>
          </p:spPr>
          <p:txBody>
            <a:bodyPr/>
            <a:lstStyle/>
            <a:p>
              <a:endParaRPr lang="en-US"/>
            </a:p>
          </p:txBody>
        </p:sp>
      </p:grpSp>
      <p:grpSp>
        <p:nvGrpSpPr>
          <p:cNvPr id="73773" name="Group 45"/>
          <p:cNvGrpSpPr>
            <a:grpSpLocks/>
          </p:cNvGrpSpPr>
          <p:nvPr/>
        </p:nvGrpSpPr>
        <p:grpSpPr bwMode="auto">
          <a:xfrm>
            <a:off x="3724275" y="3646488"/>
            <a:ext cx="744538" cy="138112"/>
            <a:chOff x="2346" y="2297"/>
            <a:chExt cx="469" cy="87"/>
          </a:xfrm>
        </p:grpSpPr>
        <p:sp>
          <p:nvSpPr>
            <p:cNvPr id="73751" name="Oval 46"/>
            <p:cNvSpPr>
              <a:spLocks noChangeArrowheads="1"/>
            </p:cNvSpPr>
            <p:nvPr/>
          </p:nvSpPr>
          <p:spPr bwMode="auto">
            <a:xfrm>
              <a:off x="2727" y="2297"/>
              <a:ext cx="88" cy="87"/>
            </a:xfrm>
            <a:prstGeom prst="ellipse">
              <a:avLst/>
            </a:prstGeom>
            <a:solidFill>
              <a:srgbClr val="CC0000"/>
            </a:solidFill>
            <a:ln w="9525">
              <a:solidFill>
                <a:srgbClr val="CC0000"/>
              </a:solidFill>
              <a:round/>
              <a:headEnd/>
              <a:tailEnd/>
            </a:ln>
          </p:spPr>
          <p:txBody>
            <a:bodyPr wrap="none" anchor="ctr"/>
            <a:lstStyle/>
            <a:p>
              <a:pPr eaLnBrk="0" hangingPunct="0"/>
              <a:endParaRPr lang="en-US"/>
            </a:p>
          </p:txBody>
        </p:sp>
        <p:sp>
          <p:nvSpPr>
            <p:cNvPr id="73752" name="Line 47"/>
            <p:cNvSpPr>
              <a:spLocks noChangeShapeType="1"/>
            </p:cNvSpPr>
            <p:nvPr/>
          </p:nvSpPr>
          <p:spPr bwMode="auto">
            <a:xfrm>
              <a:off x="2346" y="2345"/>
              <a:ext cx="392" cy="0"/>
            </a:xfrm>
            <a:prstGeom prst="line">
              <a:avLst/>
            </a:prstGeom>
            <a:noFill/>
            <a:ln w="38100">
              <a:solidFill>
                <a:srgbClr val="990000"/>
              </a:solidFill>
              <a:round/>
              <a:headEnd/>
              <a:tailEnd type="triangle" w="lg" len="med"/>
            </a:ln>
          </p:spPr>
          <p:txBody>
            <a:bodyPr/>
            <a:lstStyle/>
            <a:p>
              <a:endParaRPr lang="en-US"/>
            </a:p>
          </p:txBody>
        </p:sp>
      </p:grpSp>
      <p:grpSp>
        <p:nvGrpSpPr>
          <p:cNvPr id="73776" name="Group 48"/>
          <p:cNvGrpSpPr>
            <a:grpSpLocks/>
          </p:cNvGrpSpPr>
          <p:nvPr/>
        </p:nvGrpSpPr>
        <p:grpSpPr bwMode="auto">
          <a:xfrm>
            <a:off x="3252788" y="3063875"/>
            <a:ext cx="754062" cy="138113"/>
            <a:chOff x="2049" y="1930"/>
            <a:chExt cx="475" cy="87"/>
          </a:xfrm>
        </p:grpSpPr>
        <p:sp>
          <p:nvSpPr>
            <p:cNvPr id="73749" name="Oval 49"/>
            <p:cNvSpPr>
              <a:spLocks noChangeArrowheads="1"/>
            </p:cNvSpPr>
            <p:nvPr/>
          </p:nvSpPr>
          <p:spPr bwMode="auto">
            <a:xfrm>
              <a:off x="2436" y="1930"/>
              <a:ext cx="88" cy="87"/>
            </a:xfrm>
            <a:prstGeom prst="ellipse">
              <a:avLst/>
            </a:prstGeom>
            <a:solidFill>
              <a:srgbClr val="CC0000"/>
            </a:solidFill>
            <a:ln w="9525">
              <a:solidFill>
                <a:srgbClr val="CC0000"/>
              </a:solidFill>
              <a:round/>
              <a:headEnd/>
              <a:tailEnd/>
            </a:ln>
          </p:spPr>
          <p:txBody>
            <a:bodyPr wrap="none" anchor="ctr"/>
            <a:lstStyle/>
            <a:p>
              <a:pPr eaLnBrk="0" hangingPunct="0"/>
              <a:endParaRPr lang="en-US"/>
            </a:p>
          </p:txBody>
        </p:sp>
        <p:sp>
          <p:nvSpPr>
            <p:cNvPr id="73750" name="Line 50"/>
            <p:cNvSpPr>
              <a:spLocks noChangeShapeType="1"/>
            </p:cNvSpPr>
            <p:nvPr/>
          </p:nvSpPr>
          <p:spPr bwMode="auto">
            <a:xfrm>
              <a:off x="2049" y="1975"/>
              <a:ext cx="392" cy="0"/>
            </a:xfrm>
            <a:prstGeom prst="line">
              <a:avLst/>
            </a:prstGeom>
            <a:noFill/>
            <a:ln w="38100">
              <a:solidFill>
                <a:srgbClr val="990000"/>
              </a:solidFill>
              <a:round/>
              <a:headEnd/>
              <a:tailEnd type="triangle" w="lg" len="med"/>
            </a:ln>
          </p:spPr>
          <p:txBody>
            <a:bodyPr/>
            <a:lstStyle/>
            <a:p>
              <a:endParaRPr lang="en-US"/>
            </a:p>
          </p:txBody>
        </p:sp>
      </p:grpSp>
      <p:grpSp>
        <p:nvGrpSpPr>
          <p:cNvPr id="73779" name="Group 51"/>
          <p:cNvGrpSpPr>
            <a:grpSpLocks/>
          </p:cNvGrpSpPr>
          <p:nvPr/>
        </p:nvGrpSpPr>
        <p:grpSpPr bwMode="auto">
          <a:xfrm>
            <a:off x="2809875" y="2481263"/>
            <a:ext cx="750888" cy="138112"/>
            <a:chOff x="1770" y="1563"/>
            <a:chExt cx="473" cy="87"/>
          </a:xfrm>
        </p:grpSpPr>
        <p:sp>
          <p:nvSpPr>
            <p:cNvPr id="73747" name="Oval 52"/>
            <p:cNvSpPr>
              <a:spLocks noChangeArrowheads="1"/>
            </p:cNvSpPr>
            <p:nvPr/>
          </p:nvSpPr>
          <p:spPr bwMode="auto">
            <a:xfrm>
              <a:off x="2154" y="1563"/>
              <a:ext cx="89" cy="87"/>
            </a:xfrm>
            <a:prstGeom prst="ellipse">
              <a:avLst/>
            </a:prstGeom>
            <a:solidFill>
              <a:srgbClr val="CC0000"/>
            </a:solidFill>
            <a:ln w="9525">
              <a:solidFill>
                <a:srgbClr val="CC0000"/>
              </a:solidFill>
              <a:round/>
              <a:headEnd/>
              <a:tailEnd/>
            </a:ln>
          </p:spPr>
          <p:txBody>
            <a:bodyPr wrap="none" anchor="ctr"/>
            <a:lstStyle/>
            <a:p>
              <a:pPr eaLnBrk="0" hangingPunct="0"/>
              <a:endParaRPr lang="en-US"/>
            </a:p>
          </p:txBody>
        </p:sp>
        <p:sp>
          <p:nvSpPr>
            <p:cNvPr id="73748" name="Line 53"/>
            <p:cNvSpPr>
              <a:spLocks noChangeShapeType="1"/>
            </p:cNvSpPr>
            <p:nvPr/>
          </p:nvSpPr>
          <p:spPr bwMode="auto">
            <a:xfrm>
              <a:off x="1770" y="1605"/>
              <a:ext cx="392" cy="0"/>
            </a:xfrm>
            <a:prstGeom prst="line">
              <a:avLst/>
            </a:prstGeom>
            <a:noFill/>
            <a:ln w="38100">
              <a:solidFill>
                <a:srgbClr val="990000"/>
              </a:solidFill>
              <a:round/>
              <a:headEnd/>
              <a:tailEnd type="triangle" w="lg" len="med"/>
            </a:ln>
          </p:spPr>
          <p:txBody>
            <a:bodyPr/>
            <a:lstStyle/>
            <a:p>
              <a:endParaRPr lang="en-US"/>
            </a:p>
          </p:txBody>
        </p:sp>
      </p:grpSp>
      <p:grpSp>
        <p:nvGrpSpPr>
          <p:cNvPr id="73782" name="Group 54"/>
          <p:cNvGrpSpPr>
            <a:grpSpLocks/>
          </p:cNvGrpSpPr>
          <p:nvPr/>
        </p:nvGrpSpPr>
        <p:grpSpPr bwMode="auto">
          <a:xfrm>
            <a:off x="2352675" y="1882775"/>
            <a:ext cx="752475" cy="138113"/>
            <a:chOff x="1482" y="1186"/>
            <a:chExt cx="474" cy="87"/>
          </a:xfrm>
        </p:grpSpPr>
        <p:sp>
          <p:nvSpPr>
            <p:cNvPr id="73745" name="Oval 55"/>
            <p:cNvSpPr>
              <a:spLocks noChangeArrowheads="1"/>
            </p:cNvSpPr>
            <p:nvPr/>
          </p:nvSpPr>
          <p:spPr bwMode="auto">
            <a:xfrm>
              <a:off x="1865" y="1186"/>
              <a:ext cx="91" cy="87"/>
            </a:xfrm>
            <a:prstGeom prst="ellipse">
              <a:avLst/>
            </a:prstGeom>
            <a:solidFill>
              <a:srgbClr val="CC0000"/>
            </a:solidFill>
            <a:ln w="9525">
              <a:solidFill>
                <a:srgbClr val="CC0000"/>
              </a:solidFill>
              <a:round/>
              <a:headEnd/>
              <a:tailEnd/>
            </a:ln>
          </p:spPr>
          <p:txBody>
            <a:bodyPr wrap="none" anchor="ctr"/>
            <a:lstStyle/>
            <a:p>
              <a:pPr eaLnBrk="0" hangingPunct="0"/>
              <a:endParaRPr lang="en-US"/>
            </a:p>
          </p:txBody>
        </p:sp>
        <p:sp>
          <p:nvSpPr>
            <p:cNvPr id="73746" name="Line 56"/>
            <p:cNvSpPr>
              <a:spLocks noChangeShapeType="1"/>
            </p:cNvSpPr>
            <p:nvPr/>
          </p:nvSpPr>
          <p:spPr bwMode="auto">
            <a:xfrm>
              <a:off x="1482" y="1234"/>
              <a:ext cx="392" cy="0"/>
            </a:xfrm>
            <a:prstGeom prst="line">
              <a:avLst/>
            </a:prstGeom>
            <a:noFill/>
            <a:ln w="38100">
              <a:solidFill>
                <a:srgbClr val="990000"/>
              </a:solidFill>
              <a:round/>
              <a:headEnd/>
              <a:tailEnd type="triangle" w="lg" len="med"/>
            </a:ln>
          </p:spPr>
          <p:txBody>
            <a:bodyPr/>
            <a:lstStyle/>
            <a:p>
              <a:endParaRPr lang="en-US"/>
            </a:p>
          </p:txBody>
        </p:sp>
      </p:grpSp>
      <p:sp>
        <p:nvSpPr>
          <p:cNvPr id="73785" name="Rectangle 57"/>
          <p:cNvSpPr>
            <a:spLocks noChangeArrowheads="1"/>
          </p:cNvSpPr>
          <p:nvPr/>
        </p:nvSpPr>
        <p:spPr bwMode="auto">
          <a:xfrm>
            <a:off x="457200" y="252413"/>
            <a:ext cx="8229600" cy="692150"/>
          </a:xfrm>
          <a:prstGeom prst="rect">
            <a:avLst/>
          </a:prstGeom>
          <a:noFill/>
          <a:ln w="9525">
            <a:noFill/>
            <a:miter lim="800000"/>
            <a:headEnd/>
            <a:tailEnd/>
          </a:ln>
          <a:effectLst/>
        </p:spPr>
        <p:txBody>
          <a:bodyPr anchor="ctr"/>
          <a:lstStyle/>
          <a:p>
            <a:pPr algn="ctr">
              <a:defRPr/>
            </a:pPr>
            <a:r>
              <a:rPr lang="en-US" sz="4000" b="1">
                <a:solidFill>
                  <a:schemeClr val="tx2"/>
                </a:solidFill>
                <a:effectLst>
                  <a:outerShdw blurRad="38100" dist="38100" dir="2700000" algn="tl">
                    <a:srgbClr val="000000"/>
                  </a:outerShdw>
                </a:effectLst>
                <a:latin typeface="Arial Black" pitchFamily="34" charset="0"/>
              </a:rPr>
              <a:t>Demand Curve Shifters:  </a:t>
            </a:r>
            <a:r>
              <a:rPr lang="en-US" sz="4000" b="1">
                <a:solidFill>
                  <a:srgbClr val="660066"/>
                </a:solidFill>
                <a:effectLst>
                  <a:outerShdw blurRad="38100" dist="38100" dir="2700000" algn="tl">
                    <a:srgbClr val="000000"/>
                  </a:outerShdw>
                </a:effectLst>
                <a:latin typeface="Arial Black" pitchFamily="34" charset="0"/>
              </a:rPr>
              <a:t># of buyers</a:t>
            </a:r>
          </a:p>
        </p:txBody>
      </p:sp>
      <p:sp>
        <p:nvSpPr>
          <p:cNvPr id="73744" name="FlagCount" hidden="1">
            <a:hlinkClick r:id="rId7"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1" charset="0"/>
                <a:cs typeface="Arial" charset="0"/>
              </a:rPr>
              <a:t>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62"/>
                                        </p:tgtEl>
                                        <p:attrNameLst>
                                          <p:attrName>style.visibility</p:attrName>
                                        </p:attrNameLst>
                                      </p:cBhvr>
                                      <p:to>
                                        <p:strVal val="visible"/>
                                      </p:to>
                                    </p:set>
                                    <p:animEffect transition="in" filter="dissolve">
                                      <p:cBhvr>
                                        <p:cTn id="7" dur="500"/>
                                        <p:tgtEl>
                                          <p:spTgt spid="737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3764"/>
                                        </p:tgtEl>
                                        <p:attrNameLst>
                                          <p:attrName>style.visibility</p:attrName>
                                        </p:attrNameLst>
                                      </p:cBhvr>
                                      <p:to>
                                        <p:strVal val="visible"/>
                                      </p:to>
                                    </p:set>
                                    <p:animEffect transition="in" filter="wipe(left)">
                                      <p:cBhvr>
                                        <p:cTn id="12" dur="500"/>
                                        <p:tgtEl>
                                          <p:spTgt spid="737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3767"/>
                                        </p:tgtEl>
                                        <p:attrNameLst>
                                          <p:attrName>style.visibility</p:attrName>
                                        </p:attrNameLst>
                                      </p:cBhvr>
                                      <p:to>
                                        <p:strVal val="visible"/>
                                      </p:to>
                                    </p:set>
                                    <p:animEffect transition="in" filter="wipe(left)">
                                      <p:cBhvr>
                                        <p:cTn id="17" dur="500"/>
                                        <p:tgtEl>
                                          <p:spTgt spid="7376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3770"/>
                                        </p:tgtEl>
                                        <p:attrNameLst>
                                          <p:attrName>style.visibility</p:attrName>
                                        </p:attrNameLst>
                                      </p:cBhvr>
                                      <p:to>
                                        <p:strVal val="visible"/>
                                      </p:to>
                                    </p:set>
                                    <p:animEffect transition="in" filter="wipe(left)">
                                      <p:cBhvr>
                                        <p:cTn id="22" dur="500"/>
                                        <p:tgtEl>
                                          <p:spTgt spid="7377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3773"/>
                                        </p:tgtEl>
                                        <p:attrNameLst>
                                          <p:attrName>style.visibility</p:attrName>
                                        </p:attrNameLst>
                                      </p:cBhvr>
                                      <p:to>
                                        <p:strVal val="visible"/>
                                      </p:to>
                                    </p:set>
                                    <p:animEffect transition="in" filter="wipe(left)">
                                      <p:cBhvr>
                                        <p:cTn id="27" dur="500"/>
                                        <p:tgtEl>
                                          <p:spTgt spid="73773"/>
                                        </p:tgtEl>
                                      </p:cBhvr>
                                    </p:animEffect>
                                  </p:childTnLst>
                                </p:cTn>
                              </p:par>
                              <p:par>
                                <p:cTn id="28" presetID="22" presetClass="entr" presetSubtype="8" fill="hold" nodeType="withEffect">
                                  <p:stCondLst>
                                    <p:cond delay="0"/>
                                  </p:stCondLst>
                                  <p:childTnLst>
                                    <p:set>
                                      <p:cBhvr>
                                        <p:cTn id="29" dur="1" fill="hold">
                                          <p:stCondLst>
                                            <p:cond delay="0"/>
                                          </p:stCondLst>
                                        </p:cTn>
                                        <p:tgtEl>
                                          <p:spTgt spid="73776"/>
                                        </p:tgtEl>
                                        <p:attrNameLst>
                                          <p:attrName>style.visibility</p:attrName>
                                        </p:attrNameLst>
                                      </p:cBhvr>
                                      <p:to>
                                        <p:strVal val="visible"/>
                                      </p:to>
                                    </p:set>
                                    <p:animEffect transition="in" filter="wipe(left)">
                                      <p:cBhvr>
                                        <p:cTn id="30" dur="500"/>
                                        <p:tgtEl>
                                          <p:spTgt spid="73776"/>
                                        </p:tgtEl>
                                      </p:cBhvr>
                                    </p:animEffect>
                                  </p:childTnLst>
                                </p:cTn>
                              </p:par>
                              <p:par>
                                <p:cTn id="31" presetID="22" presetClass="entr" presetSubtype="8" fill="hold" nodeType="withEffect">
                                  <p:stCondLst>
                                    <p:cond delay="0"/>
                                  </p:stCondLst>
                                  <p:childTnLst>
                                    <p:set>
                                      <p:cBhvr>
                                        <p:cTn id="32" dur="1" fill="hold">
                                          <p:stCondLst>
                                            <p:cond delay="0"/>
                                          </p:stCondLst>
                                        </p:cTn>
                                        <p:tgtEl>
                                          <p:spTgt spid="73779"/>
                                        </p:tgtEl>
                                        <p:attrNameLst>
                                          <p:attrName>style.visibility</p:attrName>
                                        </p:attrNameLst>
                                      </p:cBhvr>
                                      <p:to>
                                        <p:strVal val="visible"/>
                                      </p:to>
                                    </p:set>
                                    <p:animEffect transition="in" filter="wipe(left)">
                                      <p:cBhvr>
                                        <p:cTn id="33" dur="500"/>
                                        <p:tgtEl>
                                          <p:spTgt spid="73779"/>
                                        </p:tgtEl>
                                      </p:cBhvr>
                                    </p:animEffect>
                                  </p:childTnLst>
                                </p:cTn>
                              </p:par>
                              <p:par>
                                <p:cTn id="34" presetID="22" presetClass="entr" presetSubtype="8" fill="hold" nodeType="withEffect">
                                  <p:stCondLst>
                                    <p:cond delay="0"/>
                                  </p:stCondLst>
                                  <p:childTnLst>
                                    <p:set>
                                      <p:cBhvr>
                                        <p:cTn id="35" dur="1" fill="hold">
                                          <p:stCondLst>
                                            <p:cond delay="0"/>
                                          </p:stCondLst>
                                        </p:cTn>
                                        <p:tgtEl>
                                          <p:spTgt spid="73782"/>
                                        </p:tgtEl>
                                        <p:attrNameLst>
                                          <p:attrName>style.visibility</p:attrName>
                                        </p:attrNameLst>
                                      </p:cBhvr>
                                      <p:to>
                                        <p:strVal val="visible"/>
                                      </p:to>
                                    </p:set>
                                    <p:animEffect transition="in" filter="wipe(left)">
                                      <p:cBhvr>
                                        <p:cTn id="36" dur="500"/>
                                        <p:tgtEl>
                                          <p:spTgt spid="73782"/>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grpId="0" nodeType="clickEffect">
                                  <p:stCondLst>
                                    <p:cond delay="0"/>
                                  </p:stCondLst>
                                  <p:childTnLst>
                                    <p:set>
                                      <p:cBhvr>
                                        <p:cTn id="40" dur="1" fill="hold">
                                          <p:stCondLst>
                                            <p:cond delay="0"/>
                                          </p:stCondLst>
                                        </p:cTn>
                                        <p:tgtEl>
                                          <p:spTgt spid="73763"/>
                                        </p:tgtEl>
                                        <p:attrNameLst>
                                          <p:attrName>style.visibility</p:attrName>
                                        </p:attrNameLst>
                                      </p:cBhvr>
                                      <p:to>
                                        <p:strVal val="visible"/>
                                      </p:to>
                                    </p:set>
                                    <p:animEffect transition="in" filter="strips(downRight)">
                                      <p:cBhvr>
                                        <p:cTn id="41" dur="500"/>
                                        <p:tgtEl>
                                          <p:spTgt spid="73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62" grpId="0" animBg="1"/>
      <p:bldP spid="7376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7" name="Rectangle 2"/>
          <p:cNvSpPr>
            <a:spLocks noChangeArrowheads="1"/>
          </p:cNvSpPr>
          <p:nvPr/>
        </p:nvSpPr>
        <p:spPr bwMode="auto">
          <a:xfrm>
            <a:off x="666750" y="987425"/>
            <a:ext cx="7359650" cy="5283200"/>
          </a:xfrm>
          <a:prstGeom prst="rect">
            <a:avLst/>
          </a:prstGeom>
          <a:solidFill>
            <a:srgbClr val="FFFFCC"/>
          </a:solidFill>
          <a:ln w="9525">
            <a:noFill/>
            <a:miter lim="800000"/>
            <a:headEnd/>
            <a:tailEnd/>
          </a:ln>
        </p:spPr>
        <p:txBody>
          <a:bodyPr wrap="none" anchor="ctr"/>
          <a:lstStyle/>
          <a:p>
            <a:pPr eaLnBrk="0" hangingPunct="0"/>
            <a:endParaRPr lang="en-US"/>
          </a:p>
        </p:txBody>
      </p:sp>
      <p:sp>
        <p:nvSpPr>
          <p:cNvPr id="76803" name="Rectangle 3"/>
          <p:cNvSpPr>
            <a:spLocks noGrp="1" noRot="1" noChangeArrowheads="1"/>
          </p:cNvSpPr>
          <p:nvPr>
            <p:ph type="title"/>
          </p:nvPr>
        </p:nvSpPr>
        <p:spPr>
          <a:xfrm>
            <a:off x="185738" y="254000"/>
            <a:ext cx="8709025" cy="635000"/>
          </a:xfrm>
        </p:spPr>
        <p:txBody>
          <a:bodyPr/>
          <a:lstStyle/>
          <a:p>
            <a:pPr algn="ctr" eaLnBrk="1" hangingPunct="1">
              <a:defRPr/>
            </a:pPr>
            <a:r>
              <a:rPr lang="en-US" sz="3800"/>
              <a:t>Summary:  Variables That Affect Demand</a:t>
            </a:r>
          </a:p>
        </p:txBody>
      </p:sp>
      <p:sp>
        <p:nvSpPr>
          <p:cNvPr id="76804" name="Rectangle 4"/>
          <p:cNvSpPr>
            <a:spLocks noGrp="1" noRot="1" noChangeArrowheads="1"/>
          </p:cNvSpPr>
          <p:nvPr>
            <p:ph type="body" idx="1"/>
          </p:nvPr>
        </p:nvSpPr>
        <p:spPr>
          <a:xfrm>
            <a:off x="762000" y="1143000"/>
            <a:ext cx="8382000" cy="438150"/>
          </a:xfrm>
        </p:spPr>
        <p:txBody>
          <a:bodyPr/>
          <a:lstStyle/>
          <a:p>
            <a:pPr marL="0" indent="0" eaLnBrk="1" hangingPunct="1">
              <a:buFont typeface="Wingdings" pitchFamily="2" charset="2"/>
              <a:buNone/>
              <a:tabLst>
                <a:tab pos="2684463" algn="l"/>
              </a:tabLst>
              <a:defRPr/>
            </a:pPr>
            <a:r>
              <a:rPr lang="en-US" b="1">
                <a:solidFill>
                  <a:srgbClr val="000000"/>
                </a:solidFill>
                <a:effectLst>
                  <a:outerShdw blurRad="38100" dist="38100" dir="2700000" algn="tl">
                    <a:srgbClr val="FFFFFF"/>
                  </a:outerShdw>
                </a:effectLst>
              </a:rPr>
              <a:t>Variable    A change in this variable… </a:t>
            </a:r>
          </a:p>
        </p:txBody>
      </p:sp>
      <p:sp>
        <p:nvSpPr>
          <p:cNvPr id="76805" name="Rectangle 5"/>
          <p:cNvSpPr>
            <a:spLocks noChangeArrowheads="1"/>
          </p:cNvSpPr>
          <p:nvPr/>
        </p:nvSpPr>
        <p:spPr bwMode="auto">
          <a:xfrm>
            <a:off x="762000" y="1905000"/>
            <a:ext cx="7142163" cy="4683125"/>
          </a:xfrm>
          <a:prstGeom prst="rect">
            <a:avLst/>
          </a:prstGeom>
          <a:noFill/>
          <a:ln w="9525">
            <a:noFill/>
            <a:miter lim="800000"/>
            <a:headEnd/>
            <a:tailEnd/>
          </a:ln>
          <a:effectLst/>
        </p:spPr>
        <p:txBody>
          <a:bodyPr/>
          <a:lstStyle/>
          <a:p>
            <a:pPr>
              <a:spcBef>
                <a:spcPct val="50000"/>
              </a:spcBef>
              <a:buClr>
                <a:schemeClr val="hlink"/>
              </a:buClr>
              <a:buFont typeface="Wingdings" pitchFamily="2" charset="2"/>
              <a:buNone/>
              <a:tabLst>
                <a:tab pos="2684463" algn="l"/>
              </a:tabLst>
              <a:defRPr/>
            </a:pPr>
            <a:r>
              <a:rPr lang="en-US" sz="2700">
                <a:solidFill>
                  <a:srgbClr val="000000"/>
                </a:solidFill>
                <a:effectLst>
                  <a:outerShdw blurRad="38100" dist="38100" dir="2700000" algn="tl">
                    <a:srgbClr val="FFFFFF"/>
                  </a:outerShdw>
                </a:effectLst>
              </a:rPr>
              <a:t>Price	…causes a movement </a:t>
            </a:r>
            <a:br>
              <a:rPr lang="en-US" sz="2700">
                <a:solidFill>
                  <a:srgbClr val="000000"/>
                </a:solidFill>
                <a:effectLst>
                  <a:outerShdw blurRad="38100" dist="38100" dir="2700000" algn="tl">
                    <a:srgbClr val="FFFFFF"/>
                  </a:outerShdw>
                </a:effectLst>
              </a:rPr>
            </a:br>
            <a:r>
              <a:rPr lang="en-US" sz="2700">
                <a:solidFill>
                  <a:srgbClr val="000000"/>
                </a:solidFill>
                <a:effectLst>
                  <a:outerShdw blurRad="38100" dist="38100" dir="2700000" algn="tl">
                    <a:srgbClr val="FFFFFF"/>
                  </a:outerShdw>
                </a:effectLst>
              </a:rPr>
              <a:t>	    along the </a:t>
            </a:r>
            <a:r>
              <a:rPr lang="en-US" sz="2700" b="1">
                <a:solidFill>
                  <a:srgbClr val="000000"/>
                </a:solidFill>
                <a:effectLst>
                  <a:outerShdw blurRad="38100" dist="38100" dir="2700000" algn="tl">
                    <a:srgbClr val="FFFFFF"/>
                  </a:outerShdw>
                </a:effectLst>
              </a:rPr>
              <a:t>D</a:t>
            </a:r>
            <a:r>
              <a:rPr lang="en-US" sz="2700">
                <a:solidFill>
                  <a:srgbClr val="000000"/>
                </a:solidFill>
                <a:effectLst>
                  <a:outerShdw blurRad="38100" dist="38100" dir="2700000" algn="tl">
                    <a:srgbClr val="FFFFFF"/>
                  </a:outerShdw>
                </a:effectLst>
              </a:rPr>
              <a:t> curve</a:t>
            </a:r>
          </a:p>
          <a:p>
            <a:pPr>
              <a:spcBef>
                <a:spcPct val="50000"/>
              </a:spcBef>
              <a:buClr>
                <a:schemeClr val="hlink"/>
              </a:buClr>
              <a:buFont typeface="Wingdings" pitchFamily="2" charset="2"/>
              <a:buNone/>
              <a:tabLst>
                <a:tab pos="2684463" algn="l"/>
              </a:tabLst>
              <a:defRPr/>
            </a:pPr>
            <a:r>
              <a:rPr lang="en-US" sz="2700">
                <a:solidFill>
                  <a:srgbClr val="000000"/>
                </a:solidFill>
                <a:effectLst>
                  <a:outerShdw blurRad="38100" dist="38100" dir="2700000" algn="tl">
                    <a:srgbClr val="FFFFFF"/>
                  </a:outerShdw>
                </a:effectLst>
              </a:rPr>
              <a:t>No. of buyers	…shifts the </a:t>
            </a:r>
            <a:r>
              <a:rPr lang="en-US" sz="2700" b="1">
                <a:solidFill>
                  <a:srgbClr val="000000"/>
                </a:solidFill>
                <a:effectLst>
                  <a:outerShdw blurRad="38100" dist="38100" dir="2700000" algn="tl">
                    <a:srgbClr val="FFFFFF"/>
                  </a:outerShdw>
                </a:effectLst>
              </a:rPr>
              <a:t>D</a:t>
            </a:r>
            <a:r>
              <a:rPr lang="en-US" sz="2700">
                <a:solidFill>
                  <a:srgbClr val="000000"/>
                </a:solidFill>
                <a:effectLst>
                  <a:outerShdw blurRad="38100" dist="38100" dir="2700000" algn="tl">
                    <a:srgbClr val="FFFFFF"/>
                  </a:outerShdw>
                </a:effectLst>
              </a:rPr>
              <a:t> curve</a:t>
            </a:r>
          </a:p>
          <a:p>
            <a:pPr>
              <a:spcBef>
                <a:spcPct val="50000"/>
              </a:spcBef>
              <a:buClr>
                <a:schemeClr val="hlink"/>
              </a:buClr>
              <a:buFont typeface="Wingdings" pitchFamily="2" charset="2"/>
              <a:buNone/>
              <a:tabLst>
                <a:tab pos="2684463" algn="l"/>
              </a:tabLst>
              <a:defRPr/>
            </a:pPr>
            <a:r>
              <a:rPr lang="en-US" sz="2700">
                <a:solidFill>
                  <a:srgbClr val="000000"/>
                </a:solidFill>
                <a:effectLst>
                  <a:outerShdw blurRad="38100" dist="38100" dir="2700000" algn="tl">
                    <a:srgbClr val="FFFFFF"/>
                  </a:outerShdw>
                </a:effectLst>
              </a:rPr>
              <a:t>Income	…shifts the </a:t>
            </a:r>
            <a:r>
              <a:rPr lang="en-US" sz="2700" b="1">
                <a:solidFill>
                  <a:srgbClr val="000000"/>
                </a:solidFill>
                <a:effectLst>
                  <a:outerShdw blurRad="38100" dist="38100" dir="2700000" algn="tl">
                    <a:srgbClr val="FFFFFF"/>
                  </a:outerShdw>
                </a:effectLst>
              </a:rPr>
              <a:t>D</a:t>
            </a:r>
            <a:r>
              <a:rPr lang="en-US" sz="2700">
                <a:solidFill>
                  <a:srgbClr val="000000"/>
                </a:solidFill>
                <a:effectLst>
                  <a:outerShdw blurRad="38100" dist="38100" dir="2700000" algn="tl">
                    <a:srgbClr val="FFFFFF"/>
                  </a:outerShdw>
                </a:effectLst>
              </a:rPr>
              <a:t> curve</a:t>
            </a:r>
          </a:p>
          <a:p>
            <a:pPr>
              <a:spcBef>
                <a:spcPct val="50000"/>
              </a:spcBef>
              <a:buClr>
                <a:schemeClr val="hlink"/>
              </a:buClr>
              <a:buFont typeface="Wingdings" pitchFamily="2" charset="2"/>
              <a:buNone/>
              <a:tabLst>
                <a:tab pos="2684463" algn="l"/>
              </a:tabLst>
              <a:defRPr/>
            </a:pPr>
            <a:r>
              <a:rPr lang="en-US" sz="2700">
                <a:solidFill>
                  <a:srgbClr val="000000"/>
                </a:solidFill>
                <a:effectLst>
                  <a:outerShdw blurRad="38100" dist="38100" dir="2700000" algn="tl">
                    <a:srgbClr val="FFFFFF"/>
                  </a:outerShdw>
                </a:effectLst>
              </a:rPr>
              <a:t>Price of</a:t>
            </a:r>
            <a:br>
              <a:rPr lang="en-US" sz="2700">
                <a:solidFill>
                  <a:srgbClr val="000000"/>
                </a:solidFill>
                <a:effectLst>
                  <a:outerShdw blurRad="38100" dist="38100" dir="2700000" algn="tl">
                    <a:srgbClr val="FFFFFF"/>
                  </a:outerShdw>
                </a:effectLst>
              </a:rPr>
            </a:br>
            <a:r>
              <a:rPr lang="en-US" sz="2700">
                <a:solidFill>
                  <a:srgbClr val="000000"/>
                </a:solidFill>
                <a:effectLst>
                  <a:outerShdw blurRad="38100" dist="38100" dir="2700000" algn="tl">
                    <a:srgbClr val="FFFFFF"/>
                  </a:outerShdw>
                </a:effectLst>
              </a:rPr>
              <a:t>related goods	…shifts the </a:t>
            </a:r>
            <a:r>
              <a:rPr lang="en-US" sz="2700" b="1">
                <a:solidFill>
                  <a:srgbClr val="000000"/>
                </a:solidFill>
                <a:effectLst>
                  <a:outerShdw blurRad="38100" dist="38100" dir="2700000" algn="tl">
                    <a:srgbClr val="FFFFFF"/>
                  </a:outerShdw>
                </a:effectLst>
              </a:rPr>
              <a:t>D</a:t>
            </a:r>
            <a:r>
              <a:rPr lang="en-US" sz="2700">
                <a:solidFill>
                  <a:srgbClr val="000000"/>
                </a:solidFill>
                <a:effectLst>
                  <a:outerShdw blurRad="38100" dist="38100" dir="2700000" algn="tl">
                    <a:srgbClr val="FFFFFF"/>
                  </a:outerShdw>
                </a:effectLst>
              </a:rPr>
              <a:t> curve</a:t>
            </a:r>
          </a:p>
          <a:p>
            <a:pPr>
              <a:spcBef>
                <a:spcPct val="50000"/>
              </a:spcBef>
              <a:buClr>
                <a:schemeClr val="hlink"/>
              </a:buClr>
              <a:buFont typeface="Wingdings" pitchFamily="2" charset="2"/>
              <a:buNone/>
              <a:tabLst>
                <a:tab pos="2684463" algn="l"/>
              </a:tabLst>
              <a:defRPr/>
            </a:pPr>
            <a:r>
              <a:rPr lang="en-US" sz="2700">
                <a:solidFill>
                  <a:srgbClr val="000000"/>
                </a:solidFill>
                <a:effectLst>
                  <a:outerShdw blurRad="38100" dist="38100" dir="2700000" algn="tl">
                    <a:srgbClr val="FFFFFF"/>
                  </a:outerShdw>
                </a:effectLst>
              </a:rPr>
              <a:t>Tastes	…shifts the </a:t>
            </a:r>
            <a:r>
              <a:rPr lang="en-US" sz="2700" b="1">
                <a:solidFill>
                  <a:srgbClr val="000000"/>
                </a:solidFill>
                <a:effectLst>
                  <a:outerShdw blurRad="38100" dist="38100" dir="2700000" algn="tl">
                    <a:srgbClr val="FFFFFF"/>
                  </a:outerShdw>
                </a:effectLst>
              </a:rPr>
              <a:t>D</a:t>
            </a:r>
            <a:r>
              <a:rPr lang="en-US" sz="2700">
                <a:solidFill>
                  <a:srgbClr val="000000"/>
                </a:solidFill>
                <a:effectLst>
                  <a:outerShdw blurRad="38100" dist="38100" dir="2700000" algn="tl">
                    <a:srgbClr val="FFFFFF"/>
                  </a:outerShdw>
                </a:effectLst>
              </a:rPr>
              <a:t> curve</a:t>
            </a:r>
          </a:p>
          <a:p>
            <a:pPr>
              <a:spcBef>
                <a:spcPct val="50000"/>
              </a:spcBef>
              <a:buClr>
                <a:schemeClr val="hlink"/>
              </a:buClr>
              <a:buFont typeface="Wingdings" pitchFamily="2" charset="2"/>
              <a:buNone/>
              <a:tabLst>
                <a:tab pos="2684463" algn="l"/>
              </a:tabLst>
              <a:defRPr/>
            </a:pPr>
            <a:r>
              <a:rPr lang="en-US" sz="2700">
                <a:solidFill>
                  <a:srgbClr val="000000"/>
                </a:solidFill>
                <a:effectLst>
                  <a:outerShdw blurRad="38100" dist="38100" dir="2700000" algn="tl">
                    <a:srgbClr val="FFFFFF"/>
                  </a:outerShdw>
                </a:effectLst>
              </a:rPr>
              <a:t>Expectations	…shifts the </a:t>
            </a:r>
            <a:r>
              <a:rPr lang="en-US" sz="2700" b="1">
                <a:solidFill>
                  <a:srgbClr val="000000"/>
                </a:solidFill>
                <a:effectLst>
                  <a:outerShdw blurRad="38100" dist="38100" dir="2700000" algn="tl">
                    <a:srgbClr val="FFFFFF"/>
                  </a:outerShdw>
                </a:effectLst>
              </a:rPr>
              <a:t>D</a:t>
            </a:r>
            <a:r>
              <a:rPr lang="en-US" sz="2700">
                <a:solidFill>
                  <a:srgbClr val="000000"/>
                </a:solidFill>
                <a:effectLst>
                  <a:outerShdw blurRad="38100" dist="38100" dir="2700000" algn="tl">
                    <a:srgbClr val="FFFFFF"/>
                  </a:outerShdw>
                </a:effectLst>
              </a:rPr>
              <a:t> curve</a:t>
            </a:r>
          </a:p>
        </p:txBody>
      </p:sp>
      <p:sp>
        <p:nvSpPr>
          <p:cNvPr id="80901" name="Line 6"/>
          <p:cNvSpPr>
            <a:spLocks noChangeShapeType="1"/>
          </p:cNvSpPr>
          <p:nvPr/>
        </p:nvSpPr>
        <p:spPr bwMode="auto">
          <a:xfrm>
            <a:off x="850900" y="1624013"/>
            <a:ext cx="6981825" cy="0"/>
          </a:xfrm>
          <a:prstGeom prst="line">
            <a:avLst/>
          </a:prstGeom>
          <a:noFill/>
          <a:ln w="9525">
            <a:solidFill>
              <a:schemeClr val="tx1"/>
            </a:solidFill>
            <a:round/>
            <a:headEnd/>
            <a:tailEnd/>
          </a:ln>
        </p:spPr>
        <p:txBody>
          <a:bodyPr/>
          <a:lstStyle/>
          <a:p>
            <a:endParaRPr lang="en-US"/>
          </a:p>
        </p:txBody>
      </p:sp>
      <p:sp>
        <p:nvSpPr>
          <p:cNvPr id="8090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1"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6805">
                                            <p:txEl>
                                              <p:pRg st="0" end="0"/>
                                            </p:txEl>
                                          </p:spTgt>
                                        </p:tgtEl>
                                        <p:attrNameLst>
                                          <p:attrName>style.visibility</p:attrName>
                                        </p:attrNameLst>
                                      </p:cBhvr>
                                      <p:to>
                                        <p:strVal val="visible"/>
                                      </p:to>
                                    </p:set>
                                    <p:animEffect transition="in" filter="wipe(left)">
                                      <p:cBhvr>
                                        <p:cTn id="7" dur="500"/>
                                        <p:tgtEl>
                                          <p:spTgt spid="768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6805">
                                            <p:txEl>
                                              <p:pRg st="1" end="1"/>
                                            </p:txEl>
                                          </p:spTgt>
                                        </p:tgtEl>
                                        <p:attrNameLst>
                                          <p:attrName>style.visibility</p:attrName>
                                        </p:attrNameLst>
                                      </p:cBhvr>
                                      <p:to>
                                        <p:strVal val="visible"/>
                                      </p:to>
                                    </p:set>
                                    <p:animEffect transition="in" filter="wipe(left)">
                                      <p:cBhvr>
                                        <p:cTn id="12" dur="500"/>
                                        <p:tgtEl>
                                          <p:spTgt spid="768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6805">
                                            <p:txEl>
                                              <p:pRg st="2" end="2"/>
                                            </p:txEl>
                                          </p:spTgt>
                                        </p:tgtEl>
                                        <p:attrNameLst>
                                          <p:attrName>style.visibility</p:attrName>
                                        </p:attrNameLst>
                                      </p:cBhvr>
                                      <p:to>
                                        <p:strVal val="visible"/>
                                      </p:to>
                                    </p:set>
                                    <p:animEffect transition="in" filter="wipe(left)">
                                      <p:cBhvr>
                                        <p:cTn id="17" dur="500"/>
                                        <p:tgtEl>
                                          <p:spTgt spid="7680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6805">
                                            <p:txEl>
                                              <p:pRg st="3" end="3"/>
                                            </p:txEl>
                                          </p:spTgt>
                                        </p:tgtEl>
                                        <p:attrNameLst>
                                          <p:attrName>style.visibility</p:attrName>
                                        </p:attrNameLst>
                                      </p:cBhvr>
                                      <p:to>
                                        <p:strVal val="visible"/>
                                      </p:to>
                                    </p:set>
                                    <p:animEffect transition="in" filter="wipe(left)">
                                      <p:cBhvr>
                                        <p:cTn id="22" dur="500"/>
                                        <p:tgtEl>
                                          <p:spTgt spid="7680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6805">
                                            <p:txEl>
                                              <p:pRg st="4" end="4"/>
                                            </p:txEl>
                                          </p:spTgt>
                                        </p:tgtEl>
                                        <p:attrNameLst>
                                          <p:attrName>style.visibility</p:attrName>
                                        </p:attrNameLst>
                                      </p:cBhvr>
                                      <p:to>
                                        <p:strVal val="visible"/>
                                      </p:to>
                                    </p:set>
                                    <p:animEffect transition="in" filter="wipe(left)">
                                      <p:cBhvr>
                                        <p:cTn id="27" dur="500"/>
                                        <p:tgtEl>
                                          <p:spTgt spid="7680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6805">
                                            <p:txEl>
                                              <p:pRg st="5" end="5"/>
                                            </p:txEl>
                                          </p:spTgt>
                                        </p:tgtEl>
                                        <p:attrNameLst>
                                          <p:attrName>style.visibility</p:attrName>
                                        </p:attrNameLst>
                                      </p:cBhvr>
                                      <p:to>
                                        <p:strVal val="visible"/>
                                      </p:to>
                                    </p:set>
                                    <p:animEffect transition="in" filter="wipe(left)">
                                      <p:cBhvr>
                                        <p:cTn id="32" dur="500"/>
                                        <p:tgtEl>
                                          <p:spTgt spid="7680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5" name="Group 2"/>
          <p:cNvGrpSpPr>
            <a:grpSpLocks/>
          </p:cNvGrpSpPr>
          <p:nvPr/>
        </p:nvGrpSpPr>
        <p:grpSpPr bwMode="auto">
          <a:xfrm>
            <a:off x="0" y="0"/>
            <a:ext cx="1550988" cy="6869113"/>
            <a:chOff x="0" y="0"/>
            <a:chExt cx="977" cy="4327"/>
          </a:xfrm>
        </p:grpSpPr>
        <p:sp>
          <p:nvSpPr>
            <p:cNvPr id="82951" name="Rectangle 3"/>
            <p:cNvSpPr>
              <a:spLocks noChangeArrowheads="1"/>
            </p:cNvSpPr>
            <p:nvPr/>
          </p:nvSpPr>
          <p:spPr bwMode="auto">
            <a:xfrm rot="5400000">
              <a:off x="-2011" y="2011"/>
              <a:ext cx="4327" cy="306"/>
            </a:xfrm>
            <a:prstGeom prst="rect">
              <a:avLst/>
            </a:prstGeom>
            <a:gradFill rotWithShape="1">
              <a:gsLst>
                <a:gs pos="0">
                  <a:srgbClr val="FFFF66"/>
                </a:gs>
                <a:gs pos="100000">
                  <a:srgbClr val="FF9900"/>
                </a:gs>
              </a:gsLst>
              <a:lin ang="0" scaled="1"/>
            </a:gradFill>
            <a:ln w="9525">
              <a:noFill/>
              <a:miter lim="800000"/>
              <a:headEnd/>
              <a:tailEnd/>
            </a:ln>
          </p:spPr>
          <p:txBody>
            <a:bodyPr wrap="none" anchor="ctr"/>
            <a:lstStyle/>
            <a:p>
              <a:pPr eaLnBrk="0" hangingPunct="0"/>
              <a:endParaRPr lang="en-US"/>
            </a:p>
          </p:txBody>
        </p:sp>
        <p:sp>
          <p:nvSpPr>
            <p:cNvPr id="82952" name="Oval 4"/>
            <p:cNvSpPr>
              <a:spLocks noChangeArrowheads="1"/>
            </p:cNvSpPr>
            <p:nvPr/>
          </p:nvSpPr>
          <p:spPr bwMode="auto">
            <a:xfrm rot="5400000">
              <a:off x="86" y="39"/>
              <a:ext cx="930" cy="852"/>
            </a:xfrm>
            <a:prstGeom prst="ellipse">
              <a:avLst/>
            </a:prstGeom>
            <a:pattFill prst="wdUpDiag">
              <a:fgClr>
                <a:srgbClr val="FFFFCC"/>
              </a:fgClr>
              <a:bgClr>
                <a:schemeClr val="bg1"/>
              </a:bgClr>
            </a:pattFill>
            <a:ln w="9525">
              <a:noFill/>
              <a:round/>
              <a:headEnd/>
              <a:tailEnd/>
            </a:ln>
          </p:spPr>
          <p:txBody>
            <a:bodyPr wrap="none" anchor="ctr"/>
            <a:lstStyle/>
            <a:p>
              <a:pPr eaLnBrk="0" hangingPunct="0"/>
              <a:endParaRPr lang="en-US"/>
            </a:p>
          </p:txBody>
        </p:sp>
      </p:grpSp>
      <p:sp>
        <p:nvSpPr>
          <p:cNvPr id="78853" name="Rectangle 5"/>
          <p:cNvSpPr>
            <a:spLocks noGrp="1" noRot="1" noChangeArrowheads="1"/>
          </p:cNvSpPr>
          <p:nvPr>
            <p:ph type="title"/>
          </p:nvPr>
        </p:nvSpPr>
        <p:spPr>
          <a:xfrm>
            <a:off x="387350" y="177800"/>
            <a:ext cx="8229600" cy="1052513"/>
          </a:xfrm>
        </p:spPr>
        <p:txBody>
          <a:bodyPr/>
          <a:lstStyle/>
          <a:p>
            <a:pPr eaLnBrk="1" hangingPunct="1">
              <a:defRPr/>
            </a:pPr>
            <a:r>
              <a:rPr lang="en-US" sz="3500">
                <a:solidFill>
                  <a:srgbClr val="FF9966"/>
                </a:solidFill>
              </a:rPr>
              <a:t>A</a:t>
            </a:r>
            <a:r>
              <a:rPr lang="en-US" sz="3000">
                <a:solidFill>
                  <a:srgbClr val="FF9966"/>
                </a:solidFill>
              </a:rPr>
              <a:t> </a:t>
            </a:r>
            <a:r>
              <a:rPr lang="en-US" sz="3500">
                <a:solidFill>
                  <a:srgbClr val="FF9966"/>
                </a:solidFill>
              </a:rPr>
              <a:t>C</a:t>
            </a:r>
            <a:r>
              <a:rPr lang="en-US" sz="3000">
                <a:solidFill>
                  <a:srgbClr val="FF9966"/>
                </a:solidFill>
              </a:rPr>
              <a:t> </a:t>
            </a:r>
            <a:r>
              <a:rPr lang="en-US" sz="3500">
                <a:solidFill>
                  <a:srgbClr val="FF9966"/>
                </a:solidFill>
              </a:rPr>
              <a:t>T</a:t>
            </a:r>
            <a:r>
              <a:rPr lang="en-US" sz="3000">
                <a:solidFill>
                  <a:srgbClr val="FF9966"/>
                </a:solidFill>
              </a:rPr>
              <a:t> </a:t>
            </a:r>
            <a:r>
              <a:rPr lang="en-US" sz="3500">
                <a:solidFill>
                  <a:srgbClr val="FF9966"/>
                </a:solidFill>
              </a:rPr>
              <a:t>I</a:t>
            </a:r>
            <a:r>
              <a:rPr lang="en-US" sz="3000">
                <a:solidFill>
                  <a:srgbClr val="FF9966"/>
                </a:solidFill>
              </a:rPr>
              <a:t> </a:t>
            </a:r>
            <a:r>
              <a:rPr lang="en-US" sz="3500">
                <a:solidFill>
                  <a:srgbClr val="FF9966"/>
                </a:solidFill>
              </a:rPr>
              <a:t>V</a:t>
            </a:r>
            <a:r>
              <a:rPr lang="en-US" sz="3000">
                <a:solidFill>
                  <a:srgbClr val="FF9966"/>
                </a:solidFill>
              </a:rPr>
              <a:t> </a:t>
            </a:r>
            <a:r>
              <a:rPr lang="en-US" sz="3500">
                <a:solidFill>
                  <a:srgbClr val="FF9966"/>
                </a:solidFill>
              </a:rPr>
              <a:t>E  L</a:t>
            </a:r>
            <a:r>
              <a:rPr lang="en-US" sz="3000">
                <a:solidFill>
                  <a:srgbClr val="FF9966"/>
                </a:solidFill>
              </a:rPr>
              <a:t> </a:t>
            </a:r>
            <a:r>
              <a:rPr lang="en-US" sz="3500">
                <a:solidFill>
                  <a:srgbClr val="FF9966"/>
                </a:solidFill>
              </a:rPr>
              <a:t>E</a:t>
            </a:r>
            <a:r>
              <a:rPr lang="en-US" sz="3000">
                <a:solidFill>
                  <a:srgbClr val="FF9966"/>
                </a:solidFill>
              </a:rPr>
              <a:t> </a:t>
            </a:r>
            <a:r>
              <a:rPr lang="en-US" sz="3500">
                <a:solidFill>
                  <a:srgbClr val="FF9966"/>
                </a:solidFill>
              </a:rPr>
              <a:t>A</a:t>
            </a:r>
            <a:r>
              <a:rPr lang="en-US" sz="3000">
                <a:solidFill>
                  <a:srgbClr val="FF9966"/>
                </a:solidFill>
              </a:rPr>
              <a:t> </a:t>
            </a:r>
            <a:r>
              <a:rPr lang="en-US" sz="3500">
                <a:solidFill>
                  <a:srgbClr val="FF9966"/>
                </a:solidFill>
              </a:rPr>
              <a:t>R</a:t>
            </a:r>
            <a:r>
              <a:rPr lang="en-US" sz="3000">
                <a:solidFill>
                  <a:srgbClr val="FF9966"/>
                </a:solidFill>
              </a:rPr>
              <a:t> </a:t>
            </a:r>
            <a:r>
              <a:rPr lang="en-US" sz="3500">
                <a:solidFill>
                  <a:srgbClr val="FF9966"/>
                </a:solidFill>
              </a:rPr>
              <a:t>N</a:t>
            </a:r>
            <a:r>
              <a:rPr lang="en-US" sz="3000">
                <a:solidFill>
                  <a:srgbClr val="FF9966"/>
                </a:solidFill>
              </a:rPr>
              <a:t> </a:t>
            </a:r>
            <a:r>
              <a:rPr lang="en-US" sz="3500">
                <a:solidFill>
                  <a:srgbClr val="FF9966"/>
                </a:solidFill>
              </a:rPr>
              <a:t>I</a:t>
            </a:r>
            <a:r>
              <a:rPr lang="en-US" sz="3000">
                <a:solidFill>
                  <a:srgbClr val="FF9966"/>
                </a:solidFill>
              </a:rPr>
              <a:t> </a:t>
            </a:r>
            <a:r>
              <a:rPr lang="en-US" sz="3500">
                <a:solidFill>
                  <a:srgbClr val="FF9966"/>
                </a:solidFill>
              </a:rPr>
              <a:t>N</a:t>
            </a:r>
            <a:r>
              <a:rPr lang="en-US" sz="3000">
                <a:solidFill>
                  <a:srgbClr val="FF9966"/>
                </a:solidFill>
              </a:rPr>
              <a:t> </a:t>
            </a:r>
            <a:r>
              <a:rPr lang="en-US" sz="3500">
                <a:solidFill>
                  <a:srgbClr val="FF9966"/>
                </a:solidFill>
              </a:rPr>
              <a:t>G  </a:t>
            </a:r>
            <a:r>
              <a:rPr lang="en-US" sz="4000">
                <a:solidFill>
                  <a:srgbClr val="FF9966"/>
                </a:solidFill>
              </a:rPr>
              <a:t>1</a:t>
            </a:r>
            <a:r>
              <a:rPr lang="en-US" sz="3700">
                <a:solidFill>
                  <a:srgbClr val="FF9966"/>
                </a:solidFill>
              </a:rPr>
              <a:t>:   </a:t>
            </a:r>
            <a:br>
              <a:rPr lang="en-US" sz="3700">
                <a:solidFill>
                  <a:srgbClr val="FF9966"/>
                </a:solidFill>
              </a:rPr>
            </a:br>
            <a:r>
              <a:rPr lang="en-US" sz="4000">
                <a:solidFill>
                  <a:srgbClr val="996633"/>
                </a:solidFill>
              </a:rPr>
              <a:t>Demand curve</a:t>
            </a:r>
          </a:p>
        </p:txBody>
      </p:sp>
      <p:sp>
        <p:nvSpPr>
          <p:cNvPr id="78854" name="Rectangle 6"/>
          <p:cNvSpPr>
            <a:spLocks noGrp="1" noRot="1" noChangeArrowheads="1"/>
          </p:cNvSpPr>
          <p:nvPr>
            <p:ph type="body" idx="1"/>
          </p:nvPr>
        </p:nvSpPr>
        <p:spPr>
          <a:xfrm>
            <a:off x="635000" y="2790825"/>
            <a:ext cx="3603625" cy="3355975"/>
          </a:xfrm>
        </p:spPr>
        <p:txBody>
          <a:bodyPr/>
          <a:lstStyle/>
          <a:p>
            <a:pPr marL="463550" indent="-463550" eaLnBrk="1" hangingPunct="1">
              <a:buClr>
                <a:srgbClr val="669900"/>
              </a:buClr>
              <a:buFont typeface="Wingdings" pitchFamily="2" charset="2"/>
              <a:buNone/>
              <a:defRPr/>
            </a:pPr>
            <a:r>
              <a:rPr lang="en-US" sz="3000" b="1">
                <a:solidFill>
                  <a:srgbClr val="669900"/>
                </a:solidFill>
              </a:rPr>
              <a:t>A.</a:t>
            </a:r>
            <a:r>
              <a:rPr lang="en-US"/>
              <a:t>	The price of iPods falls</a:t>
            </a:r>
          </a:p>
          <a:p>
            <a:pPr marL="463550" indent="-463550" eaLnBrk="1" hangingPunct="1">
              <a:buClr>
                <a:srgbClr val="669900"/>
              </a:buClr>
              <a:buFont typeface="Wingdings" pitchFamily="2" charset="2"/>
              <a:buNone/>
              <a:defRPr/>
            </a:pPr>
            <a:r>
              <a:rPr lang="en-US" sz="3000" b="1">
                <a:solidFill>
                  <a:srgbClr val="669900"/>
                </a:solidFill>
              </a:rPr>
              <a:t>B.</a:t>
            </a:r>
            <a:r>
              <a:rPr lang="en-US"/>
              <a:t>	The price of music downloads falls</a:t>
            </a:r>
          </a:p>
          <a:p>
            <a:pPr marL="463550" indent="-463550" eaLnBrk="1" hangingPunct="1">
              <a:buClr>
                <a:srgbClr val="669900"/>
              </a:buClr>
              <a:buFont typeface="Wingdings" pitchFamily="2" charset="2"/>
              <a:buNone/>
              <a:defRPr/>
            </a:pPr>
            <a:r>
              <a:rPr lang="en-US" sz="3000" b="1">
                <a:solidFill>
                  <a:srgbClr val="669900"/>
                </a:solidFill>
              </a:rPr>
              <a:t>C.</a:t>
            </a:r>
            <a:r>
              <a:rPr lang="en-US"/>
              <a:t>	The price of compact discs falls</a:t>
            </a:r>
          </a:p>
        </p:txBody>
      </p:sp>
      <p:sp>
        <p:nvSpPr>
          <p:cNvPr id="82948" name="Rectangle 7"/>
          <p:cNvSpPr>
            <a:spLocks noChangeArrowheads="1"/>
          </p:cNvSpPr>
          <p:nvPr/>
        </p:nvSpPr>
        <p:spPr bwMode="auto">
          <a:xfrm>
            <a:off x="8432800" y="6367463"/>
            <a:ext cx="609600" cy="374650"/>
          </a:xfrm>
          <a:prstGeom prst="rect">
            <a:avLst/>
          </a:prstGeom>
          <a:noFill/>
          <a:ln w="9525">
            <a:noFill/>
            <a:miter lim="800000"/>
            <a:headEnd/>
            <a:tailEnd/>
          </a:ln>
        </p:spPr>
        <p:txBody>
          <a:bodyPr anchor="ctr"/>
          <a:lstStyle/>
          <a:p>
            <a:fld id="{C534D473-4604-4CBA-8D5F-262C4B99C762}" type="slidenum">
              <a:rPr lang="en-US" sz="1700">
                <a:solidFill>
                  <a:srgbClr val="777777"/>
                </a:solidFill>
                <a:cs typeface="Arial" charset="0"/>
              </a:rPr>
              <a:pPr/>
              <a:t>24</a:t>
            </a:fld>
            <a:endParaRPr lang="en-US" sz="1700">
              <a:solidFill>
                <a:srgbClr val="777777"/>
              </a:solidFill>
              <a:cs typeface="Arial" charset="0"/>
            </a:endParaRPr>
          </a:p>
        </p:txBody>
      </p:sp>
      <p:sp>
        <p:nvSpPr>
          <p:cNvPr id="78856" name="Rectangle 8"/>
          <p:cNvSpPr>
            <a:spLocks noChangeArrowheads="1"/>
          </p:cNvSpPr>
          <p:nvPr/>
        </p:nvSpPr>
        <p:spPr bwMode="auto">
          <a:xfrm>
            <a:off x="630238" y="1317625"/>
            <a:ext cx="7646987" cy="1481138"/>
          </a:xfrm>
          <a:prstGeom prst="rect">
            <a:avLst/>
          </a:prstGeom>
          <a:noFill/>
          <a:ln w="9525">
            <a:noFill/>
            <a:miter lim="800000"/>
            <a:headEnd/>
            <a:tailEnd/>
          </a:ln>
          <a:effectLst/>
        </p:spPr>
        <p:txBody>
          <a:bodyPr/>
          <a:lstStyle/>
          <a:p>
            <a:pPr>
              <a:spcBef>
                <a:spcPct val="60000"/>
              </a:spcBef>
              <a:buClr>
                <a:schemeClr val="hlink"/>
              </a:buClr>
              <a:buFont typeface="Wingdings" pitchFamily="2" charset="2"/>
              <a:buNone/>
              <a:defRPr/>
            </a:pPr>
            <a:r>
              <a:rPr lang="en-US" sz="3200">
                <a:effectLst>
                  <a:outerShdw blurRad="38100" dist="38100" dir="2700000" algn="tl">
                    <a:srgbClr val="000000"/>
                  </a:outerShdw>
                </a:effectLst>
              </a:rPr>
              <a:t>Draw a demand curve for music downloads.  What happens to it in each of the following scenarios?   Why?</a:t>
            </a:r>
          </a:p>
        </p:txBody>
      </p:sp>
      <p:pic>
        <p:nvPicPr>
          <p:cNvPr id="82950" name="Picture 9" descr="brxbxp137093 girl with ipod"/>
          <p:cNvPicPr>
            <a:picLocks noChangeAspect="1" noChangeArrowheads="1"/>
          </p:cNvPicPr>
          <p:nvPr/>
        </p:nvPicPr>
        <p:blipFill>
          <a:blip r:embed="rId3" cstate="print"/>
          <a:srcRect l="10460" t="10460" r="3487"/>
          <a:stretch>
            <a:fillRect/>
          </a:stretch>
        </p:blipFill>
        <p:spPr bwMode="auto">
          <a:xfrm>
            <a:off x="5105400" y="2895600"/>
            <a:ext cx="3484563" cy="3622675"/>
          </a:xfrm>
          <a:prstGeom prst="rect">
            <a:avLst/>
          </a:prstGeom>
          <a:noFill/>
          <a:ln w="9525">
            <a:solidFill>
              <a:srgbClr val="000000"/>
            </a:solidFill>
            <a:miter lim="800000"/>
            <a:headEnd/>
            <a:tailEnd/>
          </a:ln>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3" name="Group 2"/>
          <p:cNvGrpSpPr>
            <a:grpSpLocks/>
          </p:cNvGrpSpPr>
          <p:nvPr/>
        </p:nvGrpSpPr>
        <p:grpSpPr bwMode="auto">
          <a:xfrm>
            <a:off x="0" y="0"/>
            <a:ext cx="1550988" cy="6869113"/>
            <a:chOff x="0" y="0"/>
            <a:chExt cx="977" cy="4327"/>
          </a:xfrm>
        </p:grpSpPr>
        <p:sp>
          <p:nvSpPr>
            <p:cNvPr id="85024" name="Rectangle 3"/>
            <p:cNvSpPr>
              <a:spLocks noChangeArrowheads="1"/>
            </p:cNvSpPr>
            <p:nvPr/>
          </p:nvSpPr>
          <p:spPr bwMode="auto">
            <a:xfrm rot="5400000">
              <a:off x="-2011" y="2011"/>
              <a:ext cx="4327" cy="306"/>
            </a:xfrm>
            <a:prstGeom prst="rect">
              <a:avLst/>
            </a:prstGeom>
            <a:gradFill rotWithShape="1">
              <a:gsLst>
                <a:gs pos="0">
                  <a:srgbClr val="FFFF66"/>
                </a:gs>
                <a:gs pos="100000">
                  <a:srgbClr val="FF9900"/>
                </a:gs>
              </a:gsLst>
              <a:lin ang="0" scaled="1"/>
            </a:gradFill>
            <a:ln w="9525">
              <a:noFill/>
              <a:miter lim="800000"/>
              <a:headEnd/>
              <a:tailEnd/>
            </a:ln>
          </p:spPr>
          <p:txBody>
            <a:bodyPr wrap="none" anchor="ctr"/>
            <a:lstStyle/>
            <a:p>
              <a:pPr eaLnBrk="0" hangingPunct="0"/>
              <a:endParaRPr lang="en-US"/>
            </a:p>
          </p:txBody>
        </p:sp>
        <p:sp>
          <p:nvSpPr>
            <p:cNvPr id="85025" name="Oval 4"/>
            <p:cNvSpPr>
              <a:spLocks noChangeArrowheads="1"/>
            </p:cNvSpPr>
            <p:nvPr/>
          </p:nvSpPr>
          <p:spPr bwMode="auto">
            <a:xfrm rot="5400000">
              <a:off x="86" y="39"/>
              <a:ext cx="930" cy="852"/>
            </a:xfrm>
            <a:prstGeom prst="ellipse">
              <a:avLst/>
            </a:prstGeom>
            <a:pattFill prst="wdUpDiag">
              <a:fgClr>
                <a:srgbClr val="FFFFCC"/>
              </a:fgClr>
              <a:bgClr>
                <a:schemeClr val="bg1"/>
              </a:bgClr>
            </a:pattFill>
            <a:ln w="9525">
              <a:noFill/>
              <a:round/>
              <a:headEnd/>
              <a:tailEnd/>
            </a:ln>
          </p:spPr>
          <p:txBody>
            <a:bodyPr wrap="none" anchor="ctr"/>
            <a:lstStyle/>
            <a:p>
              <a:pPr eaLnBrk="0" hangingPunct="0"/>
              <a:endParaRPr lang="en-US"/>
            </a:p>
          </p:txBody>
        </p:sp>
      </p:grpSp>
      <p:sp>
        <p:nvSpPr>
          <p:cNvPr id="80901" name="Rectangle 5"/>
          <p:cNvSpPr>
            <a:spLocks noGrp="1" noRot="1" noChangeArrowheads="1"/>
          </p:cNvSpPr>
          <p:nvPr>
            <p:ph type="title"/>
          </p:nvPr>
        </p:nvSpPr>
        <p:spPr>
          <a:xfrm>
            <a:off x="387350" y="177800"/>
            <a:ext cx="8229600" cy="1052513"/>
          </a:xfrm>
        </p:spPr>
        <p:txBody>
          <a:bodyPr/>
          <a:lstStyle/>
          <a:p>
            <a:pPr eaLnBrk="1" hangingPunct="1">
              <a:defRPr/>
            </a:pPr>
            <a:r>
              <a:rPr lang="en-US" sz="3500">
                <a:solidFill>
                  <a:srgbClr val="FF9966"/>
                </a:solidFill>
              </a:rPr>
              <a:t>A</a:t>
            </a:r>
            <a:r>
              <a:rPr lang="en-US" sz="3000">
                <a:solidFill>
                  <a:srgbClr val="FF9966"/>
                </a:solidFill>
              </a:rPr>
              <a:t> </a:t>
            </a:r>
            <a:r>
              <a:rPr lang="en-US" sz="3500">
                <a:solidFill>
                  <a:srgbClr val="FF9966"/>
                </a:solidFill>
              </a:rPr>
              <a:t>C</a:t>
            </a:r>
            <a:r>
              <a:rPr lang="en-US" sz="3000">
                <a:solidFill>
                  <a:srgbClr val="FF9966"/>
                </a:solidFill>
              </a:rPr>
              <a:t> </a:t>
            </a:r>
            <a:r>
              <a:rPr lang="en-US" sz="3500">
                <a:solidFill>
                  <a:srgbClr val="FF9966"/>
                </a:solidFill>
              </a:rPr>
              <a:t>T</a:t>
            </a:r>
            <a:r>
              <a:rPr lang="en-US" sz="3000">
                <a:solidFill>
                  <a:srgbClr val="FF9966"/>
                </a:solidFill>
              </a:rPr>
              <a:t> </a:t>
            </a:r>
            <a:r>
              <a:rPr lang="en-US" sz="3500">
                <a:solidFill>
                  <a:srgbClr val="FF9966"/>
                </a:solidFill>
              </a:rPr>
              <a:t>I</a:t>
            </a:r>
            <a:r>
              <a:rPr lang="en-US" sz="3000">
                <a:solidFill>
                  <a:srgbClr val="FF9966"/>
                </a:solidFill>
              </a:rPr>
              <a:t> </a:t>
            </a:r>
            <a:r>
              <a:rPr lang="en-US" sz="3500">
                <a:solidFill>
                  <a:srgbClr val="FF9966"/>
                </a:solidFill>
              </a:rPr>
              <a:t>V</a:t>
            </a:r>
            <a:r>
              <a:rPr lang="en-US" sz="3000">
                <a:solidFill>
                  <a:srgbClr val="FF9966"/>
                </a:solidFill>
              </a:rPr>
              <a:t> </a:t>
            </a:r>
            <a:r>
              <a:rPr lang="en-US" sz="3500">
                <a:solidFill>
                  <a:srgbClr val="FF9966"/>
                </a:solidFill>
              </a:rPr>
              <a:t>E  L</a:t>
            </a:r>
            <a:r>
              <a:rPr lang="en-US" sz="3000">
                <a:solidFill>
                  <a:srgbClr val="FF9966"/>
                </a:solidFill>
              </a:rPr>
              <a:t> </a:t>
            </a:r>
            <a:r>
              <a:rPr lang="en-US" sz="3500">
                <a:solidFill>
                  <a:srgbClr val="FF9966"/>
                </a:solidFill>
              </a:rPr>
              <a:t>E</a:t>
            </a:r>
            <a:r>
              <a:rPr lang="en-US" sz="3000">
                <a:solidFill>
                  <a:srgbClr val="FF9966"/>
                </a:solidFill>
              </a:rPr>
              <a:t> </a:t>
            </a:r>
            <a:r>
              <a:rPr lang="en-US" sz="3500">
                <a:solidFill>
                  <a:srgbClr val="FF9966"/>
                </a:solidFill>
              </a:rPr>
              <a:t>A</a:t>
            </a:r>
            <a:r>
              <a:rPr lang="en-US" sz="3000">
                <a:solidFill>
                  <a:srgbClr val="FF9966"/>
                </a:solidFill>
              </a:rPr>
              <a:t> </a:t>
            </a:r>
            <a:r>
              <a:rPr lang="en-US" sz="3500">
                <a:solidFill>
                  <a:srgbClr val="FF9966"/>
                </a:solidFill>
              </a:rPr>
              <a:t>R</a:t>
            </a:r>
            <a:r>
              <a:rPr lang="en-US" sz="3000">
                <a:solidFill>
                  <a:srgbClr val="FF9966"/>
                </a:solidFill>
              </a:rPr>
              <a:t> </a:t>
            </a:r>
            <a:r>
              <a:rPr lang="en-US" sz="3500">
                <a:solidFill>
                  <a:srgbClr val="FF9966"/>
                </a:solidFill>
              </a:rPr>
              <a:t>N</a:t>
            </a:r>
            <a:r>
              <a:rPr lang="en-US" sz="3000">
                <a:solidFill>
                  <a:srgbClr val="FF9966"/>
                </a:solidFill>
              </a:rPr>
              <a:t> </a:t>
            </a:r>
            <a:r>
              <a:rPr lang="en-US" sz="3500">
                <a:solidFill>
                  <a:srgbClr val="FF9966"/>
                </a:solidFill>
              </a:rPr>
              <a:t>I</a:t>
            </a:r>
            <a:r>
              <a:rPr lang="en-US" sz="3000">
                <a:solidFill>
                  <a:srgbClr val="FF9966"/>
                </a:solidFill>
              </a:rPr>
              <a:t> </a:t>
            </a:r>
            <a:r>
              <a:rPr lang="en-US" sz="3500">
                <a:solidFill>
                  <a:srgbClr val="FF9966"/>
                </a:solidFill>
              </a:rPr>
              <a:t>N</a:t>
            </a:r>
            <a:r>
              <a:rPr lang="en-US" sz="3000">
                <a:solidFill>
                  <a:srgbClr val="FF9966"/>
                </a:solidFill>
              </a:rPr>
              <a:t> </a:t>
            </a:r>
            <a:r>
              <a:rPr lang="en-US" sz="3500">
                <a:solidFill>
                  <a:srgbClr val="FF9966"/>
                </a:solidFill>
              </a:rPr>
              <a:t>G  </a:t>
            </a:r>
            <a:r>
              <a:rPr lang="en-US" sz="4000">
                <a:solidFill>
                  <a:srgbClr val="FF9966"/>
                </a:solidFill>
              </a:rPr>
              <a:t>1</a:t>
            </a:r>
            <a:r>
              <a:rPr lang="en-US" sz="3700">
                <a:solidFill>
                  <a:srgbClr val="FF9966"/>
                </a:solidFill>
              </a:rPr>
              <a:t>:   </a:t>
            </a:r>
            <a:br>
              <a:rPr lang="en-US" sz="3700">
                <a:solidFill>
                  <a:srgbClr val="FF9966"/>
                </a:solidFill>
              </a:rPr>
            </a:br>
            <a:r>
              <a:rPr lang="en-US" sz="4000">
                <a:solidFill>
                  <a:srgbClr val="996633"/>
                </a:solidFill>
              </a:rPr>
              <a:t>A.  price of iPods falls</a:t>
            </a:r>
          </a:p>
        </p:txBody>
      </p:sp>
      <p:sp>
        <p:nvSpPr>
          <p:cNvPr id="84995" name="Rectangle 6"/>
          <p:cNvSpPr>
            <a:spLocks noChangeArrowheads="1"/>
          </p:cNvSpPr>
          <p:nvPr/>
        </p:nvSpPr>
        <p:spPr bwMode="auto">
          <a:xfrm>
            <a:off x="8432800" y="6367463"/>
            <a:ext cx="609600" cy="374650"/>
          </a:xfrm>
          <a:prstGeom prst="rect">
            <a:avLst/>
          </a:prstGeom>
          <a:noFill/>
          <a:ln w="9525">
            <a:noFill/>
            <a:miter lim="800000"/>
            <a:headEnd/>
            <a:tailEnd/>
          </a:ln>
        </p:spPr>
        <p:txBody>
          <a:bodyPr anchor="ctr"/>
          <a:lstStyle/>
          <a:p>
            <a:fld id="{697FFF49-A9E7-447D-9097-5E9D0DB35647}" type="slidenum">
              <a:rPr lang="en-US" sz="1700">
                <a:solidFill>
                  <a:srgbClr val="777777"/>
                </a:solidFill>
                <a:cs typeface="Arial" charset="0"/>
              </a:rPr>
              <a:pPr/>
              <a:t>25</a:t>
            </a:fld>
            <a:endParaRPr lang="en-US" sz="1700">
              <a:solidFill>
                <a:srgbClr val="777777"/>
              </a:solidFill>
              <a:cs typeface="Arial" charset="0"/>
            </a:endParaRPr>
          </a:p>
        </p:txBody>
      </p:sp>
      <p:grpSp>
        <p:nvGrpSpPr>
          <p:cNvPr id="80903" name="Group 7"/>
          <p:cNvGrpSpPr>
            <a:grpSpLocks/>
          </p:cNvGrpSpPr>
          <p:nvPr/>
        </p:nvGrpSpPr>
        <p:grpSpPr bwMode="auto">
          <a:xfrm>
            <a:off x="2951163" y="3543300"/>
            <a:ext cx="1254125" cy="2365375"/>
            <a:chOff x="1859" y="2232"/>
            <a:chExt cx="790" cy="1490"/>
          </a:xfrm>
        </p:grpSpPr>
        <p:grpSp>
          <p:nvGrpSpPr>
            <p:cNvPr id="85020" name="Group 8"/>
            <p:cNvGrpSpPr>
              <a:grpSpLocks/>
            </p:cNvGrpSpPr>
            <p:nvPr/>
          </p:nvGrpSpPr>
          <p:grpSpPr bwMode="auto">
            <a:xfrm>
              <a:off x="1859" y="2232"/>
              <a:ext cx="599" cy="1243"/>
              <a:chOff x="357" y="2450"/>
              <a:chExt cx="795" cy="646"/>
            </a:xfrm>
          </p:grpSpPr>
          <p:sp>
            <p:nvSpPr>
              <p:cNvPr id="85022" name="Line 9"/>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85023" name="Line 10"/>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85021" name="Text Box 11"/>
            <p:cNvSpPr txBox="1">
              <a:spLocks noChangeArrowheads="1"/>
            </p:cNvSpPr>
            <p:nvPr/>
          </p:nvSpPr>
          <p:spPr bwMode="auto">
            <a:xfrm>
              <a:off x="2269" y="3453"/>
              <a:ext cx="380"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1" charset="0"/>
                  <a:cs typeface="Arial" charset="0"/>
                </a:rPr>
                <a:t>Q</a:t>
              </a:r>
              <a:r>
                <a:rPr lang="en-US" sz="2200" b="1" baseline="-25000">
                  <a:latin typeface="Tahoma" pitchFamily="1" charset="0"/>
                  <a:cs typeface="Arial" charset="0"/>
                </a:rPr>
                <a:t>2</a:t>
              </a:r>
            </a:p>
          </p:txBody>
        </p:sp>
      </p:grpSp>
      <p:grpSp>
        <p:nvGrpSpPr>
          <p:cNvPr id="80908" name="Group 12"/>
          <p:cNvGrpSpPr>
            <a:grpSpLocks/>
          </p:cNvGrpSpPr>
          <p:nvPr/>
        </p:nvGrpSpPr>
        <p:grpSpPr bwMode="auto">
          <a:xfrm>
            <a:off x="142875" y="1546225"/>
            <a:ext cx="6386513" cy="4718050"/>
            <a:chOff x="90" y="974"/>
            <a:chExt cx="4023" cy="2972"/>
          </a:xfrm>
        </p:grpSpPr>
        <p:grpSp>
          <p:nvGrpSpPr>
            <p:cNvPr id="85015" name="Group 13"/>
            <p:cNvGrpSpPr>
              <a:grpSpLocks/>
            </p:cNvGrpSpPr>
            <p:nvPr/>
          </p:nvGrpSpPr>
          <p:grpSpPr bwMode="auto">
            <a:xfrm>
              <a:off x="1023" y="1097"/>
              <a:ext cx="2970" cy="2378"/>
              <a:chOff x="2602" y="1083"/>
              <a:chExt cx="3055" cy="2115"/>
            </a:xfrm>
          </p:grpSpPr>
          <p:sp>
            <p:nvSpPr>
              <p:cNvPr id="85018" name="Line 14"/>
              <p:cNvSpPr>
                <a:spLocks noChangeShapeType="1"/>
              </p:cNvSpPr>
              <p:nvPr/>
            </p:nvSpPr>
            <p:spPr bwMode="auto">
              <a:xfrm>
                <a:off x="2603" y="1083"/>
                <a:ext cx="0" cy="2115"/>
              </a:xfrm>
              <a:prstGeom prst="line">
                <a:avLst/>
              </a:prstGeom>
              <a:noFill/>
              <a:ln w="12700">
                <a:solidFill>
                  <a:schemeClr val="tx1"/>
                </a:solidFill>
                <a:round/>
                <a:headEnd/>
                <a:tailEnd/>
              </a:ln>
            </p:spPr>
            <p:txBody>
              <a:bodyPr/>
              <a:lstStyle/>
              <a:p>
                <a:endParaRPr lang="en-US"/>
              </a:p>
            </p:txBody>
          </p:sp>
          <p:sp>
            <p:nvSpPr>
              <p:cNvPr id="85019" name="Line 15"/>
              <p:cNvSpPr>
                <a:spLocks noChangeShapeType="1"/>
              </p:cNvSpPr>
              <p:nvPr/>
            </p:nvSpPr>
            <p:spPr bwMode="auto">
              <a:xfrm>
                <a:off x="2602" y="3197"/>
                <a:ext cx="3055" cy="0"/>
              </a:xfrm>
              <a:prstGeom prst="line">
                <a:avLst/>
              </a:prstGeom>
              <a:noFill/>
              <a:ln w="12700">
                <a:solidFill>
                  <a:schemeClr val="tx1"/>
                </a:solidFill>
                <a:round/>
                <a:headEnd/>
                <a:tailEnd/>
              </a:ln>
            </p:spPr>
            <p:txBody>
              <a:bodyPr/>
              <a:lstStyle/>
              <a:p>
                <a:endParaRPr lang="en-US"/>
              </a:p>
            </p:txBody>
          </p:sp>
        </p:grpSp>
        <p:sp>
          <p:nvSpPr>
            <p:cNvPr id="85016" name="Text Box 16"/>
            <p:cNvSpPr txBox="1">
              <a:spLocks noChangeArrowheads="1"/>
            </p:cNvSpPr>
            <p:nvPr/>
          </p:nvSpPr>
          <p:spPr bwMode="auto">
            <a:xfrm>
              <a:off x="90" y="974"/>
              <a:ext cx="893" cy="902"/>
            </a:xfrm>
            <a:prstGeom prst="rect">
              <a:avLst/>
            </a:prstGeom>
            <a:noFill/>
            <a:ln w="9525">
              <a:noFill/>
              <a:miter lim="800000"/>
              <a:headEnd/>
              <a:tailEnd/>
            </a:ln>
          </p:spPr>
          <p:txBody>
            <a:bodyPr>
              <a:spAutoFit/>
            </a:bodyPr>
            <a:lstStyle/>
            <a:p>
              <a:pPr algn="r">
                <a:spcBef>
                  <a:spcPct val="50000"/>
                </a:spcBef>
              </a:pPr>
              <a:r>
                <a:rPr lang="en-US" sz="2200">
                  <a:cs typeface="Arial" charset="0"/>
                </a:rPr>
                <a:t>Price of music down-loads</a:t>
              </a:r>
            </a:p>
          </p:txBody>
        </p:sp>
        <p:sp>
          <p:nvSpPr>
            <p:cNvPr id="85017" name="Text Box 17"/>
            <p:cNvSpPr txBox="1">
              <a:spLocks noChangeArrowheads="1"/>
            </p:cNvSpPr>
            <p:nvPr/>
          </p:nvSpPr>
          <p:spPr bwMode="auto">
            <a:xfrm>
              <a:off x="2453" y="3466"/>
              <a:ext cx="1660" cy="480"/>
            </a:xfrm>
            <a:prstGeom prst="rect">
              <a:avLst/>
            </a:prstGeom>
            <a:noFill/>
            <a:ln w="9525">
              <a:noFill/>
              <a:miter lim="800000"/>
              <a:headEnd/>
              <a:tailEnd/>
            </a:ln>
          </p:spPr>
          <p:txBody>
            <a:bodyPr>
              <a:spAutoFit/>
            </a:bodyPr>
            <a:lstStyle/>
            <a:p>
              <a:pPr algn="r">
                <a:spcBef>
                  <a:spcPct val="50000"/>
                </a:spcBef>
              </a:pPr>
              <a:r>
                <a:rPr lang="en-US" sz="2200">
                  <a:cs typeface="Arial" charset="0"/>
                </a:rPr>
                <a:t>Quantity of </a:t>
              </a:r>
              <a:br>
                <a:rPr lang="en-US" sz="2200">
                  <a:cs typeface="Arial" charset="0"/>
                </a:rPr>
              </a:br>
              <a:r>
                <a:rPr lang="en-US" sz="2200">
                  <a:cs typeface="Arial" charset="0"/>
                </a:rPr>
                <a:t>music downloads</a:t>
              </a:r>
            </a:p>
          </p:txBody>
        </p:sp>
      </p:grpSp>
      <p:grpSp>
        <p:nvGrpSpPr>
          <p:cNvPr id="80914" name="Group 18"/>
          <p:cNvGrpSpPr>
            <a:grpSpLocks/>
          </p:cNvGrpSpPr>
          <p:nvPr/>
        </p:nvGrpSpPr>
        <p:grpSpPr bwMode="auto">
          <a:xfrm>
            <a:off x="1806575" y="2136775"/>
            <a:ext cx="2732088" cy="3149600"/>
            <a:chOff x="1138" y="1346"/>
            <a:chExt cx="1721" cy="1984"/>
          </a:xfrm>
        </p:grpSpPr>
        <p:sp>
          <p:nvSpPr>
            <p:cNvPr id="85013" name="Line 19"/>
            <p:cNvSpPr>
              <a:spLocks noChangeShapeType="1"/>
            </p:cNvSpPr>
            <p:nvPr/>
          </p:nvSpPr>
          <p:spPr bwMode="auto">
            <a:xfrm>
              <a:off x="1138" y="1346"/>
              <a:ext cx="1412" cy="1756"/>
            </a:xfrm>
            <a:prstGeom prst="line">
              <a:avLst/>
            </a:prstGeom>
            <a:noFill/>
            <a:ln w="38100">
              <a:solidFill>
                <a:schemeClr val="tx1"/>
              </a:solidFill>
              <a:round/>
              <a:headEnd/>
              <a:tailEnd/>
            </a:ln>
          </p:spPr>
          <p:txBody>
            <a:bodyPr/>
            <a:lstStyle/>
            <a:p>
              <a:endParaRPr lang="en-US"/>
            </a:p>
          </p:txBody>
        </p:sp>
        <p:sp>
          <p:nvSpPr>
            <p:cNvPr id="85014" name="Text Box 20"/>
            <p:cNvSpPr txBox="1">
              <a:spLocks noChangeArrowheads="1"/>
            </p:cNvSpPr>
            <p:nvPr/>
          </p:nvSpPr>
          <p:spPr bwMode="auto">
            <a:xfrm>
              <a:off x="2479" y="3061"/>
              <a:ext cx="380" cy="269"/>
            </a:xfrm>
            <a:prstGeom prst="rect">
              <a:avLst/>
            </a:prstGeom>
            <a:noFill/>
            <a:ln w="9525">
              <a:noFill/>
              <a:miter lim="800000"/>
              <a:headEnd/>
              <a:tailEnd/>
            </a:ln>
          </p:spPr>
          <p:txBody>
            <a:bodyPr>
              <a:spAutoFit/>
            </a:bodyPr>
            <a:lstStyle/>
            <a:p>
              <a:pPr>
                <a:spcBef>
                  <a:spcPct val="50000"/>
                </a:spcBef>
              </a:pPr>
              <a:r>
                <a:rPr lang="en-US" sz="2200" b="1" i="1">
                  <a:latin typeface="Tahoma" pitchFamily="1" charset="0"/>
                  <a:cs typeface="Arial" charset="0"/>
                </a:rPr>
                <a:t>D</a:t>
              </a:r>
              <a:r>
                <a:rPr lang="en-US" sz="2200" b="1" baseline="-25000">
                  <a:latin typeface="Tahoma" pitchFamily="1" charset="0"/>
                  <a:cs typeface="Arial" charset="0"/>
                </a:rPr>
                <a:t>1</a:t>
              </a:r>
            </a:p>
          </p:txBody>
        </p:sp>
      </p:grpSp>
      <p:grpSp>
        <p:nvGrpSpPr>
          <p:cNvPr id="80917" name="Group 21"/>
          <p:cNvGrpSpPr>
            <a:grpSpLocks/>
          </p:cNvGrpSpPr>
          <p:nvPr/>
        </p:nvGrpSpPr>
        <p:grpSpPr bwMode="auto">
          <a:xfrm>
            <a:off x="2759075" y="2138363"/>
            <a:ext cx="2732088" cy="3092450"/>
            <a:chOff x="1738" y="1347"/>
            <a:chExt cx="1721" cy="1948"/>
          </a:xfrm>
        </p:grpSpPr>
        <p:sp>
          <p:nvSpPr>
            <p:cNvPr id="85011" name="Line 22"/>
            <p:cNvSpPr>
              <a:spLocks noChangeShapeType="1"/>
            </p:cNvSpPr>
            <p:nvPr/>
          </p:nvSpPr>
          <p:spPr bwMode="auto">
            <a:xfrm>
              <a:off x="1738" y="1347"/>
              <a:ext cx="1412" cy="1756"/>
            </a:xfrm>
            <a:prstGeom prst="line">
              <a:avLst/>
            </a:prstGeom>
            <a:noFill/>
            <a:ln w="38100">
              <a:solidFill>
                <a:srgbClr val="339966"/>
              </a:solidFill>
              <a:round/>
              <a:headEnd/>
              <a:tailEnd/>
            </a:ln>
          </p:spPr>
          <p:txBody>
            <a:bodyPr/>
            <a:lstStyle/>
            <a:p>
              <a:endParaRPr lang="en-US"/>
            </a:p>
          </p:txBody>
        </p:sp>
        <p:sp>
          <p:nvSpPr>
            <p:cNvPr id="85012" name="Text Box 23"/>
            <p:cNvSpPr txBox="1">
              <a:spLocks noChangeArrowheads="1"/>
            </p:cNvSpPr>
            <p:nvPr/>
          </p:nvSpPr>
          <p:spPr bwMode="auto">
            <a:xfrm>
              <a:off x="3079" y="3026"/>
              <a:ext cx="380" cy="269"/>
            </a:xfrm>
            <a:prstGeom prst="rect">
              <a:avLst/>
            </a:prstGeom>
            <a:noFill/>
            <a:ln w="9525">
              <a:noFill/>
              <a:miter lim="800000"/>
              <a:headEnd/>
              <a:tailEnd/>
            </a:ln>
          </p:spPr>
          <p:txBody>
            <a:bodyPr>
              <a:spAutoFit/>
            </a:bodyPr>
            <a:lstStyle/>
            <a:p>
              <a:pPr>
                <a:spcBef>
                  <a:spcPct val="50000"/>
                </a:spcBef>
              </a:pPr>
              <a:r>
                <a:rPr lang="en-US" sz="2200" b="1" i="1">
                  <a:solidFill>
                    <a:srgbClr val="006600"/>
                  </a:solidFill>
                  <a:latin typeface="Tahoma" pitchFamily="1" charset="0"/>
                  <a:cs typeface="Arial" charset="0"/>
                </a:rPr>
                <a:t>D</a:t>
              </a:r>
              <a:r>
                <a:rPr lang="en-US" sz="2200" b="1" baseline="-25000">
                  <a:solidFill>
                    <a:srgbClr val="006600"/>
                  </a:solidFill>
                  <a:latin typeface="Tahoma" pitchFamily="1" charset="0"/>
                  <a:cs typeface="Arial" charset="0"/>
                </a:rPr>
                <a:t>2</a:t>
              </a:r>
            </a:p>
          </p:txBody>
        </p:sp>
      </p:grpSp>
      <p:grpSp>
        <p:nvGrpSpPr>
          <p:cNvPr id="80920" name="Group 24"/>
          <p:cNvGrpSpPr>
            <a:grpSpLocks/>
          </p:cNvGrpSpPr>
          <p:nvPr/>
        </p:nvGrpSpPr>
        <p:grpSpPr bwMode="auto">
          <a:xfrm>
            <a:off x="3005138" y="3473450"/>
            <a:ext cx="960437" cy="138113"/>
            <a:chOff x="1893" y="2188"/>
            <a:chExt cx="605" cy="87"/>
          </a:xfrm>
        </p:grpSpPr>
        <p:sp>
          <p:nvSpPr>
            <p:cNvPr id="85009" name="Line 25"/>
            <p:cNvSpPr>
              <a:spLocks noChangeShapeType="1"/>
            </p:cNvSpPr>
            <p:nvPr/>
          </p:nvSpPr>
          <p:spPr bwMode="auto">
            <a:xfrm>
              <a:off x="1893" y="2231"/>
              <a:ext cx="519" cy="0"/>
            </a:xfrm>
            <a:prstGeom prst="line">
              <a:avLst/>
            </a:prstGeom>
            <a:noFill/>
            <a:ln w="44450">
              <a:solidFill>
                <a:srgbClr val="00CC00"/>
              </a:solidFill>
              <a:round/>
              <a:headEnd/>
              <a:tailEnd type="triangle" w="lg" len="lg"/>
            </a:ln>
          </p:spPr>
          <p:txBody>
            <a:bodyPr/>
            <a:lstStyle/>
            <a:p>
              <a:endParaRPr lang="en-US"/>
            </a:p>
          </p:txBody>
        </p:sp>
        <p:sp>
          <p:nvSpPr>
            <p:cNvPr id="85010" name="Oval 26"/>
            <p:cNvSpPr>
              <a:spLocks noChangeArrowheads="1"/>
            </p:cNvSpPr>
            <p:nvPr/>
          </p:nvSpPr>
          <p:spPr bwMode="auto">
            <a:xfrm>
              <a:off x="2410" y="2188"/>
              <a:ext cx="88" cy="87"/>
            </a:xfrm>
            <a:prstGeom prst="ellipse">
              <a:avLst/>
            </a:prstGeom>
            <a:solidFill>
              <a:srgbClr val="00CC00"/>
            </a:solidFill>
            <a:ln w="9525">
              <a:noFill/>
              <a:prstDash val="dash"/>
              <a:round/>
              <a:headEnd/>
              <a:tailEnd/>
            </a:ln>
          </p:spPr>
          <p:txBody>
            <a:bodyPr wrap="none" anchor="ctr"/>
            <a:lstStyle/>
            <a:p>
              <a:pPr eaLnBrk="0" hangingPunct="0"/>
              <a:endParaRPr lang="en-US"/>
            </a:p>
          </p:txBody>
        </p:sp>
      </p:grpSp>
      <p:grpSp>
        <p:nvGrpSpPr>
          <p:cNvPr id="80923" name="Group 27"/>
          <p:cNvGrpSpPr>
            <a:grpSpLocks/>
          </p:cNvGrpSpPr>
          <p:nvPr/>
        </p:nvGrpSpPr>
        <p:grpSpPr bwMode="auto">
          <a:xfrm>
            <a:off x="1050925" y="3317875"/>
            <a:ext cx="2176463" cy="2606675"/>
            <a:chOff x="662" y="2090"/>
            <a:chExt cx="1371" cy="1642"/>
          </a:xfrm>
        </p:grpSpPr>
        <p:grpSp>
          <p:nvGrpSpPr>
            <p:cNvPr id="85003" name="Group 28"/>
            <p:cNvGrpSpPr>
              <a:grpSpLocks/>
            </p:cNvGrpSpPr>
            <p:nvPr/>
          </p:nvGrpSpPr>
          <p:grpSpPr bwMode="auto">
            <a:xfrm>
              <a:off x="1026" y="2228"/>
              <a:ext cx="819" cy="1243"/>
              <a:chOff x="357" y="2450"/>
              <a:chExt cx="795" cy="646"/>
            </a:xfrm>
          </p:grpSpPr>
          <p:sp>
            <p:nvSpPr>
              <p:cNvPr id="85007" name="Line 29"/>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85008" name="Line 30"/>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85004" name="Oval 31"/>
            <p:cNvSpPr>
              <a:spLocks noChangeArrowheads="1"/>
            </p:cNvSpPr>
            <p:nvPr/>
          </p:nvSpPr>
          <p:spPr bwMode="auto">
            <a:xfrm>
              <a:off x="1802" y="2190"/>
              <a:ext cx="88" cy="87"/>
            </a:xfrm>
            <a:prstGeom prst="ellipse">
              <a:avLst/>
            </a:prstGeom>
            <a:solidFill>
              <a:srgbClr val="000000"/>
            </a:solidFill>
            <a:ln w="9525">
              <a:noFill/>
              <a:prstDash val="dash"/>
              <a:round/>
              <a:headEnd/>
              <a:tailEnd/>
            </a:ln>
          </p:spPr>
          <p:txBody>
            <a:bodyPr wrap="none" anchor="ctr"/>
            <a:lstStyle/>
            <a:p>
              <a:pPr eaLnBrk="0" hangingPunct="0"/>
              <a:endParaRPr lang="en-US"/>
            </a:p>
          </p:txBody>
        </p:sp>
        <p:sp>
          <p:nvSpPr>
            <p:cNvPr id="85005" name="Text Box 32"/>
            <p:cNvSpPr txBox="1">
              <a:spLocks noChangeArrowheads="1"/>
            </p:cNvSpPr>
            <p:nvPr/>
          </p:nvSpPr>
          <p:spPr bwMode="auto">
            <a:xfrm>
              <a:off x="662" y="2090"/>
              <a:ext cx="380"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1" charset="0"/>
                  <a:cs typeface="Arial" charset="0"/>
                </a:rPr>
                <a:t>P</a:t>
              </a:r>
              <a:r>
                <a:rPr lang="en-US" sz="2200" b="1" baseline="-25000">
                  <a:latin typeface="Tahoma" pitchFamily="1" charset="0"/>
                  <a:cs typeface="Arial" charset="0"/>
                </a:rPr>
                <a:t>1</a:t>
              </a:r>
            </a:p>
          </p:txBody>
        </p:sp>
        <p:sp>
          <p:nvSpPr>
            <p:cNvPr id="85006" name="Text Box 33"/>
            <p:cNvSpPr txBox="1">
              <a:spLocks noChangeArrowheads="1"/>
            </p:cNvSpPr>
            <p:nvPr/>
          </p:nvSpPr>
          <p:spPr bwMode="auto">
            <a:xfrm>
              <a:off x="1653" y="3463"/>
              <a:ext cx="380"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1" charset="0"/>
                  <a:cs typeface="Arial" charset="0"/>
                </a:rPr>
                <a:t>Q</a:t>
              </a:r>
              <a:r>
                <a:rPr lang="en-US" sz="2200" b="1" baseline="-25000">
                  <a:latin typeface="Tahoma" pitchFamily="1" charset="0"/>
                  <a:cs typeface="Arial" charset="0"/>
                </a:rPr>
                <a:t>1</a:t>
              </a:r>
            </a:p>
          </p:txBody>
        </p:sp>
      </p:grpSp>
      <p:sp>
        <p:nvSpPr>
          <p:cNvPr id="80930" name="Text Box 34"/>
          <p:cNvSpPr txBox="1">
            <a:spLocks noChangeArrowheads="1"/>
          </p:cNvSpPr>
          <p:nvPr/>
        </p:nvSpPr>
        <p:spPr bwMode="auto">
          <a:xfrm>
            <a:off x="5680075" y="1257300"/>
            <a:ext cx="2962275" cy="3659188"/>
          </a:xfrm>
          <a:prstGeom prst="rect">
            <a:avLst/>
          </a:prstGeom>
          <a:solidFill>
            <a:schemeClr val="bg1"/>
          </a:solidFill>
          <a:ln w="9525">
            <a:noFill/>
            <a:miter lim="800000"/>
            <a:headEnd/>
            <a:tailEnd/>
          </a:ln>
          <a:effectLst>
            <a:outerShdw dist="71842" dir="2700000" algn="ctr" rotWithShape="0">
              <a:schemeClr val="bg2"/>
            </a:outerShdw>
          </a:effectLst>
        </p:spPr>
        <p:txBody>
          <a:bodyPr/>
          <a:lstStyle/>
          <a:p>
            <a:pPr>
              <a:lnSpc>
                <a:spcPct val="105000"/>
              </a:lnSpc>
              <a:spcBef>
                <a:spcPct val="30000"/>
              </a:spcBef>
              <a:defRPr/>
            </a:pPr>
            <a:r>
              <a:rPr lang="en-US" sz="2600">
                <a:cs typeface="Arial" charset="0"/>
              </a:rPr>
              <a:t>Music downloads and iPods are complements. </a:t>
            </a:r>
          </a:p>
          <a:p>
            <a:pPr>
              <a:lnSpc>
                <a:spcPct val="105000"/>
              </a:lnSpc>
              <a:spcBef>
                <a:spcPct val="30000"/>
              </a:spcBef>
              <a:defRPr/>
            </a:pPr>
            <a:r>
              <a:rPr lang="en-US" sz="2600">
                <a:cs typeface="Arial" charset="0"/>
              </a:rPr>
              <a:t>A fall in price of iPods shifts the demand curve for music downloads </a:t>
            </a:r>
            <a:br>
              <a:rPr lang="en-US" sz="2600">
                <a:cs typeface="Arial" charset="0"/>
              </a:rPr>
            </a:br>
            <a:r>
              <a:rPr lang="en-US" sz="2600">
                <a:cs typeface="Arial" charset="0"/>
              </a:rPr>
              <a:t>to the right.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80908"/>
                                        </p:tgtEl>
                                        <p:attrNameLst>
                                          <p:attrName>style.visibility</p:attrName>
                                        </p:attrNameLst>
                                      </p:cBhvr>
                                      <p:to>
                                        <p:strVal val="visible"/>
                                      </p:to>
                                    </p:set>
                                    <p:animEffect transition="in" filter="strips(downRight)">
                                      <p:cBhvr>
                                        <p:cTn id="7" dur="500"/>
                                        <p:tgtEl>
                                          <p:spTgt spid="8090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80914"/>
                                        </p:tgtEl>
                                        <p:attrNameLst>
                                          <p:attrName>style.visibility</p:attrName>
                                        </p:attrNameLst>
                                      </p:cBhvr>
                                      <p:to>
                                        <p:strVal val="visible"/>
                                      </p:to>
                                    </p:set>
                                    <p:animEffect transition="in" filter="strips(downRight)">
                                      <p:cBhvr>
                                        <p:cTn id="12" dur="500"/>
                                        <p:tgtEl>
                                          <p:spTgt spid="8091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80923"/>
                                        </p:tgtEl>
                                        <p:attrNameLst>
                                          <p:attrName>style.visibility</p:attrName>
                                        </p:attrNameLst>
                                      </p:cBhvr>
                                      <p:to>
                                        <p:strVal val="visible"/>
                                      </p:to>
                                    </p:set>
                                    <p:animEffect transition="in" filter="strips(downRight)">
                                      <p:cBhvr>
                                        <p:cTn id="17" dur="500"/>
                                        <p:tgtEl>
                                          <p:spTgt spid="8092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0930"/>
                                        </p:tgtEl>
                                        <p:attrNameLst>
                                          <p:attrName>style.visibility</p:attrName>
                                        </p:attrNameLst>
                                      </p:cBhvr>
                                      <p:to>
                                        <p:strVal val="visible"/>
                                      </p:to>
                                    </p:set>
                                    <p:animEffect transition="in" filter="dissolve">
                                      <p:cBhvr>
                                        <p:cTn id="22" dur="500"/>
                                        <p:tgtEl>
                                          <p:spTgt spid="809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0920"/>
                                        </p:tgtEl>
                                        <p:attrNameLst>
                                          <p:attrName>style.visibility</p:attrName>
                                        </p:attrNameLst>
                                      </p:cBhvr>
                                      <p:to>
                                        <p:strVal val="visible"/>
                                      </p:to>
                                    </p:set>
                                    <p:animEffect transition="in" filter="wipe(left)">
                                      <p:cBhvr>
                                        <p:cTn id="27" dur="500"/>
                                        <p:tgtEl>
                                          <p:spTgt spid="80920"/>
                                        </p:tgtEl>
                                      </p:cBhvr>
                                    </p:animEffect>
                                  </p:childTnLst>
                                </p:cTn>
                              </p:par>
                            </p:childTnLst>
                          </p:cTn>
                        </p:par>
                        <p:par>
                          <p:cTn id="28" fill="hold">
                            <p:stCondLst>
                              <p:cond delay="500"/>
                            </p:stCondLst>
                            <p:childTnLst>
                              <p:par>
                                <p:cTn id="29" presetID="18" presetClass="entr" presetSubtype="6" fill="hold" nodeType="afterEffect">
                                  <p:stCondLst>
                                    <p:cond delay="0"/>
                                  </p:stCondLst>
                                  <p:childTnLst>
                                    <p:set>
                                      <p:cBhvr>
                                        <p:cTn id="30" dur="1" fill="hold">
                                          <p:stCondLst>
                                            <p:cond delay="0"/>
                                          </p:stCondLst>
                                        </p:cTn>
                                        <p:tgtEl>
                                          <p:spTgt spid="80917"/>
                                        </p:tgtEl>
                                        <p:attrNameLst>
                                          <p:attrName>style.visibility</p:attrName>
                                        </p:attrNameLst>
                                      </p:cBhvr>
                                      <p:to>
                                        <p:strVal val="visible"/>
                                      </p:to>
                                    </p:set>
                                    <p:animEffect transition="in" filter="strips(downRight)">
                                      <p:cBhvr>
                                        <p:cTn id="31" dur="500"/>
                                        <p:tgtEl>
                                          <p:spTgt spid="80917"/>
                                        </p:tgtEl>
                                      </p:cBhvr>
                                    </p:animEffect>
                                  </p:childTnLst>
                                </p:cTn>
                              </p:par>
                            </p:childTnLst>
                          </p:cTn>
                        </p:par>
                        <p:par>
                          <p:cTn id="32" fill="hold">
                            <p:stCondLst>
                              <p:cond delay="1000"/>
                            </p:stCondLst>
                            <p:childTnLst>
                              <p:par>
                                <p:cTn id="33" presetID="18" presetClass="entr" presetSubtype="6" fill="hold" nodeType="afterEffect">
                                  <p:stCondLst>
                                    <p:cond delay="0"/>
                                  </p:stCondLst>
                                  <p:childTnLst>
                                    <p:set>
                                      <p:cBhvr>
                                        <p:cTn id="34" dur="1" fill="hold">
                                          <p:stCondLst>
                                            <p:cond delay="0"/>
                                          </p:stCondLst>
                                        </p:cTn>
                                        <p:tgtEl>
                                          <p:spTgt spid="80903"/>
                                        </p:tgtEl>
                                        <p:attrNameLst>
                                          <p:attrName>style.visibility</p:attrName>
                                        </p:attrNameLst>
                                      </p:cBhvr>
                                      <p:to>
                                        <p:strVal val="visible"/>
                                      </p:to>
                                    </p:set>
                                    <p:animEffect transition="in" filter="strips(downRight)">
                                      <p:cBhvr>
                                        <p:cTn id="35" dur="500"/>
                                        <p:tgtEl>
                                          <p:spTgt spid="80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473" name="Group 2"/>
          <p:cNvGrpSpPr>
            <a:grpSpLocks/>
          </p:cNvGrpSpPr>
          <p:nvPr/>
        </p:nvGrpSpPr>
        <p:grpSpPr bwMode="auto">
          <a:xfrm>
            <a:off x="0" y="0"/>
            <a:ext cx="1550988" cy="6869113"/>
            <a:chOff x="0" y="0"/>
            <a:chExt cx="977" cy="4327"/>
          </a:xfrm>
        </p:grpSpPr>
        <p:sp>
          <p:nvSpPr>
            <p:cNvPr id="105501" name="Rectangle 3"/>
            <p:cNvSpPr>
              <a:spLocks noChangeArrowheads="1"/>
            </p:cNvSpPr>
            <p:nvPr/>
          </p:nvSpPr>
          <p:spPr bwMode="auto">
            <a:xfrm rot="5400000">
              <a:off x="-2011" y="2011"/>
              <a:ext cx="4327" cy="306"/>
            </a:xfrm>
            <a:prstGeom prst="rect">
              <a:avLst/>
            </a:prstGeom>
            <a:gradFill rotWithShape="1">
              <a:gsLst>
                <a:gs pos="0">
                  <a:srgbClr val="FFFF66"/>
                </a:gs>
                <a:gs pos="100000">
                  <a:srgbClr val="FF9900"/>
                </a:gs>
              </a:gsLst>
              <a:lin ang="0" scaled="1"/>
            </a:gradFill>
            <a:ln w="9525">
              <a:noFill/>
              <a:miter lim="800000"/>
              <a:headEnd/>
              <a:tailEnd/>
            </a:ln>
          </p:spPr>
          <p:txBody>
            <a:bodyPr wrap="none" anchor="ctr"/>
            <a:lstStyle/>
            <a:p>
              <a:pPr eaLnBrk="0" hangingPunct="0"/>
              <a:endParaRPr lang="en-US"/>
            </a:p>
          </p:txBody>
        </p:sp>
        <p:sp>
          <p:nvSpPr>
            <p:cNvPr id="105502" name="Oval 4"/>
            <p:cNvSpPr>
              <a:spLocks noChangeArrowheads="1"/>
            </p:cNvSpPr>
            <p:nvPr/>
          </p:nvSpPr>
          <p:spPr bwMode="auto">
            <a:xfrm rot="5400000">
              <a:off x="86" y="39"/>
              <a:ext cx="930" cy="852"/>
            </a:xfrm>
            <a:prstGeom prst="ellipse">
              <a:avLst/>
            </a:prstGeom>
            <a:pattFill prst="wdUpDiag">
              <a:fgClr>
                <a:srgbClr val="FFFFCC"/>
              </a:fgClr>
              <a:bgClr>
                <a:schemeClr val="bg1"/>
              </a:bgClr>
            </a:pattFill>
            <a:ln w="9525">
              <a:noFill/>
              <a:round/>
              <a:headEnd/>
              <a:tailEnd/>
            </a:ln>
          </p:spPr>
          <p:txBody>
            <a:bodyPr wrap="none" anchor="ctr"/>
            <a:lstStyle/>
            <a:p>
              <a:pPr eaLnBrk="0" hangingPunct="0"/>
              <a:endParaRPr lang="en-US"/>
            </a:p>
          </p:txBody>
        </p:sp>
      </p:grpSp>
      <p:sp>
        <p:nvSpPr>
          <p:cNvPr id="82949" name="Rectangle 5"/>
          <p:cNvSpPr>
            <a:spLocks noGrp="1" noRot="1" noChangeArrowheads="1"/>
          </p:cNvSpPr>
          <p:nvPr>
            <p:ph type="title"/>
          </p:nvPr>
        </p:nvSpPr>
        <p:spPr>
          <a:xfrm>
            <a:off x="387350" y="177800"/>
            <a:ext cx="8229600" cy="1052513"/>
          </a:xfrm>
        </p:spPr>
        <p:txBody>
          <a:bodyPr/>
          <a:lstStyle/>
          <a:p>
            <a:pPr eaLnBrk="1" hangingPunct="1">
              <a:defRPr/>
            </a:pPr>
            <a:r>
              <a:rPr lang="en-US" sz="3500">
                <a:solidFill>
                  <a:srgbClr val="FF9966"/>
                </a:solidFill>
              </a:rPr>
              <a:t>A</a:t>
            </a:r>
            <a:r>
              <a:rPr lang="en-US" sz="3000">
                <a:solidFill>
                  <a:srgbClr val="FF9966"/>
                </a:solidFill>
              </a:rPr>
              <a:t> </a:t>
            </a:r>
            <a:r>
              <a:rPr lang="en-US" sz="3500">
                <a:solidFill>
                  <a:srgbClr val="FF9966"/>
                </a:solidFill>
              </a:rPr>
              <a:t>C</a:t>
            </a:r>
            <a:r>
              <a:rPr lang="en-US" sz="3000">
                <a:solidFill>
                  <a:srgbClr val="FF9966"/>
                </a:solidFill>
              </a:rPr>
              <a:t> </a:t>
            </a:r>
            <a:r>
              <a:rPr lang="en-US" sz="3500">
                <a:solidFill>
                  <a:srgbClr val="FF9966"/>
                </a:solidFill>
              </a:rPr>
              <a:t>T</a:t>
            </a:r>
            <a:r>
              <a:rPr lang="en-US" sz="3000">
                <a:solidFill>
                  <a:srgbClr val="FF9966"/>
                </a:solidFill>
              </a:rPr>
              <a:t> </a:t>
            </a:r>
            <a:r>
              <a:rPr lang="en-US" sz="3500">
                <a:solidFill>
                  <a:srgbClr val="FF9966"/>
                </a:solidFill>
              </a:rPr>
              <a:t>I</a:t>
            </a:r>
            <a:r>
              <a:rPr lang="en-US" sz="3000">
                <a:solidFill>
                  <a:srgbClr val="FF9966"/>
                </a:solidFill>
              </a:rPr>
              <a:t> </a:t>
            </a:r>
            <a:r>
              <a:rPr lang="en-US" sz="3500">
                <a:solidFill>
                  <a:srgbClr val="FF9966"/>
                </a:solidFill>
              </a:rPr>
              <a:t>V</a:t>
            </a:r>
            <a:r>
              <a:rPr lang="en-US" sz="3000">
                <a:solidFill>
                  <a:srgbClr val="FF9966"/>
                </a:solidFill>
              </a:rPr>
              <a:t> </a:t>
            </a:r>
            <a:r>
              <a:rPr lang="en-US" sz="3500">
                <a:solidFill>
                  <a:srgbClr val="FF9966"/>
                </a:solidFill>
              </a:rPr>
              <a:t>E  L</a:t>
            </a:r>
            <a:r>
              <a:rPr lang="en-US" sz="3000">
                <a:solidFill>
                  <a:srgbClr val="FF9966"/>
                </a:solidFill>
              </a:rPr>
              <a:t> </a:t>
            </a:r>
            <a:r>
              <a:rPr lang="en-US" sz="3500">
                <a:solidFill>
                  <a:srgbClr val="FF9966"/>
                </a:solidFill>
              </a:rPr>
              <a:t>E</a:t>
            </a:r>
            <a:r>
              <a:rPr lang="en-US" sz="3000">
                <a:solidFill>
                  <a:srgbClr val="FF9966"/>
                </a:solidFill>
              </a:rPr>
              <a:t> </a:t>
            </a:r>
            <a:r>
              <a:rPr lang="en-US" sz="3500">
                <a:solidFill>
                  <a:srgbClr val="FF9966"/>
                </a:solidFill>
              </a:rPr>
              <a:t>A</a:t>
            </a:r>
            <a:r>
              <a:rPr lang="en-US" sz="3000">
                <a:solidFill>
                  <a:srgbClr val="FF9966"/>
                </a:solidFill>
              </a:rPr>
              <a:t> </a:t>
            </a:r>
            <a:r>
              <a:rPr lang="en-US" sz="3500">
                <a:solidFill>
                  <a:srgbClr val="FF9966"/>
                </a:solidFill>
              </a:rPr>
              <a:t>R</a:t>
            </a:r>
            <a:r>
              <a:rPr lang="en-US" sz="3000">
                <a:solidFill>
                  <a:srgbClr val="FF9966"/>
                </a:solidFill>
              </a:rPr>
              <a:t> </a:t>
            </a:r>
            <a:r>
              <a:rPr lang="en-US" sz="3500">
                <a:solidFill>
                  <a:srgbClr val="FF9966"/>
                </a:solidFill>
              </a:rPr>
              <a:t>N</a:t>
            </a:r>
            <a:r>
              <a:rPr lang="en-US" sz="3000">
                <a:solidFill>
                  <a:srgbClr val="FF9966"/>
                </a:solidFill>
              </a:rPr>
              <a:t> </a:t>
            </a:r>
            <a:r>
              <a:rPr lang="en-US" sz="3500">
                <a:solidFill>
                  <a:srgbClr val="FF9966"/>
                </a:solidFill>
              </a:rPr>
              <a:t>I</a:t>
            </a:r>
            <a:r>
              <a:rPr lang="en-US" sz="3000">
                <a:solidFill>
                  <a:srgbClr val="FF9966"/>
                </a:solidFill>
              </a:rPr>
              <a:t> </a:t>
            </a:r>
            <a:r>
              <a:rPr lang="en-US" sz="3500">
                <a:solidFill>
                  <a:srgbClr val="FF9966"/>
                </a:solidFill>
              </a:rPr>
              <a:t>N</a:t>
            </a:r>
            <a:r>
              <a:rPr lang="en-US" sz="3000">
                <a:solidFill>
                  <a:srgbClr val="FF9966"/>
                </a:solidFill>
              </a:rPr>
              <a:t> </a:t>
            </a:r>
            <a:r>
              <a:rPr lang="en-US" sz="3500">
                <a:solidFill>
                  <a:srgbClr val="FF9966"/>
                </a:solidFill>
              </a:rPr>
              <a:t>G  </a:t>
            </a:r>
            <a:r>
              <a:rPr lang="en-US" sz="4000">
                <a:solidFill>
                  <a:srgbClr val="FF9966"/>
                </a:solidFill>
              </a:rPr>
              <a:t>1</a:t>
            </a:r>
            <a:r>
              <a:rPr lang="en-US" sz="3700">
                <a:solidFill>
                  <a:srgbClr val="FF9966"/>
                </a:solidFill>
              </a:rPr>
              <a:t>:   </a:t>
            </a:r>
            <a:br>
              <a:rPr lang="en-US" sz="3700">
                <a:solidFill>
                  <a:srgbClr val="FF9966"/>
                </a:solidFill>
              </a:rPr>
            </a:br>
            <a:r>
              <a:rPr lang="en-US" sz="4000">
                <a:solidFill>
                  <a:srgbClr val="996633"/>
                </a:solidFill>
              </a:rPr>
              <a:t>B.  price of music downloads falls</a:t>
            </a:r>
          </a:p>
        </p:txBody>
      </p:sp>
      <p:sp>
        <p:nvSpPr>
          <p:cNvPr id="105475" name="Rectangle 6"/>
          <p:cNvSpPr>
            <a:spLocks noChangeArrowheads="1"/>
          </p:cNvSpPr>
          <p:nvPr/>
        </p:nvSpPr>
        <p:spPr bwMode="auto">
          <a:xfrm>
            <a:off x="8432800" y="6367463"/>
            <a:ext cx="609600" cy="374650"/>
          </a:xfrm>
          <a:prstGeom prst="rect">
            <a:avLst/>
          </a:prstGeom>
          <a:noFill/>
          <a:ln w="9525">
            <a:noFill/>
            <a:miter lim="800000"/>
            <a:headEnd/>
            <a:tailEnd/>
          </a:ln>
        </p:spPr>
        <p:txBody>
          <a:bodyPr anchor="ctr"/>
          <a:lstStyle/>
          <a:p>
            <a:fld id="{AF7CED0F-2102-4135-89A5-EB025CF628FF}" type="slidenum">
              <a:rPr lang="en-US" sz="1700">
                <a:solidFill>
                  <a:srgbClr val="777777"/>
                </a:solidFill>
                <a:cs typeface="Arial" charset="0"/>
              </a:rPr>
              <a:pPr/>
              <a:t>26</a:t>
            </a:fld>
            <a:endParaRPr lang="en-US" sz="1700">
              <a:solidFill>
                <a:srgbClr val="777777"/>
              </a:solidFill>
              <a:cs typeface="Arial" charset="0"/>
            </a:endParaRPr>
          </a:p>
        </p:txBody>
      </p:sp>
      <p:sp>
        <p:nvSpPr>
          <p:cNvPr id="82951" name="Text Box 7"/>
          <p:cNvSpPr txBox="1">
            <a:spLocks noChangeArrowheads="1"/>
          </p:cNvSpPr>
          <p:nvPr/>
        </p:nvSpPr>
        <p:spPr bwMode="auto">
          <a:xfrm>
            <a:off x="4911725" y="2184400"/>
            <a:ext cx="3408363" cy="2351088"/>
          </a:xfrm>
          <a:prstGeom prst="rect">
            <a:avLst/>
          </a:prstGeom>
          <a:solidFill>
            <a:schemeClr val="bg1"/>
          </a:solidFill>
          <a:ln w="9525">
            <a:noFill/>
            <a:miter lim="800000"/>
            <a:headEnd/>
            <a:tailEnd/>
          </a:ln>
          <a:effectLst>
            <a:outerShdw dist="71842" dir="2700000" algn="ctr" rotWithShape="0">
              <a:schemeClr val="bg2"/>
            </a:outerShdw>
          </a:effectLst>
        </p:spPr>
        <p:txBody>
          <a:bodyPr/>
          <a:lstStyle/>
          <a:p>
            <a:pPr>
              <a:lnSpc>
                <a:spcPct val="105000"/>
              </a:lnSpc>
              <a:spcBef>
                <a:spcPct val="30000"/>
              </a:spcBef>
              <a:defRPr/>
            </a:pPr>
            <a:r>
              <a:rPr lang="en-US" sz="2600">
                <a:cs typeface="Arial" charset="0"/>
              </a:rPr>
              <a:t>The </a:t>
            </a:r>
            <a:r>
              <a:rPr lang="en-US" sz="2600" b="1">
                <a:cs typeface="Arial" charset="0"/>
              </a:rPr>
              <a:t>D</a:t>
            </a:r>
            <a:r>
              <a:rPr lang="en-US" sz="2600">
                <a:cs typeface="Arial" charset="0"/>
              </a:rPr>
              <a:t> curve </a:t>
            </a:r>
            <a:br>
              <a:rPr lang="en-US" sz="2600">
                <a:cs typeface="Arial" charset="0"/>
              </a:rPr>
            </a:br>
            <a:r>
              <a:rPr lang="en-US" sz="2600">
                <a:cs typeface="Arial" charset="0"/>
              </a:rPr>
              <a:t>does not shift.  </a:t>
            </a:r>
          </a:p>
          <a:p>
            <a:pPr>
              <a:lnSpc>
                <a:spcPct val="105000"/>
              </a:lnSpc>
              <a:spcBef>
                <a:spcPct val="25000"/>
              </a:spcBef>
              <a:defRPr/>
            </a:pPr>
            <a:r>
              <a:rPr lang="en-US" sz="2600">
                <a:cs typeface="Arial" charset="0"/>
              </a:rPr>
              <a:t>Move down along curve to a point with lower </a:t>
            </a:r>
            <a:r>
              <a:rPr lang="en-US" sz="2600" b="1" i="1">
                <a:cs typeface="Arial" charset="0"/>
              </a:rPr>
              <a:t>P</a:t>
            </a:r>
            <a:r>
              <a:rPr lang="en-US" sz="2600">
                <a:cs typeface="Arial" charset="0"/>
              </a:rPr>
              <a:t>, higher </a:t>
            </a:r>
            <a:r>
              <a:rPr lang="en-US" sz="2600" b="1" i="1">
                <a:cs typeface="Arial" charset="0"/>
              </a:rPr>
              <a:t>Q</a:t>
            </a:r>
            <a:r>
              <a:rPr lang="en-US" sz="2600">
                <a:cs typeface="Arial" charset="0"/>
              </a:rPr>
              <a:t>. </a:t>
            </a:r>
          </a:p>
        </p:txBody>
      </p:sp>
      <p:grpSp>
        <p:nvGrpSpPr>
          <p:cNvPr id="105477" name="Group 8"/>
          <p:cNvGrpSpPr>
            <a:grpSpLocks/>
          </p:cNvGrpSpPr>
          <p:nvPr/>
        </p:nvGrpSpPr>
        <p:grpSpPr bwMode="auto">
          <a:xfrm>
            <a:off x="1624013" y="1741488"/>
            <a:ext cx="4714875" cy="3775075"/>
            <a:chOff x="2602" y="1083"/>
            <a:chExt cx="3055" cy="2115"/>
          </a:xfrm>
        </p:grpSpPr>
        <p:sp>
          <p:nvSpPr>
            <p:cNvPr id="105499" name="Line 9"/>
            <p:cNvSpPr>
              <a:spLocks noChangeShapeType="1"/>
            </p:cNvSpPr>
            <p:nvPr/>
          </p:nvSpPr>
          <p:spPr bwMode="auto">
            <a:xfrm>
              <a:off x="2603" y="1083"/>
              <a:ext cx="0" cy="2115"/>
            </a:xfrm>
            <a:prstGeom prst="line">
              <a:avLst/>
            </a:prstGeom>
            <a:noFill/>
            <a:ln w="12700">
              <a:solidFill>
                <a:schemeClr val="tx1"/>
              </a:solidFill>
              <a:round/>
              <a:headEnd/>
              <a:tailEnd/>
            </a:ln>
          </p:spPr>
          <p:txBody>
            <a:bodyPr/>
            <a:lstStyle/>
            <a:p>
              <a:endParaRPr lang="en-US"/>
            </a:p>
          </p:txBody>
        </p:sp>
        <p:sp>
          <p:nvSpPr>
            <p:cNvPr id="105500" name="Line 10"/>
            <p:cNvSpPr>
              <a:spLocks noChangeShapeType="1"/>
            </p:cNvSpPr>
            <p:nvPr/>
          </p:nvSpPr>
          <p:spPr bwMode="auto">
            <a:xfrm>
              <a:off x="2602" y="3197"/>
              <a:ext cx="3055" cy="0"/>
            </a:xfrm>
            <a:prstGeom prst="line">
              <a:avLst/>
            </a:prstGeom>
            <a:noFill/>
            <a:ln w="12700">
              <a:solidFill>
                <a:schemeClr val="tx1"/>
              </a:solidFill>
              <a:round/>
              <a:headEnd/>
              <a:tailEnd/>
            </a:ln>
          </p:spPr>
          <p:txBody>
            <a:bodyPr/>
            <a:lstStyle/>
            <a:p>
              <a:endParaRPr lang="en-US"/>
            </a:p>
          </p:txBody>
        </p:sp>
      </p:grpSp>
      <p:sp>
        <p:nvSpPr>
          <p:cNvPr id="105478" name="Text Box 11"/>
          <p:cNvSpPr txBox="1">
            <a:spLocks noChangeArrowheads="1"/>
          </p:cNvSpPr>
          <p:nvPr/>
        </p:nvSpPr>
        <p:spPr bwMode="auto">
          <a:xfrm>
            <a:off x="260350" y="1546225"/>
            <a:ext cx="1300163" cy="1431925"/>
          </a:xfrm>
          <a:prstGeom prst="rect">
            <a:avLst/>
          </a:prstGeom>
          <a:noFill/>
          <a:ln w="9525">
            <a:noFill/>
            <a:miter lim="800000"/>
            <a:headEnd/>
            <a:tailEnd/>
          </a:ln>
        </p:spPr>
        <p:txBody>
          <a:bodyPr>
            <a:spAutoFit/>
          </a:bodyPr>
          <a:lstStyle/>
          <a:p>
            <a:pPr algn="r">
              <a:spcBef>
                <a:spcPct val="50000"/>
              </a:spcBef>
            </a:pPr>
            <a:r>
              <a:rPr lang="en-US" sz="2200">
                <a:cs typeface="Arial" charset="0"/>
              </a:rPr>
              <a:t>Price of music down-loads</a:t>
            </a:r>
          </a:p>
        </p:txBody>
      </p:sp>
      <p:sp>
        <p:nvSpPr>
          <p:cNvPr id="105479" name="Text Box 12"/>
          <p:cNvSpPr txBox="1">
            <a:spLocks noChangeArrowheads="1"/>
          </p:cNvSpPr>
          <p:nvPr/>
        </p:nvSpPr>
        <p:spPr bwMode="auto">
          <a:xfrm>
            <a:off x="3894138" y="5502275"/>
            <a:ext cx="2635250" cy="762000"/>
          </a:xfrm>
          <a:prstGeom prst="rect">
            <a:avLst/>
          </a:prstGeom>
          <a:noFill/>
          <a:ln w="9525">
            <a:noFill/>
            <a:miter lim="800000"/>
            <a:headEnd/>
            <a:tailEnd/>
          </a:ln>
        </p:spPr>
        <p:txBody>
          <a:bodyPr>
            <a:spAutoFit/>
          </a:bodyPr>
          <a:lstStyle/>
          <a:p>
            <a:pPr algn="r">
              <a:spcBef>
                <a:spcPct val="50000"/>
              </a:spcBef>
            </a:pPr>
            <a:r>
              <a:rPr lang="en-US" sz="2200">
                <a:cs typeface="Arial" charset="0"/>
              </a:rPr>
              <a:t>Quantity of </a:t>
            </a:r>
            <a:br>
              <a:rPr lang="en-US" sz="2200">
                <a:cs typeface="Arial" charset="0"/>
              </a:rPr>
            </a:br>
            <a:r>
              <a:rPr lang="en-US" sz="2200">
                <a:cs typeface="Arial" charset="0"/>
              </a:rPr>
              <a:t>music downloads</a:t>
            </a:r>
          </a:p>
        </p:txBody>
      </p:sp>
      <p:sp>
        <p:nvSpPr>
          <p:cNvPr id="105480" name="Line 13"/>
          <p:cNvSpPr>
            <a:spLocks noChangeShapeType="1"/>
          </p:cNvSpPr>
          <p:nvPr/>
        </p:nvSpPr>
        <p:spPr bwMode="auto">
          <a:xfrm>
            <a:off x="1806575" y="2136775"/>
            <a:ext cx="2241550" cy="2787650"/>
          </a:xfrm>
          <a:prstGeom prst="line">
            <a:avLst/>
          </a:prstGeom>
          <a:noFill/>
          <a:ln w="38100">
            <a:solidFill>
              <a:schemeClr val="tx1"/>
            </a:solidFill>
            <a:round/>
            <a:headEnd/>
            <a:tailEnd/>
          </a:ln>
        </p:spPr>
        <p:txBody>
          <a:bodyPr/>
          <a:lstStyle/>
          <a:p>
            <a:endParaRPr lang="en-US"/>
          </a:p>
        </p:txBody>
      </p:sp>
      <p:sp>
        <p:nvSpPr>
          <p:cNvPr id="105481" name="Text Box 14"/>
          <p:cNvSpPr txBox="1">
            <a:spLocks noChangeArrowheads="1"/>
          </p:cNvSpPr>
          <p:nvPr/>
        </p:nvSpPr>
        <p:spPr bwMode="auto">
          <a:xfrm>
            <a:off x="3935413" y="4859338"/>
            <a:ext cx="603250" cy="427037"/>
          </a:xfrm>
          <a:prstGeom prst="rect">
            <a:avLst/>
          </a:prstGeom>
          <a:noFill/>
          <a:ln w="9525">
            <a:noFill/>
            <a:miter lim="800000"/>
            <a:headEnd/>
            <a:tailEnd/>
          </a:ln>
        </p:spPr>
        <p:txBody>
          <a:bodyPr>
            <a:spAutoFit/>
          </a:bodyPr>
          <a:lstStyle/>
          <a:p>
            <a:pPr>
              <a:spcBef>
                <a:spcPct val="50000"/>
              </a:spcBef>
            </a:pPr>
            <a:r>
              <a:rPr lang="en-US" sz="2200" b="1" i="1">
                <a:latin typeface="Tahoma" pitchFamily="1" charset="0"/>
                <a:cs typeface="Arial" charset="0"/>
              </a:rPr>
              <a:t>D</a:t>
            </a:r>
            <a:r>
              <a:rPr lang="en-US" sz="2200" b="1" baseline="-25000">
                <a:latin typeface="Tahoma" pitchFamily="1" charset="0"/>
                <a:cs typeface="Arial" charset="0"/>
              </a:rPr>
              <a:t>1</a:t>
            </a:r>
          </a:p>
        </p:txBody>
      </p:sp>
      <p:grpSp>
        <p:nvGrpSpPr>
          <p:cNvPr id="105482" name="Group 15"/>
          <p:cNvGrpSpPr>
            <a:grpSpLocks/>
          </p:cNvGrpSpPr>
          <p:nvPr/>
        </p:nvGrpSpPr>
        <p:grpSpPr bwMode="auto">
          <a:xfrm>
            <a:off x="1628775" y="3536950"/>
            <a:ext cx="1300163" cy="1973263"/>
            <a:chOff x="357" y="2450"/>
            <a:chExt cx="795" cy="646"/>
          </a:xfrm>
        </p:grpSpPr>
        <p:sp>
          <p:nvSpPr>
            <p:cNvPr id="105497" name="Line 16"/>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105498" name="Line 17"/>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105483" name="Oval 18"/>
          <p:cNvSpPr>
            <a:spLocks noChangeArrowheads="1"/>
          </p:cNvSpPr>
          <p:nvPr/>
        </p:nvSpPr>
        <p:spPr bwMode="auto">
          <a:xfrm>
            <a:off x="2860675" y="3476625"/>
            <a:ext cx="139700" cy="138113"/>
          </a:xfrm>
          <a:prstGeom prst="ellipse">
            <a:avLst/>
          </a:prstGeom>
          <a:solidFill>
            <a:srgbClr val="000000"/>
          </a:solidFill>
          <a:ln w="9525">
            <a:noFill/>
            <a:prstDash val="dash"/>
            <a:round/>
            <a:headEnd/>
            <a:tailEnd/>
          </a:ln>
        </p:spPr>
        <p:txBody>
          <a:bodyPr wrap="none" anchor="ctr"/>
          <a:lstStyle/>
          <a:p>
            <a:pPr eaLnBrk="0" hangingPunct="0"/>
            <a:endParaRPr lang="en-US"/>
          </a:p>
        </p:txBody>
      </p:sp>
      <p:sp>
        <p:nvSpPr>
          <p:cNvPr id="82963" name="Line 19"/>
          <p:cNvSpPr>
            <a:spLocks noChangeShapeType="1"/>
          </p:cNvSpPr>
          <p:nvPr/>
        </p:nvSpPr>
        <p:spPr bwMode="auto">
          <a:xfrm rot="5400000">
            <a:off x="1416050" y="3897313"/>
            <a:ext cx="704850" cy="0"/>
          </a:xfrm>
          <a:prstGeom prst="line">
            <a:avLst/>
          </a:prstGeom>
          <a:noFill/>
          <a:ln w="38100">
            <a:solidFill>
              <a:srgbClr val="003399"/>
            </a:solidFill>
            <a:round/>
            <a:headEnd/>
            <a:tailEnd type="triangle" w="lg" len="lg"/>
          </a:ln>
        </p:spPr>
        <p:txBody>
          <a:bodyPr/>
          <a:lstStyle/>
          <a:p>
            <a:endParaRPr lang="en-US"/>
          </a:p>
        </p:txBody>
      </p:sp>
      <p:sp>
        <p:nvSpPr>
          <p:cNvPr id="105485" name="Text Box 20"/>
          <p:cNvSpPr txBox="1">
            <a:spLocks noChangeArrowheads="1"/>
          </p:cNvSpPr>
          <p:nvPr/>
        </p:nvSpPr>
        <p:spPr bwMode="auto">
          <a:xfrm>
            <a:off x="1050925" y="3317875"/>
            <a:ext cx="603250" cy="427038"/>
          </a:xfrm>
          <a:prstGeom prst="rect">
            <a:avLst/>
          </a:prstGeom>
          <a:noFill/>
          <a:ln w="9525">
            <a:noFill/>
            <a:miter lim="800000"/>
            <a:headEnd/>
            <a:tailEnd/>
          </a:ln>
        </p:spPr>
        <p:txBody>
          <a:bodyPr>
            <a:spAutoFit/>
          </a:bodyPr>
          <a:lstStyle/>
          <a:p>
            <a:pPr algn="ctr">
              <a:spcBef>
                <a:spcPct val="50000"/>
              </a:spcBef>
            </a:pPr>
            <a:r>
              <a:rPr lang="en-US" sz="2200" b="1" i="1">
                <a:latin typeface="Tahoma" pitchFamily="1" charset="0"/>
                <a:cs typeface="Arial" charset="0"/>
              </a:rPr>
              <a:t>P</a:t>
            </a:r>
            <a:r>
              <a:rPr lang="en-US" sz="2200" b="1" baseline="-25000">
                <a:latin typeface="Tahoma" pitchFamily="1" charset="0"/>
                <a:cs typeface="Arial" charset="0"/>
              </a:rPr>
              <a:t>1</a:t>
            </a:r>
          </a:p>
        </p:txBody>
      </p:sp>
      <p:sp>
        <p:nvSpPr>
          <p:cNvPr id="105486" name="Text Box 21"/>
          <p:cNvSpPr txBox="1">
            <a:spLocks noChangeArrowheads="1"/>
          </p:cNvSpPr>
          <p:nvPr/>
        </p:nvSpPr>
        <p:spPr bwMode="auto">
          <a:xfrm>
            <a:off x="2590800" y="5497513"/>
            <a:ext cx="603250" cy="427037"/>
          </a:xfrm>
          <a:prstGeom prst="rect">
            <a:avLst/>
          </a:prstGeom>
          <a:noFill/>
          <a:ln w="9525">
            <a:noFill/>
            <a:miter lim="800000"/>
            <a:headEnd/>
            <a:tailEnd/>
          </a:ln>
        </p:spPr>
        <p:txBody>
          <a:bodyPr>
            <a:spAutoFit/>
          </a:bodyPr>
          <a:lstStyle/>
          <a:p>
            <a:pPr algn="ctr">
              <a:spcBef>
                <a:spcPct val="50000"/>
              </a:spcBef>
            </a:pPr>
            <a:r>
              <a:rPr lang="en-US" sz="2200" b="1" i="1">
                <a:latin typeface="Tahoma" pitchFamily="1" charset="0"/>
                <a:cs typeface="Arial" charset="0"/>
              </a:rPr>
              <a:t>Q</a:t>
            </a:r>
            <a:r>
              <a:rPr lang="en-US" sz="2200" b="1" baseline="-25000">
                <a:latin typeface="Tahoma" pitchFamily="1" charset="0"/>
                <a:cs typeface="Arial" charset="0"/>
              </a:rPr>
              <a:t>1</a:t>
            </a:r>
          </a:p>
        </p:txBody>
      </p:sp>
      <p:grpSp>
        <p:nvGrpSpPr>
          <p:cNvPr id="82966" name="Group 22"/>
          <p:cNvGrpSpPr>
            <a:grpSpLocks/>
          </p:cNvGrpSpPr>
          <p:nvPr/>
        </p:nvGrpSpPr>
        <p:grpSpPr bwMode="auto">
          <a:xfrm>
            <a:off x="1058863" y="4025900"/>
            <a:ext cx="2790825" cy="1882775"/>
            <a:chOff x="667" y="2536"/>
            <a:chExt cx="1758" cy="1186"/>
          </a:xfrm>
        </p:grpSpPr>
        <p:sp>
          <p:nvSpPr>
            <p:cNvPr id="105488" name="Oval 23"/>
            <p:cNvSpPr>
              <a:spLocks noChangeArrowheads="1"/>
            </p:cNvSpPr>
            <p:nvPr/>
          </p:nvSpPr>
          <p:spPr bwMode="auto">
            <a:xfrm>
              <a:off x="2162" y="2637"/>
              <a:ext cx="88" cy="87"/>
            </a:xfrm>
            <a:prstGeom prst="ellipse">
              <a:avLst/>
            </a:prstGeom>
            <a:solidFill>
              <a:srgbClr val="0000FF"/>
            </a:solidFill>
            <a:ln w="9525">
              <a:noFill/>
              <a:prstDash val="dash"/>
              <a:round/>
              <a:headEnd/>
              <a:tailEnd/>
            </a:ln>
          </p:spPr>
          <p:txBody>
            <a:bodyPr wrap="none" anchor="ctr"/>
            <a:lstStyle/>
            <a:p>
              <a:pPr eaLnBrk="0" hangingPunct="0"/>
              <a:endParaRPr lang="en-US"/>
            </a:p>
          </p:txBody>
        </p:sp>
        <p:grpSp>
          <p:nvGrpSpPr>
            <p:cNvPr id="105489" name="Group 24"/>
            <p:cNvGrpSpPr>
              <a:grpSpLocks/>
            </p:cNvGrpSpPr>
            <p:nvPr/>
          </p:nvGrpSpPr>
          <p:grpSpPr bwMode="auto">
            <a:xfrm>
              <a:off x="667" y="2536"/>
              <a:ext cx="1758" cy="1186"/>
              <a:chOff x="667" y="2536"/>
              <a:chExt cx="1758" cy="1186"/>
            </a:xfrm>
          </p:grpSpPr>
          <p:sp>
            <p:nvSpPr>
              <p:cNvPr id="105490" name="Line 25"/>
              <p:cNvSpPr>
                <a:spLocks noChangeShapeType="1"/>
              </p:cNvSpPr>
              <p:nvPr/>
            </p:nvSpPr>
            <p:spPr bwMode="auto">
              <a:xfrm>
                <a:off x="1844" y="3393"/>
                <a:ext cx="361" cy="0"/>
              </a:xfrm>
              <a:prstGeom prst="line">
                <a:avLst/>
              </a:prstGeom>
              <a:noFill/>
              <a:ln w="38100">
                <a:solidFill>
                  <a:srgbClr val="003399"/>
                </a:solidFill>
                <a:round/>
                <a:headEnd/>
                <a:tailEnd type="triangle" w="lg" len="lg"/>
              </a:ln>
            </p:spPr>
            <p:txBody>
              <a:bodyPr/>
              <a:lstStyle/>
              <a:p>
                <a:endParaRPr lang="en-US"/>
              </a:p>
            </p:txBody>
          </p:sp>
          <p:grpSp>
            <p:nvGrpSpPr>
              <p:cNvPr id="105491" name="Group 26"/>
              <p:cNvGrpSpPr>
                <a:grpSpLocks/>
              </p:cNvGrpSpPr>
              <p:nvPr/>
            </p:nvGrpSpPr>
            <p:grpSpPr bwMode="auto">
              <a:xfrm>
                <a:off x="667" y="2536"/>
                <a:ext cx="1758" cy="1186"/>
                <a:chOff x="667" y="2536"/>
                <a:chExt cx="1758" cy="1186"/>
              </a:xfrm>
            </p:grpSpPr>
            <p:grpSp>
              <p:nvGrpSpPr>
                <p:cNvPr id="105492" name="Group 27"/>
                <p:cNvGrpSpPr>
                  <a:grpSpLocks/>
                </p:cNvGrpSpPr>
                <p:nvPr/>
              </p:nvGrpSpPr>
              <p:grpSpPr bwMode="auto">
                <a:xfrm>
                  <a:off x="1023" y="2678"/>
                  <a:ext cx="1182" cy="796"/>
                  <a:chOff x="357" y="2450"/>
                  <a:chExt cx="795" cy="646"/>
                </a:xfrm>
              </p:grpSpPr>
              <p:sp>
                <p:nvSpPr>
                  <p:cNvPr id="105495" name="Line 28"/>
                  <p:cNvSpPr>
                    <a:spLocks noChangeShapeType="1"/>
                  </p:cNvSpPr>
                  <p:nvPr/>
                </p:nvSpPr>
                <p:spPr bwMode="auto">
                  <a:xfrm>
                    <a:off x="357" y="2450"/>
                    <a:ext cx="795" cy="0"/>
                  </a:xfrm>
                  <a:prstGeom prst="line">
                    <a:avLst/>
                  </a:prstGeom>
                  <a:noFill/>
                  <a:ln w="9525">
                    <a:solidFill>
                      <a:srgbClr val="0000FF"/>
                    </a:solidFill>
                    <a:prstDash val="lgDash"/>
                    <a:round/>
                    <a:headEnd/>
                    <a:tailEnd/>
                  </a:ln>
                </p:spPr>
                <p:txBody>
                  <a:bodyPr/>
                  <a:lstStyle/>
                  <a:p>
                    <a:endParaRPr lang="en-US"/>
                  </a:p>
                </p:txBody>
              </p:sp>
              <p:sp>
                <p:nvSpPr>
                  <p:cNvPr id="105496" name="Line 29"/>
                  <p:cNvSpPr>
                    <a:spLocks noChangeShapeType="1"/>
                  </p:cNvSpPr>
                  <p:nvPr/>
                </p:nvSpPr>
                <p:spPr bwMode="auto">
                  <a:xfrm>
                    <a:off x="1152" y="2451"/>
                    <a:ext cx="0" cy="645"/>
                  </a:xfrm>
                  <a:prstGeom prst="line">
                    <a:avLst/>
                  </a:prstGeom>
                  <a:noFill/>
                  <a:ln w="9525">
                    <a:solidFill>
                      <a:srgbClr val="0000FF"/>
                    </a:solidFill>
                    <a:prstDash val="lgDash"/>
                    <a:round/>
                    <a:headEnd/>
                    <a:tailEnd/>
                  </a:ln>
                </p:spPr>
                <p:txBody>
                  <a:bodyPr/>
                  <a:lstStyle/>
                  <a:p>
                    <a:endParaRPr lang="en-US"/>
                  </a:p>
                </p:txBody>
              </p:sp>
            </p:grpSp>
            <p:sp>
              <p:nvSpPr>
                <p:cNvPr id="105493" name="Text Box 30"/>
                <p:cNvSpPr txBox="1">
                  <a:spLocks noChangeArrowheads="1"/>
                </p:cNvSpPr>
                <p:nvPr/>
              </p:nvSpPr>
              <p:spPr bwMode="auto">
                <a:xfrm>
                  <a:off x="2045" y="3453"/>
                  <a:ext cx="380"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1" charset="0"/>
                      <a:cs typeface="Arial" charset="0"/>
                    </a:rPr>
                    <a:t>Q</a:t>
                  </a:r>
                  <a:r>
                    <a:rPr lang="en-US" sz="2200" b="1" baseline="-25000">
                      <a:latin typeface="Tahoma" pitchFamily="1" charset="0"/>
                      <a:cs typeface="Arial" charset="0"/>
                    </a:rPr>
                    <a:t>2</a:t>
                  </a:r>
                </a:p>
              </p:txBody>
            </p:sp>
            <p:sp>
              <p:nvSpPr>
                <p:cNvPr id="105494" name="Text Box 31"/>
                <p:cNvSpPr txBox="1">
                  <a:spLocks noChangeArrowheads="1"/>
                </p:cNvSpPr>
                <p:nvPr/>
              </p:nvSpPr>
              <p:spPr bwMode="auto">
                <a:xfrm>
                  <a:off x="667" y="2536"/>
                  <a:ext cx="380"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1" charset="0"/>
                      <a:cs typeface="Arial" charset="0"/>
                    </a:rPr>
                    <a:t>P</a:t>
                  </a:r>
                  <a:r>
                    <a:rPr lang="en-US" sz="2200" b="1" baseline="-25000">
                      <a:latin typeface="Tahoma" pitchFamily="1" charset="0"/>
                      <a:cs typeface="Arial" charset="0"/>
                    </a:rPr>
                    <a:t>2</a:t>
                  </a:r>
                </a:p>
              </p:txBody>
            </p:sp>
          </p:grpSp>
        </p:gr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2951"/>
                                        </p:tgtEl>
                                        <p:attrNameLst>
                                          <p:attrName>style.visibility</p:attrName>
                                        </p:attrNameLst>
                                      </p:cBhvr>
                                      <p:to>
                                        <p:strVal val="visible"/>
                                      </p:to>
                                    </p:set>
                                    <p:animEffect transition="in" filter="dissolve">
                                      <p:cBhvr>
                                        <p:cTn id="7" dur="500"/>
                                        <p:tgtEl>
                                          <p:spTgt spid="829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2963"/>
                                        </p:tgtEl>
                                        <p:attrNameLst>
                                          <p:attrName>style.visibility</p:attrName>
                                        </p:attrNameLst>
                                      </p:cBhvr>
                                      <p:to>
                                        <p:strVal val="visible"/>
                                      </p:to>
                                    </p:set>
                                    <p:animEffect transition="in" filter="wipe(up)">
                                      <p:cBhvr>
                                        <p:cTn id="12" dur="500"/>
                                        <p:tgtEl>
                                          <p:spTgt spid="82963"/>
                                        </p:tgtEl>
                                      </p:cBhvr>
                                    </p:animEffect>
                                  </p:childTnLst>
                                </p:cTn>
                              </p:par>
                            </p:childTnLst>
                          </p:cTn>
                        </p:par>
                        <p:par>
                          <p:cTn id="13" fill="hold">
                            <p:stCondLst>
                              <p:cond delay="500"/>
                            </p:stCondLst>
                            <p:childTnLst>
                              <p:par>
                                <p:cTn id="14" presetID="18" presetClass="entr" presetSubtype="6" fill="hold" nodeType="afterEffect">
                                  <p:stCondLst>
                                    <p:cond delay="0"/>
                                  </p:stCondLst>
                                  <p:childTnLst>
                                    <p:set>
                                      <p:cBhvr>
                                        <p:cTn id="15" dur="1" fill="hold">
                                          <p:stCondLst>
                                            <p:cond delay="0"/>
                                          </p:stCondLst>
                                        </p:cTn>
                                        <p:tgtEl>
                                          <p:spTgt spid="82966"/>
                                        </p:tgtEl>
                                        <p:attrNameLst>
                                          <p:attrName>style.visibility</p:attrName>
                                        </p:attrNameLst>
                                      </p:cBhvr>
                                      <p:to>
                                        <p:strVal val="visible"/>
                                      </p:to>
                                    </p:set>
                                    <p:animEffect transition="in" filter="strips(downRight)">
                                      <p:cBhvr>
                                        <p:cTn id="16" dur="1000"/>
                                        <p:tgtEl>
                                          <p:spTgt spid="82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1" grpId="0" animBg="1"/>
      <p:bldP spid="829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329" name="Group 2"/>
          <p:cNvGrpSpPr>
            <a:grpSpLocks/>
          </p:cNvGrpSpPr>
          <p:nvPr/>
        </p:nvGrpSpPr>
        <p:grpSpPr bwMode="auto">
          <a:xfrm>
            <a:off x="0" y="0"/>
            <a:ext cx="1550988" cy="6869113"/>
            <a:chOff x="0" y="0"/>
            <a:chExt cx="977" cy="4327"/>
          </a:xfrm>
        </p:grpSpPr>
        <p:sp>
          <p:nvSpPr>
            <p:cNvPr id="99358" name="Rectangle 3"/>
            <p:cNvSpPr>
              <a:spLocks noChangeArrowheads="1"/>
            </p:cNvSpPr>
            <p:nvPr/>
          </p:nvSpPr>
          <p:spPr bwMode="auto">
            <a:xfrm rot="5400000">
              <a:off x="-2011" y="2011"/>
              <a:ext cx="4327" cy="306"/>
            </a:xfrm>
            <a:prstGeom prst="rect">
              <a:avLst/>
            </a:prstGeom>
            <a:gradFill rotWithShape="1">
              <a:gsLst>
                <a:gs pos="0">
                  <a:srgbClr val="FFFF66"/>
                </a:gs>
                <a:gs pos="100000">
                  <a:srgbClr val="FF9900"/>
                </a:gs>
              </a:gsLst>
              <a:lin ang="0" scaled="1"/>
            </a:gradFill>
            <a:ln w="9525">
              <a:noFill/>
              <a:miter lim="800000"/>
              <a:headEnd/>
              <a:tailEnd/>
            </a:ln>
          </p:spPr>
          <p:txBody>
            <a:bodyPr wrap="none" anchor="ctr"/>
            <a:lstStyle/>
            <a:p>
              <a:pPr eaLnBrk="0" hangingPunct="0"/>
              <a:endParaRPr lang="en-US"/>
            </a:p>
          </p:txBody>
        </p:sp>
        <p:sp>
          <p:nvSpPr>
            <p:cNvPr id="99359" name="Oval 4"/>
            <p:cNvSpPr>
              <a:spLocks noChangeArrowheads="1"/>
            </p:cNvSpPr>
            <p:nvPr/>
          </p:nvSpPr>
          <p:spPr bwMode="auto">
            <a:xfrm rot="5400000">
              <a:off x="86" y="39"/>
              <a:ext cx="930" cy="852"/>
            </a:xfrm>
            <a:prstGeom prst="ellipse">
              <a:avLst/>
            </a:prstGeom>
            <a:pattFill prst="wdUpDiag">
              <a:fgClr>
                <a:srgbClr val="FFFFCC"/>
              </a:fgClr>
              <a:bgClr>
                <a:schemeClr val="bg1"/>
              </a:bgClr>
            </a:pattFill>
            <a:ln w="9525">
              <a:noFill/>
              <a:round/>
              <a:headEnd/>
              <a:tailEnd/>
            </a:ln>
          </p:spPr>
          <p:txBody>
            <a:bodyPr wrap="none" anchor="ctr"/>
            <a:lstStyle/>
            <a:p>
              <a:pPr eaLnBrk="0" hangingPunct="0"/>
              <a:endParaRPr lang="en-US"/>
            </a:p>
          </p:txBody>
        </p:sp>
      </p:grpSp>
      <p:sp>
        <p:nvSpPr>
          <p:cNvPr id="84997" name="Rectangle 5"/>
          <p:cNvSpPr>
            <a:spLocks noGrp="1" noRot="1" noChangeArrowheads="1"/>
          </p:cNvSpPr>
          <p:nvPr>
            <p:ph type="title"/>
          </p:nvPr>
        </p:nvSpPr>
        <p:spPr>
          <a:xfrm>
            <a:off x="387350" y="177800"/>
            <a:ext cx="8229600" cy="1052513"/>
          </a:xfrm>
        </p:spPr>
        <p:txBody>
          <a:bodyPr/>
          <a:lstStyle/>
          <a:p>
            <a:pPr eaLnBrk="1" hangingPunct="1">
              <a:defRPr/>
            </a:pPr>
            <a:r>
              <a:rPr lang="en-US" sz="3500">
                <a:solidFill>
                  <a:srgbClr val="FF9966"/>
                </a:solidFill>
              </a:rPr>
              <a:t>A</a:t>
            </a:r>
            <a:r>
              <a:rPr lang="en-US" sz="3000">
                <a:solidFill>
                  <a:srgbClr val="FF9966"/>
                </a:solidFill>
              </a:rPr>
              <a:t> </a:t>
            </a:r>
            <a:r>
              <a:rPr lang="en-US" sz="3500">
                <a:solidFill>
                  <a:srgbClr val="FF9966"/>
                </a:solidFill>
              </a:rPr>
              <a:t>C</a:t>
            </a:r>
            <a:r>
              <a:rPr lang="en-US" sz="3000">
                <a:solidFill>
                  <a:srgbClr val="FF9966"/>
                </a:solidFill>
              </a:rPr>
              <a:t> </a:t>
            </a:r>
            <a:r>
              <a:rPr lang="en-US" sz="3500">
                <a:solidFill>
                  <a:srgbClr val="FF9966"/>
                </a:solidFill>
              </a:rPr>
              <a:t>T</a:t>
            </a:r>
            <a:r>
              <a:rPr lang="en-US" sz="3000">
                <a:solidFill>
                  <a:srgbClr val="FF9966"/>
                </a:solidFill>
              </a:rPr>
              <a:t> </a:t>
            </a:r>
            <a:r>
              <a:rPr lang="en-US" sz="3500">
                <a:solidFill>
                  <a:srgbClr val="FF9966"/>
                </a:solidFill>
              </a:rPr>
              <a:t>I</a:t>
            </a:r>
            <a:r>
              <a:rPr lang="en-US" sz="3000">
                <a:solidFill>
                  <a:srgbClr val="FF9966"/>
                </a:solidFill>
              </a:rPr>
              <a:t> </a:t>
            </a:r>
            <a:r>
              <a:rPr lang="en-US" sz="3500">
                <a:solidFill>
                  <a:srgbClr val="FF9966"/>
                </a:solidFill>
              </a:rPr>
              <a:t>V</a:t>
            </a:r>
            <a:r>
              <a:rPr lang="en-US" sz="3000">
                <a:solidFill>
                  <a:srgbClr val="FF9966"/>
                </a:solidFill>
              </a:rPr>
              <a:t> </a:t>
            </a:r>
            <a:r>
              <a:rPr lang="en-US" sz="3500">
                <a:solidFill>
                  <a:srgbClr val="FF9966"/>
                </a:solidFill>
              </a:rPr>
              <a:t>E  L</a:t>
            </a:r>
            <a:r>
              <a:rPr lang="en-US" sz="3000">
                <a:solidFill>
                  <a:srgbClr val="FF9966"/>
                </a:solidFill>
              </a:rPr>
              <a:t> </a:t>
            </a:r>
            <a:r>
              <a:rPr lang="en-US" sz="3500">
                <a:solidFill>
                  <a:srgbClr val="FF9966"/>
                </a:solidFill>
              </a:rPr>
              <a:t>E</a:t>
            </a:r>
            <a:r>
              <a:rPr lang="en-US" sz="3000">
                <a:solidFill>
                  <a:srgbClr val="FF9966"/>
                </a:solidFill>
              </a:rPr>
              <a:t> </a:t>
            </a:r>
            <a:r>
              <a:rPr lang="en-US" sz="3500">
                <a:solidFill>
                  <a:srgbClr val="FF9966"/>
                </a:solidFill>
              </a:rPr>
              <a:t>A</a:t>
            </a:r>
            <a:r>
              <a:rPr lang="en-US" sz="3000">
                <a:solidFill>
                  <a:srgbClr val="FF9966"/>
                </a:solidFill>
              </a:rPr>
              <a:t> </a:t>
            </a:r>
            <a:r>
              <a:rPr lang="en-US" sz="3500">
                <a:solidFill>
                  <a:srgbClr val="FF9966"/>
                </a:solidFill>
              </a:rPr>
              <a:t>R</a:t>
            </a:r>
            <a:r>
              <a:rPr lang="en-US" sz="3000">
                <a:solidFill>
                  <a:srgbClr val="FF9966"/>
                </a:solidFill>
              </a:rPr>
              <a:t> </a:t>
            </a:r>
            <a:r>
              <a:rPr lang="en-US" sz="3500">
                <a:solidFill>
                  <a:srgbClr val="FF9966"/>
                </a:solidFill>
              </a:rPr>
              <a:t>N</a:t>
            </a:r>
            <a:r>
              <a:rPr lang="en-US" sz="3000">
                <a:solidFill>
                  <a:srgbClr val="FF9966"/>
                </a:solidFill>
              </a:rPr>
              <a:t> </a:t>
            </a:r>
            <a:r>
              <a:rPr lang="en-US" sz="3500">
                <a:solidFill>
                  <a:srgbClr val="FF9966"/>
                </a:solidFill>
              </a:rPr>
              <a:t>I</a:t>
            </a:r>
            <a:r>
              <a:rPr lang="en-US" sz="3000">
                <a:solidFill>
                  <a:srgbClr val="FF9966"/>
                </a:solidFill>
              </a:rPr>
              <a:t> </a:t>
            </a:r>
            <a:r>
              <a:rPr lang="en-US" sz="3500">
                <a:solidFill>
                  <a:srgbClr val="FF9966"/>
                </a:solidFill>
              </a:rPr>
              <a:t>N</a:t>
            </a:r>
            <a:r>
              <a:rPr lang="en-US" sz="3000">
                <a:solidFill>
                  <a:srgbClr val="FF9966"/>
                </a:solidFill>
              </a:rPr>
              <a:t> </a:t>
            </a:r>
            <a:r>
              <a:rPr lang="en-US" sz="3500">
                <a:solidFill>
                  <a:srgbClr val="FF9966"/>
                </a:solidFill>
              </a:rPr>
              <a:t>G  </a:t>
            </a:r>
            <a:r>
              <a:rPr lang="en-US" sz="4000">
                <a:solidFill>
                  <a:srgbClr val="FF9966"/>
                </a:solidFill>
              </a:rPr>
              <a:t>1</a:t>
            </a:r>
            <a:r>
              <a:rPr lang="en-US" sz="3700">
                <a:solidFill>
                  <a:srgbClr val="FF9966"/>
                </a:solidFill>
              </a:rPr>
              <a:t>:   </a:t>
            </a:r>
            <a:br>
              <a:rPr lang="en-US" sz="3700">
                <a:solidFill>
                  <a:srgbClr val="FF9966"/>
                </a:solidFill>
              </a:rPr>
            </a:br>
            <a:r>
              <a:rPr lang="en-US" sz="4000">
                <a:solidFill>
                  <a:srgbClr val="996633"/>
                </a:solidFill>
              </a:rPr>
              <a:t>C.  price of CDs falls</a:t>
            </a:r>
          </a:p>
        </p:txBody>
      </p:sp>
      <p:sp>
        <p:nvSpPr>
          <p:cNvPr id="99331" name="Rectangle 6"/>
          <p:cNvSpPr>
            <a:spLocks noChangeArrowheads="1"/>
          </p:cNvSpPr>
          <p:nvPr/>
        </p:nvSpPr>
        <p:spPr bwMode="auto">
          <a:xfrm>
            <a:off x="8432800" y="6367463"/>
            <a:ext cx="609600" cy="374650"/>
          </a:xfrm>
          <a:prstGeom prst="rect">
            <a:avLst/>
          </a:prstGeom>
          <a:noFill/>
          <a:ln w="9525">
            <a:noFill/>
            <a:miter lim="800000"/>
            <a:headEnd/>
            <a:tailEnd/>
          </a:ln>
        </p:spPr>
        <p:txBody>
          <a:bodyPr anchor="ctr"/>
          <a:lstStyle/>
          <a:p>
            <a:fld id="{CA1ED94A-B34E-4F53-ADFC-A496FB865C71}" type="slidenum">
              <a:rPr lang="en-US" sz="1700">
                <a:solidFill>
                  <a:srgbClr val="777777"/>
                </a:solidFill>
                <a:cs typeface="Arial" charset="0"/>
              </a:rPr>
              <a:pPr/>
              <a:t>27</a:t>
            </a:fld>
            <a:endParaRPr lang="en-US" sz="1700">
              <a:solidFill>
                <a:srgbClr val="777777"/>
              </a:solidFill>
              <a:cs typeface="Arial" charset="0"/>
            </a:endParaRPr>
          </a:p>
        </p:txBody>
      </p:sp>
      <p:grpSp>
        <p:nvGrpSpPr>
          <p:cNvPr id="99332" name="Group 7"/>
          <p:cNvGrpSpPr>
            <a:grpSpLocks/>
          </p:cNvGrpSpPr>
          <p:nvPr/>
        </p:nvGrpSpPr>
        <p:grpSpPr bwMode="auto">
          <a:xfrm>
            <a:off x="1050925" y="3317875"/>
            <a:ext cx="2754313" cy="2606675"/>
            <a:chOff x="662" y="2090"/>
            <a:chExt cx="1735" cy="1642"/>
          </a:xfrm>
        </p:grpSpPr>
        <p:grpSp>
          <p:nvGrpSpPr>
            <p:cNvPr id="99352" name="Group 8"/>
            <p:cNvGrpSpPr>
              <a:grpSpLocks/>
            </p:cNvGrpSpPr>
            <p:nvPr/>
          </p:nvGrpSpPr>
          <p:grpSpPr bwMode="auto">
            <a:xfrm>
              <a:off x="1026" y="2228"/>
              <a:ext cx="1181" cy="1243"/>
              <a:chOff x="357" y="2450"/>
              <a:chExt cx="795" cy="646"/>
            </a:xfrm>
          </p:grpSpPr>
          <p:sp>
            <p:nvSpPr>
              <p:cNvPr id="99356" name="Line 9"/>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99357" name="Line 10"/>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99353" name="Oval 11"/>
            <p:cNvSpPr>
              <a:spLocks noChangeArrowheads="1"/>
            </p:cNvSpPr>
            <p:nvPr/>
          </p:nvSpPr>
          <p:spPr bwMode="auto">
            <a:xfrm>
              <a:off x="2166" y="2190"/>
              <a:ext cx="88" cy="87"/>
            </a:xfrm>
            <a:prstGeom prst="ellipse">
              <a:avLst/>
            </a:prstGeom>
            <a:solidFill>
              <a:srgbClr val="000000"/>
            </a:solidFill>
            <a:ln w="9525">
              <a:noFill/>
              <a:prstDash val="dash"/>
              <a:round/>
              <a:headEnd/>
              <a:tailEnd/>
            </a:ln>
          </p:spPr>
          <p:txBody>
            <a:bodyPr wrap="none" anchor="ctr"/>
            <a:lstStyle/>
            <a:p>
              <a:pPr eaLnBrk="0" hangingPunct="0"/>
              <a:endParaRPr lang="en-US"/>
            </a:p>
          </p:txBody>
        </p:sp>
        <p:sp>
          <p:nvSpPr>
            <p:cNvPr id="99354" name="Text Box 12"/>
            <p:cNvSpPr txBox="1">
              <a:spLocks noChangeArrowheads="1"/>
            </p:cNvSpPr>
            <p:nvPr/>
          </p:nvSpPr>
          <p:spPr bwMode="auto">
            <a:xfrm>
              <a:off x="662" y="2090"/>
              <a:ext cx="380"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1" charset="0"/>
                  <a:cs typeface="Arial" charset="0"/>
                </a:rPr>
                <a:t>P</a:t>
              </a:r>
              <a:r>
                <a:rPr lang="en-US" sz="2200" b="1" baseline="-25000">
                  <a:latin typeface="Tahoma" pitchFamily="1" charset="0"/>
                  <a:cs typeface="Arial" charset="0"/>
                </a:rPr>
                <a:t>1</a:t>
              </a:r>
            </a:p>
          </p:txBody>
        </p:sp>
        <p:sp>
          <p:nvSpPr>
            <p:cNvPr id="99355" name="Text Box 13"/>
            <p:cNvSpPr txBox="1">
              <a:spLocks noChangeArrowheads="1"/>
            </p:cNvSpPr>
            <p:nvPr/>
          </p:nvSpPr>
          <p:spPr bwMode="auto">
            <a:xfrm>
              <a:off x="2017" y="3463"/>
              <a:ext cx="380"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1" charset="0"/>
                  <a:cs typeface="Arial" charset="0"/>
                </a:rPr>
                <a:t>Q</a:t>
              </a:r>
              <a:r>
                <a:rPr lang="en-US" sz="2200" b="1" baseline="-25000">
                  <a:latin typeface="Tahoma" pitchFamily="1" charset="0"/>
                  <a:cs typeface="Arial" charset="0"/>
                </a:rPr>
                <a:t>1</a:t>
              </a:r>
            </a:p>
          </p:txBody>
        </p:sp>
      </p:grpSp>
      <p:sp>
        <p:nvSpPr>
          <p:cNvPr id="85006" name="Text Box 14"/>
          <p:cNvSpPr txBox="1">
            <a:spLocks noChangeArrowheads="1"/>
          </p:cNvSpPr>
          <p:nvPr/>
        </p:nvSpPr>
        <p:spPr bwMode="auto">
          <a:xfrm>
            <a:off x="5248275" y="1460500"/>
            <a:ext cx="3255963" cy="3165475"/>
          </a:xfrm>
          <a:prstGeom prst="rect">
            <a:avLst/>
          </a:prstGeom>
          <a:solidFill>
            <a:schemeClr val="bg1"/>
          </a:solidFill>
          <a:ln w="9525">
            <a:noFill/>
            <a:miter lim="800000"/>
            <a:headEnd/>
            <a:tailEnd/>
          </a:ln>
          <a:effectLst>
            <a:outerShdw dist="71842" dir="2700000" algn="ctr" rotWithShape="0">
              <a:schemeClr val="bg2"/>
            </a:outerShdw>
          </a:effectLst>
        </p:spPr>
        <p:txBody>
          <a:bodyPr/>
          <a:lstStyle/>
          <a:p>
            <a:pPr>
              <a:lnSpc>
                <a:spcPct val="105000"/>
              </a:lnSpc>
              <a:spcBef>
                <a:spcPct val="30000"/>
              </a:spcBef>
              <a:defRPr/>
            </a:pPr>
            <a:r>
              <a:rPr lang="en-US" sz="2600">
                <a:cs typeface="Arial" charset="0"/>
              </a:rPr>
              <a:t>CDs and </a:t>
            </a:r>
            <a:br>
              <a:rPr lang="en-US" sz="2600">
                <a:cs typeface="Arial" charset="0"/>
              </a:rPr>
            </a:br>
            <a:r>
              <a:rPr lang="en-US" sz="2600">
                <a:cs typeface="Arial" charset="0"/>
              </a:rPr>
              <a:t>music downloads are substitutes.  </a:t>
            </a:r>
          </a:p>
          <a:p>
            <a:pPr>
              <a:lnSpc>
                <a:spcPct val="105000"/>
              </a:lnSpc>
              <a:spcBef>
                <a:spcPct val="30000"/>
              </a:spcBef>
              <a:defRPr/>
            </a:pPr>
            <a:r>
              <a:rPr lang="en-US" sz="2600">
                <a:cs typeface="Arial" charset="0"/>
              </a:rPr>
              <a:t>A fall in price of CDs shifts demand for music downloads </a:t>
            </a:r>
            <a:br>
              <a:rPr lang="en-US" sz="2600">
                <a:cs typeface="Arial" charset="0"/>
              </a:rPr>
            </a:br>
            <a:r>
              <a:rPr lang="en-US" sz="2600">
                <a:cs typeface="Arial" charset="0"/>
              </a:rPr>
              <a:t>to the left. </a:t>
            </a:r>
          </a:p>
        </p:txBody>
      </p:sp>
      <p:grpSp>
        <p:nvGrpSpPr>
          <p:cNvPr id="99334" name="Group 15"/>
          <p:cNvGrpSpPr>
            <a:grpSpLocks/>
          </p:cNvGrpSpPr>
          <p:nvPr/>
        </p:nvGrpSpPr>
        <p:grpSpPr bwMode="auto">
          <a:xfrm>
            <a:off x="1624013" y="1741488"/>
            <a:ext cx="4714875" cy="3775075"/>
            <a:chOff x="2602" y="1083"/>
            <a:chExt cx="3055" cy="2115"/>
          </a:xfrm>
        </p:grpSpPr>
        <p:sp>
          <p:nvSpPr>
            <p:cNvPr id="99350" name="Line 16"/>
            <p:cNvSpPr>
              <a:spLocks noChangeShapeType="1"/>
            </p:cNvSpPr>
            <p:nvPr/>
          </p:nvSpPr>
          <p:spPr bwMode="auto">
            <a:xfrm>
              <a:off x="2603" y="1083"/>
              <a:ext cx="0" cy="2115"/>
            </a:xfrm>
            <a:prstGeom prst="line">
              <a:avLst/>
            </a:prstGeom>
            <a:noFill/>
            <a:ln w="12700">
              <a:solidFill>
                <a:schemeClr val="tx1"/>
              </a:solidFill>
              <a:round/>
              <a:headEnd/>
              <a:tailEnd/>
            </a:ln>
          </p:spPr>
          <p:txBody>
            <a:bodyPr/>
            <a:lstStyle/>
            <a:p>
              <a:endParaRPr lang="en-US"/>
            </a:p>
          </p:txBody>
        </p:sp>
        <p:sp>
          <p:nvSpPr>
            <p:cNvPr id="99351" name="Line 17"/>
            <p:cNvSpPr>
              <a:spLocks noChangeShapeType="1"/>
            </p:cNvSpPr>
            <p:nvPr/>
          </p:nvSpPr>
          <p:spPr bwMode="auto">
            <a:xfrm>
              <a:off x="2602" y="3197"/>
              <a:ext cx="3055" cy="0"/>
            </a:xfrm>
            <a:prstGeom prst="line">
              <a:avLst/>
            </a:prstGeom>
            <a:noFill/>
            <a:ln w="12700">
              <a:solidFill>
                <a:schemeClr val="tx1"/>
              </a:solidFill>
              <a:round/>
              <a:headEnd/>
              <a:tailEnd/>
            </a:ln>
          </p:spPr>
          <p:txBody>
            <a:bodyPr/>
            <a:lstStyle/>
            <a:p>
              <a:endParaRPr lang="en-US"/>
            </a:p>
          </p:txBody>
        </p:sp>
      </p:grpSp>
      <p:sp>
        <p:nvSpPr>
          <p:cNvPr id="99335" name="Text Box 18"/>
          <p:cNvSpPr txBox="1">
            <a:spLocks noChangeArrowheads="1"/>
          </p:cNvSpPr>
          <p:nvPr/>
        </p:nvSpPr>
        <p:spPr bwMode="auto">
          <a:xfrm>
            <a:off x="260350" y="1546225"/>
            <a:ext cx="1300163" cy="1431925"/>
          </a:xfrm>
          <a:prstGeom prst="rect">
            <a:avLst/>
          </a:prstGeom>
          <a:noFill/>
          <a:ln w="9525">
            <a:noFill/>
            <a:miter lim="800000"/>
            <a:headEnd/>
            <a:tailEnd/>
          </a:ln>
        </p:spPr>
        <p:txBody>
          <a:bodyPr>
            <a:spAutoFit/>
          </a:bodyPr>
          <a:lstStyle/>
          <a:p>
            <a:pPr algn="r">
              <a:spcBef>
                <a:spcPct val="50000"/>
              </a:spcBef>
            </a:pPr>
            <a:r>
              <a:rPr lang="en-US" sz="2200">
                <a:cs typeface="Arial" charset="0"/>
              </a:rPr>
              <a:t>Price of music down-loads</a:t>
            </a:r>
          </a:p>
        </p:txBody>
      </p:sp>
      <p:sp>
        <p:nvSpPr>
          <p:cNvPr id="99336" name="Text Box 19"/>
          <p:cNvSpPr txBox="1">
            <a:spLocks noChangeArrowheads="1"/>
          </p:cNvSpPr>
          <p:nvPr/>
        </p:nvSpPr>
        <p:spPr bwMode="auto">
          <a:xfrm>
            <a:off x="3894138" y="5502275"/>
            <a:ext cx="2635250" cy="762000"/>
          </a:xfrm>
          <a:prstGeom prst="rect">
            <a:avLst/>
          </a:prstGeom>
          <a:noFill/>
          <a:ln w="9525">
            <a:noFill/>
            <a:miter lim="800000"/>
            <a:headEnd/>
            <a:tailEnd/>
          </a:ln>
        </p:spPr>
        <p:txBody>
          <a:bodyPr>
            <a:spAutoFit/>
          </a:bodyPr>
          <a:lstStyle/>
          <a:p>
            <a:pPr algn="r">
              <a:spcBef>
                <a:spcPct val="50000"/>
              </a:spcBef>
            </a:pPr>
            <a:r>
              <a:rPr lang="en-US" sz="2200">
                <a:cs typeface="Arial" charset="0"/>
              </a:rPr>
              <a:t>Quantity of </a:t>
            </a:r>
            <a:br>
              <a:rPr lang="en-US" sz="2200">
                <a:cs typeface="Arial" charset="0"/>
              </a:rPr>
            </a:br>
            <a:r>
              <a:rPr lang="en-US" sz="2200">
                <a:cs typeface="Arial" charset="0"/>
              </a:rPr>
              <a:t>music downloads</a:t>
            </a:r>
          </a:p>
        </p:txBody>
      </p:sp>
      <p:grpSp>
        <p:nvGrpSpPr>
          <p:cNvPr id="99337" name="Group 20"/>
          <p:cNvGrpSpPr>
            <a:grpSpLocks/>
          </p:cNvGrpSpPr>
          <p:nvPr/>
        </p:nvGrpSpPr>
        <p:grpSpPr bwMode="auto">
          <a:xfrm>
            <a:off x="2384425" y="2136775"/>
            <a:ext cx="2732088" cy="3149600"/>
            <a:chOff x="1502" y="1346"/>
            <a:chExt cx="1721" cy="1984"/>
          </a:xfrm>
        </p:grpSpPr>
        <p:sp>
          <p:nvSpPr>
            <p:cNvPr id="99348" name="Line 21"/>
            <p:cNvSpPr>
              <a:spLocks noChangeShapeType="1"/>
            </p:cNvSpPr>
            <p:nvPr/>
          </p:nvSpPr>
          <p:spPr bwMode="auto">
            <a:xfrm>
              <a:off x="1502" y="1346"/>
              <a:ext cx="1412" cy="1756"/>
            </a:xfrm>
            <a:prstGeom prst="line">
              <a:avLst/>
            </a:prstGeom>
            <a:noFill/>
            <a:ln w="38100">
              <a:solidFill>
                <a:schemeClr val="tx1"/>
              </a:solidFill>
              <a:round/>
              <a:headEnd/>
              <a:tailEnd/>
            </a:ln>
          </p:spPr>
          <p:txBody>
            <a:bodyPr/>
            <a:lstStyle/>
            <a:p>
              <a:endParaRPr lang="en-US"/>
            </a:p>
          </p:txBody>
        </p:sp>
        <p:sp>
          <p:nvSpPr>
            <p:cNvPr id="99349" name="Text Box 22"/>
            <p:cNvSpPr txBox="1">
              <a:spLocks noChangeArrowheads="1"/>
            </p:cNvSpPr>
            <p:nvPr/>
          </p:nvSpPr>
          <p:spPr bwMode="auto">
            <a:xfrm>
              <a:off x="2843" y="3061"/>
              <a:ext cx="380" cy="269"/>
            </a:xfrm>
            <a:prstGeom prst="rect">
              <a:avLst/>
            </a:prstGeom>
            <a:noFill/>
            <a:ln w="9525">
              <a:noFill/>
              <a:miter lim="800000"/>
              <a:headEnd/>
              <a:tailEnd/>
            </a:ln>
          </p:spPr>
          <p:txBody>
            <a:bodyPr>
              <a:spAutoFit/>
            </a:bodyPr>
            <a:lstStyle/>
            <a:p>
              <a:pPr>
                <a:spcBef>
                  <a:spcPct val="50000"/>
                </a:spcBef>
              </a:pPr>
              <a:r>
                <a:rPr lang="en-US" sz="2200" b="1" i="1">
                  <a:latin typeface="Tahoma" pitchFamily="1" charset="0"/>
                  <a:cs typeface="Arial" charset="0"/>
                </a:rPr>
                <a:t>D</a:t>
              </a:r>
              <a:r>
                <a:rPr lang="en-US" sz="2200" b="1" baseline="-25000">
                  <a:latin typeface="Tahoma" pitchFamily="1" charset="0"/>
                  <a:cs typeface="Arial" charset="0"/>
                </a:rPr>
                <a:t>1</a:t>
              </a:r>
            </a:p>
          </p:txBody>
        </p:sp>
      </p:grpSp>
      <p:grpSp>
        <p:nvGrpSpPr>
          <p:cNvPr id="85015" name="Group 23"/>
          <p:cNvGrpSpPr>
            <a:grpSpLocks/>
          </p:cNvGrpSpPr>
          <p:nvPr/>
        </p:nvGrpSpPr>
        <p:grpSpPr bwMode="auto">
          <a:xfrm>
            <a:off x="1866900" y="2670175"/>
            <a:ext cx="2482850" cy="2705100"/>
            <a:chOff x="1176" y="1682"/>
            <a:chExt cx="1564" cy="1704"/>
          </a:xfrm>
        </p:grpSpPr>
        <p:sp>
          <p:nvSpPr>
            <p:cNvPr id="99346" name="Line 24"/>
            <p:cNvSpPr>
              <a:spLocks noChangeShapeType="1"/>
            </p:cNvSpPr>
            <p:nvPr/>
          </p:nvSpPr>
          <p:spPr bwMode="auto">
            <a:xfrm>
              <a:off x="1176" y="1682"/>
              <a:ext cx="1238" cy="1555"/>
            </a:xfrm>
            <a:prstGeom prst="line">
              <a:avLst/>
            </a:prstGeom>
            <a:noFill/>
            <a:ln w="38100">
              <a:solidFill>
                <a:srgbClr val="CC0000"/>
              </a:solidFill>
              <a:round/>
              <a:headEnd/>
              <a:tailEnd/>
            </a:ln>
          </p:spPr>
          <p:txBody>
            <a:bodyPr/>
            <a:lstStyle/>
            <a:p>
              <a:endParaRPr lang="en-US"/>
            </a:p>
          </p:txBody>
        </p:sp>
        <p:sp>
          <p:nvSpPr>
            <p:cNvPr id="99347" name="Text Box 25"/>
            <p:cNvSpPr txBox="1">
              <a:spLocks noChangeArrowheads="1"/>
            </p:cNvSpPr>
            <p:nvPr/>
          </p:nvSpPr>
          <p:spPr bwMode="auto">
            <a:xfrm>
              <a:off x="2360" y="3117"/>
              <a:ext cx="380" cy="269"/>
            </a:xfrm>
            <a:prstGeom prst="rect">
              <a:avLst/>
            </a:prstGeom>
            <a:noFill/>
            <a:ln w="9525">
              <a:noFill/>
              <a:miter lim="800000"/>
              <a:headEnd/>
              <a:tailEnd/>
            </a:ln>
          </p:spPr>
          <p:txBody>
            <a:bodyPr>
              <a:spAutoFit/>
            </a:bodyPr>
            <a:lstStyle/>
            <a:p>
              <a:pPr>
                <a:spcBef>
                  <a:spcPct val="50000"/>
                </a:spcBef>
              </a:pPr>
              <a:r>
                <a:rPr lang="en-US" sz="2200" b="1" i="1">
                  <a:solidFill>
                    <a:srgbClr val="A50021"/>
                  </a:solidFill>
                  <a:latin typeface="Tahoma" pitchFamily="1" charset="0"/>
                  <a:cs typeface="Arial" charset="0"/>
                </a:rPr>
                <a:t>D</a:t>
              </a:r>
              <a:r>
                <a:rPr lang="en-US" sz="2200" b="1" baseline="-25000">
                  <a:solidFill>
                    <a:srgbClr val="A50021"/>
                  </a:solidFill>
                  <a:latin typeface="Tahoma" pitchFamily="1" charset="0"/>
                  <a:cs typeface="Arial" charset="0"/>
                </a:rPr>
                <a:t>2</a:t>
              </a:r>
            </a:p>
          </p:txBody>
        </p:sp>
      </p:grpSp>
      <p:sp>
        <p:nvSpPr>
          <p:cNvPr id="85018" name="Line 26"/>
          <p:cNvSpPr>
            <a:spLocks noChangeShapeType="1"/>
          </p:cNvSpPr>
          <p:nvPr/>
        </p:nvSpPr>
        <p:spPr bwMode="auto">
          <a:xfrm rot="10800000">
            <a:off x="2620963" y="3538538"/>
            <a:ext cx="823912" cy="0"/>
          </a:xfrm>
          <a:prstGeom prst="line">
            <a:avLst/>
          </a:prstGeom>
          <a:noFill/>
          <a:ln w="44450">
            <a:solidFill>
              <a:srgbClr val="CC0000"/>
            </a:solidFill>
            <a:round/>
            <a:headEnd/>
            <a:tailEnd type="triangle" w="lg" len="lg"/>
          </a:ln>
        </p:spPr>
        <p:txBody>
          <a:bodyPr/>
          <a:lstStyle/>
          <a:p>
            <a:endParaRPr lang="en-US"/>
          </a:p>
        </p:txBody>
      </p:sp>
      <p:grpSp>
        <p:nvGrpSpPr>
          <p:cNvPr id="85019" name="Group 27"/>
          <p:cNvGrpSpPr>
            <a:grpSpLocks/>
          </p:cNvGrpSpPr>
          <p:nvPr/>
        </p:nvGrpSpPr>
        <p:grpSpPr bwMode="auto">
          <a:xfrm>
            <a:off x="1620838" y="3470275"/>
            <a:ext cx="1247775" cy="2457450"/>
            <a:chOff x="1021" y="2186"/>
            <a:chExt cx="786" cy="1548"/>
          </a:xfrm>
        </p:grpSpPr>
        <p:grpSp>
          <p:nvGrpSpPr>
            <p:cNvPr id="99341" name="Group 28"/>
            <p:cNvGrpSpPr>
              <a:grpSpLocks/>
            </p:cNvGrpSpPr>
            <p:nvPr/>
          </p:nvGrpSpPr>
          <p:grpSpPr bwMode="auto">
            <a:xfrm>
              <a:off x="1021" y="2229"/>
              <a:ext cx="587" cy="1243"/>
              <a:chOff x="357" y="2450"/>
              <a:chExt cx="795" cy="646"/>
            </a:xfrm>
          </p:grpSpPr>
          <p:sp>
            <p:nvSpPr>
              <p:cNvPr id="99344" name="Line 29"/>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99345" name="Line 30"/>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99342" name="Oval 31"/>
            <p:cNvSpPr>
              <a:spLocks noChangeArrowheads="1"/>
            </p:cNvSpPr>
            <p:nvPr/>
          </p:nvSpPr>
          <p:spPr bwMode="auto">
            <a:xfrm>
              <a:off x="1561" y="2186"/>
              <a:ext cx="88" cy="87"/>
            </a:xfrm>
            <a:prstGeom prst="ellipse">
              <a:avLst/>
            </a:prstGeom>
            <a:solidFill>
              <a:srgbClr val="FF0000"/>
            </a:solidFill>
            <a:ln w="9525">
              <a:noFill/>
              <a:prstDash val="dash"/>
              <a:round/>
              <a:headEnd/>
              <a:tailEnd/>
            </a:ln>
          </p:spPr>
          <p:txBody>
            <a:bodyPr wrap="none" anchor="ctr"/>
            <a:lstStyle/>
            <a:p>
              <a:pPr eaLnBrk="0" hangingPunct="0"/>
              <a:endParaRPr lang="en-US"/>
            </a:p>
          </p:txBody>
        </p:sp>
        <p:sp>
          <p:nvSpPr>
            <p:cNvPr id="99343" name="Text Box 32"/>
            <p:cNvSpPr txBox="1">
              <a:spLocks noChangeArrowheads="1"/>
            </p:cNvSpPr>
            <p:nvPr/>
          </p:nvSpPr>
          <p:spPr bwMode="auto">
            <a:xfrm>
              <a:off x="1427" y="3465"/>
              <a:ext cx="380"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1" charset="0"/>
                  <a:cs typeface="Arial" charset="0"/>
                </a:rPr>
                <a:t>Q</a:t>
              </a:r>
              <a:r>
                <a:rPr lang="en-US" sz="2200" b="1" baseline="-25000">
                  <a:latin typeface="Tahoma" pitchFamily="1" charset="0"/>
                  <a:cs typeface="Arial" charset="0"/>
                </a:rPr>
                <a:t>2</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5006"/>
                                        </p:tgtEl>
                                        <p:attrNameLst>
                                          <p:attrName>style.visibility</p:attrName>
                                        </p:attrNameLst>
                                      </p:cBhvr>
                                      <p:to>
                                        <p:strVal val="visible"/>
                                      </p:to>
                                    </p:set>
                                    <p:animEffect transition="in" filter="dissolve">
                                      <p:cBhvr>
                                        <p:cTn id="7" dur="500"/>
                                        <p:tgtEl>
                                          <p:spTgt spid="850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5018"/>
                                        </p:tgtEl>
                                        <p:attrNameLst>
                                          <p:attrName>style.visibility</p:attrName>
                                        </p:attrNameLst>
                                      </p:cBhvr>
                                      <p:to>
                                        <p:strVal val="visible"/>
                                      </p:to>
                                    </p:set>
                                    <p:animEffect transition="in" filter="wipe(right)">
                                      <p:cBhvr>
                                        <p:cTn id="12" dur="500"/>
                                        <p:tgtEl>
                                          <p:spTgt spid="85018"/>
                                        </p:tgtEl>
                                      </p:cBhvr>
                                    </p:animEffect>
                                  </p:childTnLst>
                                </p:cTn>
                              </p:par>
                            </p:childTnLst>
                          </p:cTn>
                        </p:par>
                        <p:par>
                          <p:cTn id="13" fill="hold">
                            <p:stCondLst>
                              <p:cond delay="500"/>
                            </p:stCondLst>
                            <p:childTnLst>
                              <p:par>
                                <p:cTn id="14" presetID="18" presetClass="entr" presetSubtype="6" fill="hold" nodeType="afterEffect">
                                  <p:stCondLst>
                                    <p:cond delay="0"/>
                                  </p:stCondLst>
                                  <p:childTnLst>
                                    <p:set>
                                      <p:cBhvr>
                                        <p:cTn id="15" dur="1" fill="hold">
                                          <p:stCondLst>
                                            <p:cond delay="0"/>
                                          </p:stCondLst>
                                        </p:cTn>
                                        <p:tgtEl>
                                          <p:spTgt spid="85015"/>
                                        </p:tgtEl>
                                        <p:attrNameLst>
                                          <p:attrName>style.visibility</p:attrName>
                                        </p:attrNameLst>
                                      </p:cBhvr>
                                      <p:to>
                                        <p:strVal val="visible"/>
                                      </p:to>
                                    </p:set>
                                    <p:animEffect transition="in" filter="strips(downRight)">
                                      <p:cBhvr>
                                        <p:cTn id="16" dur="500"/>
                                        <p:tgtEl>
                                          <p:spTgt spid="85015"/>
                                        </p:tgtEl>
                                      </p:cBhvr>
                                    </p:animEffect>
                                  </p:childTnLst>
                                </p:cTn>
                              </p:par>
                            </p:childTnLst>
                          </p:cTn>
                        </p:par>
                        <p:par>
                          <p:cTn id="17" fill="hold">
                            <p:stCondLst>
                              <p:cond delay="1000"/>
                            </p:stCondLst>
                            <p:childTnLst>
                              <p:par>
                                <p:cTn id="18" presetID="18" presetClass="entr" presetSubtype="12" fill="hold" nodeType="afterEffect">
                                  <p:stCondLst>
                                    <p:cond delay="0"/>
                                  </p:stCondLst>
                                  <p:childTnLst>
                                    <p:set>
                                      <p:cBhvr>
                                        <p:cTn id="19" dur="1" fill="hold">
                                          <p:stCondLst>
                                            <p:cond delay="0"/>
                                          </p:stCondLst>
                                        </p:cTn>
                                        <p:tgtEl>
                                          <p:spTgt spid="85019"/>
                                        </p:tgtEl>
                                        <p:attrNameLst>
                                          <p:attrName>style.visibility</p:attrName>
                                        </p:attrNameLst>
                                      </p:cBhvr>
                                      <p:to>
                                        <p:strVal val="visible"/>
                                      </p:to>
                                    </p:set>
                                    <p:animEffect transition="in" filter="strips(downLeft)">
                                      <p:cBhvr>
                                        <p:cTn id="20" dur="500"/>
                                        <p:tgtEl>
                                          <p:spTgt spid="85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6" grpId="0" animBg="1"/>
      <p:bldP spid="850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457200" y="244475"/>
            <a:ext cx="4114800" cy="1431925"/>
          </a:xfrm>
        </p:spPr>
        <p:txBody>
          <a:bodyPr/>
          <a:lstStyle/>
          <a:p>
            <a:pPr algn="ctr" eaLnBrk="1" hangingPunct="1">
              <a:defRPr/>
            </a:pPr>
            <a:r>
              <a:rPr lang="en-US" sz="4000" dirty="0" smtClean="0"/>
              <a:t>Cartoons</a:t>
            </a:r>
            <a:endParaRPr lang="en-US" sz="4000" dirty="0"/>
          </a:p>
        </p:txBody>
      </p:sp>
      <p:sp>
        <p:nvSpPr>
          <p:cNvPr id="19459" name="Rectangle 3"/>
          <p:cNvSpPr>
            <a:spLocks noGrp="1" noRot="1" noChangeArrowheads="1"/>
          </p:cNvSpPr>
          <p:nvPr>
            <p:ph type="body" idx="1"/>
          </p:nvPr>
        </p:nvSpPr>
        <p:spPr/>
        <p:txBody>
          <a:bodyPr/>
          <a:lstStyle/>
          <a:p>
            <a:pPr eaLnBrk="1" hangingPunct="1">
              <a:defRPr/>
            </a:pPr>
            <a:endParaRPr lang="en-US" sz="2800" dirty="0"/>
          </a:p>
        </p:txBody>
      </p:sp>
      <p:pic>
        <p:nvPicPr>
          <p:cNvPr id="91139" name="Picture 1"/>
          <p:cNvPicPr>
            <a:picLocks noChangeAspect="1" noChangeArrowheads="1"/>
          </p:cNvPicPr>
          <p:nvPr/>
        </p:nvPicPr>
        <p:blipFill>
          <a:blip r:embed="rId2" cstate="print"/>
          <a:srcRect/>
          <a:stretch>
            <a:fillRect/>
          </a:stretch>
        </p:blipFill>
        <p:spPr bwMode="auto">
          <a:xfrm>
            <a:off x="4648200" y="685800"/>
            <a:ext cx="4267200" cy="5614988"/>
          </a:xfrm>
          <a:prstGeom prst="rect">
            <a:avLst/>
          </a:prstGeom>
          <a:noFill/>
          <a:ln w="9525">
            <a:noFill/>
            <a:miter lim="800000"/>
            <a:headEnd/>
            <a:tailEnd/>
          </a:ln>
        </p:spPr>
      </p:pic>
      <p:pic>
        <p:nvPicPr>
          <p:cNvPr id="91140" name="Picture 2"/>
          <p:cNvPicPr>
            <a:picLocks noChangeAspect="1" noChangeArrowheads="1"/>
          </p:cNvPicPr>
          <p:nvPr/>
        </p:nvPicPr>
        <p:blipFill>
          <a:blip r:embed="rId3" cstate="print"/>
          <a:srcRect/>
          <a:stretch>
            <a:fillRect/>
          </a:stretch>
        </p:blipFill>
        <p:spPr bwMode="auto">
          <a:xfrm>
            <a:off x="0" y="2057400"/>
            <a:ext cx="4600575" cy="334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pPr algn="ctr" eaLnBrk="1" hangingPunct="1">
              <a:defRPr/>
            </a:pPr>
            <a:r>
              <a:rPr lang="en-US"/>
              <a:t>Supply</a:t>
            </a:r>
          </a:p>
        </p:txBody>
      </p:sp>
      <p:sp>
        <p:nvSpPr>
          <p:cNvPr id="20483" name="Rectangle 3"/>
          <p:cNvSpPr>
            <a:spLocks noGrp="1" noRot="1" noChangeArrowheads="1"/>
          </p:cNvSpPr>
          <p:nvPr>
            <p:ph type="body" idx="1"/>
          </p:nvPr>
        </p:nvSpPr>
        <p:spPr>
          <a:xfrm>
            <a:off x="0" y="1676400"/>
            <a:ext cx="8693150" cy="4876800"/>
          </a:xfrm>
        </p:spPr>
        <p:txBody>
          <a:bodyPr/>
          <a:lstStyle/>
          <a:p>
            <a:pPr eaLnBrk="1" hangingPunct="1">
              <a:defRPr/>
            </a:pPr>
            <a:r>
              <a:rPr lang="en-US"/>
              <a:t>Supply comes from the behavior of sellers.  </a:t>
            </a:r>
          </a:p>
          <a:p>
            <a:pPr eaLnBrk="1" hangingPunct="1">
              <a:defRPr/>
            </a:pPr>
            <a:r>
              <a:rPr lang="en-US"/>
              <a:t>The Supply Curve: The Relationship between Price and Quantity Supplied</a:t>
            </a:r>
          </a:p>
          <a:p>
            <a:pPr eaLnBrk="1" hangingPunct="1">
              <a:defRPr/>
            </a:pPr>
            <a:r>
              <a:rPr lang="en-US" b="1" u="sng"/>
              <a:t>Quantity Supplied</a:t>
            </a:r>
            <a:r>
              <a:rPr lang="en-US"/>
              <a:t> – the amount of a good that sellers are willing and able to sell</a:t>
            </a:r>
          </a:p>
          <a:p>
            <a:pPr lvl="1" eaLnBrk="1" hangingPunct="1">
              <a:defRPr/>
            </a:pPr>
            <a:r>
              <a:rPr lang="en-US"/>
              <a:t>Quantity supplied is positively related to price</a:t>
            </a:r>
          </a:p>
          <a:p>
            <a:pPr lvl="1" eaLnBrk="1" hangingPunct="1">
              <a:defRPr/>
            </a:pPr>
            <a:r>
              <a:rPr lang="en-US" b="1" u="sng"/>
              <a:t>Law of supply – </a:t>
            </a:r>
            <a:r>
              <a:rPr lang="en-US"/>
              <a:t>the claim that, other things equal, the quantity supplied of a good rises when the price of the good rises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algn="ctr" eaLnBrk="1" hangingPunct="1">
              <a:defRPr/>
            </a:pPr>
            <a:r>
              <a:rPr lang="en-US"/>
              <a:t>Competition: Perfect and Otherwise</a:t>
            </a:r>
          </a:p>
        </p:txBody>
      </p:sp>
      <p:sp>
        <p:nvSpPr>
          <p:cNvPr id="7171" name="Rectangle 3"/>
          <p:cNvSpPr>
            <a:spLocks noGrp="1" noRot="1" noChangeArrowheads="1"/>
          </p:cNvSpPr>
          <p:nvPr>
            <p:ph type="body" idx="1"/>
          </p:nvPr>
        </p:nvSpPr>
        <p:spPr>
          <a:xfrm>
            <a:off x="0" y="1905000"/>
            <a:ext cx="8845550" cy="4953000"/>
          </a:xfrm>
        </p:spPr>
        <p:txBody>
          <a:bodyPr/>
          <a:lstStyle/>
          <a:p>
            <a:pPr eaLnBrk="1" hangingPunct="1">
              <a:lnSpc>
                <a:spcPct val="90000"/>
              </a:lnSpc>
              <a:defRPr/>
            </a:pPr>
            <a:r>
              <a:rPr lang="en-US" sz="2400"/>
              <a:t>Characteristics of a perfectly competitive market</a:t>
            </a:r>
          </a:p>
          <a:p>
            <a:pPr lvl="1" eaLnBrk="1" hangingPunct="1">
              <a:lnSpc>
                <a:spcPct val="90000"/>
              </a:lnSpc>
              <a:defRPr/>
            </a:pPr>
            <a:r>
              <a:rPr lang="en-US" sz="2000"/>
              <a:t>The goods being offered for sale are all the same</a:t>
            </a:r>
          </a:p>
          <a:p>
            <a:pPr lvl="1" eaLnBrk="1" hangingPunct="1">
              <a:lnSpc>
                <a:spcPct val="90000"/>
              </a:lnSpc>
              <a:defRPr/>
            </a:pPr>
            <a:r>
              <a:rPr lang="en-US" sz="2000"/>
              <a:t>The buyers and sellers are so numerous that none can influence the market price</a:t>
            </a:r>
          </a:p>
          <a:p>
            <a:pPr lvl="1" eaLnBrk="1" hangingPunct="1">
              <a:lnSpc>
                <a:spcPct val="90000"/>
              </a:lnSpc>
              <a:defRPr/>
            </a:pPr>
            <a:r>
              <a:rPr lang="en-US" sz="2000"/>
              <a:t>Because buyers and sellers must accept the market price as given, they are often called “price takers.”</a:t>
            </a:r>
          </a:p>
          <a:p>
            <a:pPr eaLnBrk="1" hangingPunct="1">
              <a:lnSpc>
                <a:spcPct val="90000"/>
              </a:lnSpc>
              <a:defRPr/>
            </a:pPr>
            <a:r>
              <a:rPr lang="en-US" sz="2400"/>
              <a:t>Not all goods are sold in a perfectly competitive market</a:t>
            </a:r>
          </a:p>
          <a:p>
            <a:pPr lvl="1" eaLnBrk="1" hangingPunct="1">
              <a:lnSpc>
                <a:spcPct val="90000"/>
              </a:lnSpc>
              <a:defRPr/>
            </a:pPr>
            <a:r>
              <a:rPr lang="en-US" sz="2000"/>
              <a:t>A market with only one seller is called a monopoly market</a:t>
            </a:r>
          </a:p>
          <a:p>
            <a:pPr lvl="2" eaLnBrk="1" hangingPunct="1">
              <a:lnSpc>
                <a:spcPct val="90000"/>
              </a:lnSpc>
              <a:defRPr/>
            </a:pPr>
            <a:r>
              <a:rPr lang="en-US" altLang="en-US" sz="1800"/>
              <a:t>seller controls price</a:t>
            </a:r>
            <a:endParaRPr lang="en-US" sz="1800"/>
          </a:p>
          <a:p>
            <a:pPr lvl="1" eaLnBrk="1" hangingPunct="1">
              <a:lnSpc>
                <a:spcPct val="90000"/>
              </a:lnSpc>
              <a:defRPr/>
            </a:pPr>
            <a:r>
              <a:rPr lang="en-US" sz="2000"/>
              <a:t>A market with only a few sellers is called an oligopoly</a:t>
            </a:r>
          </a:p>
          <a:p>
            <a:pPr lvl="2" eaLnBrk="1" hangingPunct="1">
              <a:lnSpc>
                <a:spcPct val="90000"/>
              </a:lnSpc>
              <a:defRPr/>
            </a:pPr>
            <a:r>
              <a:rPr lang="en-US" altLang="en-US" sz="1800"/>
              <a:t>Not always aggressive competition</a:t>
            </a:r>
            <a:endParaRPr lang="en-US" sz="1800"/>
          </a:p>
          <a:p>
            <a:pPr lvl="1" eaLnBrk="1" hangingPunct="1">
              <a:lnSpc>
                <a:spcPct val="90000"/>
              </a:lnSpc>
              <a:defRPr/>
            </a:pPr>
            <a:r>
              <a:rPr lang="en-US" sz="2000"/>
              <a:t>A market with a large number of sellers, each selling a product that is slightly different from its competitor’s products, is called monopolistic competition</a:t>
            </a:r>
          </a:p>
          <a:p>
            <a:pPr eaLnBrk="1" hangingPunct="1">
              <a:lnSpc>
                <a:spcPct val="90000"/>
              </a:lnSpc>
              <a:defRPr/>
            </a:pPr>
            <a:r>
              <a:rPr lang="en-US" sz="2400"/>
              <a:t>We will start by studying perfect competition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pPr algn="ctr" eaLnBrk="1" hangingPunct="1">
              <a:defRPr/>
            </a:pPr>
            <a:r>
              <a:rPr lang="en-US"/>
              <a:t>Supply Schedule</a:t>
            </a:r>
          </a:p>
        </p:txBody>
      </p:sp>
      <p:sp>
        <p:nvSpPr>
          <p:cNvPr id="21507" name="Rectangle 3"/>
          <p:cNvSpPr>
            <a:spLocks noGrp="1" noRot="1" noChangeArrowheads="1"/>
          </p:cNvSpPr>
          <p:nvPr>
            <p:ph type="body" sz="half" idx="1"/>
          </p:nvPr>
        </p:nvSpPr>
        <p:spPr>
          <a:xfrm>
            <a:off x="0" y="1676400"/>
            <a:ext cx="4689475" cy="5181600"/>
          </a:xfrm>
        </p:spPr>
        <p:txBody>
          <a:bodyPr/>
          <a:lstStyle/>
          <a:p>
            <a:pPr eaLnBrk="1" hangingPunct="1">
              <a:lnSpc>
                <a:spcPct val="90000"/>
              </a:lnSpc>
              <a:defRPr/>
            </a:pPr>
            <a:r>
              <a:rPr lang="en-US" sz="2800"/>
              <a:t>Supply schedule – a table that shows the relationship between the price of a good and the quantity supplied</a:t>
            </a:r>
          </a:p>
          <a:p>
            <a:pPr eaLnBrk="1" hangingPunct="1">
              <a:lnSpc>
                <a:spcPct val="90000"/>
              </a:lnSpc>
              <a:spcBef>
                <a:spcPct val="60000"/>
              </a:spcBef>
              <a:defRPr/>
            </a:pPr>
            <a:r>
              <a:rPr lang="en-US" sz="2800"/>
              <a:t>Example:  </a:t>
            </a:r>
            <a:br>
              <a:rPr lang="en-US" sz="2800"/>
            </a:br>
            <a:r>
              <a:rPr lang="en-US" sz="2800"/>
              <a:t>Starbucks’ supply of lattes.</a:t>
            </a:r>
          </a:p>
          <a:p>
            <a:pPr eaLnBrk="1" hangingPunct="1">
              <a:lnSpc>
                <a:spcPct val="90000"/>
              </a:lnSpc>
              <a:defRPr/>
            </a:pPr>
            <a:r>
              <a:rPr lang="en-US" sz="2800"/>
              <a:t>Notice that Starbucks’ supply schedule obeys the </a:t>
            </a:r>
            <a:br>
              <a:rPr lang="en-US" sz="2800"/>
            </a:br>
            <a:r>
              <a:rPr lang="en-US" sz="2800"/>
              <a:t>Law of Supply.  </a:t>
            </a:r>
          </a:p>
          <a:p>
            <a:pPr eaLnBrk="1" hangingPunct="1">
              <a:lnSpc>
                <a:spcPct val="90000"/>
              </a:lnSpc>
              <a:spcBef>
                <a:spcPct val="60000"/>
              </a:spcBef>
              <a:defRPr/>
            </a:pPr>
            <a:endParaRPr lang="en-US" sz="2800"/>
          </a:p>
          <a:p>
            <a:pPr eaLnBrk="1" hangingPunct="1">
              <a:lnSpc>
                <a:spcPct val="90000"/>
              </a:lnSpc>
              <a:defRPr/>
            </a:pPr>
            <a:endParaRPr lang="en-US" sz="2800"/>
          </a:p>
        </p:txBody>
      </p:sp>
      <p:graphicFrame>
        <p:nvGraphicFramePr>
          <p:cNvPr id="21592" name="Group 88"/>
          <p:cNvGraphicFramePr>
            <a:graphicFrameLocks noGrp="1"/>
          </p:cNvGraphicFramePr>
          <p:nvPr>
            <p:ph sz="quarter" idx="2"/>
          </p:nvPr>
        </p:nvGraphicFramePr>
        <p:xfrm>
          <a:off x="4918075" y="1905000"/>
          <a:ext cx="3927475" cy="4998720"/>
        </p:xfrm>
        <a:graphic>
          <a:graphicData uri="http://schemas.openxmlformats.org/drawingml/2006/table">
            <a:tbl>
              <a:tblPr/>
              <a:tblGrid>
                <a:gridCol w="1606550"/>
                <a:gridCol w="2320925"/>
              </a:tblGrid>
              <a:tr h="54927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Price </a:t>
                      </a:r>
                      <a:b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b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of lattes</a:t>
                      </a:r>
                    </a:p>
                  </a:txBody>
                  <a:tcPr anchor="ctr" anchorCtr="1"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Quantity </a:t>
                      </a:r>
                      <a:b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b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of lattes supplied</a:t>
                      </a:r>
                    </a:p>
                  </a:txBody>
                  <a:tcPr anchor="ctr" anchorCtr="1"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211138">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$0.00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0</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209550">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1.00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3</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209550">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2.00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6</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209550">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3.00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9</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211138">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4.00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12</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209550">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5.00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15</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209550">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6.00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18</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rgbClr val="CCFFCC"/>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042" name="Object 2"/>
          <p:cNvGraphicFramePr>
            <a:graphicFrameLocks noGrp="1" noChangeAspect="1"/>
          </p:cNvGraphicFramePr>
          <p:nvPr>
            <p:ph sz="half" idx="1"/>
          </p:nvPr>
        </p:nvGraphicFramePr>
        <p:xfrm>
          <a:off x="304800" y="1143000"/>
          <a:ext cx="5181600" cy="5143500"/>
        </p:xfrm>
        <a:graphic>
          <a:graphicData uri="http://schemas.openxmlformats.org/presentationml/2006/ole">
            <mc:AlternateContent xmlns:mc="http://schemas.openxmlformats.org/markup-compatibility/2006">
              <mc:Choice xmlns:v="urn:schemas-microsoft-com:vml" Requires="v">
                <p:oleObj spid="_x0000_s87043" name="Chart" r:id="rId5" imgW="3733800" imgH="3628949" progId="Excel.Sheet.8">
                  <p:embed/>
                </p:oleObj>
              </mc:Choice>
              <mc:Fallback>
                <p:oleObj name="Chart" r:id="rId5" imgW="3733800" imgH="3628949" progId="Excel.Shee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143000"/>
                        <a:ext cx="51816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7043" name="Group 3"/>
          <p:cNvGrpSpPr>
            <a:grpSpLocks/>
          </p:cNvGrpSpPr>
          <p:nvPr/>
        </p:nvGrpSpPr>
        <p:grpSpPr bwMode="auto">
          <a:xfrm>
            <a:off x="1312863" y="4256088"/>
            <a:ext cx="1157287" cy="1262062"/>
            <a:chOff x="827" y="2681"/>
            <a:chExt cx="729" cy="795"/>
          </a:xfrm>
        </p:grpSpPr>
        <p:grpSp>
          <p:nvGrpSpPr>
            <p:cNvPr id="87076" name="Group 4"/>
            <p:cNvGrpSpPr>
              <a:grpSpLocks/>
            </p:cNvGrpSpPr>
            <p:nvPr/>
          </p:nvGrpSpPr>
          <p:grpSpPr bwMode="auto">
            <a:xfrm>
              <a:off x="827" y="2724"/>
              <a:ext cx="685" cy="752"/>
              <a:chOff x="357" y="2450"/>
              <a:chExt cx="795" cy="646"/>
            </a:xfrm>
          </p:grpSpPr>
          <p:sp>
            <p:nvSpPr>
              <p:cNvPr id="87078" name="Line 5"/>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87079" name="Line 6"/>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87077" name="Oval 7"/>
            <p:cNvSpPr>
              <a:spLocks noChangeArrowheads="1"/>
            </p:cNvSpPr>
            <p:nvPr/>
          </p:nvSpPr>
          <p:spPr bwMode="auto">
            <a:xfrm>
              <a:off x="1468" y="2681"/>
              <a:ext cx="88" cy="87"/>
            </a:xfrm>
            <a:prstGeom prst="ellipse">
              <a:avLst/>
            </a:prstGeom>
            <a:solidFill>
              <a:srgbClr val="008000"/>
            </a:solidFill>
            <a:ln w="9525">
              <a:noFill/>
              <a:round/>
              <a:headEnd/>
              <a:tailEnd/>
            </a:ln>
          </p:spPr>
          <p:txBody>
            <a:bodyPr wrap="none" anchor="ctr"/>
            <a:lstStyle/>
            <a:p>
              <a:pPr eaLnBrk="0" hangingPunct="0"/>
              <a:endParaRPr lang="en-US"/>
            </a:p>
          </p:txBody>
        </p:sp>
      </p:grpSp>
      <p:grpSp>
        <p:nvGrpSpPr>
          <p:cNvPr id="87048" name="Group 8"/>
          <p:cNvGrpSpPr>
            <a:grpSpLocks/>
          </p:cNvGrpSpPr>
          <p:nvPr/>
        </p:nvGrpSpPr>
        <p:grpSpPr bwMode="auto">
          <a:xfrm>
            <a:off x="1316038" y="3671888"/>
            <a:ext cx="1689100" cy="1852612"/>
            <a:chOff x="829" y="2313"/>
            <a:chExt cx="1064" cy="1167"/>
          </a:xfrm>
        </p:grpSpPr>
        <p:grpSp>
          <p:nvGrpSpPr>
            <p:cNvPr id="87072" name="Group 9"/>
            <p:cNvGrpSpPr>
              <a:grpSpLocks/>
            </p:cNvGrpSpPr>
            <p:nvPr/>
          </p:nvGrpSpPr>
          <p:grpSpPr bwMode="auto">
            <a:xfrm>
              <a:off x="829" y="2355"/>
              <a:ext cx="1022" cy="1125"/>
              <a:chOff x="357" y="2450"/>
              <a:chExt cx="795" cy="646"/>
            </a:xfrm>
          </p:grpSpPr>
          <p:sp>
            <p:nvSpPr>
              <p:cNvPr id="87074" name="Line 10"/>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87075" name="Line 11"/>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87073" name="Oval 12"/>
            <p:cNvSpPr>
              <a:spLocks noChangeArrowheads="1"/>
            </p:cNvSpPr>
            <p:nvPr/>
          </p:nvSpPr>
          <p:spPr bwMode="auto">
            <a:xfrm>
              <a:off x="1805" y="2313"/>
              <a:ext cx="88" cy="87"/>
            </a:xfrm>
            <a:prstGeom prst="ellipse">
              <a:avLst/>
            </a:prstGeom>
            <a:solidFill>
              <a:srgbClr val="008000"/>
            </a:solidFill>
            <a:ln w="9525">
              <a:noFill/>
              <a:round/>
              <a:headEnd/>
              <a:tailEnd/>
            </a:ln>
          </p:spPr>
          <p:txBody>
            <a:bodyPr wrap="none" anchor="ctr"/>
            <a:lstStyle/>
            <a:p>
              <a:pPr eaLnBrk="0" hangingPunct="0"/>
              <a:endParaRPr lang="en-US"/>
            </a:p>
          </p:txBody>
        </p:sp>
      </p:grpSp>
      <p:sp>
        <p:nvSpPr>
          <p:cNvPr id="87053" name="Line 13"/>
          <p:cNvSpPr>
            <a:spLocks noChangeShapeType="1"/>
          </p:cNvSpPr>
          <p:nvPr/>
        </p:nvSpPr>
        <p:spPr bwMode="auto">
          <a:xfrm flipV="1">
            <a:off x="1323975" y="1766888"/>
            <a:ext cx="3390900" cy="3733800"/>
          </a:xfrm>
          <a:prstGeom prst="line">
            <a:avLst/>
          </a:prstGeom>
          <a:noFill/>
          <a:ln w="50800">
            <a:solidFill>
              <a:srgbClr val="006600"/>
            </a:solidFill>
            <a:round/>
            <a:headEnd/>
            <a:tailEnd/>
          </a:ln>
        </p:spPr>
        <p:txBody>
          <a:bodyPr/>
          <a:lstStyle/>
          <a:p>
            <a:endParaRPr lang="en-US"/>
          </a:p>
        </p:txBody>
      </p:sp>
      <p:sp>
        <p:nvSpPr>
          <p:cNvPr id="87054" name="Oval 14"/>
          <p:cNvSpPr>
            <a:spLocks noChangeArrowheads="1"/>
          </p:cNvSpPr>
          <p:nvPr/>
        </p:nvSpPr>
        <p:spPr bwMode="auto">
          <a:xfrm>
            <a:off x="1247775" y="5438775"/>
            <a:ext cx="139700" cy="138113"/>
          </a:xfrm>
          <a:prstGeom prst="ellipse">
            <a:avLst/>
          </a:prstGeom>
          <a:solidFill>
            <a:srgbClr val="008000"/>
          </a:solidFill>
          <a:ln w="9525">
            <a:noFill/>
            <a:round/>
            <a:headEnd/>
            <a:tailEnd/>
          </a:ln>
        </p:spPr>
        <p:txBody>
          <a:bodyPr wrap="none" anchor="ctr"/>
          <a:lstStyle/>
          <a:p>
            <a:pPr eaLnBrk="0" hangingPunct="0"/>
            <a:endParaRPr lang="en-US"/>
          </a:p>
        </p:txBody>
      </p:sp>
      <p:sp>
        <p:nvSpPr>
          <p:cNvPr id="87055" name="Rectangle 15"/>
          <p:cNvSpPr>
            <a:spLocks noGrp="1" noRot="1" noChangeArrowheads="1"/>
          </p:cNvSpPr>
          <p:nvPr>
            <p:ph type="title"/>
          </p:nvPr>
        </p:nvSpPr>
        <p:spPr/>
        <p:txBody>
          <a:bodyPr/>
          <a:lstStyle/>
          <a:p>
            <a:pPr algn="ctr" eaLnBrk="1" hangingPunct="1">
              <a:defRPr/>
            </a:pPr>
            <a:r>
              <a:rPr lang="en-US" sz="3800"/>
              <a:t>Supply Curve</a:t>
            </a:r>
          </a:p>
        </p:txBody>
      </p:sp>
      <p:sp>
        <p:nvSpPr>
          <p:cNvPr id="87132" name="Rectangle 92"/>
          <p:cNvSpPr>
            <a:spLocks noGrp="1" noRot="1" noChangeArrowheads="1"/>
          </p:cNvSpPr>
          <p:nvPr>
            <p:ph type="body" sz="half" idx="2"/>
          </p:nvPr>
        </p:nvSpPr>
        <p:spPr>
          <a:xfrm>
            <a:off x="4918075" y="1905000"/>
            <a:ext cx="3997325" cy="4724400"/>
          </a:xfrm>
        </p:spPr>
        <p:txBody>
          <a:bodyPr/>
          <a:lstStyle/>
          <a:p>
            <a:pPr eaLnBrk="1" hangingPunct="1">
              <a:defRPr/>
            </a:pPr>
            <a:r>
              <a:rPr lang="en-US" sz="2800"/>
              <a:t>Supply curve – a graph of the relationship between the price of a good and the quantity supplied</a:t>
            </a:r>
          </a:p>
          <a:p>
            <a:pPr eaLnBrk="1" hangingPunct="1">
              <a:defRPr/>
            </a:pPr>
            <a:endParaRPr lang="en-US" sz="2800"/>
          </a:p>
          <a:p>
            <a:pPr eaLnBrk="1" hangingPunct="1">
              <a:defRPr/>
            </a:pPr>
            <a:endParaRPr lang="en-US" sz="2800"/>
          </a:p>
        </p:txBody>
      </p:sp>
      <p:grpSp>
        <p:nvGrpSpPr>
          <p:cNvPr id="87101" name="Group 61"/>
          <p:cNvGrpSpPr>
            <a:grpSpLocks/>
          </p:cNvGrpSpPr>
          <p:nvPr/>
        </p:nvGrpSpPr>
        <p:grpSpPr bwMode="auto">
          <a:xfrm>
            <a:off x="1295400" y="4876800"/>
            <a:ext cx="601663" cy="655638"/>
            <a:chOff x="826" y="3062"/>
            <a:chExt cx="379" cy="413"/>
          </a:xfrm>
        </p:grpSpPr>
        <p:grpSp>
          <p:nvGrpSpPr>
            <p:cNvPr id="87068" name="Group 62"/>
            <p:cNvGrpSpPr>
              <a:grpSpLocks/>
            </p:cNvGrpSpPr>
            <p:nvPr/>
          </p:nvGrpSpPr>
          <p:grpSpPr bwMode="auto">
            <a:xfrm>
              <a:off x="826" y="3103"/>
              <a:ext cx="341" cy="372"/>
              <a:chOff x="357" y="2450"/>
              <a:chExt cx="795" cy="646"/>
            </a:xfrm>
          </p:grpSpPr>
          <p:sp>
            <p:nvSpPr>
              <p:cNvPr id="87070" name="Line 63"/>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87071" name="Line 64"/>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87069" name="Oval 65"/>
            <p:cNvSpPr>
              <a:spLocks noChangeArrowheads="1"/>
            </p:cNvSpPr>
            <p:nvPr/>
          </p:nvSpPr>
          <p:spPr bwMode="auto">
            <a:xfrm>
              <a:off x="1117" y="3062"/>
              <a:ext cx="88" cy="87"/>
            </a:xfrm>
            <a:prstGeom prst="ellipse">
              <a:avLst/>
            </a:prstGeom>
            <a:solidFill>
              <a:srgbClr val="008000"/>
            </a:solidFill>
            <a:ln w="9525">
              <a:noFill/>
              <a:round/>
              <a:headEnd/>
              <a:tailEnd/>
            </a:ln>
          </p:spPr>
          <p:txBody>
            <a:bodyPr wrap="none" anchor="ctr"/>
            <a:lstStyle/>
            <a:p>
              <a:pPr eaLnBrk="0" hangingPunct="0"/>
              <a:endParaRPr lang="en-US"/>
            </a:p>
          </p:txBody>
        </p:sp>
      </p:grpSp>
      <p:grpSp>
        <p:nvGrpSpPr>
          <p:cNvPr id="87106" name="Group 66"/>
          <p:cNvGrpSpPr>
            <a:grpSpLocks/>
          </p:cNvGrpSpPr>
          <p:nvPr/>
        </p:nvGrpSpPr>
        <p:grpSpPr bwMode="auto">
          <a:xfrm>
            <a:off x="1314450" y="3071813"/>
            <a:ext cx="2219325" cy="2444750"/>
            <a:chOff x="828" y="1935"/>
            <a:chExt cx="1398" cy="1540"/>
          </a:xfrm>
        </p:grpSpPr>
        <p:grpSp>
          <p:nvGrpSpPr>
            <p:cNvPr id="87064" name="Group 67"/>
            <p:cNvGrpSpPr>
              <a:grpSpLocks/>
            </p:cNvGrpSpPr>
            <p:nvPr/>
          </p:nvGrpSpPr>
          <p:grpSpPr bwMode="auto">
            <a:xfrm>
              <a:off x="828" y="1975"/>
              <a:ext cx="1358" cy="1500"/>
              <a:chOff x="357" y="2450"/>
              <a:chExt cx="795" cy="646"/>
            </a:xfrm>
          </p:grpSpPr>
          <p:sp>
            <p:nvSpPr>
              <p:cNvPr id="87066" name="Line 68"/>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87067" name="Line 69"/>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87065" name="Oval 70"/>
            <p:cNvSpPr>
              <a:spLocks noChangeArrowheads="1"/>
            </p:cNvSpPr>
            <p:nvPr/>
          </p:nvSpPr>
          <p:spPr bwMode="auto">
            <a:xfrm>
              <a:off x="2138" y="1935"/>
              <a:ext cx="88" cy="87"/>
            </a:xfrm>
            <a:prstGeom prst="ellipse">
              <a:avLst/>
            </a:prstGeom>
            <a:solidFill>
              <a:srgbClr val="008000"/>
            </a:solidFill>
            <a:ln w="9525">
              <a:noFill/>
              <a:round/>
              <a:headEnd/>
              <a:tailEnd/>
            </a:ln>
          </p:spPr>
          <p:txBody>
            <a:bodyPr wrap="none" anchor="ctr"/>
            <a:lstStyle/>
            <a:p>
              <a:pPr eaLnBrk="0" hangingPunct="0"/>
              <a:endParaRPr lang="en-US"/>
            </a:p>
          </p:txBody>
        </p:sp>
      </p:grpSp>
      <p:grpSp>
        <p:nvGrpSpPr>
          <p:cNvPr id="87111" name="Group 71"/>
          <p:cNvGrpSpPr>
            <a:grpSpLocks/>
          </p:cNvGrpSpPr>
          <p:nvPr/>
        </p:nvGrpSpPr>
        <p:grpSpPr bwMode="auto">
          <a:xfrm>
            <a:off x="1316038" y="2479675"/>
            <a:ext cx="2759075" cy="3048000"/>
            <a:chOff x="829" y="1562"/>
            <a:chExt cx="1738" cy="1920"/>
          </a:xfrm>
        </p:grpSpPr>
        <p:grpSp>
          <p:nvGrpSpPr>
            <p:cNvPr id="87060" name="Group 72"/>
            <p:cNvGrpSpPr>
              <a:grpSpLocks/>
            </p:cNvGrpSpPr>
            <p:nvPr/>
          </p:nvGrpSpPr>
          <p:grpSpPr bwMode="auto">
            <a:xfrm>
              <a:off x="829" y="1602"/>
              <a:ext cx="1695" cy="1880"/>
              <a:chOff x="357" y="2450"/>
              <a:chExt cx="795" cy="646"/>
            </a:xfrm>
          </p:grpSpPr>
          <p:sp>
            <p:nvSpPr>
              <p:cNvPr id="87062" name="Line 73"/>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87063" name="Line 74"/>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87061" name="Oval 75"/>
            <p:cNvSpPr>
              <a:spLocks noChangeArrowheads="1"/>
            </p:cNvSpPr>
            <p:nvPr/>
          </p:nvSpPr>
          <p:spPr bwMode="auto">
            <a:xfrm>
              <a:off x="2479" y="1562"/>
              <a:ext cx="88" cy="87"/>
            </a:xfrm>
            <a:prstGeom prst="ellipse">
              <a:avLst/>
            </a:prstGeom>
            <a:solidFill>
              <a:srgbClr val="008000"/>
            </a:solidFill>
            <a:ln w="9525">
              <a:noFill/>
              <a:round/>
              <a:headEnd/>
              <a:tailEnd/>
            </a:ln>
          </p:spPr>
          <p:txBody>
            <a:bodyPr wrap="none" anchor="ctr"/>
            <a:lstStyle/>
            <a:p>
              <a:pPr eaLnBrk="0" hangingPunct="0"/>
              <a:endParaRPr lang="en-US"/>
            </a:p>
          </p:txBody>
        </p:sp>
      </p:grpSp>
      <p:grpSp>
        <p:nvGrpSpPr>
          <p:cNvPr id="87116" name="Group 76"/>
          <p:cNvGrpSpPr>
            <a:grpSpLocks/>
          </p:cNvGrpSpPr>
          <p:nvPr/>
        </p:nvGrpSpPr>
        <p:grpSpPr bwMode="auto">
          <a:xfrm>
            <a:off x="1314450" y="1873250"/>
            <a:ext cx="3316288" cy="3640138"/>
            <a:chOff x="828" y="1180"/>
            <a:chExt cx="2089" cy="2293"/>
          </a:xfrm>
        </p:grpSpPr>
        <p:grpSp>
          <p:nvGrpSpPr>
            <p:cNvPr id="87056" name="Group 77"/>
            <p:cNvGrpSpPr>
              <a:grpSpLocks/>
            </p:cNvGrpSpPr>
            <p:nvPr/>
          </p:nvGrpSpPr>
          <p:grpSpPr bwMode="auto">
            <a:xfrm>
              <a:off x="828" y="1224"/>
              <a:ext cx="2043" cy="2249"/>
              <a:chOff x="357" y="2450"/>
              <a:chExt cx="795" cy="646"/>
            </a:xfrm>
          </p:grpSpPr>
          <p:sp>
            <p:nvSpPr>
              <p:cNvPr id="87058" name="Line 78"/>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87059" name="Line 79"/>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87057" name="Oval 80"/>
            <p:cNvSpPr>
              <a:spLocks noChangeArrowheads="1"/>
            </p:cNvSpPr>
            <p:nvPr/>
          </p:nvSpPr>
          <p:spPr bwMode="auto">
            <a:xfrm>
              <a:off x="2829" y="1180"/>
              <a:ext cx="88" cy="87"/>
            </a:xfrm>
            <a:prstGeom prst="ellipse">
              <a:avLst/>
            </a:prstGeom>
            <a:solidFill>
              <a:srgbClr val="008000"/>
            </a:solidFill>
            <a:ln w="9525">
              <a:noFill/>
              <a:round/>
              <a:headEnd/>
              <a:tailEnd/>
            </a:ln>
          </p:spPr>
          <p:txBody>
            <a:bodyPr wrap="none" anchor="ctr"/>
            <a:lstStyle/>
            <a:p>
              <a:pPr eaLnBrk="0" hangingPunct="0"/>
              <a:endParaRPr lang="en-US"/>
            </a:p>
          </p:txBody>
        </p:sp>
      </p:grpSp>
      <p:sp>
        <p:nvSpPr>
          <p:cNvPr id="2" name="Text Box 88"/>
          <p:cNvSpPr txBox="1">
            <a:spLocks noChangeArrowheads="1"/>
          </p:cNvSpPr>
          <p:nvPr/>
        </p:nvSpPr>
        <p:spPr bwMode="auto">
          <a:xfrm>
            <a:off x="1089025" y="1301750"/>
            <a:ext cx="415925" cy="488950"/>
          </a:xfrm>
          <a:prstGeom prst="rect">
            <a:avLst/>
          </a:prstGeom>
          <a:solidFill>
            <a:schemeClr val="bg1"/>
          </a:solidFill>
          <a:ln w="9525">
            <a:noFill/>
            <a:miter lim="800000"/>
            <a:headEnd/>
            <a:tailEnd/>
          </a:ln>
        </p:spPr>
        <p:txBody>
          <a:bodyPr>
            <a:spAutoFit/>
          </a:bodyPr>
          <a:lstStyle/>
          <a:p>
            <a:pPr algn="r">
              <a:spcBef>
                <a:spcPct val="50000"/>
              </a:spcBef>
            </a:pPr>
            <a:r>
              <a:rPr lang="en-US" sz="2600" b="1" i="1">
                <a:cs typeface="Arial" charset="0"/>
              </a:rPr>
              <a:t>P</a:t>
            </a:r>
          </a:p>
        </p:txBody>
      </p:sp>
      <p:sp>
        <p:nvSpPr>
          <p:cNvPr id="3" name="Text Box 89"/>
          <p:cNvSpPr txBox="1">
            <a:spLocks noChangeArrowheads="1"/>
          </p:cNvSpPr>
          <p:nvPr/>
        </p:nvSpPr>
        <p:spPr bwMode="auto">
          <a:xfrm>
            <a:off x="4852988" y="5373688"/>
            <a:ext cx="433387" cy="396875"/>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Q</a:t>
            </a:r>
          </a:p>
        </p:txBody>
      </p:sp>
      <p:sp>
        <p:nvSpPr>
          <p:cNvPr id="4" name="FlagCount" hidden="1">
            <a:hlinkClick r:id="rId7"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1" charset="0"/>
                <a:cs typeface="Arial" charset="0"/>
              </a:rPr>
              <a:t>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054"/>
                                        </p:tgtEl>
                                        <p:attrNameLst>
                                          <p:attrName>style.visibility</p:attrName>
                                        </p:attrNameLst>
                                      </p:cBhvr>
                                      <p:to>
                                        <p:strVal val="visible"/>
                                      </p:to>
                                    </p:set>
                                    <p:animEffect transition="in" filter="dissolve">
                                      <p:cBhvr>
                                        <p:cTn id="7" dur="500"/>
                                        <p:tgtEl>
                                          <p:spTgt spid="8705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87101"/>
                                        </p:tgtEl>
                                        <p:attrNameLst>
                                          <p:attrName>style.visibility</p:attrName>
                                        </p:attrNameLst>
                                      </p:cBhvr>
                                      <p:to>
                                        <p:strVal val="visible"/>
                                      </p:to>
                                    </p:set>
                                    <p:animEffect transition="in" filter="strips(upRight)">
                                      <p:cBhvr>
                                        <p:cTn id="12" dur="500"/>
                                        <p:tgtEl>
                                          <p:spTgt spid="8710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87043"/>
                                        </p:tgtEl>
                                        <p:attrNameLst>
                                          <p:attrName>style.visibility</p:attrName>
                                        </p:attrNameLst>
                                      </p:cBhvr>
                                      <p:to>
                                        <p:strVal val="visible"/>
                                      </p:to>
                                    </p:set>
                                    <p:animEffect transition="in" filter="strips(upRight)">
                                      <p:cBhvr>
                                        <p:cTn id="17" dur="500"/>
                                        <p:tgtEl>
                                          <p:spTgt spid="8704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87048"/>
                                        </p:tgtEl>
                                        <p:attrNameLst>
                                          <p:attrName>style.visibility</p:attrName>
                                        </p:attrNameLst>
                                      </p:cBhvr>
                                      <p:to>
                                        <p:strVal val="visible"/>
                                      </p:to>
                                    </p:set>
                                    <p:animEffect transition="in" filter="strips(upRight)">
                                      <p:cBhvr>
                                        <p:cTn id="22" dur="500"/>
                                        <p:tgtEl>
                                          <p:spTgt spid="8704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87106"/>
                                        </p:tgtEl>
                                        <p:attrNameLst>
                                          <p:attrName>style.visibility</p:attrName>
                                        </p:attrNameLst>
                                      </p:cBhvr>
                                      <p:to>
                                        <p:strVal val="visible"/>
                                      </p:to>
                                    </p:set>
                                    <p:animEffect transition="in" filter="strips(upRight)">
                                      <p:cBhvr>
                                        <p:cTn id="27" dur="500"/>
                                        <p:tgtEl>
                                          <p:spTgt spid="87106"/>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87111"/>
                                        </p:tgtEl>
                                        <p:attrNameLst>
                                          <p:attrName>style.visibility</p:attrName>
                                        </p:attrNameLst>
                                      </p:cBhvr>
                                      <p:to>
                                        <p:strVal val="visible"/>
                                      </p:to>
                                    </p:set>
                                    <p:animEffect transition="in" filter="strips(upRight)">
                                      <p:cBhvr>
                                        <p:cTn id="32" dur="500"/>
                                        <p:tgtEl>
                                          <p:spTgt spid="87111"/>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87116"/>
                                        </p:tgtEl>
                                        <p:attrNameLst>
                                          <p:attrName>style.visibility</p:attrName>
                                        </p:attrNameLst>
                                      </p:cBhvr>
                                      <p:to>
                                        <p:strVal val="visible"/>
                                      </p:to>
                                    </p:set>
                                    <p:animEffect transition="in" filter="strips(upRight)">
                                      <p:cBhvr>
                                        <p:cTn id="37" dur="500"/>
                                        <p:tgtEl>
                                          <p:spTgt spid="87116"/>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3" fill="hold" grpId="0" nodeType="clickEffect">
                                  <p:stCondLst>
                                    <p:cond delay="0"/>
                                  </p:stCondLst>
                                  <p:childTnLst>
                                    <p:set>
                                      <p:cBhvr>
                                        <p:cTn id="41" dur="1" fill="hold">
                                          <p:stCondLst>
                                            <p:cond delay="0"/>
                                          </p:stCondLst>
                                        </p:cTn>
                                        <p:tgtEl>
                                          <p:spTgt spid="87053"/>
                                        </p:tgtEl>
                                        <p:attrNameLst>
                                          <p:attrName>style.visibility</p:attrName>
                                        </p:attrNameLst>
                                      </p:cBhvr>
                                      <p:to>
                                        <p:strVal val="visible"/>
                                      </p:to>
                                    </p:set>
                                    <p:animEffect transition="in" filter="strips(upRight)">
                                      <p:cBhvr>
                                        <p:cTn id="42" dur="500"/>
                                        <p:tgtEl>
                                          <p:spTgt spid="87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53" grpId="0" animBg="1"/>
      <p:bldP spid="8705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dirty="0" smtClean="0"/>
              <a:t>Supply Curve</a:t>
            </a:r>
            <a:endParaRPr lang="en-US" dirty="0"/>
          </a:p>
        </p:txBody>
      </p:sp>
      <p:sp>
        <p:nvSpPr>
          <p:cNvPr id="3" name="Content Placeholder 2"/>
          <p:cNvSpPr>
            <a:spLocks noGrp="1"/>
          </p:cNvSpPr>
          <p:nvPr>
            <p:ph sz="half" idx="1"/>
          </p:nvPr>
        </p:nvSpPr>
        <p:spPr>
          <a:xfrm>
            <a:off x="228600" y="1295400"/>
            <a:ext cx="4648200" cy="5562600"/>
          </a:xfrm>
        </p:spPr>
        <p:txBody>
          <a:bodyPr/>
          <a:lstStyle/>
          <a:p>
            <a:pPr eaLnBrk="1" hangingPunct="1">
              <a:defRPr/>
            </a:pPr>
            <a:r>
              <a:rPr lang="en-US" dirty="0" smtClean="0"/>
              <a:t>Change in price causes a change in quantity</a:t>
            </a:r>
          </a:p>
          <a:p>
            <a:pPr eaLnBrk="1" hangingPunct="1">
              <a:defRPr/>
            </a:pPr>
            <a:r>
              <a:rPr lang="en-US" dirty="0" smtClean="0"/>
              <a:t>At X the price is P1 and quantity is Q1. </a:t>
            </a:r>
          </a:p>
          <a:p>
            <a:pPr eaLnBrk="1" hangingPunct="1">
              <a:defRPr/>
            </a:pPr>
            <a:r>
              <a:rPr lang="en-US" dirty="0" smtClean="0"/>
              <a:t>An increase in price increases the quantity supplied </a:t>
            </a:r>
          </a:p>
          <a:p>
            <a:pPr eaLnBrk="1" hangingPunct="1">
              <a:defRPr/>
            </a:pPr>
            <a:r>
              <a:rPr lang="en-US" dirty="0" smtClean="0"/>
              <a:t>Moving to point Y where price is P2 and quantity is Q2.</a:t>
            </a:r>
            <a:endParaRPr lang="en-US" dirty="0"/>
          </a:p>
        </p:txBody>
      </p:sp>
      <p:pic>
        <p:nvPicPr>
          <p:cNvPr id="131075" name="Picture 2"/>
          <p:cNvPicPr>
            <a:picLocks noGrp="1" noChangeAspect="1" noChangeArrowheads="1"/>
          </p:cNvPicPr>
          <p:nvPr>
            <p:ph sz="half" idx="2"/>
          </p:nvPr>
        </p:nvPicPr>
        <p:blipFill>
          <a:blip r:embed="rId2" cstate="print"/>
          <a:srcRect/>
          <a:stretch>
            <a:fillRect/>
          </a:stretch>
        </p:blipFill>
        <p:spPr>
          <a:xfrm>
            <a:off x="4724400" y="1905000"/>
            <a:ext cx="4219575" cy="3176588"/>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090" name="Object 2"/>
          <p:cNvGraphicFramePr>
            <a:graphicFrameLocks noChangeAspect="1"/>
          </p:cNvGraphicFramePr>
          <p:nvPr/>
        </p:nvGraphicFramePr>
        <p:xfrm>
          <a:off x="277813" y="1157288"/>
          <a:ext cx="5151437" cy="5121275"/>
        </p:xfrm>
        <a:graphic>
          <a:graphicData uri="http://schemas.openxmlformats.org/presentationml/2006/ole">
            <mc:AlternateContent xmlns:mc="http://schemas.openxmlformats.org/markup-compatibility/2006">
              <mc:Choice xmlns:v="urn:schemas-microsoft-com:vml" Requires="v">
                <p:oleObj spid="_x0000_s89091" name="Chart" r:id="rId5" imgW="3733800" imgH="3724351" progId="Excel.Sheet.8">
                  <p:embed/>
                </p:oleObj>
              </mc:Choice>
              <mc:Fallback>
                <p:oleObj name="Chart" r:id="rId5" imgW="3733800" imgH="3724351" progId="Excel.Shee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813" y="1157288"/>
                        <a:ext cx="5151437"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9091" name="Group 3"/>
          <p:cNvGrpSpPr>
            <a:grpSpLocks/>
          </p:cNvGrpSpPr>
          <p:nvPr/>
        </p:nvGrpSpPr>
        <p:grpSpPr bwMode="auto">
          <a:xfrm>
            <a:off x="1312863" y="4256088"/>
            <a:ext cx="1157287" cy="1262062"/>
            <a:chOff x="827" y="2681"/>
            <a:chExt cx="729" cy="795"/>
          </a:xfrm>
        </p:grpSpPr>
        <p:grpSp>
          <p:nvGrpSpPr>
            <p:cNvPr id="89155" name="Group 4"/>
            <p:cNvGrpSpPr>
              <a:grpSpLocks/>
            </p:cNvGrpSpPr>
            <p:nvPr/>
          </p:nvGrpSpPr>
          <p:grpSpPr bwMode="auto">
            <a:xfrm>
              <a:off x="827" y="2724"/>
              <a:ext cx="685" cy="752"/>
              <a:chOff x="357" y="2450"/>
              <a:chExt cx="795" cy="646"/>
            </a:xfrm>
          </p:grpSpPr>
          <p:sp>
            <p:nvSpPr>
              <p:cNvPr id="89157" name="Line 5"/>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89158" name="Line 6"/>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89156" name="Oval 7"/>
            <p:cNvSpPr>
              <a:spLocks noChangeArrowheads="1"/>
            </p:cNvSpPr>
            <p:nvPr/>
          </p:nvSpPr>
          <p:spPr bwMode="auto">
            <a:xfrm>
              <a:off x="1468" y="2681"/>
              <a:ext cx="88" cy="87"/>
            </a:xfrm>
            <a:prstGeom prst="ellipse">
              <a:avLst/>
            </a:prstGeom>
            <a:solidFill>
              <a:srgbClr val="008000"/>
            </a:solidFill>
            <a:ln w="9525">
              <a:noFill/>
              <a:round/>
              <a:headEnd/>
              <a:tailEnd/>
            </a:ln>
          </p:spPr>
          <p:txBody>
            <a:bodyPr wrap="none" anchor="ctr"/>
            <a:lstStyle/>
            <a:p>
              <a:pPr eaLnBrk="0" hangingPunct="0"/>
              <a:endParaRPr lang="en-US"/>
            </a:p>
          </p:txBody>
        </p:sp>
      </p:grpSp>
      <p:grpSp>
        <p:nvGrpSpPr>
          <p:cNvPr id="89096" name="Group 8"/>
          <p:cNvGrpSpPr>
            <a:grpSpLocks/>
          </p:cNvGrpSpPr>
          <p:nvPr/>
        </p:nvGrpSpPr>
        <p:grpSpPr bwMode="auto">
          <a:xfrm>
            <a:off x="1316038" y="3671888"/>
            <a:ext cx="1689100" cy="1852612"/>
            <a:chOff x="829" y="2313"/>
            <a:chExt cx="1064" cy="1167"/>
          </a:xfrm>
        </p:grpSpPr>
        <p:grpSp>
          <p:nvGrpSpPr>
            <p:cNvPr id="89151" name="Group 9"/>
            <p:cNvGrpSpPr>
              <a:grpSpLocks/>
            </p:cNvGrpSpPr>
            <p:nvPr/>
          </p:nvGrpSpPr>
          <p:grpSpPr bwMode="auto">
            <a:xfrm>
              <a:off x="829" y="2355"/>
              <a:ext cx="1022" cy="1125"/>
              <a:chOff x="357" y="2450"/>
              <a:chExt cx="795" cy="646"/>
            </a:xfrm>
          </p:grpSpPr>
          <p:sp>
            <p:nvSpPr>
              <p:cNvPr id="89153" name="Line 10"/>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 name="Line 11"/>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89152" name="Oval 12"/>
            <p:cNvSpPr>
              <a:spLocks noChangeArrowheads="1"/>
            </p:cNvSpPr>
            <p:nvPr/>
          </p:nvSpPr>
          <p:spPr bwMode="auto">
            <a:xfrm>
              <a:off x="1805" y="2313"/>
              <a:ext cx="88" cy="87"/>
            </a:xfrm>
            <a:prstGeom prst="ellipse">
              <a:avLst/>
            </a:prstGeom>
            <a:solidFill>
              <a:srgbClr val="008000"/>
            </a:solidFill>
            <a:ln w="9525">
              <a:noFill/>
              <a:round/>
              <a:headEnd/>
              <a:tailEnd/>
            </a:ln>
          </p:spPr>
          <p:txBody>
            <a:bodyPr wrap="none" anchor="ctr"/>
            <a:lstStyle/>
            <a:p>
              <a:pPr eaLnBrk="0" hangingPunct="0"/>
              <a:endParaRPr lang="en-US"/>
            </a:p>
          </p:txBody>
        </p:sp>
      </p:grpSp>
      <p:sp>
        <p:nvSpPr>
          <p:cNvPr id="89101" name="Line 13"/>
          <p:cNvSpPr>
            <a:spLocks noChangeShapeType="1"/>
          </p:cNvSpPr>
          <p:nvPr/>
        </p:nvSpPr>
        <p:spPr bwMode="auto">
          <a:xfrm flipV="1">
            <a:off x="1323975" y="1766888"/>
            <a:ext cx="3390900" cy="3733800"/>
          </a:xfrm>
          <a:prstGeom prst="line">
            <a:avLst/>
          </a:prstGeom>
          <a:noFill/>
          <a:ln w="50800">
            <a:solidFill>
              <a:srgbClr val="006600"/>
            </a:solidFill>
            <a:round/>
            <a:headEnd/>
            <a:tailEnd/>
          </a:ln>
        </p:spPr>
        <p:txBody>
          <a:bodyPr/>
          <a:lstStyle/>
          <a:p>
            <a:endParaRPr lang="en-US"/>
          </a:p>
        </p:txBody>
      </p:sp>
      <p:sp>
        <p:nvSpPr>
          <p:cNvPr id="89102" name="Oval 14"/>
          <p:cNvSpPr>
            <a:spLocks noChangeArrowheads="1"/>
          </p:cNvSpPr>
          <p:nvPr/>
        </p:nvSpPr>
        <p:spPr bwMode="auto">
          <a:xfrm>
            <a:off x="1247775" y="5438775"/>
            <a:ext cx="139700" cy="138113"/>
          </a:xfrm>
          <a:prstGeom prst="ellipse">
            <a:avLst/>
          </a:prstGeom>
          <a:solidFill>
            <a:srgbClr val="008000"/>
          </a:solidFill>
          <a:ln w="9525">
            <a:noFill/>
            <a:round/>
            <a:headEnd/>
            <a:tailEnd/>
          </a:ln>
        </p:spPr>
        <p:txBody>
          <a:bodyPr wrap="none" anchor="ctr"/>
          <a:lstStyle/>
          <a:p>
            <a:pPr eaLnBrk="0" hangingPunct="0"/>
            <a:endParaRPr lang="en-US"/>
          </a:p>
        </p:txBody>
      </p:sp>
      <p:sp>
        <p:nvSpPr>
          <p:cNvPr id="89103" name="Rectangle 15"/>
          <p:cNvSpPr>
            <a:spLocks noGrp="1" noRot="1" noChangeArrowheads="1"/>
          </p:cNvSpPr>
          <p:nvPr>
            <p:ph type="title" idx="4294967295"/>
          </p:nvPr>
        </p:nvSpPr>
        <p:spPr>
          <a:xfrm>
            <a:off x="457200" y="457200"/>
            <a:ext cx="8129588" cy="677863"/>
          </a:xfrm>
        </p:spPr>
        <p:txBody>
          <a:bodyPr/>
          <a:lstStyle/>
          <a:p>
            <a:pPr algn="ctr" eaLnBrk="1" hangingPunct="1">
              <a:defRPr/>
            </a:pPr>
            <a:r>
              <a:rPr lang="en-US" sz="3800"/>
              <a:t>Starbucks’ Supply Schedule &amp; Curve</a:t>
            </a:r>
          </a:p>
        </p:txBody>
      </p:sp>
      <p:graphicFrame>
        <p:nvGraphicFramePr>
          <p:cNvPr id="89179" name="Group 91"/>
          <p:cNvGraphicFramePr>
            <a:graphicFrameLocks noGrp="1"/>
          </p:cNvGraphicFramePr>
          <p:nvPr/>
        </p:nvGraphicFramePr>
        <p:xfrm>
          <a:off x="6048375" y="889000"/>
          <a:ext cx="2651125" cy="4998720"/>
        </p:xfrm>
        <a:graphic>
          <a:graphicData uri="http://schemas.openxmlformats.org/drawingml/2006/table">
            <a:tbl>
              <a:tblPr/>
              <a:tblGrid>
                <a:gridCol w="1084263"/>
                <a:gridCol w="1566862"/>
              </a:tblGrid>
              <a:tr h="5080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Price </a:t>
                      </a:r>
                      <a:b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b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of lattes</a:t>
                      </a:r>
                    </a:p>
                  </a:txBody>
                  <a:tcPr anchor="ctr" anchorCtr="1"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Quantity </a:t>
                      </a:r>
                      <a:b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b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of lattes supplied</a:t>
                      </a:r>
                    </a:p>
                  </a:txBody>
                  <a:tcPr anchor="ctr" anchorCtr="1"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50850">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$0.00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0</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49263">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1.00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3</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50850">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2.00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6</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49263">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3.00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9</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50850">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4.00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12</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49263">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5.00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15</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50850">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6.00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18</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rgbClr val="CCFFCC"/>
                    </a:solidFill>
                  </a:tcPr>
                </a:tc>
              </a:tr>
            </a:tbl>
          </a:graphicData>
        </a:graphic>
      </p:graphicFrame>
      <p:grpSp>
        <p:nvGrpSpPr>
          <p:cNvPr id="89149" name="Group 61"/>
          <p:cNvGrpSpPr>
            <a:grpSpLocks/>
          </p:cNvGrpSpPr>
          <p:nvPr/>
        </p:nvGrpSpPr>
        <p:grpSpPr bwMode="auto">
          <a:xfrm>
            <a:off x="1311275" y="4860925"/>
            <a:ext cx="601663" cy="655638"/>
            <a:chOff x="826" y="3062"/>
            <a:chExt cx="379" cy="413"/>
          </a:xfrm>
        </p:grpSpPr>
        <p:grpSp>
          <p:nvGrpSpPr>
            <p:cNvPr id="89147" name="Group 62"/>
            <p:cNvGrpSpPr>
              <a:grpSpLocks/>
            </p:cNvGrpSpPr>
            <p:nvPr/>
          </p:nvGrpSpPr>
          <p:grpSpPr bwMode="auto">
            <a:xfrm>
              <a:off x="826" y="3103"/>
              <a:ext cx="341" cy="372"/>
              <a:chOff x="357" y="2450"/>
              <a:chExt cx="795" cy="646"/>
            </a:xfrm>
          </p:grpSpPr>
          <p:sp>
            <p:nvSpPr>
              <p:cNvPr id="3" name="Line 63"/>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89150" name="Line 64"/>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89148" name="Oval 65"/>
            <p:cNvSpPr>
              <a:spLocks noChangeArrowheads="1"/>
            </p:cNvSpPr>
            <p:nvPr/>
          </p:nvSpPr>
          <p:spPr bwMode="auto">
            <a:xfrm>
              <a:off x="1117" y="3062"/>
              <a:ext cx="88" cy="87"/>
            </a:xfrm>
            <a:prstGeom prst="ellipse">
              <a:avLst/>
            </a:prstGeom>
            <a:solidFill>
              <a:srgbClr val="008000"/>
            </a:solidFill>
            <a:ln w="9525">
              <a:noFill/>
              <a:round/>
              <a:headEnd/>
              <a:tailEnd/>
            </a:ln>
          </p:spPr>
          <p:txBody>
            <a:bodyPr wrap="none" anchor="ctr"/>
            <a:lstStyle/>
            <a:p>
              <a:pPr eaLnBrk="0" hangingPunct="0"/>
              <a:endParaRPr lang="en-US"/>
            </a:p>
          </p:txBody>
        </p:sp>
      </p:grpSp>
      <p:grpSp>
        <p:nvGrpSpPr>
          <p:cNvPr id="89154" name="Group 66"/>
          <p:cNvGrpSpPr>
            <a:grpSpLocks/>
          </p:cNvGrpSpPr>
          <p:nvPr/>
        </p:nvGrpSpPr>
        <p:grpSpPr bwMode="auto">
          <a:xfrm>
            <a:off x="1314450" y="3071813"/>
            <a:ext cx="2219325" cy="2444750"/>
            <a:chOff x="828" y="1935"/>
            <a:chExt cx="1398" cy="1540"/>
          </a:xfrm>
        </p:grpSpPr>
        <p:grpSp>
          <p:nvGrpSpPr>
            <p:cNvPr id="89143" name="Group 67"/>
            <p:cNvGrpSpPr>
              <a:grpSpLocks/>
            </p:cNvGrpSpPr>
            <p:nvPr/>
          </p:nvGrpSpPr>
          <p:grpSpPr bwMode="auto">
            <a:xfrm>
              <a:off x="828" y="1975"/>
              <a:ext cx="1358" cy="1500"/>
              <a:chOff x="357" y="2450"/>
              <a:chExt cx="795" cy="646"/>
            </a:xfrm>
          </p:grpSpPr>
          <p:sp>
            <p:nvSpPr>
              <p:cNvPr id="89145" name="Line 68"/>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89146" name="Line 69"/>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89144" name="Oval 70"/>
            <p:cNvSpPr>
              <a:spLocks noChangeArrowheads="1"/>
            </p:cNvSpPr>
            <p:nvPr/>
          </p:nvSpPr>
          <p:spPr bwMode="auto">
            <a:xfrm>
              <a:off x="2138" y="1935"/>
              <a:ext cx="88" cy="87"/>
            </a:xfrm>
            <a:prstGeom prst="ellipse">
              <a:avLst/>
            </a:prstGeom>
            <a:solidFill>
              <a:srgbClr val="008000"/>
            </a:solidFill>
            <a:ln w="9525">
              <a:noFill/>
              <a:round/>
              <a:headEnd/>
              <a:tailEnd/>
            </a:ln>
          </p:spPr>
          <p:txBody>
            <a:bodyPr wrap="none" anchor="ctr"/>
            <a:lstStyle/>
            <a:p>
              <a:pPr eaLnBrk="0" hangingPunct="0"/>
              <a:endParaRPr lang="en-US"/>
            </a:p>
          </p:txBody>
        </p:sp>
      </p:grpSp>
      <p:grpSp>
        <p:nvGrpSpPr>
          <p:cNvPr id="89159" name="Group 71"/>
          <p:cNvGrpSpPr>
            <a:grpSpLocks/>
          </p:cNvGrpSpPr>
          <p:nvPr/>
        </p:nvGrpSpPr>
        <p:grpSpPr bwMode="auto">
          <a:xfrm>
            <a:off x="1316038" y="2479675"/>
            <a:ext cx="2759075" cy="3048000"/>
            <a:chOff x="829" y="1562"/>
            <a:chExt cx="1738" cy="1920"/>
          </a:xfrm>
        </p:grpSpPr>
        <p:grpSp>
          <p:nvGrpSpPr>
            <p:cNvPr id="89139" name="Group 72"/>
            <p:cNvGrpSpPr>
              <a:grpSpLocks/>
            </p:cNvGrpSpPr>
            <p:nvPr/>
          </p:nvGrpSpPr>
          <p:grpSpPr bwMode="auto">
            <a:xfrm>
              <a:off x="829" y="1602"/>
              <a:ext cx="1695" cy="1880"/>
              <a:chOff x="357" y="2450"/>
              <a:chExt cx="795" cy="646"/>
            </a:xfrm>
          </p:grpSpPr>
          <p:sp>
            <p:nvSpPr>
              <p:cNvPr id="89141" name="Line 73"/>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89142" name="Line 74"/>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89140" name="Oval 75"/>
            <p:cNvSpPr>
              <a:spLocks noChangeArrowheads="1"/>
            </p:cNvSpPr>
            <p:nvPr/>
          </p:nvSpPr>
          <p:spPr bwMode="auto">
            <a:xfrm>
              <a:off x="2479" y="1562"/>
              <a:ext cx="88" cy="87"/>
            </a:xfrm>
            <a:prstGeom prst="ellipse">
              <a:avLst/>
            </a:prstGeom>
            <a:solidFill>
              <a:srgbClr val="008000"/>
            </a:solidFill>
            <a:ln w="9525">
              <a:noFill/>
              <a:round/>
              <a:headEnd/>
              <a:tailEnd/>
            </a:ln>
          </p:spPr>
          <p:txBody>
            <a:bodyPr wrap="none" anchor="ctr"/>
            <a:lstStyle/>
            <a:p>
              <a:pPr eaLnBrk="0" hangingPunct="0"/>
              <a:endParaRPr lang="en-US"/>
            </a:p>
          </p:txBody>
        </p:sp>
      </p:grpSp>
      <p:grpSp>
        <p:nvGrpSpPr>
          <p:cNvPr id="89164" name="Group 76"/>
          <p:cNvGrpSpPr>
            <a:grpSpLocks/>
          </p:cNvGrpSpPr>
          <p:nvPr/>
        </p:nvGrpSpPr>
        <p:grpSpPr bwMode="auto">
          <a:xfrm>
            <a:off x="1314450" y="1873250"/>
            <a:ext cx="3316288" cy="3640138"/>
            <a:chOff x="828" y="1180"/>
            <a:chExt cx="2089" cy="2293"/>
          </a:xfrm>
        </p:grpSpPr>
        <p:grpSp>
          <p:nvGrpSpPr>
            <p:cNvPr id="89135" name="Group 77"/>
            <p:cNvGrpSpPr>
              <a:grpSpLocks/>
            </p:cNvGrpSpPr>
            <p:nvPr/>
          </p:nvGrpSpPr>
          <p:grpSpPr bwMode="auto">
            <a:xfrm>
              <a:off x="828" y="1224"/>
              <a:ext cx="2043" cy="2249"/>
              <a:chOff x="357" y="2450"/>
              <a:chExt cx="795" cy="646"/>
            </a:xfrm>
          </p:grpSpPr>
          <p:sp>
            <p:nvSpPr>
              <p:cNvPr id="89137" name="Line 78"/>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89138" name="Line 79"/>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89136" name="Oval 80"/>
            <p:cNvSpPr>
              <a:spLocks noChangeArrowheads="1"/>
            </p:cNvSpPr>
            <p:nvPr/>
          </p:nvSpPr>
          <p:spPr bwMode="auto">
            <a:xfrm>
              <a:off x="2829" y="1180"/>
              <a:ext cx="88" cy="87"/>
            </a:xfrm>
            <a:prstGeom prst="ellipse">
              <a:avLst/>
            </a:prstGeom>
            <a:solidFill>
              <a:srgbClr val="008000"/>
            </a:solidFill>
            <a:ln w="9525">
              <a:noFill/>
              <a:round/>
              <a:headEnd/>
              <a:tailEnd/>
            </a:ln>
          </p:spPr>
          <p:txBody>
            <a:bodyPr wrap="none" anchor="ctr"/>
            <a:lstStyle/>
            <a:p>
              <a:pPr eaLnBrk="0" hangingPunct="0"/>
              <a:endParaRPr lang="en-US"/>
            </a:p>
          </p:txBody>
        </p:sp>
      </p:grpSp>
      <p:sp>
        <p:nvSpPr>
          <p:cNvPr id="89169" name="Line 81"/>
          <p:cNvSpPr>
            <a:spLocks noChangeShapeType="1"/>
          </p:cNvSpPr>
          <p:nvPr/>
        </p:nvSpPr>
        <p:spPr bwMode="auto">
          <a:xfrm>
            <a:off x="5502275" y="2386013"/>
            <a:ext cx="552450" cy="0"/>
          </a:xfrm>
          <a:prstGeom prst="line">
            <a:avLst/>
          </a:prstGeom>
          <a:noFill/>
          <a:ln w="57150">
            <a:solidFill>
              <a:srgbClr val="006600"/>
            </a:solidFill>
            <a:round/>
            <a:headEnd/>
            <a:tailEnd type="triangle" w="lg" len="med"/>
          </a:ln>
        </p:spPr>
        <p:txBody>
          <a:bodyPr/>
          <a:lstStyle/>
          <a:p>
            <a:endParaRPr lang="en-US"/>
          </a:p>
        </p:txBody>
      </p:sp>
      <p:sp>
        <p:nvSpPr>
          <p:cNvPr id="89170" name="Line 82"/>
          <p:cNvSpPr>
            <a:spLocks noChangeShapeType="1"/>
          </p:cNvSpPr>
          <p:nvPr/>
        </p:nvSpPr>
        <p:spPr bwMode="auto">
          <a:xfrm>
            <a:off x="5494338" y="2857500"/>
            <a:ext cx="552450" cy="0"/>
          </a:xfrm>
          <a:prstGeom prst="line">
            <a:avLst/>
          </a:prstGeom>
          <a:noFill/>
          <a:ln w="57150">
            <a:solidFill>
              <a:srgbClr val="006600"/>
            </a:solidFill>
            <a:round/>
            <a:headEnd/>
            <a:tailEnd type="triangle" w="lg" len="med"/>
          </a:ln>
        </p:spPr>
        <p:txBody>
          <a:bodyPr/>
          <a:lstStyle/>
          <a:p>
            <a:endParaRPr lang="en-US"/>
          </a:p>
        </p:txBody>
      </p:sp>
      <p:sp>
        <p:nvSpPr>
          <p:cNvPr id="89171" name="Line 83"/>
          <p:cNvSpPr>
            <a:spLocks noChangeShapeType="1"/>
          </p:cNvSpPr>
          <p:nvPr/>
        </p:nvSpPr>
        <p:spPr bwMode="auto">
          <a:xfrm>
            <a:off x="5503863" y="3327400"/>
            <a:ext cx="552450" cy="0"/>
          </a:xfrm>
          <a:prstGeom prst="line">
            <a:avLst/>
          </a:prstGeom>
          <a:noFill/>
          <a:ln w="57150">
            <a:solidFill>
              <a:srgbClr val="006600"/>
            </a:solidFill>
            <a:round/>
            <a:headEnd/>
            <a:tailEnd type="triangle" w="lg" len="med"/>
          </a:ln>
        </p:spPr>
        <p:txBody>
          <a:bodyPr/>
          <a:lstStyle/>
          <a:p>
            <a:endParaRPr lang="en-US"/>
          </a:p>
        </p:txBody>
      </p:sp>
      <p:sp>
        <p:nvSpPr>
          <p:cNvPr id="89172" name="Line 84"/>
          <p:cNvSpPr>
            <a:spLocks noChangeShapeType="1"/>
          </p:cNvSpPr>
          <p:nvPr/>
        </p:nvSpPr>
        <p:spPr bwMode="auto">
          <a:xfrm>
            <a:off x="5494338" y="3800475"/>
            <a:ext cx="552450" cy="0"/>
          </a:xfrm>
          <a:prstGeom prst="line">
            <a:avLst/>
          </a:prstGeom>
          <a:noFill/>
          <a:ln w="57150">
            <a:solidFill>
              <a:srgbClr val="006600"/>
            </a:solidFill>
            <a:round/>
            <a:headEnd/>
            <a:tailEnd type="triangle" w="lg" len="med"/>
          </a:ln>
        </p:spPr>
        <p:txBody>
          <a:bodyPr/>
          <a:lstStyle/>
          <a:p>
            <a:endParaRPr lang="en-US"/>
          </a:p>
        </p:txBody>
      </p:sp>
      <p:sp>
        <p:nvSpPr>
          <p:cNvPr id="89173" name="Line 85"/>
          <p:cNvSpPr>
            <a:spLocks noChangeShapeType="1"/>
          </p:cNvSpPr>
          <p:nvPr/>
        </p:nvSpPr>
        <p:spPr bwMode="auto">
          <a:xfrm>
            <a:off x="5502275" y="4286250"/>
            <a:ext cx="552450" cy="0"/>
          </a:xfrm>
          <a:prstGeom prst="line">
            <a:avLst/>
          </a:prstGeom>
          <a:noFill/>
          <a:ln w="57150">
            <a:solidFill>
              <a:srgbClr val="006600"/>
            </a:solidFill>
            <a:round/>
            <a:headEnd/>
            <a:tailEnd type="triangle" w="lg" len="med"/>
          </a:ln>
        </p:spPr>
        <p:txBody>
          <a:bodyPr/>
          <a:lstStyle/>
          <a:p>
            <a:endParaRPr lang="en-US"/>
          </a:p>
        </p:txBody>
      </p:sp>
      <p:sp>
        <p:nvSpPr>
          <p:cNvPr id="89174" name="Line 86"/>
          <p:cNvSpPr>
            <a:spLocks noChangeShapeType="1"/>
          </p:cNvSpPr>
          <p:nvPr/>
        </p:nvSpPr>
        <p:spPr bwMode="auto">
          <a:xfrm>
            <a:off x="5495925" y="4757738"/>
            <a:ext cx="552450" cy="0"/>
          </a:xfrm>
          <a:prstGeom prst="line">
            <a:avLst/>
          </a:prstGeom>
          <a:noFill/>
          <a:ln w="57150">
            <a:solidFill>
              <a:srgbClr val="006600"/>
            </a:solidFill>
            <a:round/>
            <a:headEnd/>
            <a:tailEnd type="triangle" w="lg" len="med"/>
          </a:ln>
        </p:spPr>
        <p:txBody>
          <a:bodyPr/>
          <a:lstStyle/>
          <a:p>
            <a:endParaRPr lang="en-US"/>
          </a:p>
        </p:txBody>
      </p:sp>
      <p:sp>
        <p:nvSpPr>
          <p:cNvPr id="89175" name="Line 87"/>
          <p:cNvSpPr>
            <a:spLocks noChangeShapeType="1"/>
          </p:cNvSpPr>
          <p:nvPr/>
        </p:nvSpPr>
        <p:spPr bwMode="auto">
          <a:xfrm>
            <a:off x="5486400" y="5229225"/>
            <a:ext cx="552450" cy="0"/>
          </a:xfrm>
          <a:prstGeom prst="line">
            <a:avLst/>
          </a:prstGeom>
          <a:noFill/>
          <a:ln w="57150">
            <a:solidFill>
              <a:srgbClr val="006600"/>
            </a:solidFill>
            <a:round/>
            <a:headEnd/>
            <a:tailEnd type="triangle" w="lg" len="med"/>
          </a:ln>
        </p:spPr>
        <p:txBody>
          <a:bodyPr/>
          <a:lstStyle/>
          <a:p>
            <a:endParaRPr lang="en-US"/>
          </a:p>
        </p:txBody>
      </p:sp>
      <p:sp>
        <p:nvSpPr>
          <p:cNvPr id="89132" name="Text Box 88"/>
          <p:cNvSpPr txBox="1">
            <a:spLocks noChangeArrowheads="1"/>
          </p:cNvSpPr>
          <p:nvPr/>
        </p:nvSpPr>
        <p:spPr bwMode="auto">
          <a:xfrm>
            <a:off x="1089025" y="1301750"/>
            <a:ext cx="415925" cy="488950"/>
          </a:xfrm>
          <a:prstGeom prst="rect">
            <a:avLst/>
          </a:prstGeom>
          <a:solidFill>
            <a:schemeClr val="bg1"/>
          </a:solidFill>
          <a:ln w="9525">
            <a:noFill/>
            <a:miter lim="800000"/>
            <a:headEnd/>
            <a:tailEnd/>
          </a:ln>
        </p:spPr>
        <p:txBody>
          <a:bodyPr>
            <a:spAutoFit/>
          </a:bodyPr>
          <a:lstStyle/>
          <a:p>
            <a:pPr algn="r">
              <a:spcBef>
                <a:spcPct val="50000"/>
              </a:spcBef>
            </a:pPr>
            <a:r>
              <a:rPr lang="en-US" sz="2600" b="1" i="1">
                <a:cs typeface="Arial" charset="0"/>
              </a:rPr>
              <a:t>P</a:t>
            </a:r>
          </a:p>
        </p:txBody>
      </p:sp>
      <p:sp>
        <p:nvSpPr>
          <p:cNvPr id="89133" name="Text Box 89"/>
          <p:cNvSpPr txBox="1">
            <a:spLocks noChangeArrowheads="1"/>
          </p:cNvSpPr>
          <p:nvPr/>
        </p:nvSpPr>
        <p:spPr bwMode="auto">
          <a:xfrm>
            <a:off x="4852988" y="5373688"/>
            <a:ext cx="433387" cy="396875"/>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Q</a:t>
            </a:r>
          </a:p>
        </p:txBody>
      </p:sp>
      <p:sp>
        <p:nvSpPr>
          <p:cNvPr id="89134" name="FlagCount" hidden="1">
            <a:hlinkClick r:id="rId7"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1" charset="0"/>
                <a:cs typeface="Arial" charset="0"/>
              </a:rPr>
              <a:t>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102"/>
                                        </p:tgtEl>
                                        <p:attrNameLst>
                                          <p:attrName>style.visibility</p:attrName>
                                        </p:attrNameLst>
                                      </p:cBhvr>
                                      <p:to>
                                        <p:strVal val="visible"/>
                                      </p:to>
                                    </p:set>
                                    <p:animEffect transition="in" filter="dissolve">
                                      <p:cBhvr>
                                        <p:cTn id="7" dur="500"/>
                                        <p:tgtEl>
                                          <p:spTgt spid="8910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9169"/>
                                        </p:tgtEl>
                                        <p:attrNameLst>
                                          <p:attrName>style.visibility</p:attrName>
                                        </p:attrNameLst>
                                      </p:cBhvr>
                                      <p:to>
                                        <p:strVal val="visible"/>
                                      </p:to>
                                    </p:set>
                                    <p:animEffect transition="in" filter="dissolve">
                                      <p:cBhvr>
                                        <p:cTn id="10" dur="500"/>
                                        <p:tgtEl>
                                          <p:spTgt spid="89169"/>
                                        </p:tgtEl>
                                      </p:cBhvr>
                                    </p:animEffect>
                                  </p:childTnLst>
                                  <p:subTnLst>
                                    <p:animClr clrSpc="rgb" dir="cw">
                                      <p:cBhvr override="childStyle">
                                        <p:cTn dur="1" fill="hold" display="0" masterRel="nextClick" afterEffect="1"/>
                                        <p:tgtEl>
                                          <p:spTgt spid="89169"/>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8" presetClass="entr" presetSubtype="3" fill="hold" nodeType="clickEffect">
                                  <p:stCondLst>
                                    <p:cond delay="0"/>
                                  </p:stCondLst>
                                  <p:childTnLst>
                                    <p:set>
                                      <p:cBhvr>
                                        <p:cTn id="14" dur="1" fill="hold">
                                          <p:stCondLst>
                                            <p:cond delay="0"/>
                                          </p:stCondLst>
                                        </p:cTn>
                                        <p:tgtEl>
                                          <p:spTgt spid="89149"/>
                                        </p:tgtEl>
                                        <p:attrNameLst>
                                          <p:attrName>style.visibility</p:attrName>
                                        </p:attrNameLst>
                                      </p:cBhvr>
                                      <p:to>
                                        <p:strVal val="visible"/>
                                      </p:to>
                                    </p:set>
                                    <p:animEffect transition="in" filter="strips(upRight)">
                                      <p:cBhvr>
                                        <p:cTn id="15" dur="500"/>
                                        <p:tgtEl>
                                          <p:spTgt spid="8914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9170"/>
                                        </p:tgtEl>
                                        <p:attrNameLst>
                                          <p:attrName>style.visibility</p:attrName>
                                        </p:attrNameLst>
                                      </p:cBhvr>
                                      <p:to>
                                        <p:strVal val="visible"/>
                                      </p:to>
                                    </p:set>
                                    <p:animEffect transition="in" filter="dissolve">
                                      <p:cBhvr>
                                        <p:cTn id="18" dur="500"/>
                                        <p:tgtEl>
                                          <p:spTgt spid="89170"/>
                                        </p:tgtEl>
                                      </p:cBhvr>
                                    </p:animEffect>
                                  </p:childTnLst>
                                  <p:subTnLst>
                                    <p:animClr clrSpc="rgb" dir="cw">
                                      <p:cBhvr override="childStyle">
                                        <p:cTn dur="1" fill="hold" display="0" masterRel="nextClick" afterEffect="1"/>
                                        <p:tgtEl>
                                          <p:spTgt spid="89170"/>
                                        </p:tgtEl>
                                        <p:attrNameLst>
                                          <p:attrName>ppt_c</p:attrName>
                                        </p:attrNameLst>
                                      </p:cBhvr>
                                      <p:to>
                                        <a:schemeClr val="bg1"/>
                                      </p:to>
                                    </p:animClr>
                                  </p:subTnLst>
                                </p:cTn>
                              </p:par>
                            </p:childTnLst>
                          </p:cTn>
                        </p:par>
                      </p:childTnLst>
                    </p:cTn>
                  </p:par>
                  <p:par>
                    <p:cTn id="19" fill="hold">
                      <p:stCondLst>
                        <p:cond delay="indefinite"/>
                      </p:stCondLst>
                      <p:childTnLst>
                        <p:par>
                          <p:cTn id="20" fill="hold">
                            <p:stCondLst>
                              <p:cond delay="0"/>
                            </p:stCondLst>
                            <p:childTnLst>
                              <p:par>
                                <p:cTn id="21" presetID="18" presetClass="entr" presetSubtype="3" fill="hold" nodeType="clickEffect">
                                  <p:stCondLst>
                                    <p:cond delay="0"/>
                                  </p:stCondLst>
                                  <p:childTnLst>
                                    <p:set>
                                      <p:cBhvr>
                                        <p:cTn id="22" dur="1" fill="hold">
                                          <p:stCondLst>
                                            <p:cond delay="0"/>
                                          </p:stCondLst>
                                        </p:cTn>
                                        <p:tgtEl>
                                          <p:spTgt spid="89091"/>
                                        </p:tgtEl>
                                        <p:attrNameLst>
                                          <p:attrName>style.visibility</p:attrName>
                                        </p:attrNameLst>
                                      </p:cBhvr>
                                      <p:to>
                                        <p:strVal val="visible"/>
                                      </p:to>
                                    </p:set>
                                    <p:animEffect transition="in" filter="strips(upRight)">
                                      <p:cBhvr>
                                        <p:cTn id="23" dur="500"/>
                                        <p:tgtEl>
                                          <p:spTgt spid="89091"/>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89171"/>
                                        </p:tgtEl>
                                        <p:attrNameLst>
                                          <p:attrName>style.visibility</p:attrName>
                                        </p:attrNameLst>
                                      </p:cBhvr>
                                      <p:to>
                                        <p:strVal val="visible"/>
                                      </p:to>
                                    </p:set>
                                    <p:animEffect transition="in" filter="dissolve">
                                      <p:cBhvr>
                                        <p:cTn id="26" dur="500"/>
                                        <p:tgtEl>
                                          <p:spTgt spid="89171"/>
                                        </p:tgtEl>
                                      </p:cBhvr>
                                    </p:animEffect>
                                  </p:childTnLst>
                                  <p:subTnLst>
                                    <p:animClr clrSpc="rgb" dir="cw">
                                      <p:cBhvr override="childStyle">
                                        <p:cTn dur="1" fill="hold" display="0" masterRel="nextClick" afterEffect="1"/>
                                        <p:tgtEl>
                                          <p:spTgt spid="89171"/>
                                        </p:tgtEl>
                                        <p:attrNameLst>
                                          <p:attrName>ppt_c</p:attrName>
                                        </p:attrNameLst>
                                      </p:cBhvr>
                                      <p:to>
                                        <a:schemeClr val="bg1"/>
                                      </p:to>
                                    </p:animClr>
                                  </p:subTnLst>
                                </p:cTn>
                              </p:par>
                            </p:childTnLst>
                          </p:cTn>
                        </p:par>
                      </p:childTnLst>
                    </p:cTn>
                  </p:par>
                  <p:par>
                    <p:cTn id="27" fill="hold">
                      <p:stCondLst>
                        <p:cond delay="indefinite"/>
                      </p:stCondLst>
                      <p:childTnLst>
                        <p:par>
                          <p:cTn id="28" fill="hold">
                            <p:stCondLst>
                              <p:cond delay="0"/>
                            </p:stCondLst>
                            <p:childTnLst>
                              <p:par>
                                <p:cTn id="29" presetID="18" presetClass="entr" presetSubtype="3" fill="hold" nodeType="clickEffect">
                                  <p:stCondLst>
                                    <p:cond delay="0"/>
                                  </p:stCondLst>
                                  <p:childTnLst>
                                    <p:set>
                                      <p:cBhvr>
                                        <p:cTn id="30" dur="1" fill="hold">
                                          <p:stCondLst>
                                            <p:cond delay="0"/>
                                          </p:stCondLst>
                                        </p:cTn>
                                        <p:tgtEl>
                                          <p:spTgt spid="89096"/>
                                        </p:tgtEl>
                                        <p:attrNameLst>
                                          <p:attrName>style.visibility</p:attrName>
                                        </p:attrNameLst>
                                      </p:cBhvr>
                                      <p:to>
                                        <p:strVal val="visible"/>
                                      </p:to>
                                    </p:set>
                                    <p:animEffect transition="in" filter="strips(upRight)">
                                      <p:cBhvr>
                                        <p:cTn id="31" dur="500"/>
                                        <p:tgtEl>
                                          <p:spTgt spid="8909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89172"/>
                                        </p:tgtEl>
                                        <p:attrNameLst>
                                          <p:attrName>style.visibility</p:attrName>
                                        </p:attrNameLst>
                                      </p:cBhvr>
                                      <p:to>
                                        <p:strVal val="visible"/>
                                      </p:to>
                                    </p:set>
                                    <p:animEffect transition="in" filter="dissolve">
                                      <p:cBhvr>
                                        <p:cTn id="34" dur="500"/>
                                        <p:tgtEl>
                                          <p:spTgt spid="89172"/>
                                        </p:tgtEl>
                                      </p:cBhvr>
                                    </p:animEffect>
                                  </p:childTnLst>
                                  <p:subTnLst>
                                    <p:animClr clrSpc="rgb" dir="cw">
                                      <p:cBhvr override="childStyle">
                                        <p:cTn dur="1" fill="hold" display="0" masterRel="nextClick" afterEffect="1"/>
                                        <p:tgtEl>
                                          <p:spTgt spid="89172"/>
                                        </p:tgtEl>
                                        <p:attrNameLst>
                                          <p:attrName>ppt_c</p:attrName>
                                        </p:attrNameLst>
                                      </p:cBhvr>
                                      <p:to>
                                        <a:schemeClr val="bg1"/>
                                      </p:to>
                                    </p:animClr>
                                  </p:subTnLst>
                                </p:cTn>
                              </p:par>
                            </p:childTnLst>
                          </p:cTn>
                        </p:par>
                      </p:childTnLst>
                    </p:cTn>
                  </p:par>
                  <p:par>
                    <p:cTn id="35" fill="hold">
                      <p:stCondLst>
                        <p:cond delay="indefinite"/>
                      </p:stCondLst>
                      <p:childTnLst>
                        <p:par>
                          <p:cTn id="36" fill="hold">
                            <p:stCondLst>
                              <p:cond delay="0"/>
                            </p:stCondLst>
                            <p:childTnLst>
                              <p:par>
                                <p:cTn id="37" presetID="18" presetClass="entr" presetSubtype="3" fill="hold" nodeType="clickEffect">
                                  <p:stCondLst>
                                    <p:cond delay="0"/>
                                  </p:stCondLst>
                                  <p:childTnLst>
                                    <p:set>
                                      <p:cBhvr>
                                        <p:cTn id="38" dur="1" fill="hold">
                                          <p:stCondLst>
                                            <p:cond delay="0"/>
                                          </p:stCondLst>
                                        </p:cTn>
                                        <p:tgtEl>
                                          <p:spTgt spid="89154"/>
                                        </p:tgtEl>
                                        <p:attrNameLst>
                                          <p:attrName>style.visibility</p:attrName>
                                        </p:attrNameLst>
                                      </p:cBhvr>
                                      <p:to>
                                        <p:strVal val="visible"/>
                                      </p:to>
                                    </p:set>
                                    <p:animEffect transition="in" filter="strips(upRight)">
                                      <p:cBhvr>
                                        <p:cTn id="39" dur="500"/>
                                        <p:tgtEl>
                                          <p:spTgt spid="89154"/>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89173"/>
                                        </p:tgtEl>
                                        <p:attrNameLst>
                                          <p:attrName>style.visibility</p:attrName>
                                        </p:attrNameLst>
                                      </p:cBhvr>
                                      <p:to>
                                        <p:strVal val="visible"/>
                                      </p:to>
                                    </p:set>
                                    <p:animEffect transition="in" filter="dissolve">
                                      <p:cBhvr>
                                        <p:cTn id="42" dur="500"/>
                                        <p:tgtEl>
                                          <p:spTgt spid="89173"/>
                                        </p:tgtEl>
                                      </p:cBhvr>
                                    </p:animEffect>
                                  </p:childTnLst>
                                  <p:subTnLst>
                                    <p:animClr clrSpc="rgb" dir="cw">
                                      <p:cBhvr override="childStyle">
                                        <p:cTn dur="1" fill="hold" display="0" masterRel="nextClick" afterEffect="1"/>
                                        <p:tgtEl>
                                          <p:spTgt spid="89173"/>
                                        </p:tgtEl>
                                        <p:attrNameLst>
                                          <p:attrName>ppt_c</p:attrName>
                                        </p:attrNameLst>
                                      </p:cBhvr>
                                      <p:to>
                                        <a:schemeClr val="bg1"/>
                                      </p:to>
                                    </p:animClr>
                                  </p:subTnLst>
                                </p:cTn>
                              </p:par>
                            </p:childTnLst>
                          </p:cTn>
                        </p:par>
                      </p:childTnLst>
                    </p:cTn>
                  </p:par>
                  <p:par>
                    <p:cTn id="43" fill="hold">
                      <p:stCondLst>
                        <p:cond delay="indefinite"/>
                      </p:stCondLst>
                      <p:childTnLst>
                        <p:par>
                          <p:cTn id="44" fill="hold">
                            <p:stCondLst>
                              <p:cond delay="0"/>
                            </p:stCondLst>
                            <p:childTnLst>
                              <p:par>
                                <p:cTn id="45" presetID="18" presetClass="entr" presetSubtype="3" fill="hold" nodeType="clickEffect">
                                  <p:stCondLst>
                                    <p:cond delay="0"/>
                                  </p:stCondLst>
                                  <p:childTnLst>
                                    <p:set>
                                      <p:cBhvr>
                                        <p:cTn id="46" dur="1" fill="hold">
                                          <p:stCondLst>
                                            <p:cond delay="0"/>
                                          </p:stCondLst>
                                        </p:cTn>
                                        <p:tgtEl>
                                          <p:spTgt spid="89159"/>
                                        </p:tgtEl>
                                        <p:attrNameLst>
                                          <p:attrName>style.visibility</p:attrName>
                                        </p:attrNameLst>
                                      </p:cBhvr>
                                      <p:to>
                                        <p:strVal val="visible"/>
                                      </p:to>
                                    </p:set>
                                    <p:animEffect transition="in" filter="strips(upRight)">
                                      <p:cBhvr>
                                        <p:cTn id="47" dur="500"/>
                                        <p:tgtEl>
                                          <p:spTgt spid="89159"/>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89174"/>
                                        </p:tgtEl>
                                        <p:attrNameLst>
                                          <p:attrName>style.visibility</p:attrName>
                                        </p:attrNameLst>
                                      </p:cBhvr>
                                      <p:to>
                                        <p:strVal val="visible"/>
                                      </p:to>
                                    </p:set>
                                    <p:animEffect transition="in" filter="dissolve">
                                      <p:cBhvr>
                                        <p:cTn id="50" dur="500"/>
                                        <p:tgtEl>
                                          <p:spTgt spid="89174"/>
                                        </p:tgtEl>
                                      </p:cBhvr>
                                    </p:animEffect>
                                  </p:childTnLst>
                                  <p:subTnLst>
                                    <p:animClr clrSpc="rgb" dir="cw">
                                      <p:cBhvr override="childStyle">
                                        <p:cTn dur="1" fill="hold" display="0" masterRel="nextClick" afterEffect="1"/>
                                        <p:tgtEl>
                                          <p:spTgt spid="89174"/>
                                        </p:tgtEl>
                                        <p:attrNameLst>
                                          <p:attrName>ppt_c</p:attrName>
                                        </p:attrNameLst>
                                      </p:cBhvr>
                                      <p:to>
                                        <a:schemeClr val="bg1"/>
                                      </p:to>
                                    </p:animClr>
                                  </p:subTnLst>
                                </p:cTn>
                              </p:par>
                            </p:childTnLst>
                          </p:cTn>
                        </p:par>
                      </p:childTnLst>
                    </p:cTn>
                  </p:par>
                  <p:par>
                    <p:cTn id="51" fill="hold">
                      <p:stCondLst>
                        <p:cond delay="indefinite"/>
                      </p:stCondLst>
                      <p:childTnLst>
                        <p:par>
                          <p:cTn id="52" fill="hold">
                            <p:stCondLst>
                              <p:cond delay="0"/>
                            </p:stCondLst>
                            <p:childTnLst>
                              <p:par>
                                <p:cTn id="53" presetID="18" presetClass="entr" presetSubtype="3" fill="hold" nodeType="clickEffect">
                                  <p:stCondLst>
                                    <p:cond delay="0"/>
                                  </p:stCondLst>
                                  <p:childTnLst>
                                    <p:set>
                                      <p:cBhvr>
                                        <p:cTn id="54" dur="1" fill="hold">
                                          <p:stCondLst>
                                            <p:cond delay="0"/>
                                          </p:stCondLst>
                                        </p:cTn>
                                        <p:tgtEl>
                                          <p:spTgt spid="89164"/>
                                        </p:tgtEl>
                                        <p:attrNameLst>
                                          <p:attrName>style.visibility</p:attrName>
                                        </p:attrNameLst>
                                      </p:cBhvr>
                                      <p:to>
                                        <p:strVal val="visible"/>
                                      </p:to>
                                    </p:set>
                                    <p:animEffect transition="in" filter="strips(upRight)">
                                      <p:cBhvr>
                                        <p:cTn id="55" dur="500"/>
                                        <p:tgtEl>
                                          <p:spTgt spid="89164"/>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89175"/>
                                        </p:tgtEl>
                                        <p:attrNameLst>
                                          <p:attrName>style.visibility</p:attrName>
                                        </p:attrNameLst>
                                      </p:cBhvr>
                                      <p:to>
                                        <p:strVal val="visible"/>
                                      </p:to>
                                    </p:set>
                                    <p:animEffect transition="in" filter="dissolve">
                                      <p:cBhvr>
                                        <p:cTn id="58" dur="500"/>
                                        <p:tgtEl>
                                          <p:spTgt spid="89175"/>
                                        </p:tgtEl>
                                      </p:cBhvr>
                                    </p:animEffect>
                                  </p:childTnLst>
                                  <p:subTnLst>
                                    <p:animClr clrSpc="rgb" dir="cw">
                                      <p:cBhvr override="childStyle">
                                        <p:cTn dur="1" fill="hold" display="0" masterRel="nextClick" afterEffect="1"/>
                                        <p:tgtEl>
                                          <p:spTgt spid="89175"/>
                                        </p:tgtEl>
                                        <p:attrNameLst>
                                          <p:attrName>ppt_c</p:attrName>
                                        </p:attrNameLst>
                                      </p:cBhvr>
                                      <p:to>
                                        <a:schemeClr val="bg1"/>
                                      </p:to>
                                    </p:animClr>
                                  </p:subTnLst>
                                </p:cTn>
                              </p:par>
                            </p:childTnLst>
                          </p:cTn>
                        </p:par>
                      </p:childTnLst>
                    </p:cTn>
                  </p:par>
                  <p:par>
                    <p:cTn id="59" fill="hold">
                      <p:stCondLst>
                        <p:cond delay="indefinite"/>
                      </p:stCondLst>
                      <p:childTnLst>
                        <p:par>
                          <p:cTn id="60" fill="hold">
                            <p:stCondLst>
                              <p:cond delay="0"/>
                            </p:stCondLst>
                            <p:childTnLst>
                              <p:par>
                                <p:cTn id="61" presetID="18" presetClass="entr" presetSubtype="3" fill="hold" grpId="0" nodeType="clickEffect">
                                  <p:stCondLst>
                                    <p:cond delay="0"/>
                                  </p:stCondLst>
                                  <p:childTnLst>
                                    <p:set>
                                      <p:cBhvr>
                                        <p:cTn id="62" dur="1" fill="hold">
                                          <p:stCondLst>
                                            <p:cond delay="0"/>
                                          </p:stCondLst>
                                        </p:cTn>
                                        <p:tgtEl>
                                          <p:spTgt spid="89101"/>
                                        </p:tgtEl>
                                        <p:attrNameLst>
                                          <p:attrName>style.visibility</p:attrName>
                                        </p:attrNameLst>
                                      </p:cBhvr>
                                      <p:to>
                                        <p:strVal val="visible"/>
                                      </p:to>
                                    </p:set>
                                    <p:animEffect transition="in" filter="strips(upRight)">
                                      <p:cBhvr>
                                        <p:cTn id="63" dur="500"/>
                                        <p:tgtEl>
                                          <p:spTgt spid="89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01" grpId="0" animBg="1"/>
      <p:bldP spid="89102" grpId="0" animBg="1"/>
      <p:bldP spid="89169" grpId="0" animBg="1"/>
      <p:bldP spid="89170" grpId="0" animBg="1"/>
      <p:bldP spid="89171" grpId="0" animBg="1"/>
      <p:bldP spid="89172" grpId="0" animBg="1"/>
      <p:bldP spid="89173" grpId="0" animBg="1"/>
      <p:bldP spid="89174" grpId="0" animBg="1"/>
      <p:bldP spid="891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algn="ctr" eaLnBrk="1" hangingPunct="1">
              <a:defRPr/>
            </a:pPr>
            <a:r>
              <a:rPr lang="en-US"/>
              <a:t>Market Supply vs. Individual Supply</a:t>
            </a:r>
          </a:p>
        </p:txBody>
      </p:sp>
      <p:sp>
        <p:nvSpPr>
          <p:cNvPr id="15363" name="Rectangle 3"/>
          <p:cNvSpPr>
            <a:spLocks noGrp="1" noRot="1" noChangeArrowheads="1"/>
          </p:cNvSpPr>
          <p:nvPr>
            <p:ph type="body" idx="1"/>
          </p:nvPr>
        </p:nvSpPr>
        <p:spPr/>
        <p:txBody>
          <a:bodyPr/>
          <a:lstStyle/>
          <a:p>
            <a:pPr eaLnBrk="1" hangingPunct="1">
              <a:defRPr/>
            </a:pPr>
            <a:r>
              <a:rPr lang="en-US"/>
              <a:t>The market supply curve can be found by summing individual supply curves</a:t>
            </a:r>
          </a:p>
          <a:p>
            <a:pPr eaLnBrk="1" hangingPunct="1">
              <a:defRPr/>
            </a:pPr>
            <a:r>
              <a:rPr lang="en-US"/>
              <a:t>Individual supply curves are summed horizontally at every price</a:t>
            </a:r>
          </a:p>
          <a:p>
            <a:pPr eaLnBrk="1" hangingPunct="1">
              <a:defRPr/>
            </a:pPr>
            <a:r>
              <a:rPr lang="en-US"/>
              <a:t>The market supply curve shows how the total quantity supplied varies as the price of the good varies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Group 2"/>
          <p:cNvGrpSpPr>
            <a:grpSpLocks/>
          </p:cNvGrpSpPr>
          <p:nvPr/>
        </p:nvGrpSpPr>
        <p:grpSpPr bwMode="auto">
          <a:xfrm>
            <a:off x="841375" y="2801938"/>
            <a:ext cx="7491413" cy="3863975"/>
            <a:chOff x="530" y="1765"/>
            <a:chExt cx="4719" cy="2434"/>
          </a:xfrm>
        </p:grpSpPr>
        <p:sp>
          <p:nvSpPr>
            <p:cNvPr id="102486" name="Rectangle 3"/>
            <p:cNvSpPr>
              <a:spLocks noChangeArrowheads="1"/>
            </p:cNvSpPr>
            <p:nvPr/>
          </p:nvSpPr>
          <p:spPr bwMode="auto">
            <a:xfrm>
              <a:off x="530" y="1765"/>
              <a:ext cx="4719" cy="2434"/>
            </a:xfrm>
            <a:prstGeom prst="rect">
              <a:avLst/>
            </a:prstGeom>
            <a:solidFill>
              <a:srgbClr val="FFFFCC"/>
            </a:solidFill>
            <a:ln w="9525">
              <a:noFill/>
              <a:miter lim="800000"/>
              <a:headEnd/>
              <a:tailEnd/>
            </a:ln>
          </p:spPr>
          <p:txBody>
            <a:bodyPr wrap="none" anchor="ctr"/>
            <a:lstStyle/>
            <a:p>
              <a:pPr eaLnBrk="0" hangingPunct="0"/>
              <a:endParaRPr lang="en-US"/>
            </a:p>
          </p:txBody>
        </p:sp>
        <p:sp>
          <p:nvSpPr>
            <p:cNvPr id="102487" name="Line 4"/>
            <p:cNvSpPr>
              <a:spLocks noChangeShapeType="1"/>
            </p:cNvSpPr>
            <p:nvPr/>
          </p:nvSpPr>
          <p:spPr bwMode="auto">
            <a:xfrm>
              <a:off x="582" y="2095"/>
              <a:ext cx="4588" cy="0"/>
            </a:xfrm>
            <a:prstGeom prst="line">
              <a:avLst/>
            </a:prstGeom>
            <a:noFill/>
            <a:ln w="12700">
              <a:solidFill>
                <a:schemeClr val="tx1"/>
              </a:solidFill>
              <a:round/>
              <a:headEnd/>
              <a:tailEnd/>
            </a:ln>
          </p:spPr>
          <p:txBody>
            <a:bodyPr/>
            <a:lstStyle/>
            <a:p>
              <a:endParaRPr lang="en-US"/>
            </a:p>
          </p:txBody>
        </p:sp>
      </p:grpSp>
      <p:sp>
        <p:nvSpPr>
          <p:cNvPr id="93189" name="Rectangle 5"/>
          <p:cNvSpPr>
            <a:spLocks noGrp="1" noRot="1" noChangeArrowheads="1"/>
          </p:cNvSpPr>
          <p:nvPr>
            <p:ph type="title"/>
          </p:nvPr>
        </p:nvSpPr>
        <p:spPr>
          <a:xfrm>
            <a:off x="142875" y="381000"/>
            <a:ext cx="9001125" cy="588963"/>
          </a:xfrm>
        </p:spPr>
        <p:txBody>
          <a:bodyPr/>
          <a:lstStyle/>
          <a:p>
            <a:pPr algn="ctr" eaLnBrk="1" hangingPunct="1">
              <a:defRPr/>
            </a:pPr>
            <a:r>
              <a:rPr lang="en-US" sz="3800"/>
              <a:t>Market Supply versus Individual Supply</a:t>
            </a:r>
          </a:p>
        </p:txBody>
      </p:sp>
      <p:sp>
        <p:nvSpPr>
          <p:cNvPr id="93190" name="Rectangle 6"/>
          <p:cNvSpPr>
            <a:spLocks noGrp="1" noRot="1" noChangeArrowheads="1"/>
          </p:cNvSpPr>
          <p:nvPr>
            <p:ph type="body" idx="1"/>
          </p:nvPr>
        </p:nvSpPr>
        <p:spPr>
          <a:xfrm>
            <a:off x="304800" y="1143000"/>
            <a:ext cx="8526463" cy="1558925"/>
          </a:xfrm>
        </p:spPr>
        <p:txBody>
          <a:bodyPr/>
          <a:lstStyle/>
          <a:p>
            <a:pPr eaLnBrk="1" hangingPunct="1">
              <a:spcBef>
                <a:spcPct val="35000"/>
              </a:spcBef>
              <a:defRPr/>
            </a:pPr>
            <a:r>
              <a:rPr lang="en-US"/>
              <a:t>Suppose Starbucks and Jitters are the only two sellers in this market.     (</a:t>
            </a:r>
            <a:r>
              <a:rPr lang="en-US" b="1" i="1"/>
              <a:t>Q</a:t>
            </a:r>
            <a:r>
              <a:rPr lang="en-US" b="1" i="1" baseline="30000"/>
              <a:t>s</a:t>
            </a:r>
            <a:r>
              <a:rPr lang="en-US"/>
              <a:t> = quantity supplied)</a:t>
            </a:r>
          </a:p>
        </p:txBody>
      </p:sp>
      <p:grpSp>
        <p:nvGrpSpPr>
          <p:cNvPr id="93191" name="Group 7"/>
          <p:cNvGrpSpPr>
            <a:grpSpLocks/>
          </p:cNvGrpSpPr>
          <p:nvPr/>
        </p:nvGrpSpPr>
        <p:grpSpPr bwMode="auto">
          <a:xfrm>
            <a:off x="2116138" y="2832100"/>
            <a:ext cx="1873250" cy="3816350"/>
            <a:chOff x="1333" y="1784"/>
            <a:chExt cx="1180" cy="2404"/>
          </a:xfrm>
        </p:grpSpPr>
        <p:sp>
          <p:nvSpPr>
            <p:cNvPr id="93192" name="Rectangle 8"/>
            <p:cNvSpPr>
              <a:spLocks noChangeArrowheads="1"/>
            </p:cNvSpPr>
            <p:nvPr/>
          </p:nvSpPr>
          <p:spPr bwMode="auto">
            <a:xfrm>
              <a:off x="1333" y="3889"/>
              <a:ext cx="1180"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18</a:t>
              </a:r>
            </a:p>
          </p:txBody>
        </p:sp>
        <p:sp>
          <p:nvSpPr>
            <p:cNvPr id="93193" name="Rectangle 9"/>
            <p:cNvSpPr>
              <a:spLocks noChangeArrowheads="1"/>
            </p:cNvSpPr>
            <p:nvPr/>
          </p:nvSpPr>
          <p:spPr bwMode="auto">
            <a:xfrm>
              <a:off x="1333" y="3590"/>
              <a:ext cx="1180"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15</a:t>
              </a:r>
            </a:p>
          </p:txBody>
        </p:sp>
        <p:sp>
          <p:nvSpPr>
            <p:cNvPr id="93194" name="Rectangle 10"/>
            <p:cNvSpPr>
              <a:spLocks noChangeArrowheads="1"/>
            </p:cNvSpPr>
            <p:nvPr/>
          </p:nvSpPr>
          <p:spPr bwMode="auto">
            <a:xfrm>
              <a:off x="1333" y="3291"/>
              <a:ext cx="1180"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12</a:t>
              </a:r>
            </a:p>
          </p:txBody>
        </p:sp>
        <p:sp>
          <p:nvSpPr>
            <p:cNvPr id="93195" name="Rectangle 11"/>
            <p:cNvSpPr>
              <a:spLocks noChangeArrowheads="1"/>
            </p:cNvSpPr>
            <p:nvPr/>
          </p:nvSpPr>
          <p:spPr bwMode="auto">
            <a:xfrm>
              <a:off x="1333" y="2992"/>
              <a:ext cx="1180"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9</a:t>
              </a:r>
            </a:p>
          </p:txBody>
        </p:sp>
        <p:sp>
          <p:nvSpPr>
            <p:cNvPr id="93196" name="Rectangle 12"/>
            <p:cNvSpPr>
              <a:spLocks noChangeArrowheads="1"/>
            </p:cNvSpPr>
            <p:nvPr/>
          </p:nvSpPr>
          <p:spPr bwMode="auto">
            <a:xfrm>
              <a:off x="1333" y="2693"/>
              <a:ext cx="1180"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6</a:t>
              </a:r>
            </a:p>
          </p:txBody>
        </p:sp>
        <p:sp>
          <p:nvSpPr>
            <p:cNvPr id="93197" name="Rectangle 13"/>
            <p:cNvSpPr>
              <a:spLocks noChangeArrowheads="1"/>
            </p:cNvSpPr>
            <p:nvPr/>
          </p:nvSpPr>
          <p:spPr bwMode="auto">
            <a:xfrm>
              <a:off x="1333" y="2394"/>
              <a:ext cx="1180"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3</a:t>
              </a:r>
            </a:p>
          </p:txBody>
        </p:sp>
        <p:sp>
          <p:nvSpPr>
            <p:cNvPr id="93198" name="Rectangle 14"/>
            <p:cNvSpPr>
              <a:spLocks noChangeArrowheads="1"/>
            </p:cNvSpPr>
            <p:nvPr/>
          </p:nvSpPr>
          <p:spPr bwMode="auto">
            <a:xfrm>
              <a:off x="1333" y="2095"/>
              <a:ext cx="1180"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0</a:t>
              </a:r>
            </a:p>
          </p:txBody>
        </p:sp>
        <p:sp>
          <p:nvSpPr>
            <p:cNvPr id="93199" name="Rectangle 15"/>
            <p:cNvSpPr>
              <a:spLocks noChangeArrowheads="1"/>
            </p:cNvSpPr>
            <p:nvPr/>
          </p:nvSpPr>
          <p:spPr bwMode="auto">
            <a:xfrm>
              <a:off x="1333" y="1784"/>
              <a:ext cx="1180" cy="311"/>
            </a:xfrm>
            <a:prstGeom prst="rect">
              <a:avLst/>
            </a:prstGeom>
            <a:noFill/>
            <a:ln w="9525">
              <a:noFill/>
              <a:miter lim="800000"/>
              <a:headEnd/>
              <a:tailEnd/>
            </a:ln>
            <a:effectLst/>
          </p:spPr>
          <p:txBody>
            <a:bodyPr anchor="ctr" anchorCtr="1"/>
            <a:lstStyle/>
            <a:p>
              <a:pPr algn="ct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Starbucks</a:t>
              </a:r>
            </a:p>
          </p:txBody>
        </p:sp>
      </p:grpSp>
      <p:grpSp>
        <p:nvGrpSpPr>
          <p:cNvPr id="93200" name="Group 16"/>
          <p:cNvGrpSpPr>
            <a:grpSpLocks/>
          </p:cNvGrpSpPr>
          <p:nvPr/>
        </p:nvGrpSpPr>
        <p:grpSpPr bwMode="auto">
          <a:xfrm>
            <a:off x="4256088" y="2832100"/>
            <a:ext cx="1598612" cy="3816350"/>
            <a:chOff x="2681" y="1784"/>
            <a:chExt cx="1007" cy="2404"/>
          </a:xfrm>
        </p:grpSpPr>
        <p:sp>
          <p:nvSpPr>
            <p:cNvPr id="93201" name="Rectangle 17"/>
            <p:cNvSpPr>
              <a:spLocks noChangeArrowheads="1"/>
            </p:cNvSpPr>
            <p:nvPr/>
          </p:nvSpPr>
          <p:spPr bwMode="auto">
            <a:xfrm>
              <a:off x="2681" y="3889"/>
              <a:ext cx="1007"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12</a:t>
              </a:r>
            </a:p>
          </p:txBody>
        </p:sp>
        <p:sp>
          <p:nvSpPr>
            <p:cNvPr id="93202" name="Rectangle 18"/>
            <p:cNvSpPr>
              <a:spLocks noChangeArrowheads="1"/>
            </p:cNvSpPr>
            <p:nvPr/>
          </p:nvSpPr>
          <p:spPr bwMode="auto">
            <a:xfrm>
              <a:off x="2681" y="3590"/>
              <a:ext cx="1007"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10</a:t>
              </a:r>
            </a:p>
          </p:txBody>
        </p:sp>
        <p:sp>
          <p:nvSpPr>
            <p:cNvPr id="93203" name="Rectangle 19"/>
            <p:cNvSpPr>
              <a:spLocks noChangeArrowheads="1"/>
            </p:cNvSpPr>
            <p:nvPr/>
          </p:nvSpPr>
          <p:spPr bwMode="auto">
            <a:xfrm>
              <a:off x="2681" y="3291"/>
              <a:ext cx="1007"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8</a:t>
              </a:r>
            </a:p>
          </p:txBody>
        </p:sp>
        <p:sp>
          <p:nvSpPr>
            <p:cNvPr id="93204" name="Rectangle 20"/>
            <p:cNvSpPr>
              <a:spLocks noChangeArrowheads="1"/>
            </p:cNvSpPr>
            <p:nvPr/>
          </p:nvSpPr>
          <p:spPr bwMode="auto">
            <a:xfrm>
              <a:off x="2681" y="2992"/>
              <a:ext cx="1007"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6</a:t>
              </a:r>
            </a:p>
          </p:txBody>
        </p:sp>
        <p:sp>
          <p:nvSpPr>
            <p:cNvPr id="93205" name="Rectangle 21"/>
            <p:cNvSpPr>
              <a:spLocks noChangeArrowheads="1"/>
            </p:cNvSpPr>
            <p:nvPr/>
          </p:nvSpPr>
          <p:spPr bwMode="auto">
            <a:xfrm>
              <a:off x="2681" y="2693"/>
              <a:ext cx="1007"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4</a:t>
              </a:r>
            </a:p>
          </p:txBody>
        </p:sp>
        <p:sp>
          <p:nvSpPr>
            <p:cNvPr id="93206" name="Rectangle 22"/>
            <p:cNvSpPr>
              <a:spLocks noChangeArrowheads="1"/>
            </p:cNvSpPr>
            <p:nvPr/>
          </p:nvSpPr>
          <p:spPr bwMode="auto">
            <a:xfrm>
              <a:off x="2681" y="2394"/>
              <a:ext cx="1007"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2</a:t>
              </a:r>
            </a:p>
          </p:txBody>
        </p:sp>
        <p:sp>
          <p:nvSpPr>
            <p:cNvPr id="93207" name="Rectangle 23"/>
            <p:cNvSpPr>
              <a:spLocks noChangeArrowheads="1"/>
            </p:cNvSpPr>
            <p:nvPr/>
          </p:nvSpPr>
          <p:spPr bwMode="auto">
            <a:xfrm>
              <a:off x="2681" y="2095"/>
              <a:ext cx="1007"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0</a:t>
              </a:r>
            </a:p>
          </p:txBody>
        </p:sp>
        <p:sp>
          <p:nvSpPr>
            <p:cNvPr id="93208" name="Rectangle 24"/>
            <p:cNvSpPr>
              <a:spLocks noChangeArrowheads="1"/>
            </p:cNvSpPr>
            <p:nvPr/>
          </p:nvSpPr>
          <p:spPr bwMode="auto">
            <a:xfrm>
              <a:off x="2681" y="1784"/>
              <a:ext cx="1007" cy="311"/>
            </a:xfrm>
            <a:prstGeom prst="rect">
              <a:avLst/>
            </a:prstGeom>
            <a:noFill/>
            <a:ln w="9525">
              <a:noFill/>
              <a:miter lim="800000"/>
              <a:headEnd/>
              <a:tailEnd/>
            </a:ln>
            <a:effectLst/>
          </p:spPr>
          <p:txBody>
            <a:bodyPr anchor="ctr" anchorCtr="1"/>
            <a:lstStyle/>
            <a:p>
              <a:pPr algn="ct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Jitters</a:t>
              </a:r>
            </a:p>
          </p:txBody>
        </p:sp>
      </p:grpSp>
      <p:grpSp>
        <p:nvGrpSpPr>
          <p:cNvPr id="93209" name="Group 25"/>
          <p:cNvGrpSpPr>
            <a:grpSpLocks/>
          </p:cNvGrpSpPr>
          <p:nvPr/>
        </p:nvGrpSpPr>
        <p:grpSpPr bwMode="auto">
          <a:xfrm>
            <a:off x="4038600" y="4648200"/>
            <a:ext cx="4217988" cy="1898650"/>
            <a:chOff x="2513" y="2992"/>
            <a:chExt cx="2657" cy="1196"/>
          </a:xfrm>
        </p:grpSpPr>
        <p:sp>
          <p:nvSpPr>
            <p:cNvPr id="93210" name="Rectangle 26"/>
            <p:cNvSpPr>
              <a:spLocks noChangeArrowheads="1"/>
            </p:cNvSpPr>
            <p:nvPr/>
          </p:nvSpPr>
          <p:spPr bwMode="auto">
            <a:xfrm>
              <a:off x="2513" y="3889"/>
              <a:ext cx="168"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a:t>
              </a:r>
            </a:p>
          </p:txBody>
        </p:sp>
        <p:sp>
          <p:nvSpPr>
            <p:cNvPr id="93211" name="Rectangle 27"/>
            <p:cNvSpPr>
              <a:spLocks noChangeArrowheads="1"/>
            </p:cNvSpPr>
            <p:nvPr/>
          </p:nvSpPr>
          <p:spPr bwMode="auto">
            <a:xfrm>
              <a:off x="2513" y="3590"/>
              <a:ext cx="168"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a:t>
              </a:r>
            </a:p>
          </p:txBody>
        </p:sp>
        <p:sp>
          <p:nvSpPr>
            <p:cNvPr id="93212" name="Rectangle 28"/>
            <p:cNvSpPr>
              <a:spLocks noChangeArrowheads="1"/>
            </p:cNvSpPr>
            <p:nvPr/>
          </p:nvSpPr>
          <p:spPr bwMode="auto">
            <a:xfrm>
              <a:off x="2513" y="3291"/>
              <a:ext cx="168"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a:t>
              </a:r>
            </a:p>
          </p:txBody>
        </p:sp>
        <p:sp>
          <p:nvSpPr>
            <p:cNvPr id="93213" name="Rectangle 29"/>
            <p:cNvSpPr>
              <a:spLocks noChangeArrowheads="1"/>
            </p:cNvSpPr>
            <p:nvPr/>
          </p:nvSpPr>
          <p:spPr bwMode="auto">
            <a:xfrm>
              <a:off x="2513" y="2992"/>
              <a:ext cx="168"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a:t>
              </a:r>
            </a:p>
          </p:txBody>
        </p:sp>
        <p:sp>
          <p:nvSpPr>
            <p:cNvPr id="93214" name="Rectangle 30"/>
            <p:cNvSpPr>
              <a:spLocks noChangeArrowheads="1"/>
            </p:cNvSpPr>
            <p:nvPr/>
          </p:nvSpPr>
          <p:spPr bwMode="auto">
            <a:xfrm>
              <a:off x="3688" y="3889"/>
              <a:ext cx="285"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a:t>
              </a:r>
            </a:p>
          </p:txBody>
        </p:sp>
        <p:sp>
          <p:nvSpPr>
            <p:cNvPr id="93215" name="Rectangle 31"/>
            <p:cNvSpPr>
              <a:spLocks noChangeArrowheads="1"/>
            </p:cNvSpPr>
            <p:nvPr/>
          </p:nvSpPr>
          <p:spPr bwMode="auto">
            <a:xfrm>
              <a:off x="3688" y="3590"/>
              <a:ext cx="285"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a:t>
              </a:r>
            </a:p>
          </p:txBody>
        </p:sp>
        <p:sp>
          <p:nvSpPr>
            <p:cNvPr id="93216" name="Rectangle 32"/>
            <p:cNvSpPr>
              <a:spLocks noChangeArrowheads="1"/>
            </p:cNvSpPr>
            <p:nvPr/>
          </p:nvSpPr>
          <p:spPr bwMode="auto">
            <a:xfrm>
              <a:off x="3688" y="3291"/>
              <a:ext cx="285"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a:t>
              </a:r>
            </a:p>
          </p:txBody>
        </p:sp>
        <p:sp>
          <p:nvSpPr>
            <p:cNvPr id="93217" name="Rectangle 33"/>
            <p:cNvSpPr>
              <a:spLocks noChangeArrowheads="1"/>
            </p:cNvSpPr>
            <p:nvPr/>
          </p:nvSpPr>
          <p:spPr bwMode="auto">
            <a:xfrm>
              <a:off x="3688" y="2992"/>
              <a:ext cx="285"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a:t>
              </a:r>
            </a:p>
          </p:txBody>
        </p:sp>
        <p:sp>
          <p:nvSpPr>
            <p:cNvPr id="93218" name="Rectangle 34"/>
            <p:cNvSpPr>
              <a:spLocks noChangeArrowheads="1"/>
            </p:cNvSpPr>
            <p:nvPr/>
          </p:nvSpPr>
          <p:spPr bwMode="auto">
            <a:xfrm>
              <a:off x="3973" y="3889"/>
              <a:ext cx="1197"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FF0000"/>
                  </a:solidFill>
                  <a:effectLst>
                    <a:outerShdw blurRad="38100" dist="38100" dir="2700000" algn="tl">
                      <a:srgbClr val="000000"/>
                    </a:outerShdw>
                  </a:effectLst>
                </a:rPr>
                <a:t>30</a:t>
              </a:r>
            </a:p>
          </p:txBody>
        </p:sp>
        <p:sp>
          <p:nvSpPr>
            <p:cNvPr id="93219" name="Rectangle 35"/>
            <p:cNvSpPr>
              <a:spLocks noChangeArrowheads="1"/>
            </p:cNvSpPr>
            <p:nvPr/>
          </p:nvSpPr>
          <p:spPr bwMode="auto">
            <a:xfrm>
              <a:off x="3973" y="3590"/>
              <a:ext cx="1197"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FF0000"/>
                  </a:solidFill>
                  <a:effectLst>
                    <a:outerShdw blurRad="38100" dist="38100" dir="2700000" algn="tl">
                      <a:srgbClr val="000000"/>
                    </a:outerShdw>
                  </a:effectLst>
                </a:rPr>
                <a:t>25</a:t>
              </a:r>
            </a:p>
          </p:txBody>
        </p:sp>
        <p:sp>
          <p:nvSpPr>
            <p:cNvPr id="93220" name="Rectangle 36"/>
            <p:cNvSpPr>
              <a:spLocks noChangeArrowheads="1"/>
            </p:cNvSpPr>
            <p:nvPr/>
          </p:nvSpPr>
          <p:spPr bwMode="auto">
            <a:xfrm>
              <a:off x="3973" y="3291"/>
              <a:ext cx="1197"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FF0000"/>
                  </a:solidFill>
                  <a:effectLst>
                    <a:outerShdw blurRad="38100" dist="38100" dir="2700000" algn="tl">
                      <a:srgbClr val="000000"/>
                    </a:outerShdw>
                  </a:effectLst>
                </a:rPr>
                <a:t>20</a:t>
              </a:r>
            </a:p>
          </p:txBody>
        </p:sp>
        <p:sp>
          <p:nvSpPr>
            <p:cNvPr id="93221" name="Rectangle 37"/>
            <p:cNvSpPr>
              <a:spLocks noChangeArrowheads="1"/>
            </p:cNvSpPr>
            <p:nvPr/>
          </p:nvSpPr>
          <p:spPr bwMode="auto">
            <a:xfrm>
              <a:off x="3973" y="2992"/>
              <a:ext cx="1197"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FF0000"/>
                  </a:solidFill>
                  <a:effectLst>
                    <a:outerShdw blurRad="38100" dist="38100" dir="2700000" algn="tl">
                      <a:srgbClr val="000000"/>
                    </a:outerShdw>
                  </a:effectLst>
                </a:rPr>
                <a:t>15</a:t>
              </a:r>
            </a:p>
          </p:txBody>
        </p:sp>
      </p:grpSp>
      <p:grpSp>
        <p:nvGrpSpPr>
          <p:cNvPr id="93222" name="Group 38"/>
          <p:cNvGrpSpPr>
            <a:grpSpLocks/>
          </p:cNvGrpSpPr>
          <p:nvPr/>
        </p:nvGrpSpPr>
        <p:grpSpPr bwMode="auto">
          <a:xfrm>
            <a:off x="3989388" y="4275138"/>
            <a:ext cx="4217987" cy="474662"/>
            <a:chOff x="2513" y="2693"/>
            <a:chExt cx="2657" cy="299"/>
          </a:xfrm>
        </p:grpSpPr>
        <p:sp>
          <p:nvSpPr>
            <p:cNvPr id="93223" name="Rectangle 39"/>
            <p:cNvSpPr>
              <a:spLocks noChangeArrowheads="1"/>
            </p:cNvSpPr>
            <p:nvPr/>
          </p:nvSpPr>
          <p:spPr bwMode="auto">
            <a:xfrm>
              <a:off x="2513" y="2693"/>
              <a:ext cx="168"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a:t>
              </a:r>
            </a:p>
          </p:txBody>
        </p:sp>
        <p:sp>
          <p:nvSpPr>
            <p:cNvPr id="93224" name="Rectangle 40"/>
            <p:cNvSpPr>
              <a:spLocks noChangeArrowheads="1"/>
            </p:cNvSpPr>
            <p:nvPr/>
          </p:nvSpPr>
          <p:spPr bwMode="auto">
            <a:xfrm>
              <a:off x="3688" y="2693"/>
              <a:ext cx="285"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a:t>
              </a:r>
            </a:p>
          </p:txBody>
        </p:sp>
        <p:sp>
          <p:nvSpPr>
            <p:cNvPr id="93225" name="Rectangle 41"/>
            <p:cNvSpPr>
              <a:spLocks noChangeArrowheads="1"/>
            </p:cNvSpPr>
            <p:nvPr/>
          </p:nvSpPr>
          <p:spPr bwMode="auto">
            <a:xfrm>
              <a:off x="3973" y="2693"/>
              <a:ext cx="1197"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FF0000"/>
                  </a:solidFill>
                  <a:effectLst>
                    <a:outerShdw blurRad="38100" dist="38100" dir="2700000" algn="tl">
                      <a:srgbClr val="000000"/>
                    </a:outerShdw>
                  </a:effectLst>
                </a:rPr>
                <a:t>10</a:t>
              </a:r>
            </a:p>
          </p:txBody>
        </p:sp>
      </p:grpSp>
      <p:grpSp>
        <p:nvGrpSpPr>
          <p:cNvPr id="93226" name="Group 42"/>
          <p:cNvGrpSpPr>
            <a:grpSpLocks/>
          </p:cNvGrpSpPr>
          <p:nvPr/>
        </p:nvGrpSpPr>
        <p:grpSpPr bwMode="auto">
          <a:xfrm>
            <a:off x="3989388" y="3800475"/>
            <a:ext cx="4217987" cy="474663"/>
            <a:chOff x="2513" y="2394"/>
            <a:chExt cx="2657" cy="299"/>
          </a:xfrm>
        </p:grpSpPr>
        <p:sp>
          <p:nvSpPr>
            <p:cNvPr id="93227" name="Rectangle 43"/>
            <p:cNvSpPr>
              <a:spLocks noChangeArrowheads="1"/>
            </p:cNvSpPr>
            <p:nvPr/>
          </p:nvSpPr>
          <p:spPr bwMode="auto">
            <a:xfrm>
              <a:off x="2513" y="2394"/>
              <a:ext cx="168"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a:t>
              </a:r>
            </a:p>
          </p:txBody>
        </p:sp>
        <p:sp>
          <p:nvSpPr>
            <p:cNvPr id="93228" name="Rectangle 44"/>
            <p:cNvSpPr>
              <a:spLocks noChangeArrowheads="1"/>
            </p:cNvSpPr>
            <p:nvPr/>
          </p:nvSpPr>
          <p:spPr bwMode="auto">
            <a:xfrm>
              <a:off x="3688" y="2394"/>
              <a:ext cx="285"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a:t>
              </a:r>
            </a:p>
          </p:txBody>
        </p:sp>
        <p:sp>
          <p:nvSpPr>
            <p:cNvPr id="93229" name="Rectangle 45"/>
            <p:cNvSpPr>
              <a:spLocks noChangeArrowheads="1"/>
            </p:cNvSpPr>
            <p:nvPr/>
          </p:nvSpPr>
          <p:spPr bwMode="auto">
            <a:xfrm>
              <a:off x="3973" y="2394"/>
              <a:ext cx="1197"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FF0000"/>
                  </a:solidFill>
                  <a:effectLst>
                    <a:outerShdw blurRad="38100" dist="38100" dir="2700000" algn="tl">
                      <a:srgbClr val="000000"/>
                    </a:outerShdw>
                  </a:effectLst>
                </a:rPr>
                <a:t>5</a:t>
              </a:r>
            </a:p>
          </p:txBody>
        </p:sp>
      </p:grpSp>
      <p:grpSp>
        <p:nvGrpSpPr>
          <p:cNvPr id="93230" name="Group 46"/>
          <p:cNvGrpSpPr>
            <a:grpSpLocks/>
          </p:cNvGrpSpPr>
          <p:nvPr/>
        </p:nvGrpSpPr>
        <p:grpSpPr bwMode="auto">
          <a:xfrm>
            <a:off x="3989388" y="3325813"/>
            <a:ext cx="4217987" cy="474662"/>
            <a:chOff x="2513" y="2095"/>
            <a:chExt cx="2657" cy="299"/>
          </a:xfrm>
        </p:grpSpPr>
        <p:sp>
          <p:nvSpPr>
            <p:cNvPr id="93231" name="Rectangle 47"/>
            <p:cNvSpPr>
              <a:spLocks noChangeArrowheads="1"/>
            </p:cNvSpPr>
            <p:nvPr/>
          </p:nvSpPr>
          <p:spPr bwMode="auto">
            <a:xfrm>
              <a:off x="2513" y="2095"/>
              <a:ext cx="168"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a:t>
              </a:r>
            </a:p>
          </p:txBody>
        </p:sp>
        <p:sp>
          <p:nvSpPr>
            <p:cNvPr id="93232" name="Rectangle 48"/>
            <p:cNvSpPr>
              <a:spLocks noChangeArrowheads="1"/>
            </p:cNvSpPr>
            <p:nvPr/>
          </p:nvSpPr>
          <p:spPr bwMode="auto">
            <a:xfrm>
              <a:off x="3688" y="2095"/>
              <a:ext cx="285"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a:t>
              </a:r>
            </a:p>
          </p:txBody>
        </p:sp>
        <p:sp>
          <p:nvSpPr>
            <p:cNvPr id="93233" name="Rectangle 49"/>
            <p:cNvSpPr>
              <a:spLocks noChangeArrowheads="1"/>
            </p:cNvSpPr>
            <p:nvPr/>
          </p:nvSpPr>
          <p:spPr bwMode="auto">
            <a:xfrm>
              <a:off x="3973" y="2095"/>
              <a:ext cx="1197" cy="299"/>
            </a:xfrm>
            <a:prstGeom prst="rect">
              <a:avLst/>
            </a:prstGeom>
            <a:noFill/>
            <a:ln w="9525">
              <a:noFill/>
              <a:miter lim="800000"/>
              <a:headEnd/>
              <a:tailEnd/>
            </a:ln>
            <a:effectLst/>
          </p:spPr>
          <p:txBody>
            <a:bodyPr anchor="ctr" anchorCtr="1"/>
            <a:lstStyle/>
            <a:p>
              <a:pPr>
                <a:spcBef>
                  <a:spcPct val="20000"/>
                </a:spcBef>
                <a:buClr>
                  <a:schemeClr val="hlink"/>
                </a:buClr>
                <a:buFont typeface="Wingdings" pitchFamily="2" charset="2"/>
                <a:buNone/>
                <a:defRPr/>
              </a:pPr>
              <a:r>
                <a:rPr lang="en-US" sz="2800">
                  <a:solidFill>
                    <a:srgbClr val="FF0000"/>
                  </a:solidFill>
                  <a:effectLst>
                    <a:outerShdw blurRad="38100" dist="38100" dir="2700000" algn="tl">
                      <a:srgbClr val="000000"/>
                    </a:outerShdw>
                  </a:effectLst>
                </a:rPr>
                <a:t>0</a:t>
              </a:r>
            </a:p>
          </p:txBody>
        </p:sp>
      </p:grpSp>
      <p:sp>
        <p:nvSpPr>
          <p:cNvPr id="93234" name="Rectangle 50"/>
          <p:cNvSpPr>
            <a:spLocks noChangeArrowheads="1"/>
          </p:cNvSpPr>
          <p:nvPr/>
        </p:nvSpPr>
        <p:spPr bwMode="auto">
          <a:xfrm>
            <a:off x="6307138" y="2832100"/>
            <a:ext cx="1900237" cy="493713"/>
          </a:xfrm>
          <a:prstGeom prst="rect">
            <a:avLst/>
          </a:prstGeom>
          <a:noFill/>
          <a:ln w="9525">
            <a:noFill/>
            <a:miter lim="800000"/>
            <a:headEnd/>
            <a:tailEnd/>
          </a:ln>
          <a:effectLst/>
        </p:spPr>
        <p:txBody>
          <a:bodyPr anchor="ctr" anchorCtr="1"/>
          <a:lstStyle/>
          <a:p>
            <a:pPr algn="ctr">
              <a:spcBef>
                <a:spcPct val="20000"/>
              </a:spcBef>
              <a:buClr>
                <a:schemeClr val="hlink"/>
              </a:buClr>
              <a:buFont typeface="Wingdings" pitchFamily="2" charset="2"/>
              <a:buNone/>
              <a:defRPr/>
            </a:pPr>
            <a:r>
              <a:rPr lang="en-US" sz="2800">
                <a:solidFill>
                  <a:srgbClr val="FF0000"/>
                </a:solidFill>
                <a:effectLst>
                  <a:outerShdw blurRad="38100" dist="38100" dir="2700000" algn="tl">
                    <a:srgbClr val="000000"/>
                  </a:outerShdw>
                </a:effectLst>
              </a:rPr>
              <a:t>Market </a:t>
            </a:r>
            <a:r>
              <a:rPr lang="en-US" sz="2800" b="1" i="1">
                <a:solidFill>
                  <a:srgbClr val="FF0000"/>
                </a:solidFill>
                <a:effectLst>
                  <a:outerShdw blurRad="38100" dist="38100" dir="2700000" algn="tl">
                    <a:srgbClr val="000000"/>
                  </a:outerShdw>
                </a:effectLst>
              </a:rPr>
              <a:t>Q</a:t>
            </a:r>
            <a:r>
              <a:rPr lang="en-US" sz="2800" b="1" i="1" baseline="30000">
                <a:solidFill>
                  <a:srgbClr val="FF0000"/>
                </a:solidFill>
                <a:effectLst>
                  <a:outerShdw blurRad="38100" dist="38100" dir="2700000" algn="tl">
                    <a:srgbClr val="000000"/>
                  </a:outerShdw>
                </a:effectLst>
              </a:rPr>
              <a:t>s</a:t>
            </a:r>
            <a:r>
              <a:rPr lang="en-US" sz="2800">
                <a:solidFill>
                  <a:srgbClr val="FF0000"/>
                </a:solidFill>
                <a:effectLst>
                  <a:outerShdw blurRad="38100" dist="38100" dir="2700000" algn="tl">
                    <a:srgbClr val="000000"/>
                  </a:outerShdw>
                </a:effectLst>
              </a:rPr>
              <a:t> </a:t>
            </a:r>
          </a:p>
        </p:txBody>
      </p:sp>
      <p:grpSp>
        <p:nvGrpSpPr>
          <p:cNvPr id="93235" name="Group 51"/>
          <p:cNvGrpSpPr>
            <a:grpSpLocks/>
          </p:cNvGrpSpPr>
          <p:nvPr/>
        </p:nvGrpSpPr>
        <p:grpSpPr bwMode="auto">
          <a:xfrm>
            <a:off x="923925" y="2832100"/>
            <a:ext cx="1192213" cy="3816350"/>
            <a:chOff x="582" y="1784"/>
            <a:chExt cx="751" cy="2404"/>
          </a:xfrm>
        </p:grpSpPr>
        <p:sp>
          <p:nvSpPr>
            <p:cNvPr id="93236" name="Rectangle 52"/>
            <p:cNvSpPr>
              <a:spLocks noChangeArrowheads="1"/>
            </p:cNvSpPr>
            <p:nvPr/>
          </p:nvSpPr>
          <p:spPr bwMode="auto">
            <a:xfrm>
              <a:off x="582" y="2095"/>
              <a:ext cx="751" cy="299"/>
            </a:xfrm>
            <a:prstGeom prst="rect">
              <a:avLst/>
            </a:prstGeom>
            <a:noFill/>
            <a:ln w="9525">
              <a:noFill/>
              <a:miter lim="800000"/>
              <a:headEnd/>
              <a:tailEnd/>
            </a:ln>
            <a:effectLst/>
          </p:spPr>
          <p:txBody>
            <a:bodyPr anchor="ctr" anchorCtr="1"/>
            <a:lstStyle/>
            <a:p>
              <a:pPr algn="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$0.00</a:t>
              </a:r>
            </a:p>
          </p:txBody>
        </p:sp>
        <p:sp>
          <p:nvSpPr>
            <p:cNvPr id="93237" name="Rectangle 53"/>
            <p:cNvSpPr>
              <a:spLocks noChangeArrowheads="1"/>
            </p:cNvSpPr>
            <p:nvPr/>
          </p:nvSpPr>
          <p:spPr bwMode="auto">
            <a:xfrm>
              <a:off x="582" y="3889"/>
              <a:ext cx="751" cy="299"/>
            </a:xfrm>
            <a:prstGeom prst="rect">
              <a:avLst/>
            </a:prstGeom>
            <a:noFill/>
            <a:ln w="9525">
              <a:noFill/>
              <a:miter lim="800000"/>
              <a:headEnd/>
              <a:tailEnd/>
            </a:ln>
            <a:effectLst/>
          </p:spPr>
          <p:txBody>
            <a:bodyPr anchor="ctr" anchorCtr="1"/>
            <a:lstStyle/>
            <a:p>
              <a:pPr algn="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6.00</a:t>
              </a:r>
            </a:p>
          </p:txBody>
        </p:sp>
        <p:sp>
          <p:nvSpPr>
            <p:cNvPr id="93238" name="Rectangle 54"/>
            <p:cNvSpPr>
              <a:spLocks noChangeArrowheads="1"/>
            </p:cNvSpPr>
            <p:nvPr/>
          </p:nvSpPr>
          <p:spPr bwMode="auto">
            <a:xfrm>
              <a:off x="582" y="3590"/>
              <a:ext cx="751" cy="299"/>
            </a:xfrm>
            <a:prstGeom prst="rect">
              <a:avLst/>
            </a:prstGeom>
            <a:noFill/>
            <a:ln w="9525">
              <a:noFill/>
              <a:miter lim="800000"/>
              <a:headEnd/>
              <a:tailEnd/>
            </a:ln>
            <a:effectLst/>
          </p:spPr>
          <p:txBody>
            <a:bodyPr anchor="ctr" anchorCtr="1"/>
            <a:lstStyle/>
            <a:p>
              <a:pPr algn="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5.00</a:t>
              </a:r>
            </a:p>
          </p:txBody>
        </p:sp>
        <p:sp>
          <p:nvSpPr>
            <p:cNvPr id="93239" name="Rectangle 55"/>
            <p:cNvSpPr>
              <a:spLocks noChangeArrowheads="1"/>
            </p:cNvSpPr>
            <p:nvPr/>
          </p:nvSpPr>
          <p:spPr bwMode="auto">
            <a:xfrm>
              <a:off x="582" y="3291"/>
              <a:ext cx="751" cy="299"/>
            </a:xfrm>
            <a:prstGeom prst="rect">
              <a:avLst/>
            </a:prstGeom>
            <a:noFill/>
            <a:ln w="9525">
              <a:noFill/>
              <a:miter lim="800000"/>
              <a:headEnd/>
              <a:tailEnd/>
            </a:ln>
            <a:effectLst/>
          </p:spPr>
          <p:txBody>
            <a:bodyPr anchor="ctr" anchorCtr="1"/>
            <a:lstStyle/>
            <a:p>
              <a:pPr algn="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4.00</a:t>
              </a:r>
            </a:p>
          </p:txBody>
        </p:sp>
        <p:sp>
          <p:nvSpPr>
            <p:cNvPr id="93240" name="Rectangle 56"/>
            <p:cNvSpPr>
              <a:spLocks noChangeArrowheads="1"/>
            </p:cNvSpPr>
            <p:nvPr/>
          </p:nvSpPr>
          <p:spPr bwMode="auto">
            <a:xfrm>
              <a:off x="582" y="2992"/>
              <a:ext cx="751" cy="299"/>
            </a:xfrm>
            <a:prstGeom prst="rect">
              <a:avLst/>
            </a:prstGeom>
            <a:noFill/>
            <a:ln w="9525">
              <a:noFill/>
              <a:miter lim="800000"/>
              <a:headEnd/>
              <a:tailEnd/>
            </a:ln>
            <a:effectLst/>
          </p:spPr>
          <p:txBody>
            <a:bodyPr anchor="ctr" anchorCtr="1"/>
            <a:lstStyle/>
            <a:p>
              <a:pPr algn="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3.00</a:t>
              </a:r>
            </a:p>
          </p:txBody>
        </p:sp>
        <p:sp>
          <p:nvSpPr>
            <p:cNvPr id="93241" name="Rectangle 57"/>
            <p:cNvSpPr>
              <a:spLocks noChangeArrowheads="1"/>
            </p:cNvSpPr>
            <p:nvPr/>
          </p:nvSpPr>
          <p:spPr bwMode="auto">
            <a:xfrm>
              <a:off x="582" y="2693"/>
              <a:ext cx="751" cy="299"/>
            </a:xfrm>
            <a:prstGeom prst="rect">
              <a:avLst/>
            </a:prstGeom>
            <a:noFill/>
            <a:ln w="9525">
              <a:noFill/>
              <a:miter lim="800000"/>
              <a:headEnd/>
              <a:tailEnd/>
            </a:ln>
            <a:effectLst/>
          </p:spPr>
          <p:txBody>
            <a:bodyPr anchor="ctr" anchorCtr="1"/>
            <a:lstStyle/>
            <a:p>
              <a:pPr algn="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2.00</a:t>
              </a:r>
            </a:p>
          </p:txBody>
        </p:sp>
        <p:sp>
          <p:nvSpPr>
            <p:cNvPr id="93242" name="Rectangle 58"/>
            <p:cNvSpPr>
              <a:spLocks noChangeArrowheads="1"/>
            </p:cNvSpPr>
            <p:nvPr/>
          </p:nvSpPr>
          <p:spPr bwMode="auto">
            <a:xfrm>
              <a:off x="582" y="2394"/>
              <a:ext cx="751" cy="299"/>
            </a:xfrm>
            <a:prstGeom prst="rect">
              <a:avLst/>
            </a:prstGeom>
            <a:noFill/>
            <a:ln w="9525">
              <a:noFill/>
              <a:miter lim="800000"/>
              <a:headEnd/>
              <a:tailEnd/>
            </a:ln>
            <a:effectLst/>
          </p:spPr>
          <p:txBody>
            <a:bodyPr anchor="ctr" anchorCtr="1"/>
            <a:lstStyle/>
            <a:p>
              <a:pPr algn="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1.00</a:t>
              </a:r>
            </a:p>
          </p:txBody>
        </p:sp>
        <p:sp>
          <p:nvSpPr>
            <p:cNvPr id="93243" name="Rectangle 59"/>
            <p:cNvSpPr>
              <a:spLocks noChangeArrowheads="1"/>
            </p:cNvSpPr>
            <p:nvPr/>
          </p:nvSpPr>
          <p:spPr bwMode="auto">
            <a:xfrm>
              <a:off x="582" y="1784"/>
              <a:ext cx="751" cy="311"/>
            </a:xfrm>
            <a:prstGeom prst="rect">
              <a:avLst/>
            </a:prstGeom>
            <a:noFill/>
            <a:ln w="9525">
              <a:noFill/>
              <a:miter lim="800000"/>
              <a:headEnd/>
              <a:tailEnd/>
            </a:ln>
            <a:effectLst/>
          </p:spPr>
          <p:txBody>
            <a:bodyPr anchor="ctr" anchorCtr="1"/>
            <a:lstStyle/>
            <a:p>
              <a:pPr algn="ctr">
                <a:spcBef>
                  <a:spcPct val="20000"/>
                </a:spcBef>
                <a:buClr>
                  <a:schemeClr val="hlink"/>
                </a:buClr>
                <a:buFont typeface="Wingdings" pitchFamily="2" charset="2"/>
                <a:buNone/>
                <a:defRPr/>
              </a:pPr>
              <a:r>
                <a:rPr lang="en-US" sz="2800">
                  <a:solidFill>
                    <a:srgbClr val="000000"/>
                  </a:solidFill>
                  <a:effectLst>
                    <a:outerShdw blurRad="38100" dist="38100" dir="2700000" algn="tl">
                      <a:srgbClr val="FFFFFF"/>
                    </a:outerShdw>
                  </a:effectLst>
                </a:rPr>
                <a:t>Price </a:t>
              </a:r>
            </a:p>
          </p:txBody>
        </p:sp>
      </p:grpSp>
      <p:sp>
        <p:nvSpPr>
          <p:cNvPr id="102412" name="Line 60"/>
          <p:cNvSpPr>
            <a:spLocks noChangeShapeType="1"/>
          </p:cNvSpPr>
          <p:nvPr/>
        </p:nvSpPr>
        <p:spPr bwMode="auto">
          <a:xfrm>
            <a:off x="923925" y="2832100"/>
            <a:ext cx="1192213" cy="0"/>
          </a:xfrm>
          <a:prstGeom prst="line">
            <a:avLst/>
          </a:prstGeom>
          <a:noFill/>
          <a:ln w="28575" cap="sq">
            <a:noFill/>
            <a:round/>
            <a:headEnd/>
            <a:tailEnd/>
          </a:ln>
        </p:spPr>
        <p:txBody>
          <a:bodyPr/>
          <a:lstStyle/>
          <a:p>
            <a:endParaRPr lang="en-US"/>
          </a:p>
        </p:txBody>
      </p:sp>
      <p:sp>
        <p:nvSpPr>
          <p:cNvPr id="102413" name="Line 61"/>
          <p:cNvSpPr>
            <a:spLocks noChangeShapeType="1"/>
          </p:cNvSpPr>
          <p:nvPr/>
        </p:nvSpPr>
        <p:spPr bwMode="auto">
          <a:xfrm>
            <a:off x="923925" y="6648450"/>
            <a:ext cx="1192213" cy="0"/>
          </a:xfrm>
          <a:prstGeom prst="line">
            <a:avLst/>
          </a:prstGeom>
          <a:noFill/>
          <a:ln w="28575" cap="sq">
            <a:noFill/>
            <a:round/>
            <a:headEnd/>
            <a:tailEnd/>
          </a:ln>
        </p:spPr>
        <p:txBody>
          <a:bodyPr/>
          <a:lstStyle/>
          <a:p>
            <a:endParaRPr lang="en-US"/>
          </a:p>
        </p:txBody>
      </p:sp>
      <p:sp>
        <p:nvSpPr>
          <p:cNvPr id="102414" name="Line 62"/>
          <p:cNvSpPr>
            <a:spLocks noChangeShapeType="1"/>
          </p:cNvSpPr>
          <p:nvPr/>
        </p:nvSpPr>
        <p:spPr bwMode="auto">
          <a:xfrm>
            <a:off x="923925" y="2832100"/>
            <a:ext cx="0" cy="493713"/>
          </a:xfrm>
          <a:prstGeom prst="line">
            <a:avLst/>
          </a:prstGeom>
          <a:noFill/>
          <a:ln w="28575" cap="sq">
            <a:noFill/>
            <a:round/>
            <a:headEnd/>
            <a:tailEnd/>
          </a:ln>
        </p:spPr>
        <p:txBody>
          <a:bodyPr/>
          <a:lstStyle/>
          <a:p>
            <a:endParaRPr lang="en-US"/>
          </a:p>
        </p:txBody>
      </p:sp>
      <p:sp>
        <p:nvSpPr>
          <p:cNvPr id="102415" name="Line 63"/>
          <p:cNvSpPr>
            <a:spLocks noChangeShapeType="1"/>
          </p:cNvSpPr>
          <p:nvPr/>
        </p:nvSpPr>
        <p:spPr bwMode="auto">
          <a:xfrm>
            <a:off x="8207375" y="2832100"/>
            <a:ext cx="0" cy="493713"/>
          </a:xfrm>
          <a:prstGeom prst="line">
            <a:avLst/>
          </a:prstGeom>
          <a:noFill/>
          <a:ln w="28575" cap="sq">
            <a:noFill/>
            <a:round/>
            <a:headEnd/>
            <a:tailEnd/>
          </a:ln>
        </p:spPr>
        <p:txBody>
          <a:bodyPr/>
          <a:lstStyle/>
          <a:p>
            <a:endParaRPr lang="en-US"/>
          </a:p>
        </p:txBody>
      </p:sp>
      <p:sp>
        <p:nvSpPr>
          <p:cNvPr id="102416" name="Line 64"/>
          <p:cNvSpPr>
            <a:spLocks noChangeShapeType="1"/>
          </p:cNvSpPr>
          <p:nvPr/>
        </p:nvSpPr>
        <p:spPr bwMode="auto">
          <a:xfrm>
            <a:off x="2116138" y="2832100"/>
            <a:ext cx="1873250" cy="0"/>
          </a:xfrm>
          <a:prstGeom prst="line">
            <a:avLst/>
          </a:prstGeom>
          <a:noFill/>
          <a:ln w="28575" cap="sq">
            <a:noFill/>
            <a:round/>
            <a:headEnd/>
            <a:tailEnd/>
          </a:ln>
        </p:spPr>
        <p:txBody>
          <a:bodyPr/>
          <a:lstStyle/>
          <a:p>
            <a:endParaRPr lang="en-US"/>
          </a:p>
        </p:txBody>
      </p:sp>
      <p:sp>
        <p:nvSpPr>
          <p:cNvPr id="102417" name="Line 65"/>
          <p:cNvSpPr>
            <a:spLocks noChangeShapeType="1"/>
          </p:cNvSpPr>
          <p:nvPr/>
        </p:nvSpPr>
        <p:spPr bwMode="auto">
          <a:xfrm>
            <a:off x="923925" y="3325813"/>
            <a:ext cx="0" cy="474662"/>
          </a:xfrm>
          <a:prstGeom prst="line">
            <a:avLst/>
          </a:prstGeom>
          <a:noFill/>
          <a:ln w="28575" cap="sq">
            <a:noFill/>
            <a:round/>
            <a:headEnd/>
            <a:tailEnd/>
          </a:ln>
        </p:spPr>
        <p:txBody>
          <a:bodyPr/>
          <a:lstStyle/>
          <a:p>
            <a:endParaRPr lang="en-US"/>
          </a:p>
        </p:txBody>
      </p:sp>
      <p:sp>
        <p:nvSpPr>
          <p:cNvPr id="102418" name="Line 66"/>
          <p:cNvSpPr>
            <a:spLocks noChangeShapeType="1"/>
          </p:cNvSpPr>
          <p:nvPr/>
        </p:nvSpPr>
        <p:spPr bwMode="auto">
          <a:xfrm>
            <a:off x="8207375" y="3325813"/>
            <a:ext cx="0" cy="474662"/>
          </a:xfrm>
          <a:prstGeom prst="line">
            <a:avLst/>
          </a:prstGeom>
          <a:noFill/>
          <a:ln w="28575" cap="sq">
            <a:noFill/>
            <a:round/>
            <a:headEnd/>
            <a:tailEnd/>
          </a:ln>
        </p:spPr>
        <p:txBody>
          <a:bodyPr/>
          <a:lstStyle/>
          <a:p>
            <a:endParaRPr lang="en-US"/>
          </a:p>
        </p:txBody>
      </p:sp>
      <p:sp>
        <p:nvSpPr>
          <p:cNvPr id="102419" name="Line 67"/>
          <p:cNvSpPr>
            <a:spLocks noChangeShapeType="1"/>
          </p:cNvSpPr>
          <p:nvPr/>
        </p:nvSpPr>
        <p:spPr bwMode="auto">
          <a:xfrm>
            <a:off x="923925" y="3800475"/>
            <a:ext cx="0" cy="474663"/>
          </a:xfrm>
          <a:prstGeom prst="line">
            <a:avLst/>
          </a:prstGeom>
          <a:noFill/>
          <a:ln w="28575" cap="sq">
            <a:noFill/>
            <a:round/>
            <a:headEnd/>
            <a:tailEnd/>
          </a:ln>
        </p:spPr>
        <p:txBody>
          <a:bodyPr/>
          <a:lstStyle/>
          <a:p>
            <a:endParaRPr lang="en-US"/>
          </a:p>
        </p:txBody>
      </p:sp>
      <p:sp>
        <p:nvSpPr>
          <p:cNvPr id="102420" name="Line 68"/>
          <p:cNvSpPr>
            <a:spLocks noChangeShapeType="1"/>
          </p:cNvSpPr>
          <p:nvPr/>
        </p:nvSpPr>
        <p:spPr bwMode="auto">
          <a:xfrm>
            <a:off x="8207375" y="3800475"/>
            <a:ext cx="0" cy="474663"/>
          </a:xfrm>
          <a:prstGeom prst="line">
            <a:avLst/>
          </a:prstGeom>
          <a:noFill/>
          <a:ln w="28575" cap="sq">
            <a:noFill/>
            <a:round/>
            <a:headEnd/>
            <a:tailEnd/>
          </a:ln>
        </p:spPr>
        <p:txBody>
          <a:bodyPr/>
          <a:lstStyle/>
          <a:p>
            <a:endParaRPr lang="en-US"/>
          </a:p>
        </p:txBody>
      </p:sp>
      <p:sp>
        <p:nvSpPr>
          <p:cNvPr id="102421" name="Line 69"/>
          <p:cNvSpPr>
            <a:spLocks noChangeShapeType="1"/>
          </p:cNvSpPr>
          <p:nvPr/>
        </p:nvSpPr>
        <p:spPr bwMode="auto">
          <a:xfrm>
            <a:off x="923925" y="4275138"/>
            <a:ext cx="0" cy="474662"/>
          </a:xfrm>
          <a:prstGeom prst="line">
            <a:avLst/>
          </a:prstGeom>
          <a:noFill/>
          <a:ln w="28575" cap="sq">
            <a:noFill/>
            <a:round/>
            <a:headEnd/>
            <a:tailEnd/>
          </a:ln>
        </p:spPr>
        <p:txBody>
          <a:bodyPr/>
          <a:lstStyle/>
          <a:p>
            <a:endParaRPr lang="en-US"/>
          </a:p>
        </p:txBody>
      </p:sp>
      <p:sp>
        <p:nvSpPr>
          <p:cNvPr id="102422" name="Line 70"/>
          <p:cNvSpPr>
            <a:spLocks noChangeShapeType="1"/>
          </p:cNvSpPr>
          <p:nvPr/>
        </p:nvSpPr>
        <p:spPr bwMode="auto">
          <a:xfrm>
            <a:off x="8207375" y="4275138"/>
            <a:ext cx="0" cy="474662"/>
          </a:xfrm>
          <a:prstGeom prst="line">
            <a:avLst/>
          </a:prstGeom>
          <a:noFill/>
          <a:ln w="28575" cap="sq">
            <a:noFill/>
            <a:round/>
            <a:headEnd/>
            <a:tailEnd/>
          </a:ln>
        </p:spPr>
        <p:txBody>
          <a:bodyPr/>
          <a:lstStyle/>
          <a:p>
            <a:endParaRPr lang="en-US"/>
          </a:p>
        </p:txBody>
      </p:sp>
      <p:sp>
        <p:nvSpPr>
          <p:cNvPr id="102423" name="Line 71"/>
          <p:cNvSpPr>
            <a:spLocks noChangeShapeType="1"/>
          </p:cNvSpPr>
          <p:nvPr/>
        </p:nvSpPr>
        <p:spPr bwMode="auto">
          <a:xfrm>
            <a:off x="923925" y="4749800"/>
            <a:ext cx="0" cy="474663"/>
          </a:xfrm>
          <a:prstGeom prst="line">
            <a:avLst/>
          </a:prstGeom>
          <a:noFill/>
          <a:ln w="28575" cap="sq">
            <a:noFill/>
            <a:round/>
            <a:headEnd/>
            <a:tailEnd/>
          </a:ln>
        </p:spPr>
        <p:txBody>
          <a:bodyPr/>
          <a:lstStyle/>
          <a:p>
            <a:endParaRPr lang="en-US"/>
          </a:p>
        </p:txBody>
      </p:sp>
      <p:sp>
        <p:nvSpPr>
          <p:cNvPr id="102424" name="Line 72"/>
          <p:cNvSpPr>
            <a:spLocks noChangeShapeType="1"/>
          </p:cNvSpPr>
          <p:nvPr/>
        </p:nvSpPr>
        <p:spPr bwMode="auto">
          <a:xfrm>
            <a:off x="8207375" y="4749800"/>
            <a:ext cx="0" cy="474663"/>
          </a:xfrm>
          <a:prstGeom prst="line">
            <a:avLst/>
          </a:prstGeom>
          <a:noFill/>
          <a:ln w="28575" cap="sq">
            <a:noFill/>
            <a:round/>
            <a:headEnd/>
            <a:tailEnd/>
          </a:ln>
        </p:spPr>
        <p:txBody>
          <a:bodyPr/>
          <a:lstStyle/>
          <a:p>
            <a:endParaRPr lang="en-US"/>
          </a:p>
        </p:txBody>
      </p:sp>
      <p:sp>
        <p:nvSpPr>
          <p:cNvPr id="102425" name="Line 73"/>
          <p:cNvSpPr>
            <a:spLocks noChangeShapeType="1"/>
          </p:cNvSpPr>
          <p:nvPr/>
        </p:nvSpPr>
        <p:spPr bwMode="auto">
          <a:xfrm>
            <a:off x="923925" y="5224463"/>
            <a:ext cx="0" cy="474662"/>
          </a:xfrm>
          <a:prstGeom prst="line">
            <a:avLst/>
          </a:prstGeom>
          <a:noFill/>
          <a:ln w="28575" cap="sq">
            <a:noFill/>
            <a:round/>
            <a:headEnd/>
            <a:tailEnd/>
          </a:ln>
        </p:spPr>
        <p:txBody>
          <a:bodyPr/>
          <a:lstStyle/>
          <a:p>
            <a:endParaRPr lang="en-US"/>
          </a:p>
        </p:txBody>
      </p:sp>
      <p:sp>
        <p:nvSpPr>
          <p:cNvPr id="102426" name="Line 74"/>
          <p:cNvSpPr>
            <a:spLocks noChangeShapeType="1"/>
          </p:cNvSpPr>
          <p:nvPr/>
        </p:nvSpPr>
        <p:spPr bwMode="auto">
          <a:xfrm>
            <a:off x="8207375" y="5224463"/>
            <a:ext cx="0" cy="474662"/>
          </a:xfrm>
          <a:prstGeom prst="line">
            <a:avLst/>
          </a:prstGeom>
          <a:noFill/>
          <a:ln w="28575" cap="sq">
            <a:noFill/>
            <a:round/>
            <a:headEnd/>
            <a:tailEnd/>
          </a:ln>
        </p:spPr>
        <p:txBody>
          <a:bodyPr/>
          <a:lstStyle/>
          <a:p>
            <a:endParaRPr lang="en-US"/>
          </a:p>
        </p:txBody>
      </p:sp>
      <p:sp>
        <p:nvSpPr>
          <p:cNvPr id="102427" name="Line 75"/>
          <p:cNvSpPr>
            <a:spLocks noChangeShapeType="1"/>
          </p:cNvSpPr>
          <p:nvPr/>
        </p:nvSpPr>
        <p:spPr bwMode="auto">
          <a:xfrm>
            <a:off x="923925" y="5699125"/>
            <a:ext cx="0" cy="474663"/>
          </a:xfrm>
          <a:prstGeom prst="line">
            <a:avLst/>
          </a:prstGeom>
          <a:noFill/>
          <a:ln w="28575" cap="sq">
            <a:noFill/>
            <a:round/>
            <a:headEnd/>
            <a:tailEnd/>
          </a:ln>
        </p:spPr>
        <p:txBody>
          <a:bodyPr/>
          <a:lstStyle/>
          <a:p>
            <a:endParaRPr lang="en-US"/>
          </a:p>
        </p:txBody>
      </p:sp>
      <p:sp>
        <p:nvSpPr>
          <p:cNvPr id="102428" name="Line 76"/>
          <p:cNvSpPr>
            <a:spLocks noChangeShapeType="1"/>
          </p:cNvSpPr>
          <p:nvPr/>
        </p:nvSpPr>
        <p:spPr bwMode="auto">
          <a:xfrm>
            <a:off x="8207375" y="5699125"/>
            <a:ext cx="0" cy="474663"/>
          </a:xfrm>
          <a:prstGeom prst="line">
            <a:avLst/>
          </a:prstGeom>
          <a:noFill/>
          <a:ln w="28575" cap="sq">
            <a:noFill/>
            <a:round/>
            <a:headEnd/>
            <a:tailEnd/>
          </a:ln>
        </p:spPr>
        <p:txBody>
          <a:bodyPr/>
          <a:lstStyle/>
          <a:p>
            <a:endParaRPr lang="en-US"/>
          </a:p>
        </p:txBody>
      </p:sp>
      <p:sp>
        <p:nvSpPr>
          <p:cNvPr id="102429" name="Line 77"/>
          <p:cNvSpPr>
            <a:spLocks noChangeShapeType="1"/>
          </p:cNvSpPr>
          <p:nvPr/>
        </p:nvSpPr>
        <p:spPr bwMode="auto">
          <a:xfrm>
            <a:off x="923925" y="6173788"/>
            <a:ext cx="0" cy="474662"/>
          </a:xfrm>
          <a:prstGeom prst="line">
            <a:avLst/>
          </a:prstGeom>
          <a:noFill/>
          <a:ln w="28575" cap="sq">
            <a:noFill/>
            <a:round/>
            <a:headEnd/>
            <a:tailEnd/>
          </a:ln>
        </p:spPr>
        <p:txBody>
          <a:bodyPr/>
          <a:lstStyle/>
          <a:p>
            <a:endParaRPr lang="en-US"/>
          </a:p>
        </p:txBody>
      </p:sp>
      <p:sp>
        <p:nvSpPr>
          <p:cNvPr id="102430" name="Line 78"/>
          <p:cNvSpPr>
            <a:spLocks noChangeShapeType="1"/>
          </p:cNvSpPr>
          <p:nvPr/>
        </p:nvSpPr>
        <p:spPr bwMode="auto">
          <a:xfrm>
            <a:off x="8207375" y="6173788"/>
            <a:ext cx="0" cy="474662"/>
          </a:xfrm>
          <a:prstGeom prst="line">
            <a:avLst/>
          </a:prstGeom>
          <a:noFill/>
          <a:ln w="28575" cap="sq">
            <a:noFill/>
            <a:round/>
            <a:headEnd/>
            <a:tailEnd/>
          </a:ln>
        </p:spPr>
        <p:txBody>
          <a:bodyPr/>
          <a:lstStyle/>
          <a:p>
            <a:endParaRPr lang="en-US"/>
          </a:p>
        </p:txBody>
      </p:sp>
      <p:sp>
        <p:nvSpPr>
          <p:cNvPr id="102431" name="Line 79"/>
          <p:cNvSpPr>
            <a:spLocks noChangeShapeType="1"/>
          </p:cNvSpPr>
          <p:nvPr/>
        </p:nvSpPr>
        <p:spPr bwMode="auto">
          <a:xfrm>
            <a:off x="2116138" y="6648450"/>
            <a:ext cx="1873250" cy="0"/>
          </a:xfrm>
          <a:prstGeom prst="line">
            <a:avLst/>
          </a:prstGeom>
          <a:noFill/>
          <a:ln w="28575" cap="sq">
            <a:noFill/>
            <a:round/>
            <a:headEnd/>
            <a:tailEnd/>
          </a:ln>
        </p:spPr>
        <p:txBody>
          <a:bodyPr/>
          <a:lstStyle/>
          <a:p>
            <a:endParaRPr lang="en-US"/>
          </a:p>
        </p:txBody>
      </p:sp>
      <p:sp>
        <p:nvSpPr>
          <p:cNvPr id="102432" name="Line 80"/>
          <p:cNvSpPr>
            <a:spLocks noChangeShapeType="1"/>
          </p:cNvSpPr>
          <p:nvPr/>
        </p:nvSpPr>
        <p:spPr bwMode="auto">
          <a:xfrm>
            <a:off x="3989388" y="2832100"/>
            <a:ext cx="266700" cy="0"/>
          </a:xfrm>
          <a:prstGeom prst="line">
            <a:avLst/>
          </a:prstGeom>
          <a:noFill/>
          <a:ln w="28575" cap="sq">
            <a:noFill/>
            <a:round/>
            <a:headEnd/>
            <a:tailEnd/>
          </a:ln>
        </p:spPr>
        <p:txBody>
          <a:bodyPr/>
          <a:lstStyle/>
          <a:p>
            <a:endParaRPr lang="en-US"/>
          </a:p>
        </p:txBody>
      </p:sp>
      <p:sp>
        <p:nvSpPr>
          <p:cNvPr id="102433" name="Line 81"/>
          <p:cNvSpPr>
            <a:spLocks noChangeShapeType="1"/>
          </p:cNvSpPr>
          <p:nvPr/>
        </p:nvSpPr>
        <p:spPr bwMode="auto">
          <a:xfrm>
            <a:off x="4256088" y="2832100"/>
            <a:ext cx="1598612" cy="0"/>
          </a:xfrm>
          <a:prstGeom prst="line">
            <a:avLst/>
          </a:prstGeom>
          <a:noFill/>
          <a:ln w="28575" cap="sq">
            <a:noFill/>
            <a:round/>
            <a:headEnd/>
            <a:tailEnd/>
          </a:ln>
        </p:spPr>
        <p:txBody>
          <a:bodyPr/>
          <a:lstStyle/>
          <a:p>
            <a:endParaRPr lang="en-US"/>
          </a:p>
        </p:txBody>
      </p:sp>
      <p:sp>
        <p:nvSpPr>
          <p:cNvPr id="102434" name="Line 82"/>
          <p:cNvSpPr>
            <a:spLocks noChangeShapeType="1"/>
          </p:cNvSpPr>
          <p:nvPr/>
        </p:nvSpPr>
        <p:spPr bwMode="auto">
          <a:xfrm>
            <a:off x="5854700" y="2832100"/>
            <a:ext cx="452438" cy="0"/>
          </a:xfrm>
          <a:prstGeom prst="line">
            <a:avLst/>
          </a:prstGeom>
          <a:noFill/>
          <a:ln w="28575" cap="sq">
            <a:noFill/>
            <a:round/>
            <a:headEnd/>
            <a:tailEnd/>
          </a:ln>
        </p:spPr>
        <p:txBody>
          <a:bodyPr/>
          <a:lstStyle/>
          <a:p>
            <a:endParaRPr lang="en-US"/>
          </a:p>
        </p:txBody>
      </p:sp>
      <p:sp>
        <p:nvSpPr>
          <p:cNvPr id="102435" name="Line 83"/>
          <p:cNvSpPr>
            <a:spLocks noChangeShapeType="1"/>
          </p:cNvSpPr>
          <p:nvPr/>
        </p:nvSpPr>
        <p:spPr bwMode="auto">
          <a:xfrm>
            <a:off x="6307138" y="2832100"/>
            <a:ext cx="1900237" cy="0"/>
          </a:xfrm>
          <a:prstGeom prst="line">
            <a:avLst/>
          </a:prstGeom>
          <a:noFill/>
          <a:ln w="28575" cap="sq">
            <a:noFill/>
            <a:round/>
            <a:headEnd/>
            <a:tailEnd/>
          </a:ln>
        </p:spPr>
        <p:txBody>
          <a:bodyPr/>
          <a:lstStyle/>
          <a:p>
            <a:endParaRPr lang="en-US"/>
          </a:p>
        </p:txBody>
      </p:sp>
      <p:sp>
        <p:nvSpPr>
          <p:cNvPr id="102436" name="Line 84"/>
          <p:cNvSpPr>
            <a:spLocks noChangeShapeType="1"/>
          </p:cNvSpPr>
          <p:nvPr/>
        </p:nvSpPr>
        <p:spPr bwMode="auto">
          <a:xfrm>
            <a:off x="3989388" y="6648450"/>
            <a:ext cx="266700" cy="0"/>
          </a:xfrm>
          <a:prstGeom prst="line">
            <a:avLst/>
          </a:prstGeom>
          <a:noFill/>
          <a:ln w="28575" cap="sq">
            <a:noFill/>
            <a:round/>
            <a:headEnd/>
            <a:tailEnd/>
          </a:ln>
        </p:spPr>
        <p:txBody>
          <a:bodyPr/>
          <a:lstStyle/>
          <a:p>
            <a:endParaRPr lang="en-US"/>
          </a:p>
        </p:txBody>
      </p:sp>
      <p:sp>
        <p:nvSpPr>
          <p:cNvPr id="102437" name="Line 85"/>
          <p:cNvSpPr>
            <a:spLocks noChangeShapeType="1"/>
          </p:cNvSpPr>
          <p:nvPr/>
        </p:nvSpPr>
        <p:spPr bwMode="auto">
          <a:xfrm>
            <a:off x="4256088" y="6648450"/>
            <a:ext cx="1598612" cy="0"/>
          </a:xfrm>
          <a:prstGeom prst="line">
            <a:avLst/>
          </a:prstGeom>
          <a:noFill/>
          <a:ln w="28575" cap="sq">
            <a:noFill/>
            <a:round/>
            <a:headEnd/>
            <a:tailEnd/>
          </a:ln>
        </p:spPr>
        <p:txBody>
          <a:bodyPr/>
          <a:lstStyle/>
          <a:p>
            <a:endParaRPr lang="en-US"/>
          </a:p>
        </p:txBody>
      </p:sp>
      <p:sp>
        <p:nvSpPr>
          <p:cNvPr id="102438" name="Line 86"/>
          <p:cNvSpPr>
            <a:spLocks noChangeShapeType="1"/>
          </p:cNvSpPr>
          <p:nvPr/>
        </p:nvSpPr>
        <p:spPr bwMode="auto">
          <a:xfrm>
            <a:off x="5854700" y="6648450"/>
            <a:ext cx="452438" cy="0"/>
          </a:xfrm>
          <a:prstGeom prst="line">
            <a:avLst/>
          </a:prstGeom>
          <a:noFill/>
          <a:ln w="28575" cap="sq">
            <a:noFill/>
            <a:round/>
            <a:headEnd/>
            <a:tailEnd/>
          </a:ln>
        </p:spPr>
        <p:txBody>
          <a:bodyPr/>
          <a:lstStyle/>
          <a:p>
            <a:endParaRPr lang="en-US"/>
          </a:p>
        </p:txBody>
      </p:sp>
      <p:sp>
        <p:nvSpPr>
          <p:cNvPr id="102439" name="Line 87"/>
          <p:cNvSpPr>
            <a:spLocks noChangeShapeType="1"/>
          </p:cNvSpPr>
          <p:nvPr/>
        </p:nvSpPr>
        <p:spPr bwMode="auto">
          <a:xfrm>
            <a:off x="6307138" y="6648450"/>
            <a:ext cx="1900237" cy="0"/>
          </a:xfrm>
          <a:prstGeom prst="line">
            <a:avLst/>
          </a:prstGeom>
          <a:noFill/>
          <a:ln w="28575" cap="sq">
            <a:noFill/>
            <a:round/>
            <a:headEnd/>
            <a:tailEnd/>
          </a:ln>
        </p:spPr>
        <p:txBody>
          <a:bodyPr/>
          <a:lstStyle/>
          <a:p>
            <a:endParaRPr lang="en-US"/>
          </a:p>
        </p:txBody>
      </p:sp>
      <p:sp>
        <p:nvSpPr>
          <p:cNvPr id="10244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1" charset="0"/>
                <a:cs typeface="Arial" charset="0"/>
              </a:rPr>
              <a:t>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dissolve">
                                      <p:cBhvr>
                                        <p:cTn id="7" dur="500"/>
                                        <p:tgtEl>
                                          <p:spTgt spid="9318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3235"/>
                                        </p:tgtEl>
                                        <p:attrNameLst>
                                          <p:attrName>style.visibility</p:attrName>
                                        </p:attrNameLst>
                                      </p:cBhvr>
                                      <p:to>
                                        <p:strVal val="visible"/>
                                      </p:to>
                                    </p:set>
                                    <p:animEffect transition="in" filter="wipe(up)">
                                      <p:cBhvr>
                                        <p:cTn id="11" dur="500"/>
                                        <p:tgtEl>
                                          <p:spTgt spid="9323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93191"/>
                                        </p:tgtEl>
                                        <p:attrNameLst>
                                          <p:attrName>style.visibility</p:attrName>
                                        </p:attrNameLst>
                                      </p:cBhvr>
                                      <p:to>
                                        <p:strVal val="visible"/>
                                      </p:to>
                                    </p:set>
                                    <p:animEffect transition="in" filter="wipe(up)">
                                      <p:cBhvr>
                                        <p:cTn id="15" dur="500"/>
                                        <p:tgtEl>
                                          <p:spTgt spid="9319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93200"/>
                                        </p:tgtEl>
                                        <p:attrNameLst>
                                          <p:attrName>style.visibility</p:attrName>
                                        </p:attrNameLst>
                                      </p:cBhvr>
                                      <p:to>
                                        <p:strVal val="visible"/>
                                      </p:to>
                                    </p:set>
                                    <p:animEffect transition="in" filter="wipe(up)">
                                      <p:cBhvr>
                                        <p:cTn id="20" dur="500"/>
                                        <p:tgtEl>
                                          <p:spTgt spid="9320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3234"/>
                                        </p:tgtEl>
                                        <p:attrNameLst>
                                          <p:attrName>style.visibility</p:attrName>
                                        </p:attrNameLst>
                                      </p:cBhvr>
                                      <p:to>
                                        <p:strVal val="visible"/>
                                      </p:to>
                                    </p:set>
                                    <p:animEffect transition="in" filter="wipe(left)">
                                      <p:cBhvr>
                                        <p:cTn id="25" dur="500"/>
                                        <p:tgtEl>
                                          <p:spTgt spid="9323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3230"/>
                                        </p:tgtEl>
                                        <p:attrNameLst>
                                          <p:attrName>style.visibility</p:attrName>
                                        </p:attrNameLst>
                                      </p:cBhvr>
                                      <p:to>
                                        <p:strVal val="visible"/>
                                      </p:to>
                                    </p:set>
                                    <p:animEffect transition="in" filter="wipe(left)">
                                      <p:cBhvr>
                                        <p:cTn id="30" dur="500"/>
                                        <p:tgtEl>
                                          <p:spTgt spid="9323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3226"/>
                                        </p:tgtEl>
                                        <p:attrNameLst>
                                          <p:attrName>style.visibility</p:attrName>
                                        </p:attrNameLst>
                                      </p:cBhvr>
                                      <p:to>
                                        <p:strVal val="visible"/>
                                      </p:to>
                                    </p:set>
                                    <p:animEffect transition="in" filter="wipe(left)">
                                      <p:cBhvr>
                                        <p:cTn id="35" dur="500"/>
                                        <p:tgtEl>
                                          <p:spTgt spid="932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93222"/>
                                        </p:tgtEl>
                                        <p:attrNameLst>
                                          <p:attrName>style.visibility</p:attrName>
                                        </p:attrNameLst>
                                      </p:cBhvr>
                                      <p:to>
                                        <p:strVal val="visible"/>
                                      </p:to>
                                    </p:set>
                                    <p:animEffect transition="in" filter="wipe(left)">
                                      <p:cBhvr>
                                        <p:cTn id="40" dur="500"/>
                                        <p:tgtEl>
                                          <p:spTgt spid="9322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93209"/>
                                        </p:tgtEl>
                                        <p:attrNameLst>
                                          <p:attrName>style.visibility</p:attrName>
                                        </p:attrNameLst>
                                      </p:cBhvr>
                                      <p:to>
                                        <p:strVal val="visible"/>
                                      </p:to>
                                    </p:set>
                                    <p:animEffect transition="in" filter="wipe(left)">
                                      <p:cBhvr>
                                        <p:cTn id="45" dur="500"/>
                                        <p:tgtEl>
                                          <p:spTgt spid="93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3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236" name="Group 2"/>
          <p:cNvGrpSpPr>
            <a:grpSpLocks/>
          </p:cNvGrpSpPr>
          <p:nvPr/>
        </p:nvGrpSpPr>
        <p:grpSpPr bwMode="auto">
          <a:xfrm>
            <a:off x="288925" y="1228725"/>
            <a:ext cx="6221413" cy="5111750"/>
            <a:chOff x="182" y="774"/>
            <a:chExt cx="3919" cy="3220"/>
          </a:xfrm>
        </p:grpSpPr>
        <p:graphicFrame>
          <p:nvGraphicFramePr>
            <p:cNvPr id="95235" name="Object 3"/>
            <p:cNvGraphicFramePr>
              <a:graphicFrameLocks noChangeAspect="1"/>
            </p:cNvGraphicFramePr>
            <p:nvPr/>
          </p:nvGraphicFramePr>
          <p:xfrm>
            <a:off x="182" y="774"/>
            <a:ext cx="3919" cy="3220"/>
          </p:xfrm>
          <a:graphic>
            <a:graphicData uri="http://schemas.openxmlformats.org/presentationml/2006/ole">
              <mc:AlternateContent xmlns:mc="http://schemas.openxmlformats.org/markup-compatibility/2006">
                <mc:Choice xmlns:v="urn:schemas-microsoft-com:vml" Requires="v">
                  <p:oleObj spid="_x0000_s95236" name="Chart" r:id="rId5" imgW="4390949" imgH="3610051" progId="Excel.Sheet.8">
                    <p:embed/>
                  </p:oleObj>
                </mc:Choice>
                <mc:Fallback>
                  <p:oleObj name="Chart" r:id="rId5" imgW="4390949" imgH="3610051" progId="Excel.Shee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 y="774"/>
                          <a:ext cx="3919" cy="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5290" name="Text Box 4"/>
            <p:cNvSpPr txBox="1">
              <a:spLocks noChangeArrowheads="1"/>
            </p:cNvSpPr>
            <p:nvPr/>
          </p:nvSpPr>
          <p:spPr bwMode="auto">
            <a:xfrm>
              <a:off x="696" y="870"/>
              <a:ext cx="262" cy="308"/>
            </a:xfrm>
            <a:prstGeom prst="rect">
              <a:avLst/>
            </a:prstGeom>
            <a:solidFill>
              <a:schemeClr val="bg1"/>
            </a:solidFill>
            <a:ln w="9525">
              <a:noFill/>
              <a:miter lim="800000"/>
              <a:headEnd/>
              <a:tailEnd/>
            </a:ln>
          </p:spPr>
          <p:txBody>
            <a:bodyPr>
              <a:spAutoFit/>
            </a:bodyPr>
            <a:lstStyle/>
            <a:p>
              <a:pPr algn="r">
                <a:spcBef>
                  <a:spcPct val="50000"/>
                </a:spcBef>
              </a:pPr>
              <a:r>
                <a:rPr lang="en-US" sz="2600" b="1" i="1">
                  <a:cs typeface="Arial" charset="0"/>
                </a:rPr>
                <a:t>P</a:t>
              </a:r>
            </a:p>
          </p:txBody>
        </p:sp>
        <p:sp>
          <p:nvSpPr>
            <p:cNvPr id="95291" name="Text Box 5"/>
            <p:cNvSpPr txBox="1">
              <a:spLocks noChangeArrowheads="1"/>
            </p:cNvSpPr>
            <p:nvPr/>
          </p:nvSpPr>
          <p:spPr bwMode="auto">
            <a:xfrm>
              <a:off x="3759" y="3375"/>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Q</a:t>
              </a:r>
            </a:p>
          </p:txBody>
        </p:sp>
      </p:grpSp>
      <p:grpSp>
        <p:nvGrpSpPr>
          <p:cNvPr id="95237" name="Group 6"/>
          <p:cNvGrpSpPr>
            <a:grpSpLocks/>
          </p:cNvGrpSpPr>
          <p:nvPr/>
        </p:nvGrpSpPr>
        <p:grpSpPr bwMode="auto">
          <a:xfrm>
            <a:off x="1355725" y="2022475"/>
            <a:ext cx="3740150" cy="3546475"/>
            <a:chOff x="854" y="1274"/>
            <a:chExt cx="2356" cy="2234"/>
          </a:xfrm>
        </p:grpSpPr>
        <p:grpSp>
          <p:nvGrpSpPr>
            <p:cNvPr id="95272" name="Group 7"/>
            <p:cNvGrpSpPr>
              <a:grpSpLocks/>
            </p:cNvGrpSpPr>
            <p:nvPr/>
          </p:nvGrpSpPr>
          <p:grpSpPr bwMode="auto">
            <a:xfrm>
              <a:off x="860" y="1648"/>
              <a:ext cx="1964" cy="1855"/>
              <a:chOff x="357" y="2450"/>
              <a:chExt cx="795" cy="646"/>
            </a:xfrm>
          </p:grpSpPr>
          <p:sp>
            <p:nvSpPr>
              <p:cNvPr id="95288" name="Line 8"/>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95289" name="Line 9"/>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95273" name="Group 10"/>
            <p:cNvGrpSpPr>
              <a:grpSpLocks/>
            </p:cNvGrpSpPr>
            <p:nvPr/>
          </p:nvGrpSpPr>
          <p:grpSpPr bwMode="auto">
            <a:xfrm>
              <a:off x="854" y="2760"/>
              <a:ext cx="791" cy="747"/>
              <a:chOff x="357" y="2450"/>
              <a:chExt cx="795" cy="646"/>
            </a:xfrm>
          </p:grpSpPr>
          <p:sp>
            <p:nvSpPr>
              <p:cNvPr id="95286" name="Line 11"/>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95287" name="Line 12"/>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95274" name="Group 13"/>
            <p:cNvGrpSpPr>
              <a:grpSpLocks/>
            </p:cNvGrpSpPr>
            <p:nvPr/>
          </p:nvGrpSpPr>
          <p:grpSpPr bwMode="auto">
            <a:xfrm>
              <a:off x="856" y="3135"/>
              <a:ext cx="388" cy="371"/>
              <a:chOff x="357" y="2450"/>
              <a:chExt cx="795" cy="646"/>
            </a:xfrm>
          </p:grpSpPr>
          <p:sp>
            <p:nvSpPr>
              <p:cNvPr id="95284" name="Line 14"/>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95285" name="Line 15"/>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95275" name="Group 16"/>
            <p:cNvGrpSpPr>
              <a:grpSpLocks/>
            </p:cNvGrpSpPr>
            <p:nvPr/>
          </p:nvGrpSpPr>
          <p:grpSpPr bwMode="auto">
            <a:xfrm>
              <a:off x="857" y="2397"/>
              <a:ext cx="1179" cy="1109"/>
              <a:chOff x="357" y="2450"/>
              <a:chExt cx="795" cy="646"/>
            </a:xfrm>
          </p:grpSpPr>
          <p:sp>
            <p:nvSpPr>
              <p:cNvPr id="95282" name="Line 17"/>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95283" name="Line 18"/>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95276" name="Group 19"/>
            <p:cNvGrpSpPr>
              <a:grpSpLocks/>
            </p:cNvGrpSpPr>
            <p:nvPr/>
          </p:nvGrpSpPr>
          <p:grpSpPr bwMode="auto">
            <a:xfrm>
              <a:off x="858" y="2022"/>
              <a:ext cx="1577" cy="1479"/>
              <a:chOff x="357" y="2450"/>
              <a:chExt cx="795" cy="646"/>
            </a:xfrm>
          </p:grpSpPr>
          <p:sp>
            <p:nvSpPr>
              <p:cNvPr id="95280" name="Line 20"/>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95281" name="Line 21"/>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95277" name="Group 22"/>
            <p:cNvGrpSpPr>
              <a:grpSpLocks/>
            </p:cNvGrpSpPr>
            <p:nvPr/>
          </p:nvGrpSpPr>
          <p:grpSpPr bwMode="auto">
            <a:xfrm>
              <a:off x="864" y="1274"/>
              <a:ext cx="2346" cy="2234"/>
              <a:chOff x="357" y="2450"/>
              <a:chExt cx="795" cy="646"/>
            </a:xfrm>
          </p:grpSpPr>
          <p:sp>
            <p:nvSpPr>
              <p:cNvPr id="95278" name="Line 23"/>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95279" name="Line 24"/>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sp>
        <p:nvSpPr>
          <p:cNvPr id="95238" name="Line 25"/>
          <p:cNvSpPr>
            <a:spLocks noChangeShapeType="1"/>
          </p:cNvSpPr>
          <p:nvPr/>
        </p:nvSpPr>
        <p:spPr bwMode="auto">
          <a:xfrm flipH="1">
            <a:off x="1712913" y="1804988"/>
            <a:ext cx="3611562" cy="3416300"/>
          </a:xfrm>
          <a:prstGeom prst="line">
            <a:avLst/>
          </a:prstGeom>
          <a:noFill/>
          <a:ln w="50800">
            <a:solidFill>
              <a:srgbClr val="FF0000"/>
            </a:solidFill>
            <a:round/>
            <a:headEnd/>
            <a:tailEnd/>
          </a:ln>
        </p:spPr>
        <p:txBody>
          <a:bodyPr/>
          <a:lstStyle/>
          <a:p>
            <a:endParaRPr lang="en-US"/>
          </a:p>
        </p:txBody>
      </p:sp>
      <p:sp>
        <p:nvSpPr>
          <p:cNvPr id="95239" name="Oval 26"/>
          <p:cNvSpPr>
            <a:spLocks noChangeArrowheads="1"/>
          </p:cNvSpPr>
          <p:nvPr/>
        </p:nvSpPr>
        <p:spPr bwMode="auto">
          <a:xfrm>
            <a:off x="5022850" y="1954213"/>
            <a:ext cx="139700" cy="138112"/>
          </a:xfrm>
          <a:prstGeom prst="ellipse">
            <a:avLst/>
          </a:prstGeom>
          <a:solidFill>
            <a:srgbClr val="FF3300"/>
          </a:solidFill>
          <a:ln w="9525">
            <a:solidFill>
              <a:srgbClr val="FF0000"/>
            </a:solidFill>
            <a:round/>
            <a:headEnd/>
            <a:tailEnd/>
          </a:ln>
        </p:spPr>
        <p:txBody>
          <a:bodyPr wrap="none" anchor="ctr"/>
          <a:lstStyle/>
          <a:p>
            <a:pPr eaLnBrk="0" hangingPunct="0"/>
            <a:endParaRPr lang="en-US"/>
          </a:p>
        </p:txBody>
      </p:sp>
      <p:sp>
        <p:nvSpPr>
          <p:cNvPr id="95240" name="Oval 27"/>
          <p:cNvSpPr>
            <a:spLocks noChangeArrowheads="1"/>
          </p:cNvSpPr>
          <p:nvPr/>
        </p:nvSpPr>
        <p:spPr bwMode="auto">
          <a:xfrm>
            <a:off x="4406900" y="2546350"/>
            <a:ext cx="139700" cy="138113"/>
          </a:xfrm>
          <a:prstGeom prst="ellipse">
            <a:avLst/>
          </a:prstGeom>
          <a:solidFill>
            <a:srgbClr val="FF3300"/>
          </a:solidFill>
          <a:ln w="9525">
            <a:solidFill>
              <a:srgbClr val="FF0000"/>
            </a:solidFill>
            <a:round/>
            <a:headEnd/>
            <a:tailEnd/>
          </a:ln>
        </p:spPr>
        <p:txBody>
          <a:bodyPr wrap="none" anchor="ctr"/>
          <a:lstStyle/>
          <a:p>
            <a:pPr eaLnBrk="0" hangingPunct="0"/>
            <a:endParaRPr lang="en-US"/>
          </a:p>
        </p:txBody>
      </p:sp>
      <p:sp>
        <p:nvSpPr>
          <p:cNvPr id="95241" name="Oval 28"/>
          <p:cNvSpPr>
            <a:spLocks noChangeArrowheads="1"/>
          </p:cNvSpPr>
          <p:nvPr/>
        </p:nvSpPr>
        <p:spPr bwMode="auto">
          <a:xfrm>
            <a:off x="3784600" y="3132138"/>
            <a:ext cx="139700" cy="138112"/>
          </a:xfrm>
          <a:prstGeom prst="ellipse">
            <a:avLst/>
          </a:prstGeom>
          <a:solidFill>
            <a:srgbClr val="FF3300"/>
          </a:solidFill>
          <a:ln w="9525">
            <a:solidFill>
              <a:srgbClr val="FF0000"/>
            </a:solidFill>
            <a:round/>
            <a:headEnd/>
            <a:tailEnd/>
          </a:ln>
        </p:spPr>
        <p:txBody>
          <a:bodyPr wrap="none" anchor="ctr"/>
          <a:lstStyle/>
          <a:p>
            <a:pPr eaLnBrk="0" hangingPunct="0"/>
            <a:endParaRPr lang="en-US"/>
          </a:p>
        </p:txBody>
      </p:sp>
      <p:sp>
        <p:nvSpPr>
          <p:cNvPr id="95242" name="Oval 29"/>
          <p:cNvSpPr>
            <a:spLocks noChangeArrowheads="1"/>
          </p:cNvSpPr>
          <p:nvPr/>
        </p:nvSpPr>
        <p:spPr bwMode="auto">
          <a:xfrm>
            <a:off x="3148013" y="3733800"/>
            <a:ext cx="139700" cy="138113"/>
          </a:xfrm>
          <a:prstGeom prst="ellipse">
            <a:avLst/>
          </a:prstGeom>
          <a:solidFill>
            <a:srgbClr val="FF3300"/>
          </a:solidFill>
          <a:ln w="9525">
            <a:solidFill>
              <a:srgbClr val="FF0000"/>
            </a:solidFill>
            <a:round/>
            <a:headEnd/>
            <a:tailEnd/>
          </a:ln>
        </p:spPr>
        <p:txBody>
          <a:bodyPr wrap="none" anchor="ctr"/>
          <a:lstStyle/>
          <a:p>
            <a:pPr eaLnBrk="0" hangingPunct="0"/>
            <a:endParaRPr lang="en-US"/>
          </a:p>
        </p:txBody>
      </p:sp>
      <p:sp>
        <p:nvSpPr>
          <p:cNvPr id="95243" name="Oval 30"/>
          <p:cNvSpPr>
            <a:spLocks noChangeArrowheads="1"/>
          </p:cNvSpPr>
          <p:nvPr/>
        </p:nvSpPr>
        <p:spPr bwMode="auto">
          <a:xfrm>
            <a:off x="2536825" y="4308475"/>
            <a:ext cx="139700" cy="138113"/>
          </a:xfrm>
          <a:prstGeom prst="ellipse">
            <a:avLst/>
          </a:prstGeom>
          <a:solidFill>
            <a:srgbClr val="FF3300"/>
          </a:solidFill>
          <a:ln w="9525">
            <a:solidFill>
              <a:srgbClr val="FF0000"/>
            </a:solidFill>
            <a:round/>
            <a:headEnd/>
            <a:tailEnd/>
          </a:ln>
        </p:spPr>
        <p:txBody>
          <a:bodyPr wrap="none" anchor="ctr"/>
          <a:lstStyle/>
          <a:p>
            <a:pPr eaLnBrk="0" hangingPunct="0"/>
            <a:endParaRPr lang="en-US"/>
          </a:p>
        </p:txBody>
      </p:sp>
      <p:sp>
        <p:nvSpPr>
          <p:cNvPr id="95244" name="Oval 31"/>
          <p:cNvSpPr>
            <a:spLocks noChangeArrowheads="1"/>
          </p:cNvSpPr>
          <p:nvPr/>
        </p:nvSpPr>
        <p:spPr bwMode="auto">
          <a:xfrm>
            <a:off x="1901825" y="4905375"/>
            <a:ext cx="139700" cy="138113"/>
          </a:xfrm>
          <a:prstGeom prst="ellipse">
            <a:avLst/>
          </a:prstGeom>
          <a:solidFill>
            <a:srgbClr val="FF3300"/>
          </a:solidFill>
          <a:ln w="9525">
            <a:solidFill>
              <a:srgbClr val="FF0000"/>
            </a:solidFill>
            <a:round/>
            <a:headEnd/>
            <a:tailEnd/>
          </a:ln>
        </p:spPr>
        <p:txBody>
          <a:bodyPr wrap="none" anchor="ctr"/>
          <a:lstStyle/>
          <a:p>
            <a:pPr eaLnBrk="0" hangingPunct="0"/>
            <a:endParaRPr lang="en-US"/>
          </a:p>
        </p:txBody>
      </p:sp>
      <p:sp>
        <p:nvSpPr>
          <p:cNvPr id="95264" name="Rectangle 32"/>
          <p:cNvSpPr>
            <a:spLocks noChangeArrowheads="1"/>
          </p:cNvSpPr>
          <p:nvPr/>
        </p:nvSpPr>
        <p:spPr bwMode="auto">
          <a:xfrm>
            <a:off x="457200" y="252413"/>
            <a:ext cx="8229600" cy="692150"/>
          </a:xfrm>
          <a:prstGeom prst="rect">
            <a:avLst/>
          </a:prstGeom>
          <a:noFill/>
          <a:ln w="9525">
            <a:noFill/>
            <a:miter lim="800000"/>
            <a:headEnd/>
            <a:tailEnd/>
          </a:ln>
          <a:effectLst/>
        </p:spPr>
        <p:txBody>
          <a:bodyPr anchor="ctr"/>
          <a:lstStyle/>
          <a:p>
            <a:pPr>
              <a:defRPr/>
            </a:pPr>
            <a:r>
              <a:rPr lang="en-US" sz="4000" b="1">
                <a:solidFill>
                  <a:schemeClr val="tx2"/>
                </a:solidFill>
                <a:effectLst>
                  <a:outerShdw blurRad="38100" dist="38100" dir="2700000" algn="tl">
                    <a:srgbClr val="000000"/>
                  </a:outerShdw>
                </a:effectLst>
                <a:latin typeface="Arial Black" pitchFamily="34" charset="0"/>
              </a:rPr>
              <a:t>The Market Supply Curve</a:t>
            </a:r>
            <a:endParaRPr lang="en-US" sz="4000" b="1">
              <a:solidFill>
                <a:srgbClr val="0000FF"/>
              </a:solidFill>
              <a:effectLst>
                <a:outerShdw blurRad="38100" dist="38100" dir="2700000" algn="tl">
                  <a:srgbClr val="000000"/>
                </a:outerShdw>
              </a:effectLst>
              <a:latin typeface="Arial Black" pitchFamily="34" charset="0"/>
            </a:endParaRPr>
          </a:p>
        </p:txBody>
      </p:sp>
      <p:graphicFrame>
        <p:nvGraphicFramePr>
          <p:cNvPr id="95311" name="Group 79"/>
          <p:cNvGraphicFramePr>
            <a:graphicFrameLocks noGrp="1"/>
          </p:cNvGraphicFramePr>
          <p:nvPr/>
        </p:nvGraphicFramePr>
        <p:xfrm>
          <a:off x="6492875" y="990600"/>
          <a:ext cx="2651125" cy="4572000"/>
        </p:xfrm>
        <a:graphic>
          <a:graphicData uri="http://schemas.openxmlformats.org/drawingml/2006/table">
            <a:tbl>
              <a:tblPr/>
              <a:tblGrid>
                <a:gridCol w="1084263"/>
                <a:gridCol w="1566862"/>
              </a:tblGrid>
              <a:tr h="5080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1" u="none" strike="noStrike" cap="none" normalizeH="0" baseline="0" smtClean="0">
                          <a:ln>
                            <a:noFill/>
                          </a:ln>
                          <a:solidFill>
                            <a:srgbClr val="000000"/>
                          </a:solidFill>
                          <a:effectLst>
                            <a:outerShdw blurRad="38100" dist="38100" dir="2700000" algn="tl">
                              <a:srgbClr val="FFFFFF"/>
                            </a:outerShdw>
                          </a:effectLst>
                          <a:latin typeface="Arial" charset="0"/>
                        </a:rPr>
                        <a:t>P</a:t>
                      </a:r>
                    </a:p>
                  </a:txBody>
                  <a:tcPr anchor="ctr" anchorCtr="1"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1" u="none" strike="noStrike" cap="none" normalizeH="0" baseline="0" smtClean="0">
                          <a:ln>
                            <a:noFill/>
                          </a:ln>
                          <a:solidFill>
                            <a:srgbClr val="000000"/>
                          </a:solidFill>
                          <a:effectLst>
                            <a:outerShdw blurRad="38100" dist="38100" dir="2700000" algn="tl">
                              <a:srgbClr val="FFFFFF"/>
                            </a:outerShdw>
                          </a:effectLst>
                          <a:latin typeface="Arial" charset="0"/>
                        </a:rPr>
                        <a:t>Q</a:t>
                      </a:r>
                      <a:r>
                        <a:rPr kumimoji="0" lang="en-US" sz="2800" b="1" i="1" u="none" strike="noStrike" cap="none" normalizeH="0" baseline="30000" smtClean="0">
                          <a:ln>
                            <a:noFill/>
                          </a:ln>
                          <a:solidFill>
                            <a:srgbClr val="000000"/>
                          </a:solidFill>
                          <a:effectLst>
                            <a:outerShdw blurRad="38100" dist="38100" dir="2700000" algn="tl">
                              <a:srgbClr val="FFFFFF"/>
                            </a:outerShdw>
                          </a:effectLst>
                          <a:latin typeface="Arial" charset="0"/>
                        </a:rPr>
                        <a:t>S</a:t>
                      </a: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 (Market)</a:t>
                      </a:r>
                      <a:endParaRPr kumimoji="0" lang="en-US" sz="2800" b="1" i="1" u="none" strike="noStrike" cap="none" normalizeH="0" baseline="30000" smtClean="0">
                        <a:ln>
                          <a:noFill/>
                        </a:ln>
                        <a:solidFill>
                          <a:srgbClr val="000000"/>
                        </a:solidFill>
                        <a:effectLst>
                          <a:outerShdw blurRad="38100" dist="38100" dir="2700000" algn="tl">
                            <a:srgbClr val="FFFFFF"/>
                          </a:outerShdw>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50850">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$0.00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0</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49263">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1.00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5</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50850">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2.00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49263">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3.00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15</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50850">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4.00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20</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49263">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5.00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25</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50850">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6.00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rgbClr val="FFFFCC"/>
                    </a:solidFill>
                  </a:tcPr>
                </a:tc>
              </a:tr>
            </a:tbl>
          </a:graphicData>
        </a:graphic>
      </p:graphicFrame>
      <p:sp>
        <p:nvSpPr>
          <p:cNvPr id="95271" name="FlagCount" hidden="1">
            <a:hlinkClick r:id="rId7"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1" charset="0"/>
                <a:cs typeface="Arial" charset="0"/>
              </a:rPr>
              <a:t>0</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pPr algn="ctr" eaLnBrk="1" hangingPunct="1">
              <a:defRPr/>
            </a:pPr>
            <a:r>
              <a:rPr lang="en-US"/>
              <a:t>Shifts in the Supply Curve</a:t>
            </a:r>
          </a:p>
        </p:txBody>
      </p:sp>
      <p:sp>
        <p:nvSpPr>
          <p:cNvPr id="22531" name="Rectangle 3"/>
          <p:cNvSpPr>
            <a:spLocks noGrp="1" noRot="1" noChangeArrowheads="1"/>
          </p:cNvSpPr>
          <p:nvPr>
            <p:ph type="body" idx="1"/>
          </p:nvPr>
        </p:nvSpPr>
        <p:spPr/>
        <p:txBody>
          <a:bodyPr/>
          <a:lstStyle/>
          <a:p>
            <a:pPr eaLnBrk="1" hangingPunct="1">
              <a:lnSpc>
                <a:spcPct val="90000"/>
              </a:lnSpc>
              <a:defRPr/>
            </a:pPr>
            <a:r>
              <a:rPr lang="en-US" sz="2800"/>
              <a:t>The supply curve shows how much producers offer for sale at any given price, holding constant all other factors that may influence producers’ decisions about how much to sell</a:t>
            </a:r>
          </a:p>
          <a:p>
            <a:pPr eaLnBrk="1" hangingPunct="1">
              <a:lnSpc>
                <a:spcPct val="90000"/>
              </a:lnSpc>
              <a:defRPr/>
            </a:pPr>
            <a:r>
              <a:rPr lang="en-US" sz="2800"/>
              <a:t>When any of these factors change, the supply curve will shift</a:t>
            </a:r>
          </a:p>
          <a:p>
            <a:pPr lvl="1" eaLnBrk="1" hangingPunct="1">
              <a:lnSpc>
                <a:spcPct val="90000"/>
              </a:lnSpc>
              <a:defRPr/>
            </a:pPr>
            <a:r>
              <a:rPr lang="en-US" sz="2400"/>
              <a:t>An increase in supply can be represented by a shift of the supply curve to the right</a:t>
            </a:r>
          </a:p>
          <a:p>
            <a:pPr lvl="1" eaLnBrk="1" hangingPunct="1">
              <a:lnSpc>
                <a:spcPct val="90000"/>
              </a:lnSpc>
              <a:defRPr/>
            </a:pPr>
            <a:r>
              <a:rPr lang="en-US" sz="2400"/>
              <a:t>A decrease in supply can be represented by a shift of the supply curve to the left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457200" y="244475"/>
            <a:ext cx="8385175" cy="1050925"/>
          </a:xfrm>
        </p:spPr>
        <p:txBody>
          <a:bodyPr/>
          <a:lstStyle/>
          <a:p>
            <a:pPr algn="ctr" eaLnBrk="1" hangingPunct="1">
              <a:defRPr/>
            </a:pPr>
            <a:r>
              <a:rPr lang="en-US"/>
              <a:t>Shifts in the Supply Curve</a:t>
            </a:r>
          </a:p>
        </p:txBody>
      </p:sp>
      <p:sp>
        <p:nvSpPr>
          <p:cNvPr id="23555" name="Rectangle 3"/>
          <p:cNvSpPr>
            <a:spLocks noGrp="1" noRot="1" noChangeArrowheads="1"/>
          </p:cNvSpPr>
          <p:nvPr>
            <p:ph type="body" sz="half" idx="1"/>
          </p:nvPr>
        </p:nvSpPr>
        <p:spPr>
          <a:xfrm>
            <a:off x="228600" y="1219200"/>
            <a:ext cx="5867400" cy="5715000"/>
          </a:xfrm>
        </p:spPr>
        <p:txBody>
          <a:bodyPr/>
          <a:lstStyle/>
          <a:p>
            <a:pPr eaLnBrk="1" hangingPunct="1">
              <a:lnSpc>
                <a:spcPct val="80000"/>
              </a:lnSpc>
              <a:defRPr/>
            </a:pPr>
            <a:r>
              <a:rPr lang="en-US" sz="2400" dirty="0"/>
              <a:t>Input </a:t>
            </a:r>
            <a:r>
              <a:rPr lang="en-US" sz="2400" dirty="0" smtClean="0"/>
              <a:t>prices/Resource(factor) prices</a:t>
            </a:r>
            <a:endParaRPr lang="en-US" sz="2400" dirty="0"/>
          </a:p>
          <a:p>
            <a:pPr lvl="1" eaLnBrk="1" hangingPunct="1">
              <a:lnSpc>
                <a:spcPct val="110000"/>
              </a:lnSpc>
              <a:spcBef>
                <a:spcPct val="50000"/>
              </a:spcBef>
              <a:defRPr/>
            </a:pPr>
            <a:r>
              <a:rPr lang="en-US" sz="2000" dirty="0"/>
              <a:t>Examples of input prices:  </a:t>
            </a:r>
            <a:br>
              <a:rPr lang="en-US" sz="2000" dirty="0"/>
            </a:br>
            <a:r>
              <a:rPr lang="en-US" sz="2000" dirty="0"/>
              <a:t>  wages,  prices of raw materials.</a:t>
            </a:r>
          </a:p>
          <a:p>
            <a:pPr lvl="1" eaLnBrk="1" hangingPunct="1">
              <a:lnSpc>
                <a:spcPct val="110000"/>
              </a:lnSpc>
              <a:spcBef>
                <a:spcPct val="50000"/>
              </a:spcBef>
              <a:defRPr/>
            </a:pPr>
            <a:r>
              <a:rPr lang="en-US" sz="2000" dirty="0"/>
              <a:t>A fall in input prices makes production </a:t>
            </a:r>
            <a:br>
              <a:rPr lang="en-US" sz="2000" dirty="0"/>
            </a:br>
            <a:r>
              <a:rPr lang="en-US" sz="2000" dirty="0"/>
              <a:t>more profitable at each output price, </a:t>
            </a:r>
            <a:br>
              <a:rPr lang="en-US" sz="2000" dirty="0"/>
            </a:br>
            <a:r>
              <a:rPr lang="en-US" sz="2000" dirty="0"/>
              <a:t>so firms supply a larger quantity at each price, </a:t>
            </a:r>
            <a:br>
              <a:rPr lang="en-US" sz="2000" dirty="0"/>
            </a:br>
            <a:r>
              <a:rPr lang="en-US" sz="2000" dirty="0"/>
              <a:t>and the </a:t>
            </a:r>
            <a:r>
              <a:rPr lang="en-US" sz="2000" b="1" dirty="0"/>
              <a:t>S</a:t>
            </a:r>
            <a:r>
              <a:rPr lang="en-US" sz="2000" dirty="0"/>
              <a:t> curve shifts to the right. </a:t>
            </a:r>
          </a:p>
          <a:p>
            <a:pPr lvl="1" eaLnBrk="1" hangingPunct="1">
              <a:lnSpc>
                <a:spcPct val="80000"/>
              </a:lnSpc>
              <a:defRPr/>
            </a:pPr>
            <a:endParaRPr lang="en-US" sz="2000" dirty="0"/>
          </a:p>
          <a:p>
            <a:pPr eaLnBrk="1" hangingPunct="1">
              <a:lnSpc>
                <a:spcPct val="80000"/>
              </a:lnSpc>
              <a:defRPr/>
            </a:pPr>
            <a:r>
              <a:rPr lang="en-US" sz="2400" dirty="0"/>
              <a:t>Technology</a:t>
            </a:r>
          </a:p>
          <a:p>
            <a:pPr lvl="1" eaLnBrk="1" hangingPunct="1">
              <a:lnSpc>
                <a:spcPct val="80000"/>
              </a:lnSpc>
              <a:defRPr/>
            </a:pPr>
            <a:r>
              <a:rPr lang="en-US" sz="2000" dirty="0"/>
              <a:t>Technology determines how much inputs are required to produce a unit of output.  </a:t>
            </a:r>
          </a:p>
          <a:p>
            <a:pPr lvl="1" eaLnBrk="1" hangingPunct="1">
              <a:lnSpc>
                <a:spcPct val="80000"/>
              </a:lnSpc>
              <a:defRPr/>
            </a:pPr>
            <a:r>
              <a:rPr lang="en-US" sz="2000" dirty="0"/>
              <a:t>A cost-saving technological improvement has same effect as a fall in input prices, </a:t>
            </a:r>
            <a:br>
              <a:rPr lang="en-US" sz="2000" dirty="0"/>
            </a:br>
            <a:r>
              <a:rPr lang="en-US" sz="2000" dirty="0"/>
              <a:t>shifts the </a:t>
            </a:r>
            <a:r>
              <a:rPr lang="en-US" sz="2000" b="1" dirty="0"/>
              <a:t>S</a:t>
            </a:r>
            <a:r>
              <a:rPr lang="en-US" sz="2000" dirty="0"/>
              <a:t> curve to the right.  </a:t>
            </a:r>
          </a:p>
          <a:p>
            <a:pPr lvl="1" eaLnBrk="1" hangingPunct="1">
              <a:lnSpc>
                <a:spcPct val="80000"/>
              </a:lnSpc>
              <a:defRPr/>
            </a:pPr>
            <a:endParaRPr lang="en-US" sz="2000" dirty="0"/>
          </a:p>
        </p:txBody>
      </p:sp>
      <p:pic>
        <p:nvPicPr>
          <p:cNvPr id="108547" name="Picture 5" descr="Robotic Welder"/>
          <p:cNvPicPr>
            <a:picLocks noGrp="1" noChangeAspect="1" noChangeArrowheads="1"/>
          </p:cNvPicPr>
          <p:nvPr>
            <p:ph sz="half" idx="2"/>
          </p:nvPr>
        </p:nvPicPr>
        <p:blipFill>
          <a:blip r:embed="rId2" cstate="print"/>
          <a:srcRect/>
          <a:stretch>
            <a:fillRect/>
          </a:stretch>
        </p:blipFill>
        <p:spPr>
          <a:xfrm>
            <a:off x="6553200" y="1981200"/>
            <a:ext cx="2260600" cy="412750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285" name="Group 2"/>
          <p:cNvGrpSpPr>
            <a:grpSpLocks/>
          </p:cNvGrpSpPr>
          <p:nvPr/>
        </p:nvGrpSpPr>
        <p:grpSpPr bwMode="auto">
          <a:xfrm>
            <a:off x="288925" y="1228725"/>
            <a:ext cx="6221413" cy="5111750"/>
            <a:chOff x="182" y="774"/>
            <a:chExt cx="3919" cy="3220"/>
          </a:xfrm>
        </p:grpSpPr>
        <p:grpSp>
          <p:nvGrpSpPr>
            <p:cNvPr id="97308" name="Group 3"/>
            <p:cNvGrpSpPr>
              <a:grpSpLocks/>
            </p:cNvGrpSpPr>
            <p:nvPr/>
          </p:nvGrpSpPr>
          <p:grpSpPr bwMode="auto">
            <a:xfrm>
              <a:off x="182" y="774"/>
              <a:ext cx="3919" cy="3220"/>
              <a:chOff x="182" y="774"/>
              <a:chExt cx="3919" cy="3220"/>
            </a:xfrm>
          </p:grpSpPr>
          <p:graphicFrame>
            <p:nvGraphicFramePr>
              <p:cNvPr id="97284" name="Object 4"/>
              <p:cNvGraphicFramePr>
                <a:graphicFrameLocks noChangeAspect="1"/>
              </p:cNvGraphicFramePr>
              <p:nvPr/>
            </p:nvGraphicFramePr>
            <p:xfrm>
              <a:off x="182" y="774"/>
              <a:ext cx="3919" cy="3220"/>
            </p:xfrm>
            <a:graphic>
              <a:graphicData uri="http://schemas.openxmlformats.org/presentationml/2006/ole">
                <mc:AlternateContent xmlns:mc="http://schemas.openxmlformats.org/markup-compatibility/2006">
                  <mc:Choice xmlns:v="urn:schemas-microsoft-com:vml" Requires="v">
                    <p:oleObj spid="_x0000_s97285" name="Chart" r:id="rId5" imgW="4390949" imgH="3610051" progId="Excel.Sheet.8">
                      <p:embed/>
                    </p:oleObj>
                  </mc:Choice>
                  <mc:Fallback>
                    <p:oleObj name="Chart" r:id="rId5" imgW="4390949" imgH="3610051" progId="Excel.Sheet.8">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 y="774"/>
                            <a:ext cx="3919" cy="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336" name="Text Box 5"/>
              <p:cNvSpPr txBox="1">
                <a:spLocks noChangeArrowheads="1"/>
              </p:cNvSpPr>
              <p:nvPr/>
            </p:nvSpPr>
            <p:spPr bwMode="auto">
              <a:xfrm>
                <a:off x="696" y="870"/>
                <a:ext cx="262" cy="308"/>
              </a:xfrm>
              <a:prstGeom prst="rect">
                <a:avLst/>
              </a:prstGeom>
              <a:solidFill>
                <a:schemeClr val="bg1"/>
              </a:solidFill>
              <a:ln w="9525">
                <a:noFill/>
                <a:miter lim="800000"/>
                <a:headEnd/>
                <a:tailEnd/>
              </a:ln>
            </p:spPr>
            <p:txBody>
              <a:bodyPr>
                <a:spAutoFit/>
              </a:bodyPr>
              <a:lstStyle/>
              <a:p>
                <a:pPr algn="r">
                  <a:spcBef>
                    <a:spcPct val="50000"/>
                  </a:spcBef>
                </a:pPr>
                <a:r>
                  <a:rPr lang="en-US" sz="2600" b="1" i="1">
                    <a:cs typeface="Arial" charset="0"/>
                  </a:rPr>
                  <a:t>P</a:t>
                </a:r>
              </a:p>
            </p:txBody>
          </p:sp>
          <p:sp>
            <p:nvSpPr>
              <p:cNvPr id="97337" name="Text Box 6"/>
              <p:cNvSpPr txBox="1">
                <a:spLocks noChangeArrowheads="1"/>
              </p:cNvSpPr>
              <p:nvPr/>
            </p:nvSpPr>
            <p:spPr bwMode="auto">
              <a:xfrm>
                <a:off x="3759" y="3375"/>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Q</a:t>
                </a:r>
              </a:p>
            </p:txBody>
          </p:sp>
        </p:grpSp>
        <p:grpSp>
          <p:nvGrpSpPr>
            <p:cNvPr id="97309" name="Group 7"/>
            <p:cNvGrpSpPr>
              <a:grpSpLocks/>
            </p:cNvGrpSpPr>
            <p:nvPr/>
          </p:nvGrpSpPr>
          <p:grpSpPr bwMode="auto">
            <a:xfrm>
              <a:off x="854" y="1274"/>
              <a:ext cx="2356" cy="2234"/>
              <a:chOff x="854" y="1274"/>
              <a:chExt cx="2356" cy="2234"/>
            </a:xfrm>
          </p:grpSpPr>
          <p:grpSp>
            <p:nvGrpSpPr>
              <p:cNvPr id="97318" name="Group 8"/>
              <p:cNvGrpSpPr>
                <a:grpSpLocks/>
              </p:cNvGrpSpPr>
              <p:nvPr/>
            </p:nvGrpSpPr>
            <p:grpSpPr bwMode="auto">
              <a:xfrm>
                <a:off x="860" y="1648"/>
                <a:ext cx="1964" cy="1855"/>
                <a:chOff x="357" y="2450"/>
                <a:chExt cx="795" cy="646"/>
              </a:xfrm>
            </p:grpSpPr>
            <p:sp>
              <p:nvSpPr>
                <p:cNvPr id="97334" name="Line 9"/>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97335" name="Line 10"/>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2" name="Group 11"/>
              <p:cNvGrpSpPr>
                <a:grpSpLocks/>
              </p:cNvGrpSpPr>
              <p:nvPr/>
            </p:nvGrpSpPr>
            <p:grpSpPr bwMode="auto">
              <a:xfrm>
                <a:off x="854" y="2760"/>
                <a:ext cx="791" cy="747"/>
                <a:chOff x="357" y="2450"/>
                <a:chExt cx="795" cy="646"/>
              </a:xfrm>
            </p:grpSpPr>
            <p:sp>
              <p:nvSpPr>
                <p:cNvPr id="3" name="Line 12"/>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97333" name="Line 13"/>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4" name="Group 14"/>
              <p:cNvGrpSpPr>
                <a:grpSpLocks/>
              </p:cNvGrpSpPr>
              <p:nvPr/>
            </p:nvGrpSpPr>
            <p:grpSpPr bwMode="auto">
              <a:xfrm>
                <a:off x="856" y="3135"/>
                <a:ext cx="388" cy="371"/>
                <a:chOff x="357" y="2450"/>
                <a:chExt cx="795" cy="646"/>
              </a:xfrm>
            </p:grpSpPr>
            <p:sp>
              <p:nvSpPr>
                <p:cNvPr id="97330" name="Line 15"/>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97331" name="Line 16"/>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97321" name="Group 17"/>
              <p:cNvGrpSpPr>
                <a:grpSpLocks/>
              </p:cNvGrpSpPr>
              <p:nvPr/>
            </p:nvGrpSpPr>
            <p:grpSpPr bwMode="auto">
              <a:xfrm>
                <a:off x="857" y="2397"/>
                <a:ext cx="1179" cy="1109"/>
                <a:chOff x="357" y="2450"/>
                <a:chExt cx="795" cy="646"/>
              </a:xfrm>
            </p:grpSpPr>
            <p:sp>
              <p:nvSpPr>
                <p:cNvPr id="97328" name="Line 18"/>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5" name="Line 19"/>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97322" name="Group 20"/>
              <p:cNvGrpSpPr>
                <a:grpSpLocks/>
              </p:cNvGrpSpPr>
              <p:nvPr/>
            </p:nvGrpSpPr>
            <p:grpSpPr bwMode="auto">
              <a:xfrm>
                <a:off x="858" y="2022"/>
                <a:ext cx="1577" cy="1479"/>
                <a:chOff x="357" y="2450"/>
                <a:chExt cx="795" cy="646"/>
              </a:xfrm>
            </p:grpSpPr>
            <p:sp>
              <p:nvSpPr>
                <p:cNvPr id="6" name="Line 21"/>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97327" name="Line 22"/>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7" name="Group 23"/>
              <p:cNvGrpSpPr>
                <a:grpSpLocks/>
              </p:cNvGrpSpPr>
              <p:nvPr/>
            </p:nvGrpSpPr>
            <p:grpSpPr bwMode="auto">
              <a:xfrm>
                <a:off x="864" y="1274"/>
                <a:ext cx="2346" cy="2234"/>
                <a:chOff x="357" y="2450"/>
                <a:chExt cx="795" cy="646"/>
              </a:xfrm>
            </p:grpSpPr>
            <p:sp>
              <p:nvSpPr>
                <p:cNvPr id="97324" name="Line 24"/>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97325" name="Line 25"/>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grpSp>
          <p:nvGrpSpPr>
            <p:cNvPr id="97310" name="Group 26"/>
            <p:cNvGrpSpPr>
              <a:grpSpLocks/>
            </p:cNvGrpSpPr>
            <p:nvPr/>
          </p:nvGrpSpPr>
          <p:grpSpPr bwMode="auto">
            <a:xfrm>
              <a:off x="1079" y="1137"/>
              <a:ext cx="2275" cy="2152"/>
              <a:chOff x="1079" y="1137"/>
              <a:chExt cx="2275" cy="2152"/>
            </a:xfrm>
          </p:grpSpPr>
          <p:sp>
            <p:nvSpPr>
              <p:cNvPr id="97311" name="Line 27"/>
              <p:cNvSpPr>
                <a:spLocks noChangeShapeType="1"/>
              </p:cNvSpPr>
              <p:nvPr/>
            </p:nvSpPr>
            <p:spPr bwMode="auto">
              <a:xfrm flipH="1">
                <a:off x="1079" y="1137"/>
                <a:ext cx="2275" cy="2152"/>
              </a:xfrm>
              <a:prstGeom prst="line">
                <a:avLst/>
              </a:prstGeom>
              <a:noFill/>
              <a:ln w="50800">
                <a:solidFill>
                  <a:srgbClr val="777777"/>
                </a:solidFill>
                <a:round/>
                <a:headEnd/>
                <a:tailEnd/>
              </a:ln>
            </p:spPr>
            <p:txBody>
              <a:bodyPr/>
              <a:lstStyle/>
              <a:p>
                <a:endParaRPr lang="en-US"/>
              </a:p>
            </p:txBody>
          </p:sp>
          <p:sp>
            <p:nvSpPr>
              <p:cNvPr id="97312" name="Oval 28"/>
              <p:cNvSpPr>
                <a:spLocks noChangeArrowheads="1"/>
              </p:cNvSpPr>
              <p:nvPr/>
            </p:nvSpPr>
            <p:spPr bwMode="auto">
              <a:xfrm>
                <a:off x="3164" y="1231"/>
                <a:ext cx="88" cy="87"/>
              </a:xfrm>
              <a:prstGeom prst="ellipse">
                <a:avLst/>
              </a:prstGeom>
              <a:solidFill>
                <a:srgbClr val="777777"/>
              </a:solidFill>
              <a:ln w="9525">
                <a:noFill/>
                <a:round/>
                <a:headEnd/>
                <a:tailEnd/>
              </a:ln>
            </p:spPr>
            <p:txBody>
              <a:bodyPr wrap="none" anchor="ctr"/>
              <a:lstStyle/>
              <a:p>
                <a:pPr eaLnBrk="0" hangingPunct="0"/>
                <a:endParaRPr lang="en-US"/>
              </a:p>
            </p:txBody>
          </p:sp>
          <p:sp>
            <p:nvSpPr>
              <p:cNvPr id="97313" name="Oval 29"/>
              <p:cNvSpPr>
                <a:spLocks noChangeArrowheads="1"/>
              </p:cNvSpPr>
              <p:nvPr/>
            </p:nvSpPr>
            <p:spPr bwMode="auto">
              <a:xfrm>
                <a:off x="2776" y="1604"/>
                <a:ext cx="88" cy="87"/>
              </a:xfrm>
              <a:prstGeom prst="ellipse">
                <a:avLst/>
              </a:prstGeom>
              <a:solidFill>
                <a:srgbClr val="777777"/>
              </a:solidFill>
              <a:ln w="9525">
                <a:noFill/>
                <a:round/>
                <a:headEnd/>
                <a:tailEnd/>
              </a:ln>
            </p:spPr>
            <p:txBody>
              <a:bodyPr wrap="none" anchor="ctr"/>
              <a:lstStyle/>
              <a:p>
                <a:pPr eaLnBrk="0" hangingPunct="0"/>
                <a:endParaRPr lang="en-US"/>
              </a:p>
            </p:txBody>
          </p:sp>
          <p:sp>
            <p:nvSpPr>
              <p:cNvPr id="8" name="Oval 30"/>
              <p:cNvSpPr>
                <a:spLocks noChangeArrowheads="1"/>
              </p:cNvSpPr>
              <p:nvPr/>
            </p:nvSpPr>
            <p:spPr bwMode="auto">
              <a:xfrm>
                <a:off x="2384" y="1973"/>
                <a:ext cx="88" cy="87"/>
              </a:xfrm>
              <a:prstGeom prst="ellipse">
                <a:avLst/>
              </a:prstGeom>
              <a:solidFill>
                <a:srgbClr val="777777"/>
              </a:solidFill>
              <a:ln w="9525">
                <a:noFill/>
                <a:round/>
                <a:headEnd/>
                <a:tailEnd/>
              </a:ln>
            </p:spPr>
            <p:txBody>
              <a:bodyPr wrap="none" anchor="ctr"/>
              <a:lstStyle/>
              <a:p>
                <a:pPr eaLnBrk="0" hangingPunct="0"/>
                <a:endParaRPr lang="en-US"/>
              </a:p>
            </p:txBody>
          </p:sp>
          <p:sp>
            <p:nvSpPr>
              <p:cNvPr id="9" name="Oval 31"/>
              <p:cNvSpPr>
                <a:spLocks noChangeArrowheads="1"/>
              </p:cNvSpPr>
              <p:nvPr/>
            </p:nvSpPr>
            <p:spPr bwMode="auto">
              <a:xfrm>
                <a:off x="1983" y="2352"/>
                <a:ext cx="88" cy="87"/>
              </a:xfrm>
              <a:prstGeom prst="ellipse">
                <a:avLst/>
              </a:prstGeom>
              <a:solidFill>
                <a:srgbClr val="777777"/>
              </a:solidFill>
              <a:ln w="9525">
                <a:noFill/>
                <a:round/>
                <a:headEnd/>
                <a:tailEnd/>
              </a:ln>
            </p:spPr>
            <p:txBody>
              <a:bodyPr wrap="none" anchor="ctr"/>
              <a:lstStyle/>
              <a:p>
                <a:pPr eaLnBrk="0" hangingPunct="0"/>
                <a:endParaRPr lang="en-US"/>
              </a:p>
            </p:txBody>
          </p:sp>
          <p:sp>
            <p:nvSpPr>
              <p:cNvPr id="10" name="Oval 32"/>
              <p:cNvSpPr>
                <a:spLocks noChangeArrowheads="1"/>
              </p:cNvSpPr>
              <p:nvPr/>
            </p:nvSpPr>
            <p:spPr bwMode="auto">
              <a:xfrm>
                <a:off x="1598" y="2714"/>
                <a:ext cx="88" cy="87"/>
              </a:xfrm>
              <a:prstGeom prst="ellipse">
                <a:avLst/>
              </a:prstGeom>
              <a:solidFill>
                <a:srgbClr val="777777"/>
              </a:solidFill>
              <a:ln w="9525">
                <a:noFill/>
                <a:round/>
                <a:headEnd/>
                <a:tailEnd/>
              </a:ln>
            </p:spPr>
            <p:txBody>
              <a:bodyPr wrap="none" anchor="ctr"/>
              <a:lstStyle/>
              <a:p>
                <a:pPr eaLnBrk="0" hangingPunct="0"/>
                <a:endParaRPr lang="en-US"/>
              </a:p>
            </p:txBody>
          </p:sp>
          <p:sp>
            <p:nvSpPr>
              <p:cNvPr id="97317" name="Oval 33"/>
              <p:cNvSpPr>
                <a:spLocks noChangeArrowheads="1"/>
              </p:cNvSpPr>
              <p:nvPr/>
            </p:nvSpPr>
            <p:spPr bwMode="auto">
              <a:xfrm>
                <a:off x="1198" y="3090"/>
                <a:ext cx="88" cy="87"/>
              </a:xfrm>
              <a:prstGeom prst="ellipse">
                <a:avLst/>
              </a:prstGeom>
              <a:solidFill>
                <a:srgbClr val="777777"/>
              </a:solidFill>
              <a:ln w="9525">
                <a:noFill/>
                <a:round/>
                <a:headEnd/>
                <a:tailEnd/>
              </a:ln>
            </p:spPr>
            <p:txBody>
              <a:bodyPr wrap="none" anchor="ctr"/>
              <a:lstStyle/>
              <a:p>
                <a:pPr eaLnBrk="0" hangingPunct="0"/>
                <a:endParaRPr lang="en-US"/>
              </a:p>
            </p:txBody>
          </p:sp>
        </p:grpSp>
      </p:grpSp>
      <p:sp>
        <p:nvSpPr>
          <p:cNvPr id="97314" name="Text Box 34"/>
          <p:cNvSpPr txBox="1">
            <a:spLocks noChangeArrowheads="1"/>
          </p:cNvSpPr>
          <p:nvPr/>
        </p:nvSpPr>
        <p:spPr bwMode="auto">
          <a:xfrm>
            <a:off x="6086475" y="1247775"/>
            <a:ext cx="2727325" cy="3471863"/>
          </a:xfrm>
          <a:prstGeom prst="rect">
            <a:avLst/>
          </a:prstGeom>
          <a:solidFill>
            <a:srgbClr val="FFFFCC"/>
          </a:solidFill>
          <a:ln w="9525">
            <a:noFill/>
            <a:miter lim="800000"/>
            <a:headEnd/>
            <a:tailEnd/>
          </a:ln>
        </p:spPr>
        <p:txBody>
          <a:bodyPr>
            <a:spAutoFit/>
          </a:bodyPr>
          <a:lstStyle/>
          <a:p>
            <a:pPr>
              <a:lnSpc>
                <a:spcPct val="105000"/>
              </a:lnSpc>
              <a:spcBef>
                <a:spcPct val="50000"/>
              </a:spcBef>
            </a:pPr>
            <a:r>
              <a:rPr lang="en-US" sz="2600">
                <a:solidFill>
                  <a:srgbClr val="000000"/>
                </a:solidFill>
                <a:cs typeface="Arial" charset="0"/>
              </a:rPr>
              <a:t>Suppose the price of milk falls.  </a:t>
            </a:r>
          </a:p>
          <a:p>
            <a:pPr>
              <a:lnSpc>
                <a:spcPct val="105000"/>
              </a:lnSpc>
              <a:spcBef>
                <a:spcPct val="10000"/>
              </a:spcBef>
            </a:pPr>
            <a:r>
              <a:rPr lang="en-US" sz="2600">
                <a:solidFill>
                  <a:srgbClr val="000000"/>
                </a:solidFill>
                <a:cs typeface="Arial" charset="0"/>
              </a:rPr>
              <a:t>At each price, the quantity of </a:t>
            </a:r>
            <a:br>
              <a:rPr lang="en-US" sz="2600">
                <a:solidFill>
                  <a:srgbClr val="000000"/>
                </a:solidFill>
                <a:cs typeface="Arial" charset="0"/>
              </a:rPr>
            </a:br>
            <a:r>
              <a:rPr lang="en-US" sz="2600">
                <a:solidFill>
                  <a:srgbClr val="000000"/>
                </a:solidFill>
                <a:cs typeface="Arial" charset="0"/>
              </a:rPr>
              <a:t>Lattes supplied </a:t>
            </a:r>
            <a:br>
              <a:rPr lang="en-US" sz="2600">
                <a:solidFill>
                  <a:srgbClr val="000000"/>
                </a:solidFill>
                <a:cs typeface="Arial" charset="0"/>
              </a:rPr>
            </a:br>
            <a:r>
              <a:rPr lang="en-US" sz="2600">
                <a:solidFill>
                  <a:srgbClr val="000000"/>
                </a:solidFill>
                <a:cs typeface="Arial" charset="0"/>
              </a:rPr>
              <a:t>will increase </a:t>
            </a:r>
            <a:br>
              <a:rPr lang="en-US" sz="2600">
                <a:solidFill>
                  <a:srgbClr val="000000"/>
                </a:solidFill>
                <a:cs typeface="Arial" charset="0"/>
              </a:rPr>
            </a:br>
            <a:r>
              <a:rPr lang="en-US" sz="2600">
                <a:solidFill>
                  <a:srgbClr val="000000"/>
                </a:solidFill>
                <a:cs typeface="Arial" charset="0"/>
              </a:rPr>
              <a:t>(by 5 in this example).</a:t>
            </a:r>
          </a:p>
        </p:txBody>
      </p:sp>
      <p:sp>
        <p:nvSpPr>
          <p:cNvPr id="97315" name="Line 35"/>
          <p:cNvSpPr>
            <a:spLocks noChangeShapeType="1"/>
          </p:cNvSpPr>
          <p:nvPr/>
        </p:nvSpPr>
        <p:spPr bwMode="auto">
          <a:xfrm flipV="1">
            <a:off x="2314575" y="1831975"/>
            <a:ext cx="3605213" cy="3413125"/>
          </a:xfrm>
          <a:prstGeom prst="line">
            <a:avLst/>
          </a:prstGeom>
          <a:noFill/>
          <a:ln w="50800">
            <a:solidFill>
              <a:srgbClr val="FF6600"/>
            </a:solidFill>
            <a:round/>
            <a:headEnd/>
            <a:tailEnd/>
          </a:ln>
        </p:spPr>
        <p:txBody>
          <a:bodyPr/>
          <a:lstStyle/>
          <a:p>
            <a:endParaRPr lang="en-US"/>
          </a:p>
        </p:txBody>
      </p:sp>
      <p:grpSp>
        <p:nvGrpSpPr>
          <p:cNvPr id="97316" name="Group 36"/>
          <p:cNvGrpSpPr>
            <a:grpSpLocks/>
          </p:cNvGrpSpPr>
          <p:nvPr/>
        </p:nvGrpSpPr>
        <p:grpSpPr bwMode="auto">
          <a:xfrm>
            <a:off x="2046288" y="4905375"/>
            <a:ext cx="636587" cy="138113"/>
            <a:chOff x="1289" y="3090"/>
            <a:chExt cx="401" cy="87"/>
          </a:xfrm>
        </p:grpSpPr>
        <p:sp>
          <p:nvSpPr>
            <p:cNvPr id="97306" name="Oval 37"/>
            <p:cNvSpPr>
              <a:spLocks noChangeArrowheads="1"/>
            </p:cNvSpPr>
            <p:nvPr/>
          </p:nvSpPr>
          <p:spPr bwMode="auto">
            <a:xfrm>
              <a:off x="1602" y="3090"/>
              <a:ext cx="88" cy="87"/>
            </a:xfrm>
            <a:prstGeom prst="ellipse">
              <a:avLst/>
            </a:prstGeom>
            <a:solidFill>
              <a:srgbClr val="FF3300"/>
            </a:solidFill>
            <a:ln w="9525">
              <a:noFill/>
              <a:round/>
              <a:headEnd/>
              <a:tailEnd/>
            </a:ln>
          </p:spPr>
          <p:txBody>
            <a:bodyPr wrap="none" anchor="ctr"/>
            <a:lstStyle/>
            <a:p>
              <a:pPr eaLnBrk="0" hangingPunct="0"/>
              <a:endParaRPr lang="en-US"/>
            </a:p>
          </p:txBody>
        </p:sp>
        <p:sp>
          <p:nvSpPr>
            <p:cNvPr id="97307" name="Line 38"/>
            <p:cNvSpPr>
              <a:spLocks noChangeShapeType="1"/>
            </p:cNvSpPr>
            <p:nvPr/>
          </p:nvSpPr>
          <p:spPr bwMode="auto">
            <a:xfrm flipV="1">
              <a:off x="1289" y="3135"/>
              <a:ext cx="309" cy="0"/>
            </a:xfrm>
            <a:prstGeom prst="line">
              <a:avLst/>
            </a:prstGeom>
            <a:noFill/>
            <a:ln w="38100">
              <a:solidFill>
                <a:srgbClr val="993300"/>
              </a:solidFill>
              <a:round/>
              <a:headEnd/>
              <a:tailEnd type="triangle" w="lg" len="med"/>
            </a:ln>
          </p:spPr>
          <p:txBody>
            <a:bodyPr/>
            <a:lstStyle/>
            <a:p>
              <a:endParaRPr lang="en-US"/>
            </a:p>
          </p:txBody>
        </p:sp>
      </p:grpSp>
      <p:sp>
        <p:nvSpPr>
          <p:cNvPr id="97319" name="Rectangle 39"/>
          <p:cNvSpPr>
            <a:spLocks noChangeArrowheads="1"/>
          </p:cNvSpPr>
          <p:nvPr/>
        </p:nvSpPr>
        <p:spPr bwMode="auto">
          <a:xfrm>
            <a:off x="457200" y="252413"/>
            <a:ext cx="8229600" cy="692150"/>
          </a:xfrm>
          <a:prstGeom prst="rect">
            <a:avLst/>
          </a:prstGeom>
          <a:noFill/>
          <a:ln w="9525">
            <a:noFill/>
            <a:miter lim="800000"/>
            <a:headEnd/>
            <a:tailEnd/>
          </a:ln>
          <a:effectLst/>
        </p:spPr>
        <p:txBody>
          <a:bodyPr anchor="ctr"/>
          <a:lstStyle/>
          <a:p>
            <a:pPr algn="ctr">
              <a:defRPr/>
            </a:pPr>
            <a:r>
              <a:rPr lang="en-US" sz="4000" b="1">
                <a:solidFill>
                  <a:schemeClr val="tx2"/>
                </a:solidFill>
                <a:effectLst>
                  <a:outerShdw blurRad="38100" dist="38100" dir="2700000" algn="tl">
                    <a:srgbClr val="000000"/>
                  </a:outerShdw>
                </a:effectLst>
                <a:latin typeface="Arial Black" pitchFamily="34" charset="0"/>
              </a:rPr>
              <a:t>Supply Curve Shifters:  </a:t>
            </a:r>
            <a:r>
              <a:rPr lang="en-US" sz="4000" b="1">
                <a:solidFill>
                  <a:srgbClr val="008080"/>
                </a:solidFill>
                <a:effectLst>
                  <a:outerShdw blurRad="38100" dist="38100" dir="2700000" algn="tl">
                    <a:srgbClr val="000000"/>
                  </a:outerShdw>
                </a:effectLst>
                <a:latin typeface="Arial Black" pitchFamily="34" charset="0"/>
              </a:rPr>
              <a:t>input prices</a:t>
            </a:r>
          </a:p>
        </p:txBody>
      </p:sp>
      <p:grpSp>
        <p:nvGrpSpPr>
          <p:cNvPr id="97320" name="Group 40"/>
          <p:cNvGrpSpPr>
            <a:grpSpLocks/>
          </p:cNvGrpSpPr>
          <p:nvPr/>
        </p:nvGrpSpPr>
        <p:grpSpPr bwMode="auto">
          <a:xfrm>
            <a:off x="2667000" y="4310063"/>
            <a:ext cx="636588" cy="138112"/>
            <a:chOff x="1289" y="3090"/>
            <a:chExt cx="401" cy="87"/>
          </a:xfrm>
        </p:grpSpPr>
        <p:sp>
          <p:nvSpPr>
            <p:cNvPr id="97304" name="Oval 41"/>
            <p:cNvSpPr>
              <a:spLocks noChangeArrowheads="1"/>
            </p:cNvSpPr>
            <p:nvPr/>
          </p:nvSpPr>
          <p:spPr bwMode="auto">
            <a:xfrm>
              <a:off x="1602" y="3090"/>
              <a:ext cx="88" cy="87"/>
            </a:xfrm>
            <a:prstGeom prst="ellipse">
              <a:avLst/>
            </a:prstGeom>
            <a:solidFill>
              <a:srgbClr val="FF3300"/>
            </a:solidFill>
            <a:ln w="9525">
              <a:noFill/>
              <a:round/>
              <a:headEnd/>
              <a:tailEnd/>
            </a:ln>
          </p:spPr>
          <p:txBody>
            <a:bodyPr wrap="none" anchor="ctr"/>
            <a:lstStyle/>
            <a:p>
              <a:pPr eaLnBrk="0" hangingPunct="0"/>
              <a:endParaRPr lang="en-US"/>
            </a:p>
          </p:txBody>
        </p:sp>
        <p:sp>
          <p:nvSpPr>
            <p:cNvPr id="97305" name="Line 42"/>
            <p:cNvSpPr>
              <a:spLocks noChangeShapeType="1"/>
            </p:cNvSpPr>
            <p:nvPr/>
          </p:nvSpPr>
          <p:spPr bwMode="auto">
            <a:xfrm flipV="1">
              <a:off x="1289" y="3135"/>
              <a:ext cx="309" cy="0"/>
            </a:xfrm>
            <a:prstGeom prst="line">
              <a:avLst/>
            </a:prstGeom>
            <a:noFill/>
            <a:ln w="38100">
              <a:solidFill>
                <a:srgbClr val="993300"/>
              </a:solidFill>
              <a:round/>
              <a:headEnd/>
              <a:tailEnd type="triangle" w="lg" len="med"/>
            </a:ln>
          </p:spPr>
          <p:txBody>
            <a:bodyPr/>
            <a:lstStyle/>
            <a:p>
              <a:endParaRPr lang="en-US"/>
            </a:p>
          </p:txBody>
        </p:sp>
      </p:grpSp>
      <p:grpSp>
        <p:nvGrpSpPr>
          <p:cNvPr id="97323" name="Group 43"/>
          <p:cNvGrpSpPr>
            <a:grpSpLocks/>
          </p:cNvGrpSpPr>
          <p:nvPr/>
        </p:nvGrpSpPr>
        <p:grpSpPr bwMode="auto">
          <a:xfrm>
            <a:off x="3294063" y="3732213"/>
            <a:ext cx="636587" cy="138112"/>
            <a:chOff x="1289" y="3090"/>
            <a:chExt cx="401" cy="87"/>
          </a:xfrm>
        </p:grpSpPr>
        <p:sp>
          <p:nvSpPr>
            <p:cNvPr id="97302" name="Oval 44"/>
            <p:cNvSpPr>
              <a:spLocks noChangeArrowheads="1"/>
            </p:cNvSpPr>
            <p:nvPr/>
          </p:nvSpPr>
          <p:spPr bwMode="auto">
            <a:xfrm>
              <a:off x="1602" y="3090"/>
              <a:ext cx="88" cy="87"/>
            </a:xfrm>
            <a:prstGeom prst="ellipse">
              <a:avLst/>
            </a:prstGeom>
            <a:solidFill>
              <a:srgbClr val="FF3300"/>
            </a:solidFill>
            <a:ln w="9525">
              <a:noFill/>
              <a:round/>
              <a:headEnd/>
              <a:tailEnd/>
            </a:ln>
          </p:spPr>
          <p:txBody>
            <a:bodyPr wrap="none" anchor="ctr"/>
            <a:lstStyle/>
            <a:p>
              <a:pPr eaLnBrk="0" hangingPunct="0"/>
              <a:endParaRPr lang="en-US"/>
            </a:p>
          </p:txBody>
        </p:sp>
        <p:sp>
          <p:nvSpPr>
            <p:cNvPr id="97303" name="Line 45"/>
            <p:cNvSpPr>
              <a:spLocks noChangeShapeType="1"/>
            </p:cNvSpPr>
            <p:nvPr/>
          </p:nvSpPr>
          <p:spPr bwMode="auto">
            <a:xfrm flipV="1">
              <a:off x="1289" y="3135"/>
              <a:ext cx="309" cy="0"/>
            </a:xfrm>
            <a:prstGeom prst="line">
              <a:avLst/>
            </a:prstGeom>
            <a:noFill/>
            <a:ln w="38100">
              <a:solidFill>
                <a:srgbClr val="993300"/>
              </a:solidFill>
              <a:round/>
              <a:headEnd/>
              <a:tailEnd type="triangle" w="lg" len="med"/>
            </a:ln>
          </p:spPr>
          <p:txBody>
            <a:bodyPr/>
            <a:lstStyle/>
            <a:p>
              <a:endParaRPr lang="en-US"/>
            </a:p>
          </p:txBody>
        </p:sp>
      </p:grpSp>
      <p:grpSp>
        <p:nvGrpSpPr>
          <p:cNvPr id="97326" name="Group 46"/>
          <p:cNvGrpSpPr>
            <a:grpSpLocks/>
          </p:cNvGrpSpPr>
          <p:nvPr/>
        </p:nvGrpSpPr>
        <p:grpSpPr bwMode="auto">
          <a:xfrm>
            <a:off x="3921125" y="3132138"/>
            <a:ext cx="636588" cy="138112"/>
            <a:chOff x="1289" y="3090"/>
            <a:chExt cx="401" cy="87"/>
          </a:xfrm>
        </p:grpSpPr>
        <p:sp>
          <p:nvSpPr>
            <p:cNvPr id="97300" name="Oval 47"/>
            <p:cNvSpPr>
              <a:spLocks noChangeArrowheads="1"/>
            </p:cNvSpPr>
            <p:nvPr/>
          </p:nvSpPr>
          <p:spPr bwMode="auto">
            <a:xfrm>
              <a:off x="1602" y="3090"/>
              <a:ext cx="88" cy="87"/>
            </a:xfrm>
            <a:prstGeom prst="ellipse">
              <a:avLst/>
            </a:prstGeom>
            <a:solidFill>
              <a:srgbClr val="FF3300"/>
            </a:solidFill>
            <a:ln w="9525">
              <a:noFill/>
              <a:round/>
              <a:headEnd/>
              <a:tailEnd/>
            </a:ln>
          </p:spPr>
          <p:txBody>
            <a:bodyPr wrap="none" anchor="ctr"/>
            <a:lstStyle/>
            <a:p>
              <a:pPr eaLnBrk="0" hangingPunct="0"/>
              <a:endParaRPr lang="en-US"/>
            </a:p>
          </p:txBody>
        </p:sp>
        <p:sp>
          <p:nvSpPr>
            <p:cNvPr id="97301" name="Line 48"/>
            <p:cNvSpPr>
              <a:spLocks noChangeShapeType="1"/>
            </p:cNvSpPr>
            <p:nvPr/>
          </p:nvSpPr>
          <p:spPr bwMode="auto">
            <a:xfrm flipV="1">
              <a:off x="1289" y="3135"/>
              <a:ext cx="309" cy="0"/>
            </a:xfrm>
            <a:prstGeom prst="line">
              <a:avLst/>
            </a:prstGeom>
            <a:noFill/>
            <a:ln w="38100">
              <a:solidFill>
                <a:srgbClr val="993300"/>
              </a:solidFill>
              <a:round/>
              <a:headEnd/>
              <a:tailEnd type="triangle" w="lg" len="med"/>
            </a:ln>
          </p:spPr>
          <p:txBody>
            <a:bodyPr/>
            <a:lstStyle/>
            <a:p>
              <a:endParaRPr lang="en-US"/>
            </a:p>
          </p:txBody>
        </p:sp>
      </p:grpSp>
      <p:grpSp>
        <p:nvGrpSpPr>
          <p:cNvPr id="97329" name="Group 49"/>
          <p:cNvGrpSpPr>
            <a:grpSpLocks/>
          </p:cNvGrpSpPr>
          <p:nvPr/>
        </p:nvGrpSpPr>
        <p:grpSpPr bwMode="auto">
          <a:xfrm>
            <a:off x="4532313" y="2541588"/>
            <a:ext cx="636587" cy="138112"/>
            <a:chOff x="1289" y="3090"/>
            <a:chExt cx="401" cy="87"/>
          </a:xfrm>
        </p:grpSpPr>
        <p:sp>
          <p:nvSpPr>
            <p:cNvPr id="97298" name="Oval 50"/>
            <p:cNvSpPr>
              <a:spLocks noChangeArrowheads="1"/>
            </p:cNvSpPr>
            <p:nvPr/>
          </p:nvSpPr>
          <p:spPr bwMode="auto">
            <a:xfrm>
              <a:off x="1602" y="3090"/>
              <a:ext cx="88" cy="87"/>
            </a:xfrm>
            <a:prstGeom prst="ellipse">
              <a:avLst/>
            </a:prstGeom>
            <a:solidFill>
              <a:srgbClr val="FF3300"/>
            </a:solidFill>
            <a:ln w="9525">
              <a:noFill/>
              <a:round/>
              <a:headEnd/>
              <a:tailEnd/>
            </a:ln>
          </p:spPr>
          <p:txBody>
            <a:bodyPr wrap="none" anchor="ctr"/>
            <a:lstStyle/>
            <a:p>
              <a:pPr eaLnBrk="0" hangingPunct="0"/>
              <a:endParaRPr lang="en-US"/>
            </a:p>
          </p:txBody>
        </p:sp>
        <p:sp>
          <p:nvSpPr>
            <p:cNvPr id="97299" name="Line 51"/>
            <p:cNvSpPr>
              <a:spLocks noChangeShapeType="1"/>
            </p:cNvSpPr>
            <p:nvPr/>
          </p:nvSpPr>
          <p:spPr bwMode="auto">
            <a:xfrm flipV="1">
              <a:off x="1289" y="3135"/>
              <a:ext cx="309" cy="0"/>
            </a:xfrm>
            <a:prstGeom prst="line">
              <a:avLst/>
            </a:prstGeom>
            <a:noFill/>
            <a:ln w="38100">
              <a:solidFill>
                <a:srgbClr val="993300"/>
              </a:solidFill>
              <a:round/>
              <a:headEnd/>
              <a:tailEnd type="triangle" w="lg" len="med"/>
            </a:ln>
          </p:spPr>
          <p:txBody>
            <a:bodyPr/>
            <a:lstStyle/>
            <a:p>
              <a:endParaRPr lang="en-US"/>
            </a:p>
          </p:txBody>
        </p:sp>
      </p:grpSp>
      <p:grpSp>
        <p:nvGrpSpPr>
          <p:cNvPr id="97332" name="Group 52"/>
          <p:cNvGrpSpPr>
            <a:grpSpLocks/>
          </p:cNvGrpSpPr>
          <p:nvPr/>
        </p:nvGrpSpPr>
        <p:grpSpPr bwMode="auto">
          <a:xfrm>
            <a:off x="5153025" y="1951038"/>
            <a:ext cx="636588" cy="138112"/>
            <a:chOff x="1289" y="3090"/>
            <a:chExt cx="401" cy="87"/>
          </a:xfrm>
        </p:grpSpPr>
        <p:sp>
          <p:nvSpPr>
            <p:cNvPr id="97296" name="Oval 53"/>
            <p:cNvSpPr>
              <a:spLocks noChangeArrowheads="1"/>
            </p:cNvSpPr>
            <p:nvPr/>
          </p:nvSpPr>
          <p:spPr bwMode="auto">
            <a:xfrm>
              <a:off x="1602" y="3090"/>
              <a:ext cx="88" cy="87"/>
            </a:xfrm>
            <a:prstGeom prst="ellipse">
              <a:avLst/>
            </a:prstGeom>
            <a:solidFill>
              <a:srgbClr val="FF3300"/>
            </a:solidFill>
            <a:ln w="9525">
              <a:noFill/>
              <a:round/>
              <a:headEnd/>
              <a:tailEnd/>
            </a:ln>
          </p:spPr>
          <p:txBody>
            <a:bodyPr wrap="none" anchor="ctr"/>
            <a:lstStyle/>
            <a:p>
              <a:pPr eaLnBrk="0" hangingPunct="0"/>
              <a:endParaRPr lang="en-US"/>
            </a:p>
          </p:txBody>
        </p:sp>
        <p:sp>
          <p:nvSpPr>
            <p:cNvPr id="97297" name="Line 54"/>
            <p:cNvSpPr>
              <a:spLocks noChangeShapeType="1"/>
            </p:cNvSpPr>
            <p:nvPr/>
          </p:nvSpPr>
          <p:spPr bwMode="auto">
            <a:xfrm flipV="1">
              <a:off x="1289" y="3135"/>
              <a:ext cx="309" cy="0"/>
            </a:xfrm>
            <a:prstGeom prst="line">
              <a:avLst/>
            </a:prstGeom>
            <a:noFill/>
            <a:ln w="38100">
              <a:solidFill>
                <a:srgbClr val="993300"/>
              </a:solidFill>
              <a:round/>
              <a:headEnd/>
              <a:tailEnd type="triangle" w="lg" len="med"/>
            </a:ln>
          </p:spPr>
          <p:txBody>
            <a:bodyPr/>
            <a:lstStyle/>
            <a:p>
              <a:endParaRPr lang="en-US"/>
            </a:p>
          </p:txBody>
        </p:sp>
      </p:grpSp>
      <p:sp>
        <p:nvSpPr>
          <p:cNvPr id="97295" name="FlagCount" hidden="1">
            <a:hlinkClick r:id="rId7"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1" charset="0"/>
                <a:cs typeface="Arial" charset="0"/>
              </a:rPr>
              <a:t>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7314"/>
                                        </p:tgtEl>
                                        <p:attrNameLst>
                                          <p:attrName>style.visibility</p:attrName>
                                        </p:attrNameLst>
                                      </p:cBhvr>
                                      <p:to>
                                        <p:strVal val="visible"/>
                                      </p:to>
                                    </p:set>
                                    <p:animEffect transition="in" filter="dissolve">
                                      <p:cBhvr>
                                        <p:cTn id="7" dur="500"/>
                                        <p:tgtEl>
                                          <p:spTgt spid="973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7316"/>
                                        </p:tgtEl>
                                        <p:attrNameLst>
                                          <p:attrName>style.visibility</p:attrName>
                                        </p:attrNameLst>
                                      </p:cBhvr>
                                      <p:to>
                                        <p:strVal val="visible"/>
                                      </p:to>
                                    </p:set>
                                    <p:animEffect transition="in" filter="wipe(left)">
                                      <p:cBhvr>
                                        <p:cTn id="12" dur="500"/>
                                        <p:tgtEl>
                                          <p:spTgt spid="973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7320"/>
                                        </p:tgtEl>
                                        <p:attrNameLst>
                                          <p:attrName>style.visibility</p:attrName>
                                        </p:attrNameLst>
                                      </p:cBhvr>
                                      <p:to>
                                        <p:strVal val="visible"/>
                                      </p:to>
                                    </p:set>
                                    <p:animEffect transition="in" filter="wipe(left)">
                                      <p:cBhvr>
                                        <p:cTn id="17" dur="500"/>
                                        <p:tgtEl>
                                          <p:spTgt spid="973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7323"/>
                                        </p:tgtEl>
                                        <p:attrNameLst>
                                          <p:attrName>style.visibility</p:attrName>
                                        </p:attrNameLst>
                                      </p:cBhvr>
                                      <p:to>
                                        <p:strVal val="visible"/>
                                      </p:to>
                                    </p:set>
                                    <p:animEffect transition="in" filter="wipe(left)">
                                      <p:cBhvr>
                                        <p:cTn id="22" dur="500"/>
                                        <p:tgtEl>
                                          <p:spTgt spid="973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7326"/>
                                        </p:tgtEl>
                                        <p:attrNameLst>
                                          <p:attrName>style.visibility</p:attrName>
                                        </p:attrNameLst>
                                      </p:cBhvr>
                                      <p:to>
                                        <p:strVal val="visible"/>
                                      </p:to>
                                    </p:set>
                                    <p:animEffect transition="in" filter="wipe(left)">
                                      <p:cBhvr>
                                        <p:cTn id="27" dur="500"/>
                                        <p:tgtEl>
                                          <p:spTgt spid="97326"/>
                                        </p:tgtEl>
                                      </p:cBhvr>
                                    </p:animEffect>
                                  </p:childTnLst>
                                </p:cTn>
                              </p:par>
                              <p:par>
                                <p:cTn id="28" presetID="22" presetClass="entr" presetSubtype="8" fill="hold" nodeType="withEffect">
                                  <p:stCondLst>
                                    <p:cond delay="0"/>
                                  </p:stCondLst>
                                  <p:childTnLst>
                                    <p:set>
                                      <p:cBhvr>
                                        <p:cTn id="29" dur="1" fill="hold">
                                          <p:stCondLst>
                                            <p:cond delay="0"/>
                                          </p:stCondLst>
                                        </p:cTn>
                                        <p:tgtEl>
                                          <p:spTgt spid="97329"/>
                                        </p:tgtEl>
                                        <p:attrNameLst>
                                          <p:attrName>style.visibility</p:attrName>
                                        </p:attrNameLst>
                                      </p:cBhvr>
                                      <p:to>
                                        <p:strVal val="visible"/>
                                      </p:to>
                                    </p:set>
                                    <p:animEffect transition="in" filter="wipe(left)">
                                      <p:cBhvr>
                                        <p:cTn id="30" dur="500"/>
                                        <p:tgtEl>
                                          <p:spTgt spid="97329"/>
                                        </p:tgtEl>
                                      </p:cBhvr>
                                    </p:animEffect>
                                  </p:childTnLst>
                                </p:cTn>
                              </p:par>
                              <p:par>
                                <p:cTn id="31" presetID="22" presetClass="entr" presetSubtype="8" fill="hold" nodeType="withEffect">
                                  <p:stCondLst>
                                    <p:cond delay="0"/>
                                  </p:stCondLst>
                                  <p:childTnLst>
                                    <p:set>
                                      <p:cBhvr>
                                        <p:cTn id="32" dur="1" fill="hold">
                                          <p:stCondLst>
                                            <p:cond delay="0"/>
                                          </p:stCondLst>
                                        </p:cTn>
                                        <p:tgtEl>
                                          <p:spTgt spid="97332"/>
                                        </p:tgtEl>
                                        <p:attrNameLst>
                                          <p:attrName>style.visibility</p:attrName>
                                        </p:attrNameLst>
                                      </p:cBhvr>
                                      <p:to>
                                        <p:strVal val="visible"/>
                                      </p:to>
                                    </p:set>
                                    <p:animEffect transition="in" filter="wipe(left)">
                                      <p:cBhvr>
                                        <p:cTn id="33" dur="500"/>
                                        <p:tgtEl>
                                          <p:spTgt spid="97332"/>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3" fill="hold" grpId="0" nodeType="clickEffect">
                                  <p:stCondLst>
                                    <p:cond delay="0"/>
                                  </p:stCondLst>
                                  <p:childTnLst>
                                    <p:set>
                                      <p:cBhvr>
                                        <p:cTn id="37" dur="1" fill="hold">
                                          <p:stCondLst>
                                            <p:cond delay="0"/>
                                          </p:stCondLst>
                                        </p:cTn>
                                        <p:tgtEl>
                                          <p:spTgt spid="97315"/>
                                        </p:tgtEl>
                                        <p:attrNameLst>
                                          <p:attrName>style.visibility</p:attrName>
                                        </p:attrNameLst>
                                      </p:cBhvr>
                                      <p:to>
                                        <p:strVal val="visible"/>
                                      </p:to>
                                    </p:set>
                                    <p:animEffect transition="in" filter="strips(upRight)">
                                      <p:cBhvr>
                                        <p:cTn id="38" dur="500"/>
                                        <p:tgtEl>
                                          <p:spTgt spid="97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14" grpId="0" animBg="1"/>
      <p:bldP spid="973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algn="ctr" eaLnBrk="1" hangingPunct="1">
              <a:defRPr/>
            </a:pPr>
            <a:r>
              <a:rPr lang="en-US"/>
              <a:t>Demand</a:t>
            </a:r>
          </a:p>
        </p:txBody>
      </p:sp>
      <p:sp>
        <p:nvSpPr>
          <p:cNvPr id="8195" name="Rectangle 3"/>
          <p:cNvSpPr>
            <a:spLocks noGrp="1" noRot="1" noChangeArrowheads="1"/>
          </p:cNvSpPr>
          <p:nvPr>
            <p:ph type="body" idx="1"/>
          </p:nvPr>
        </p:nvSpPr>
        <p:spPr/>
        <p:txBody>
          <a:bodyPr/>
          <a:lstStyle/>
          <a:p>
            <a:pPr eaLnBrk="1" hangingPunct="1">
              <a:lnSpc>
                <a:spcPct val="80000"/>
              </a:lnSpc>
              <a:defRPr/>
            </a:pPr>
            <a:r>
              <a:rPr lang="en-US" sz="2400"/>
              <a:t>Demand comes from the behavior of buyers.</a:t>
            </a:r>
          </a:p>
          <a:p>
            <a:pPr eaLnBrk="1" hangingPunct="1">
              <a:lnSpc>
                <a:spcPct val="80000"/>
              </a:lnSpc>
              <a:defRPr/>
            </a:pPr>
            <a:r>
              <a:rPr lang="en-US" sz="2400"/>
              <a:t>The demand curve: the relationship between price and quantity demanded</a:t>
            </a:r>
          </a:p>
          <a:p>
            <a:pPr eaLnBrk="1" hangingPunct="1">
              <a:lnSpc>
                <a:spcPct val="80000"/>
              </a:lnSpc>
              <a:defRPr/>
            </a:pPr>
            <a:r>
              <a:rPr lang="en-US" sz="2400" b="1" u="sng"/>
              <a:t>Quantity demanded – </a:t>
            </a:r>
            <a:r>
              <a:rPr lang="en-US" sz="2400"/>
              <a:t>the amount of a good that buyers are willing and able to purchase </a:t>
            </a:r>
          </a:p>
          <a:p>
            <a:pPr eaLnBrk="1" hangingPunct="1">
              <a:lnSpc>
                <a:spcPct val="80000"/>
              </a:lnSpc>
              <a:defRPr/>
            </a:pPr>
            <a:r>
              <a:rPr lang="en-US" sz="2400"/>
              <a:t>One important determinant of quantity demanded is the price of the product</a:t>
            </a:r>
          </a:p>
          <a:p>
            <a:pPr eaLnBrk="1" hangingPunct="1">
              <a:lnSpc>
                <a:spcPct val="80000"/>
              </a:lnSpc>
              <a:defRPr/>
            </a:pPr>
            <a:r>
              <a:rPr lang="en-US" sz="2400"/>
              <a:t>Quantity demanded is negatively related to price. This implies that the demand curve is downward sloping</a:t>
            </a:r>
          </a:p>
          <a:p>
            <a:pPr eaLnBrk="1" hangingPunct="1">
              <a:lnSpc>
                <a:spcPct val="80000"/>
              </a:lnSpc>
              <a:defRPr/>
            </a:pPr>
            <a:r>
              <a:rPr lang="en-US" sz="2400" b="1" u="sng"/>
              <a:t>Law of demand – </a:t>
            </a:r>
            <a:r>
              <a:rPr lang="en-US" sz="2400"/>
              <a:t>the claim that, other things equal, the quantity demanded of a good falls when the price of the good rises.</a:t>
            </a:r>
            <a:endParaRPr lang="en-US" sz="2400" b="1" u="sng"/>
          </a:p>
          <a:p>
            <a:pPr eaLnBrk="1" hangingPunct="1">
              <a:lnSpc>
                <a:spcPct val="80000"/>
              </a:lnSpc>
              <a:defRPr/>
            </a:pPr>
            <a:endParaRPr lang="en-US" sz="2400"/>
          </a:p>
          <a:p>
            <a:pPr lvl="1" eaLnBrk="1" hangingPunct="1">
              <a:lnSpc>
                <a:spcPct val="80000"/>
              </a:lnSpc>
              <a:defRPr/>
            </a:pPr>
            <a:endParaRPr lang="en-US" sz="2000" b="1" u="sng"/>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rrowheads="1"/>
          </p:cNvSpPr>
          <p:nvPr>
            <p:ph type="title"/>
          </p:nvPr>
        </p:nvSpPr>
        <p:spPr/>
        <p:txBody>
          <a:bodyPr/>
          <a:lstStyle/>
          <a:p>
            <a:pPr algn="ctr" eaLnBrk="1" hangingPunct="1">
              <a:defRPr/>
            </a:pPr>
            <a:r>
              <a:rPr lang="en-US"/>
              <a:t>Shifts in the Supply Curve</a:t>
            </a:r>
          </a:p>
        </p:txBody>
      </p:sp>
      <p:sp>
        <p:nvSpPr>
          <p:cNvPr id="99331" name="Rectangle 3"/>
          <p:cNvSpPr>
            <a:spLocks noGrp="1" noRot="1" noChangeArrowheads="1"/>
          </p:cNvSpPr>
          <p:nvPr>
            <p:ph type="body" idx="1"/>
          </p:nvPr>
        </p:nvSpPr>
        <p:spPr/>
        <p:txBody>
          <a:bodyPr/>
          <a:lstStyle/>
          <a:p>
            <a:pPr eaLnBrk="1" hangingPunct="1">
              <a:lnSpc>
                <a:spcPct val="90000"/>
              </a:lnSpc>
              <a:defRPr/>
            </a:pPr>
            <a:r>
              <a:rPr lang="en-US" sz="2800"/>
              <a:t>Expectations</a:t>
            </a:r>
          </a:p>
          <a:p>
            <a:pPr lvl="1" eaLnBrk="1" hangingPunct="1">
              <a:lnSpc>
                <a:spcPct val="90000"/>
              </a:lnSpc>
              <a:defRPr/>
            </a:pPr>
            <a:r>
              <a:rPr lang="en-US" sz="2400"/>
              <a:t>Suppose a firm expects the price of the good it sells to rise in the future. </a:t>
            </a:r>
          </a:p>
          <a:p>
            <a:pPr lvl="1" eaLnBrk="1" hangingPunct="1">
              <a:lnSpc>
                <a:spcPct val="90000"/>
              </a:lnSpc>
              <a:defRPr/>
            </a:pPr>
            <a:r>
              <a:rPr lang="en-US" sz="2400"/>
              <a:t>The firm may reduce supply now, to save some of its inventory to sell later at the higher price.</a:t>
            </a:r>
          </a:p>
          <a:p>
            <a:pPr lvl="1" eaLnBrk="1" hangingPunct="1">
              <a:lnSpc>
                <a:spcPct val="90000"/>
              </a:lnSpc>
              <a:defRPr/>
            </a:pPr>
            <a:r>
              <a:rPr lang="en-US" sz="2400"/>
              <a:t>This would shift the </a:t>
            </a:r>
            <a:r>
              <a:rPr lang="en-US" sz="2400" b="1"/>
              <a:t>S</a:t>
            </a:r>
            <a:r>
              <a:rPr lang="en-US" sz="2400"/>
              <a:t> curve leftward. </a:t>
            </a:r>
          </a:p>
          <a:p>
            <a:pPr eaLnBrk="1" hangingPunct="1">
              <a:lnSpc>
                <a:spcPct val="90000"/>
              </a:lnSpc>
              <a:defRPr/>
            </a:pPr>
            <a:r>
              <a:rPr lang="en-US" sz="2800"/>
              <a:t>Number of sellers</a:t>
            </a:r>
          </a:p>
          <a:p>
            <a:pPr lvl="1" eaLnBrk="1" hangingPunct="1">
              <a:lnSpc>
                <a:spcPct val="90000"/>
              </a:lnSpc>
              <a:defRPr/>
            </a:pPr>
            <a:r>
              <a:rPr lang="en-US" sz="2400"/>
              <a:t>An increase in the number of sellers increases the quantity supplied at each price, shifts the </a:t>
            </a:r>
            <a:r>
              <a:rPr lang="en-US" sz="2400" b="1"/>
              <a:t>S</a:t>
            </a:r>
            <a:r>
              <a:rPr lang="en-US" sz="2400"/>
              <a:t> curve to the right.  </a:t>
            </a:r>
          </a:p>
          <a:p>
            <a:pPr lvl="1" eaLnBrk="1" hangingPunct="1">
              <a:lnSpc>
                <a:spcPct val="90000"/>
              </a:lnSpc>
              <a:defRPr/>
            </a:pPr>
            <a:endParaRPr lang="en-US" sz="2400"/>
          </a:p>
          <a:p>
            <a:pPr eaLnBrk="1" hangingPunct="1">
              <a:lnSpc>
                <a:spcPct val="90000"/>
              </a:lnSpc>
              <a:defRPr/>
            </a:pPr>
            <a:endParaRPr lang="en-US" sz="2800"/>
          </a:p>
          <a:p>
            <a:pPr eaLnBrk="1" hangingPunct="1">
              <a:lnSpc>
                <a:spcPct val="90000"/>
              </a:lnSpc>
              <a:defRPr/>
            </a:pPr>
            <a:endParaRPr lang="en-US" sz="2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dirty="0" smtClean="0"/>
              <a:t>Shifts in the Supply Curve</a:t>
            </a:r>
            <a:endParaRPr lang="en-US" dirty="0"/>
          </a:p>
        </p:txBody>
      </p:sp>
      <p:sp>
        <p:nvSpPr>
          <p:cNvPr id="3" name="Content Placeholder 2"/>
          <p:cNvSpPr>
            <a:spLocks noGrp="1"/>
          </p:cNvSpPr>
          <p:nvPr>
            <p:ph sz="half" idx="1"/>
          </p:nvPr>
        </p:nvSpPr>
        <p:spPr>
          <a:xfrm>
            <a:off x="0" y="1371600"/>
            <a:ext cx="4765675" cy="4724400"/>
          </a:xfrm>
        </p:spPr>
        <p:txBody>
          <a:bodyPr/>
          <a:lstStyle/>
          <a:p>
            <a:pPr eaLnBrk="1" hangingPunct="1">
              <a:defRPr/>
            </a:pPr>
            <a:r>
              <a:rPr lang="en-US" dirty="0" smtClean="0"/>
              <a:t>Taxes/subsidies</a:t>
            </a:r>
          </a:p>
          <a:p>
            <a:pPr lvl="1" eaLnBrk="1" hangingPunct="1">
              <a:defRPr/>
            </a:pPr>
            <a:r>
              <a:rPr lang="en-US" dirty="0" smtClean="0"/>
              <a:t>When a tax is added to a good the supply will decrease, when a subsidy is added to a good the supply will increase.</a:t>
            </a:r>
          </a:p>
          <a:p>
            <a:pPr eaLnBrk="1" hangingPunct="1">
              <a:defRPr/>
            </a:pPr>
            <a:r>
              <a:rPr lang="en-US" dirty="0" smtClean="0"/>
              <a:t>Price of other goods =&gt; production substitution</a:t>
            </a:r>
          </a:p>
          <a:p>
            <a:pPr lvl="1" eaLnBrk="1" hangingPunct="1">
              <a:defRPr/>
            </a:pPr>
            <a:r>
              <a:rPr lang="en-US" dirty="0" smtClean="0"/>
              <a:t>Example: Corn syrup cheaper than sugar. Coca-Cola replaces sugar with corn syrup and increases the supply. </a:t>
            </a:r>
            <a:endParaRPr lang="en-US" dirty="0"/>
          </a:p>
        </p:txBody>
      </p:sp>
      <p:pic>
        <p:nvPicPr>
          <p:cNvPr id="113667" name="Picture 2"/>
          <p:cNvPicPr>
            <a:picLocks noGrp="1" noChangeAspect="1" noChangeArrowheads="1"/>
          </p:cNvPicPr>
          <p:nvPr>
            <p:ph sz="half" idx="2"/>
          </p:nvPr>
        </p:nvPicPr>
        <p:blipFill>
          <a:blip r:embed="rId3" cstate="print"/>
          <a:srcRect/>
          <a:stretch>
            <a:fillRect/>
          </a:stretch>
        </p:blipFill>
        <p:spPr>
          <a:xfrm>
            <a:off x="4724400" y="1371600"/>
            <a:ext cx="3927475" cy="3541713"/>
          </a:xfrm>
        </p:spPr>
      </p:pic>
      <p:pic>
        <p:nvPicPr>
          <p:cNvPr id="113668" name="Picture 3"/>
          <p:cNvPicPr>
            <a:picLocks noChangeAspect="1" noChangeArrowheads="1"/>
          </p:cNvPicPr>
          <p:nvPr/>
        </p:nvPicPr>
        <p:blipFill>
          <a:blip r:embed="rId4" cstate="print"/>
          <a:srcRect/>
          <a:stretch>
            <a:fillRect/>
          </a:stretch>
        </p:blipFill>
        <p:spPr bwMode="auto">
          <a:xfrm>
            <a:off x="6629400" y="3022600"/>
            <a:ext cx="2190750" cy="365442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385175" cy="746125"/>
          </a:xfrm>
        </p:spPr>
        <p:txBody>
          <a:bodyPr/>
          <a:lstStyle/>
          <a:p>
            <a:pPr algn="ctr" eaLnBrk="1" hangingPunct="1">
              <a:defRPr/>
            </a:pPr>
            <a:r>
              <a:rPr lang="en-US" dirty="0" smtClean="0"/>
              <a:t>Foods with Corn Syrup</a:t>
            </a:r>
            <a:endParaRPr lang="en-US" dirty="0"/>
          </a:p>
        </p:txBody>
      </p:sp>
      <p:sp>
        <p:nvSpPr>
          <p:cNvPr id="3" name="Content Placeholder 2"/>
          <p:cNvSpPr>
            <a:spLocks noGrp="1"/>
          </p:cNvSpPr>
          <p:nvPr>
            <p:ph idx="1"/>
          </p:nvPr>
        </p:nvSpPr>
        <p:spPr>
          <a:xfrm>
            <a:off x="-381000" y="609600"/>
            <a:ext cx="9525000" cy="5486400"/>
          </a:xfrm>
        </p:spPr>
        <p:txBody>
          <a:bodyPr/>
          <a:lstStyle/>
          <a:p>
            <a:pPr eaLnBrk="1" hangingPunct="1">
              <a:defRPr/>
            </a:pPr>
            <a:r>
              <a:rPr lang="en-US" sz="800" b="1" dirty="0" smtClean="0"/>
              <a:t>Baking and Cooking ingredients</a:t>
            </a:r>
            <a:r>
              <a:rPr lang="en-US" sz="800" dirty="0" smtClean="0"/>
              <a:t> </a:t>
            </a:r>
            <a:r>
              <a:rPr lang="en-US" sz="800" dirty="0" err="1" smtClean="0"/>
              <a:t>Kellogg'sÂ</a:t>
            </a:r>
            <a:r>
              <a:rPr lang="en-US" sz="800" dirty="0" smtClean="0"/>
              <a:t>® Corn Flake Crumbs Nabisco Oreo Cookie Crumbs Shake n Bake - Tangy Honey Glaze Shake n Bake - Honey Mustard </a:t>
            </a:r>
            <a:r>
              <a:rPr lang="en-US" sz="800" dirty="0" err="1" smtClean="0"/>
              <a:t>GlazeStove</a:t>
            </a:r>
            <a:r>
              <a:rPr lang="en-US" sz="800" dirty="0" smtClean="0"/>
              <a:t> Top Stuffing – Chicken Stove Top Stuffing – Cornbread Stove Top Stuffing - </a:t>
            </a:r>
            <a:r>
              <a:rPr lang="en-US" sz="800" dirty="0" err="1" smtClean="0"/>
              <a:t>Homestyle</a:t>
            </a:r>
            <a:r>
              <a:rPr lang="en-US" sz="800" dirty="0" smtClean="0"/>
              <a:t> Herb Stove Top Stuffing – Pork Stove Top Stuffing – Turkey B</a:t>
            </a:r>
            <a:r>
              <a:rPr lang="en-US" sz="800" b="1" dirty="0" smtClean="0"/>
              <a:t>everages: </a:t>
            </a:r>
            <a:r>
              <a:rPr lang="en-US" sz="800" dirty="0" smtClean="0"/>
              <a:t>A&amp;W Root Beer Capri-Sun Iced Tea Capri-Sun Juice Drink - Fruit Punch Capri-Sun Juice Drink – Grape Capri-Sun Juice Drink - </a:t>
            </a:r>
            <a:r>
              <a:rPr lang="en-US" sz="800" dirty="0" err="1" smtClean="0"/>
              <a:t>LemonadeCapri</a:t>
            </a:r>
            <a:r>
              <a:rPr lang="en-US" sz="800" dirty="0" smtClean="0"/>
              <a:t>-Sun Juice Drink - Mountain Cooler Capri-Sun Juice Drink – Orange Capri-Sun Juice Drink - Pacific Cooler Capri-Sun Juice Drink - Red Berry Capri-Sun Juice Drink - Splash Cooler Capri-Sun Juice Drink – Strawberry Capri-Sun Juice Drink - Strawberry/Kiwi Capri-Sun Juice Drink - Surfer Cooler Capri-Sun Juice Drink - Tropical Punch Capri-Sun Juice Drink - Wild Cherry Capri-Sun Refreshers - Orange </a:t>
            </a:r>
            <a:r>
              <a:rPr lang="en-US" sz="800" dirty="0" err="1" smtClean="0"/>
              <a:t>Dragonfruit</a:t>
            </a:r>
            <a:r>
              <a:rPr lang="en-US" sz="800" dirty="0" smtClean="0"/>
              <a:t> Capri-Sun Refreshers - </a:t>
            </a:r>
            <a:r>
              <a:rPr lang="en-US" sz="800" dirty="0" err="1" smtClean="0"/>
              <a:t>Rasberry</a:t>
            </a:r>
            <a:r>
              <a:rPr lang="en-US" sz="800" dirty="0" smtClean="0"/>
              <a:t> </a:t>
            </a:r>
            <a:r>
              <a:rPr lang="en-US" sz="800" dirty="0" err="1" smtClean="0"/>
              <a:t>Passionfruit</a:t>
            </a:r>
            <a:r>
              <a:rPr lang="en-US" sz="800" dirty="0" smtClean="0"/>
              <a:t> Capri-Sun Refreshers - Strawberry/Kiwi Capri-Sun Refreshers - Tropical Fruit Capri-Sun Sport Drink - Berry Ice Capri-Sun Sport Drink - Clear Cherry Chill Capri-Sun Sport Drink - Light Speed Lemon Lime Capri-Sun Sport Drink - Orange Edge Capri-Sun Sport Drink - Thunder Punch Coca-Cola </a:t>
            </a:r>
            <a:r>
              <a:rPr lang="en-US" sz="800" dirty="0" err="1" smtClean="0"/>
              <a:t>Darigold</a:t>
            </a:r>
            <a:r>
              <a:rPr lang="en-US" sz="800" dirty="0" smtClean="0"/>
              <a:t> Chocolate Milk Hanson's All-Natural Soda (all flavors) Hanson's Tonic Water Jones Soda Newman's Own Pink Lemonade Ocean Spray Cranberry Juice </a:t>
            </a:r>
            <a:r>
              <a:rPr lang="en-US" sz="800" dirty="0" err="1" smtClean="0"/>
              <a:t>Orangenia</a:t>
            </a:r>
            <a:r>
              <a:rPr lang="en-US" sz="800" dirty="0" smtClean="0"/>
              <a:t> Pepsi PowerAde Snapple -Cranberry Raspberry Juice Drink Sprite Starbucks' </a:t>
            </a:r>
            <a:r>
              <a:rPr lang="en-US" sz="800" dirty="0" err="1" smtClean="0"/>
              <a:t>Frappuccino</a:t>
            </a:r>
            <a:r>
              <a:rPr lang="en-US" sz="800" dirty="0" smtClean="0"/>
              <a:t> Thomas Kemper Soda's Tropicana </a:t>
            </a:r>
            <a:r>
              <a:rPr lang="en-US" sz="800" dirty="0" err="1" smtClean="0"/>
              <a:t>OrangeAde</a:t>
            </a:r>
            <a:r>
              <a:rPr lang="en-US" sz="800" dirty="0" smtClean="0"/>
              <a:t> Tropicana Smoothies Village Lemonade </a:t>
            </a:r>
            <a:r>
              <a:rPr lang="en-US" sz="800" b="1" dirty="0" smtClean="0"/>
              <a:t>Breads: </a:t>
            </a:r>
            <a:r>
              <a:rPr lang="en-US" sz="800" dirty="0" err="1" smtClean="0"/>
              <a:t>Brownberry</a:t>
            </a:r>
            <a:r>
              <a:rPr lang="en-US" sz="800" dirty="0" smtClean="0"/>
              <a:t> Breads Pepperidge Farm's line of 100% whole grain breads Sara Lee Heart Healthy Whole Grain Bread. Thomas English Muffins </a:t>
            </a:r>
            <a:r>
              <a:rPr lang="en-US" sz="800" dirty="0" err="1" smtClean="0"/>
              <a:t>Wonderbread</a:t>
            </a:r>
            <a:r>
              <a:rPr lang="en-US" sz="800" dirty="0" smtClean="0"/>
              <a:t> </a:t>
            </a:r>
            <a:r>
              <a:rPr lang="en-US" sz="800" b="1" dirty="0" smtClean="0"/>
              <a:t>Breakfast Cereals </a:t>
            </a:r>
            <a:r>
              <a:rPr lang="en-US" sz="800" dirty="0" smtClean="0"/>
              <a:t>Kellogg's Frosted Rice </a:t>
            </a:r>
            <a:r>
              <a:rPr lang="en-US" sz="800" dirty="0" err="1" smtClean="0"/>
              <a:t>KrispiesÂ</a:t>
            </a:r>
            <a:r>
              <a:rPr lang="en-US" sz="800" dirty="0" smtClean="0"/>
              <a:t>® Kellogg's </a:t>
            </a:r>
            <a:r>
              <a:rPr lang="en-US" sz="800" dirty="0" err="1" smtClean="0"/>
              <a:t>Tony's</a:t>
            </a:r>
            <a:r>
              <a:rPr lang="en-US" sz="800" dirty="0" smtClean="0"/>
              <a:t> Cinnamon </a:t>
            </a:r>
            <a:r>
              <a:rPr lang="en-US" sz="800" dirty="0" err="1" smtClean="0"/>
              <a:t>Krunchersâ</a:t>
            </a:r>
            <a:r>
              <a:rPr lang="en-US" sz="800" dirty="0" smtClean="0"/>
              <a:t>„¢ Kellogg's Corn </a:t>
            </a:r>
            <a:r>
              <a:rPr lang="en-US" sz="800" dirty="0" err="1" smtClean="0"/>
              <a:t>FlakesÂ</a:t>
            </a:r>
            <a:r>
              <a:rPr lang="en-US" sz="800" dirty="0" smtClean="0"/>
              <a:t>® Kellogg's Frosted </a:t>
            </a:r>
            <a:r>
              <a:rPr lang="en-US" sz="800" dirty="0" err="1" smtClean="0"/>
              <a:t>FlakesÂ®Kellogg's</a:t>
            </a:r>
            <a:r>
              <a:rPr lang="en-US" sz="800" dirty="0" smtClean="0"/>
              <a:t> </a:t>
            </a:r>
            <a:r>
              <a:rPr lang="en-US" sz="800" dirty="0" err="1" smtClean="0"/>
              <a:t>SmorzÂ®Kellogg's</a:t>
            </a:r>
            <a:r>
              <a:rPr lang="en-US" sz="800" dirty="0" smtClean="0"/>
              <a:t> Special KÂ® Red Berries Kellogg's All-</a:t>
            </a:r>
            <a:r>
              <a:rPr lang="en-US" sz="800" dirty="0" err="1" smtClean="0"/>
              <a:t>BranÂ</a:t>
            </a:r>
            <a:r>
              <a:rPr lang="en-US" sz="800" dirty="0" smtClean="0"/>
              <a:t>® Bran </a:t>
            </a:r>
            <a:r>
              <a:rPr lang="en-US" sz="800" dirty="0" err="1" smtClean="0"/>
              <a:t>BudsÂ</a:t>
            </a:r>
            <a:r>
              <a:rPr lang="en-US" sz="800" dirty="0" smtClean="0"/>
              <a:t>® Kellogg's All-</a:t>
            </a:r>
            <a:r>
              <a:rPr lang="en-US" sz="800" dirty="0" err="1" smtClean="0"/>
              <a:t>BranÂ</a:t>
            </a:r>
            <a:r>
              <a:rPr lang="en-US" sz="800" dirty="0" smtClean="0"/>
              <a:t>® Extra Fiber Kellogg's All-</a:t>
            </a:r>
            <a:r>
              <a:rPr lang="en-US" sz="800" dirty="0" err="1" smtClean="0"/>
              <a:t>BranÂ</a:t>
            </a:r>
            <a:r>
              <a:rPr lang="en-US" sz="800" dirty="0" smtClean="0"/>
              <a:t>® Original Kellogg's Apple </a:t>
            </a:r>
            <a:r>
              <a:rPr lang="en-US" sz="800" dirty="0" err="1" smtClean="0"/>
              <a:t>JacksÂ</a:t>
            </a:r>
            <a:r>
              <a:rPr lang="en-US" sz="800" dirty="0" smtClean="0"/>
              <a:t>® Kellogg's Cinnamon Crunch </a:t>
            </a:r>
            <a:r>
              <a:rPr lang="en-US" sz="800" dirty="0" err="1" smtClean="0"/>
              <a:t>Crispixâ</a:t>
            </a:r>
            <a:r>
              <a:rPr lang="en-US" sz="800" dirty="0" smtClean="0"/>
              <a:t>„¢Kellogg's Cocoa </a:t>
            </a:r>
            <a:r>
              <a:rPr lang="en-US" sz="800" dirty="0" err="1" smtClean="0"/>
              <a:t>KrispiesÂ®Kellogg's</a:t>
            </a:r>
            <a:r>
              <a:rPr lang="en-US" sz="800" dirty="0" smtClean="0"/>
              <a:t> </a:t>
            </a:r>
            <a:r>
              <a:rPr lang="en-US" sz="800" dirty="0" err="1" smtClean="0"/>
              <a:t>CompleteÂ</a:t>
            </a:r>
            <a:r>
              <a:rPr lang="en-US" sz="800" dirty="0" smtClean="0"/>
              <a:t>® Oat Bran </a:t>
            </a:r>
            <a:r>
              <a:rPr lang="en-US" sz="800" dirty="0" err="1" smtClean="0"/>
              <a:t>FlakesKellogg's</a:t>
            </a:r>
            <a:r>
              <a:rPr lang="en-US" sz="800" dirty="0" smtClean="0"/>
              <a:t> </a:t>
            </a:r>
            <a:r>
              <a:rPr lang="en-US" sz="800" dirty="0" err="1" smtClean="0"/>
              <a:t>CompleteÂ</a:t>
            </a:r>
            <a:r>
              <a:rPr lang="en-US" sz="800" dirty="0" smtClean="0"/>
              <a:t>® Wheat Bran </a:t>
            </a:r>
            <a:r>
              <a:rPr lang="en-US" sz="800" dirty="0" err="1" smtClean="0"/>
              <a:t>FlakesKellogg's</a:t>
            </a:r>
            <a:r>
              <a:rPr lang="en-US" sz="800" dirty="0" smtClean="0"/>
              <a:t> Fruit </a:t>
            </a:r>
            <a:r>
              <a:rPr lang="en-US" sz="800" dirty="0" err="1" smtClean="0"/>
              <a:t>Harvestâ</a:t>
            </a:r>
            <a:r>
              <a:rPr lang="en-US" sz="800" dirty="0" smtClean="0"/>
              <a:t>„¢ Strawberry Blueberry Kellogg's Honey Crunch Corn </a:t>
            </a:r>
            <a:r>
              <a:rPr lang="en-US" sz="800" dirty="0" err="1" smtClean="0"/>
              <a:t>FlakesÂ®Kellogg's</a:t>
            </a:r>
            <a:r>
              <a:rPr lang="en-US" sz="800" dirty="0" smtClean="0"/>
              <a:t> Kellogg's Crunchy </a:t>
            </a:r>
            <a:r>
              <a:rPr lang="en-US" sz="800" dirty="0" err="1" smtClean="0"/>
              <a:t>Blendsâ</a:t>
            </a:r>
            <a:r>
              <a:rPr lang="en-US" sz="800" dirty="0" smtClean="0"/>
              <a:t>„¢ Just </a:t>
            </a:r>
            <a:r>
              <a:rPr lang="en-US" sz="800" dirty="0" err="1" smtClean="0"/>
              <a:t>RightÂ</a:t>
            </a:r>
            <a:r>
              <a:rPr lang="en-US" sz="800" dirty="0" smtClean="0"/>
              <a:t>® Fruit &amp; </a:t>
            </a:r>
            <a:r>
              <a:rPr lang="en-US" sz="800" dirty="0" err="1" smtClean="0"/>
              <a:t>NutKellogg's</a:t>
            </a:r>
            <a:r>
              <a:rPr lang="en-US" sz="800" dirty="0" smtClean="0"/>
              <a:t> Kellogg's Crunchy </a:t>
            </a:r>
            <a:r>
              <a:rPr lang="en-US" sz="800" dirty="0" err="1" smtClean="0"/>
              <a:t>Blendsâ</a:t>
            </a:r>
            <a:r>
              <a:rPr lang="en-US" sz="800" dirty="0" smtClean="0"/>
              <a:t>„¢ Low Fat Granola without Raisins Kellogg's </a:t>
            </a:r>
            <a:r>
              <a:rPr lang="en-US" sz="800" dirty="0" err="1" smtClean="0"/>
              <a:t>Kellogg's</a:t>
            </a:r>
            <a:r>
              <a:rPr lang="en-US" sz="800" dirty="0" smtClean="0"/>
              <a:t> Crunchy </a:t>
            </a:r>
            <a:r>
              <a:rPr lang="en-US" sz="800" dirty="0" err="1" smtClean="0"/>
              <a:t>Blendsâ</a:t>
            </a:r>
            <a:r>
              <a:rPr lang="en-US" sz="800" dirty="0" smtClean="0"/>
              <a:t>„¢ Low Fat Granola With Raisins Kellogg's Mini-</a:t>
            </a:r>
            <a:r>
              <a:rPr lang="en-US" sz="800" dirty="0" err="1" smtClean="0"/>
              <a:t>WheatsÂ</a:t>
            </a:r>
            <a:r>
              <a:rPr lang="en-US" sz="800" dirty="0" smtClean="0"/>
              <a:t>® Frosted Bite Size Kellogg's Mini-</a:t>
            </a:r>
            <a:r>
              <a:rPr lang="en-US" sz="800" dirty="0" err="1" smtClean="0"/>
              <a:t>WheatsÂ</a:t>
            </a:r>
            <a:r>
              <a:rPr lang="en-US" sz="800" dirty="0" smtClean="0"/>
              <a:t>® Frosted Original Kellogg's Mini-</a:t>
            </a:r>
            <a:r>
              <a:rPr lang="en-US" sz="800" dirty="0" err="1" smtClean="0"/>
              <a:t>WheatsÂ</a:t>
            </a:r>
            <a:r>
              <a:rPr lang="en-US" sz="800" dirty="0" smtClean="0"/>
              <a:t>® Strawberry Kellogg's Crunchy </a:t>
            </a:r>
            <a:r>
              <a:rPr lang="en-US" sz="800" dirty="0" err="1" smtClean="0"/>
              <a:t>Blendsâ</a:t>
            </a:r>
            <a:r>
              <a:rPr lang="en-US" sz="800" dirty="0" smtClean="0"/>
              <a:t>„¢ </a:t>
            </a:r>
            <a:r>
              <a:rPr lang="en-US" sz="800" dirty="0" err="1" smtClean="0"/>
              <a:t>MueslixÂ</a:t>
            </a:r>
            <a:r>
              <a:rPr lang="en-US" sz="800" dirty="0" smtClean="0"/>
              <a:t>® with Raisins, Dates &amp; Almonds Kellogg's Product 19Â® Kellogg's Raisin Bran Kellogg's Raisin Bran </a:t>
            </a:r>
            <a:r>
              <a:rPr lang="en-US" sz="800" dirty="0" err="1" smtClean="0"/>
              <a:t>CrunchÂ</a:t>
            </a:r>
            <a:r>
              <a:rPr lang="en-US" sz="800" dirty="0" smtClean="0"/>
              <a:t>® Kellogg's Rice </a:t>
            </a:r>
            <a:r>
              <a:rPr lang="en-US" sz="800" dirty="0" err="1" smtClean="0"/>
              <a:t>Krispies</a:t>
            </a:r>
            <a:r>
              <a:rPr lang="en-US" sz="800" dirty="0" smtClean="0"/>
              <a:t> </a:t>
            </a:r>
            <a:r>
              <a:rPr lang="en-US" sz="800" dirty="0" err="1" smtClean="0"/>
              <a:t>TreatsÂ</a:t>
            </a:r>
            <a:r>
              <a:rPr lang="en-US" sz="800" dirty="0" smtClean="0"/>
              <a:t>® Cereal Kellogg's Rice </a:t>
            </a:r>
            <a:r>
              <a:rPr lang="en-US" sz="800" dirty="0" err="1" smtClean="0"/>
              <a:t>KrispiesÂ</a:t>
            </a:r>
            <a:r>
              <a:rPr lang="en-US" sz="800" dirty="0" smtClean="0"/>
              <a:t>® Kellogg's Smart </a:t>
            </a:r>
            <a:r>
              <a:rPr lang="en-US" sz="800" dirty="0" err="1" smtClean="0"/>
              <a:t>StartÂ</a:t>
            </a:r>
            <a:r>
              <a:rPr lang="en-US" sz="800" dirty="0" smtClean="0"/>
              <a:t>® Antioxidants Kellogg's Smart </a:t>
            </a:r>
            <a:r>
              <a:rPr lang="en-US" sz="800" dirty="0" err="1" smtClean="0"/>
              <a:t>StartÂ</a:t>
            </a:r>
            <a:r>
              <a:rPr lang="en-US" sz="800" dirty="0" smtClean="0"/>
              <a:t>® Soy Protein Kellogg's Special KÂ® Kellogg's Special KÂ® Vanilla Almond Kellogg's Fruit </a:t>
            </a:r>
            <a:r>
              <a:rPr lang="en-US" sz="800" dirty="0" err="1" smtClean="0"/>
              <a:t>Harvestâ</a:t>
            </a:r>
            <a:r>
              <a:rPr lang="en-US" sz="800" dirty="0" smtClean="0"/>
              <a:t>„¢ Peach Strawberry Kellogg's SpongeBob </a:t>
            </a:r>
            <a:r>
              <a:rPr lang="en-US" sz="800" dirty="0" err="1" smtClean="0"/>
              <a:t>SquarePantsâ</a:t>
            </a:r>
            <a:r>
              <a:rPr lang="en-US" sz="800" dirty="0" smtClean="0"/>
              <a:t>„¢ Cereal  Kellogg's Corn </a:t>
            </a:r>
            <a:r>
              <a:rPr lang="en-US" sz="800" dirty="0" err="1" smtClean="0"/>
              <a:t>FlakesÂ</a:t>
            </a:r>
            <a:r>
              <a:rPr lang="en-US" sz="800" dirty="0" smtClean="0"/>
              <a:t>® with Real Bananas Kellogg's Spider-</a:t>
            </a:r>
            <a:r>
              <a:rPr lang="en-US" sz="800" dirty="0" err="1" smtClean="0"/>
              <a:t>manâ</a:t>
            </a:r>
            <a:r>
              <a:rPr lang="en-US" sz="800" dirty="0" smtClean="0"/>
              <a:t>„¢ </a:t>
            </a:r>
            <a:r>
              <a:rPr lang="en-US" sz="800" dirty="0" err="1" smtClean="0"/>
              <a:t>Spidey</a:t>
            </a:r>
            <a:r>
              <a:rPr lang="en-US" sz="800" dirty="0" smtClean="0"/>
              <a:t>-Berry Cereal Kellogg's Kellogg's Frosted </a:t>
            </a:r>
            <a:r>
              <a:rPr lang="en-US" sz="800" dirty="0" err="1" smtClean="0"/>
              <a:t>FlakesÂ</a:t>
            </a:r>
            <a:r>
              <a:rPr lang="en-US" sz="800" dirty="0" smtClean="0"/>
              <a:t>® 1/3 Less Sugar Kellogg's Special KÂ® low </a:t>
            </a:r>
            <a:r>
              <a:rPr lang="en-US" sz="800" dirty="0" err="1" smtClean="0"/>
              <a:t>carb</a:t>
            </a:r>
            <a:r>
              <a:rPr lang="en-US" sz="800" dirty="0" smtClean="0"/>
              <a:t> lifestyle Kellogg's Fruit </a:t>
            </a:r>
            <a:r>
              <a:rPr lang="en-US" sz="800" dirty="0" err="1" smtClean="0"/>
              <a:t>Harvestâ</a:t>
            </a:r>
            <a:r>
              <a:rPr lang="en-US" sz="800" dirty="0" smtClean="0"/>
              <a:t>„¢ Banana Berry Kellogg's Disney Pixar Finding </a:t>
            </a:r>
            <a:r>
              <a:rPr lang="en-US" sz="800" dirty="0" err="1" smtClean="0"/>
              <a:t>Nemoâ</a:t>
            </a:r>
            <a:r>
              <a:rPr lang="en-US" sz="800" dirty="0" smtClean="0"/>
              <a:t>„¢ Cereal Kellogg's All-</a:t>
            </a:r>
            <a:r>
              <a:rPr lang="en-US" sz="800" dirty="0" err="1" smtClean="0"/>
              <a:t>Branâ</a:t>
            </a:r>
            <a:r>
              <a:rPr lang="en-US" sz="800" dirty="0" smtClean="0"/>
              <a:t>„¢ Bars Honey Oat Kellogg's All-</a:t>
            </a:r>
            <a:r>
              <a:rPr lang="en-US" sz="800" dirty="0" err="1" smtClean="0"/>
              <a:t>Branâ</a:t>
            </a:r>
            <a:r>
              <a:rPr lang="en-US" sz="800" dirty="0" smtClean="0"/>
              <a:t>„¢ Bars Brown Sugar Cinnamon Kellogg's Disney Pixar The </a:t>
            </a:r>
            <a:r>
              <a:rPr lang="en-US" sz="800" dirty="0" err="1" smtClean="0"/>
              <a:t>Incrediblesâ</a:t>
            </a:r>
            <a:r>
              <a:rPr lang="en-US" sz="800" dirty="0" smtClean="0"/>
              <a:t>„¢ Kellogg's Tiger Power Kellogg's Smart </a:t>
            </a:r>
            <a:r>
              <a:rPr lang="en-US" sz="800" dirty="0" err="1" smtClean="0"/>
              <a:t>StartÂ</a:t>
            </a:r>
            <a:r>
              <a:rPr lang="en-US" sz="800" dirty="0" smtClean="0"/>
              <a:t>® Healthy Heart Kellogg's Disney </a:t>
            </a:r>
            <a:r>
              <a:rPr lang="en-US" sz="800" dirty="0" err="1" smtClean="0"/>
              <a:t>Lilo</a:t>
            </a:r>
            <a:r>
              <a:rPr lang="en-US" sz="800" dirty="0" smtClean="0"/>
              <a:t> &amp; </a:t>
            </a:r>
            <a:r>
              <a:rPr lang="en-US" sz="800" dirty="0" err="1" smtClean="0"/>
              <a:t>Stitchâ</a:t>
            </a:r>
            <a:r>
              <a:rPr lang="en-US" sz="800" dirty="0" smtClean="0"/>
              <a:t>„¢ Kellogg's Special KÂ® Fruit &amp; Yogurt Kellogg's Mini </a:t>
            </a:r>
            <a:r>
              <a:rPr lang="en-US" sz="800" dirty="0" err="1" smtClean="0"/>
              <a:t>Swirlzâ</a:t>
            </a:r>
            <a:r>
              <a:rPr lang="en-US" sz="800" dirty="0" smtClean="0"/>
              <a:t>„¢ Fudge Ripple Kellogg's Toasted Honey </a:t>
            </a:r>
            <a:r>
              <a:rPr lang="en-US" sz="800" dirty="0" err="1" smtClean="0"/>
              <a:t>Crunchâ</a:t>
            </a:r>
            <a:r>
              <a:rPr lang="en-US" sz="800" dirty="0" smtClean="0"/>
              <a:t>„¢ Kellogg's </a:t>
            </a:r>
            <a:r>
              <a:rPr lang="en-US" sz="800" dirty="0" err="1" smtClean="0"/>
              <a:t>Cran</a:t>
            </a:r>
            <a:r>
              <a:rPr lang="en-US" sz="800" dirty="0" smtClean="0"/>
              <a:t>-Vanilla </a:t>
            </a:r>
            <a:r>
              <a:rPr lang="en-US" sz="800" dirty="0" err="1" smtClean="0"/>
              <a:t>Crunchâ</a:t>
            </a:r>
            <a:r>
              <a:rPr lang="en-US" sz="800" dirty="0" smtClean="0"/>
              <a:t>„¢ Post Blueberry Morning Cereal </a:t>
            </a:r>
            <a:r>
              <a:rPr lang="en-US" sz="800" b="1" dirty="0" smtClean="0"/>
              <a:t>Breakfast Pastries </a:t>
            </a:r>
            <a:r>
              <a:rPr lang="en-US" sz="800" dirty="0" err="1" smtClean="0"/>
              <a:t>EggoÂ</a:t>
            </a:r>
            <a:r>
              <a:rPr lang="en-US" sz="800" dirty="0" smtClean="0"/>
              <a:t>® Pancakes Buttermilk </a:t>
            </a:r>
            <a:r>
              <a:rPr lang="en-US" sz="800" dirty="0" err="1" smtClean="0"/>
              <a:t>EggoÂ</a:t>
            </a:r>
            <a:r>
              <a:rPr lang="en-US" sz="800" dirty="0" smtClean="0"/>
              <a:t>® </a:t>
            </a:r>
            <a:r>
              <a:rPr lang="en-US" sz="800" dirty="0" err="1" smtClean="0"/>
              <a:t>Waf-Fullsâ</a:t>
            </a:r>
            <a:r>
              <a:rPr lang="en-US" sz="800" dirty="0" smtClean="0"/>
              <a:t>„¢ Blueberry </a:t>
            </a:r>
            <a:r>
              <a:rPr lang="en-US" sz="800" dirty="0" err="1" smtClean="0"/>
              <a:t>EggoÂ</a:t>
            </a:r>
            <a:r>
              <a:rPr lang="en-US" sz="800" dirty="0" smtClean="0"/>
              <a:t>® </a:t>
            </a:r>
            <a:r>
              <a:rPr lang="en-US" sz="800" dirty="0" err="1" smtClean="0"/>
              <a:t>Waf-Fullsâ</a:t>
            </a:r>
            <a:r>
              <a:rPr lang="en-US" sz="800" dirty="0" smtClean="0"/>
              <a:t>„¢ Strawberry </a:t>
            </a:r>
            <a:r>
              <a:rPr lang="en-US" sz="800" b="1" dirty="0" smtClean="0"/>
              <a:t>Candy Bars: </a:t>
            </a:r>
            <a:r>
              <a:rPr lang="en-US" sz="800" dirty="0" smtClean="0"/>
              <a:t>Hershey's </a:t>
            </a:r>
            <a:r>
              <a:rPr lang="en-US" sz="800" dirty="0" err="1" smtClean="0"/>
              <a:t>Watchamacallit</a:t>
            </a:r>
            <a:r>
              <a:rPr lang="en-US" sz="800" dirty="0" smtClean="0"/>
              <a:t> Lifesavers - Butter Rum Lifesavers - Chill-o-mints Lifesavers - </a:t>
            </a:r>
            <a:r>
              <a:rPr lang="en-US" sz="800" dirty="0" err="1" smtClean="0"/>
              <a:t>Cryst</a:t>
            </a:r>
            <a:r>
              <a:rPr lang="en-US" sz="800" dirty="0" smtClean="0"/>
              <a:t>-o-mint Lifesavers - Five Flavor Value Pack Lifesavers - Hard Candy Sours Lifesavers – Sours Lifesavers - Tropical Fruits Lifesavers - Wild Berries Lifesavers - Wild </a:t>
            </a:r>
            <a:r>
              <a:rPr lang="en-US" sz="800" dirty="0" err="1" smtClean="0"/>
              <a:t>CherryOptimum</a:t>
            </a:r>
            <a:r>
              <a:rPr lang="en-US" sz="800" dirty="0" smtClean="0"/>
              <a:t> </a:t>
            </a:r>
            <a:r>
              <a:rPr lang="en-US" sz="800" dirty="0" err="1" smtClean="0"/>
              <a:t>Opti</a:t>
            </a:r>
            <a:r>
              <a:rPr lang="en-US" sz="800" dirty="0" smtClean="0"/>
              <a:t>-Pro Meal </a:t>
            </a:r>
            <a:r>
              <a:rPr lang="en-US" sz="800" dirty="0" err="1" smtClean="0"/>
              <a:t>Lite</a:t>
            </a:r>
            <a:r>
              <a:rPr lang="en-US" sz="800" dirty="0" smtClean="0"/>
              <a:t> Bar </a:t>
            </a:r>
            <a:r>
              <a:rPr lang="en-US" sz="800" dirty="0" err="1" smtClean="0"/>
              <a:t>PowerBar</a:t>
            </a:r>
            <a:r>
              <a:rPr lang="en-US" sz="800" dirty="0" smtClean="0"/>
              <a:t> </a:t>
            </a:r>
            <a:r>
              <a:rPr lang="en-US" sz="800" b="1" dirty="0" smtClean="0"/>
              <a:t>Condiments: </a:t>
            </a:r>
            <a:r>
              <a:rPr lang="en-US" sz="800" dirty="0" smtClean="0"/>
              <a:t>Heinz 57 Sauce Heinz Ketchup Hunt's Catsup Miracle Whip </a:t>
            </a:r>
            <a:r>
              <a:rPr lang="en-US" sz="800" b="1" dirty="0" smtClean="0"/>
              <a:t>Cookies and Cakes: </a:t>
            </a:r>
            <a:r>
              <a:rPr lang="en-US" sz="800" dirty="0" smtClean="0"/>
              <a:t>Kellogg's Rice </a:t>
            </a:r>
            <a:r>
              <a:rPr lang="en-US" sz="800" dirty="0" err="1" smtClean="0"/>
              <a:t>Krispies</a:t>
            </a:r>
            <a:r>
              <a:rPr lang="en-US" sz="800" dirty="0" smtClean="0"/>
              <a:t> </a:t>
            </a:r>
            <a:r>
              <a:rPr lang="en-US" sz="800" dirty="0" err="1" smtClean="0"/>
              <a:t>TreatsÂ</a:t>
            </a:r>
            <a:r>
              <a:rPr lang="en-US" sz="800" dirty="0" smtClean="0"/>
              <a:t>® Squares Caramel </a:t>
            </a:r>
            <a:r>
              <a:rPr lang="en-US" sz="800" dirty="0" err="1" smtClean="0"/>
              <a:t>Chocolatey</a:t>
            </a:r>
            <a:r>
              <a:rPr lang="en-US" sz="800" dirty="0" smtClean="0"/>
              <a:t> Chunk Kellogg's Rice </a:t>
            </a:r>
            <a:r>
              <a:rPr lang="en-US" sz="800" dirty="0" err="1" smtClean="0"/>
              <a:t>Krispies</a:t>
            </a:r>
            <a:r>
              <a:rPr lang="en-US" sz="800" dirty="0" smtClean="0"/>
              <a:t> </a:t>
            </a:r>
            <a:r>
              <a:rPr lang="en-US" sz="800" dirty="0" err="1" smtClean="0"/>
              <a:t>TreatsÂ</a:t>
            </a:r>
            <a:r>
              <a:rPr lang="en-US" sz="800" dirty="0" smtClean="0"/>
              <a:t>® Squares </a:t>
            </a:r>
            <a:r>
              <a:rPr lang="en-US" sz="800" dirty="0" err="1" smtClean="0"/>
              <a:t>OriginalKellogg's</a:t>
            </a:r>
            <a:r>
              <a:rPr lang="en-US" sz="800" dirty="0" smtClean="0"/>
              <a:t> Rice </a:t>
            </a:r>
            <a:r>
              <a:rPr lang="en-US" sz="800" dirty="0" err="1" smtClean="0"/>
              <a:t>Krispies</a:t>
            </a:r>
            <a:r>
              <a:rPr lang="en-US" sz="800" dirty="0" smtClean="0"/>
              <a:t> </a:t>
            </a:r>
            <a:r>
              <a:rPr lang="en-US" sz="800" dirty="0" err="1" smtClean="0"/>
              <a:t>TreatsÂ</a:t>
            </a:r>
            <a:r>
              <a:rPr lang="en-US" sz="800" dirty="0" smtClean="0"/>
              <a:t>® Squares Rainbow Kellogg's Cereal &amp; Milk Bars Frosted </a:t>
            </a:r>
            <a:r>
              <a:rPr lang="en-US" sz="800" dirty="0" err="1" smtClean="0"/>
              <a:t>FlakesÂ</a:t>
            </a:r>
            <a:r>
              <a:rPr lang="en-US" sz="800" dirty="0" smtClean="0"/>
              <a:t>® Kellogg's Cereal &amp; Milk Bars Cocoa </a:t>
            </a:r>
            <a:r>
              <a:rPr lang="en-US" sz="800" dirty="0" err="1" smtClean="0"/>
              <a:t>KrispiesÂ</a:t>
            </a:r>
            <a:r>
              <a:rPr lang="en-US" sz="800" dirty="0" smtClean="0"/>
              <a:t>® Kellogg's Pop-</a:t>
            </a:r>
            <a:r>
              <a:rPr lang="en-US" sz="800" dirty="0" err="1" smtClean="0"/>
              <a:t>TartsÂ</a:t>
            </a:r>
            <a:r>
              <a:rPr lang="en-US" sz="800" dirty="0" smtClean="0"/>
              <a:t>® Frosted Hot Fudge Sundae Kellogg's Pop-</a:t>
            </a:r>
            <a:r>
              <a:rPr lang="en-US" sz="800" dirty="0" err="1" smtClean="0"/>
              <a:t>TartsÂ</a:t>
            </a:r>
            <a:r>
              <a:rPr lang="en-US" sz="800" dirty="0" smtClean="0"/>
              <a:t>® Spider-</a:t>
            </a:r>
            <a:r>
              <a:rPr lang="en-US" sz="800" dirty="0" err="1" smtClean="0"/>
              <a:t>manâ</a:t>
            </a:r>
            <a:r>
              <a:rPr lang="en-US" sz="800" dirty="0" smtClean="0"/>
              <a:t>„¢ </a:t>
            </a:r>
            <a:r>
              <a:rPr lang="en-US" sz="800" dirty="0" err="1" smtClean="0"/>
              <a:t>Spidey-BerryKellogg's</a:t>
            </a:r>
            <a:r>
              <a:rPr lang="en-US" sz="800" dirty="0" smtClean="0"/>
              <a:t> Pop-</a:t>
            </a:r>
            <a:r>
              <a:rPr lang="en-US" sz="800" dirty="0" err="1" smtClean="0"/>
              <a:t>TartsÂ</a:t>
            </a:r>
            <a:r>
              <a:rPr lang="en-US" sz="800" dirty="0" smtClean="0"/>
              <a:t>® Apple Cinnamon Kellogg's Pop-</a:t>
            </a:r>
            <a:r>
              <a:rPr lang="en-US" sz="800" dirty="0" err="1" smtClean="0"/>
              <a:t>TartsÂ</a:t>
            </a:r>
            <a:r>
              <a:rPr lang="en-US" sz="800" dirty="0" smtClean="0"/>
              <a:t>® Blueberry Kellogg's Pop-</a:t>
            </a:r>
            <a:r>
              <a:rPr lang="en-US" sz="800" dirty="0" err="1" smtClean="0"/>
              <a:t>TartsÂ</a:t>
            </a:r>
            <a:r>
              <a:rPr lang="en-US" sz="800" dirty="0" smtClean="0"/>
              <a:t>® Brown Sugar Cinnamon Kellogg's Pop-</a:t>
            </a:r>
            <a:r>
              <a:rPr lang="en-US" sz="800" dirty="0" err="1" smtClean="0"/>
              <a:t>TartsÂ</a:t>
            </a:r>
            <a:r>
              <a:rPr lang="en-US" sz="800" dirty="0" smtClean="0"/>
              <a:t>® Chocolate Chip Kellogg's Pop-</a:t>
            </a:r>
            <a:r>
              <a:rPr lang="en-US" sz="800" dirty="0" err="1" smtClean="0"/>
              <a:t>TartsÂ</a:t>
            </a:r>
            <a:r>
              <a:rPr lang="en-US" sz="800" dirty="0" smtClean="0"/>
              <a:t>® Frosted </a:t>
            </a:r>
            <a:r>
              <a:rPr lang="en-US" sz="800" dirty="0" err="1" smtClean="0"/>
              <a:t>BlueberryKellogg's</a:t>
            </a:r>
            <a:r>
              <a:rPr lang="en-US" sz="800" dirty="0" smtClean="0"/>
              <a:t> Pop-</a:t>
            </a:r>
            <a:r>
              <a:rPr lang="en-US" sz="800" dirty="0" err="1" smtClean="0"/>
              <a:t>TartsÂ</a:t>
            </a:r>
            <a:r>
              <a:rPr lang="en-US" sz="800" dirty="0" smtClean="0"/>
              <a:t>® Frosted Brown Sugar Cinnamon Kellogg's Pop-</a:t>
            </a:r>
            <a:r>
              <a:rPr lang="en-US" sz="800" dirty="0" err="1" smtClean="0"/>
              <a:t>TartsÂ</a:t>
            </a:r>
            <a:r>
              <a:rPr lang="en-US" sz="800" dirty="0" smtClean="0"/>
              <a:t>® Frosted Cherry Kellogg's Pop-</a:t>
            </a:r>
            <a:r>
              <a:rPr lang="en-US" sz="800" dirty="0" err="1" smtClean="0"/>
              <a:t>TartsÂ</a:t>
            </a:r>
            <a:r>
              <a:rPr lang="en-US" sz="800" dirty="0" smtClean="0"/>
              <a:t>® Frosted Chocolate Fudge Kellogg's Pop-</a:t>
            </a:r>
            <a:r>
              <a:rPr lang="en-US" sz="800" dirty="0" err="1" smtClean="0"/>
              <a:t>TartsÂ</a:t>
            </a:r>
            <a:r>
              <a:rPr lang="en-US" sz="800" dirty="0" smtClean="0"/>
              <a:t>® Frosted Chocolate Vanilla Crème Kellogg's Pop-</a:t>
            </a:r>
            <a:r>
              <a:rPr lang="en-US" sz="800" dirty="0" err="1" smtClean="0"/>
              <a:t>TartsÂ</a:t>
            </a:r>
            <a:r>
              <a:rPr lang="en-US" sz="800" dirty="0" smtClean="0"/>
              <a:t>® Frosted Grape Kellogg's Pop-</a:t>
            </a:r>
            <a:r>
              <a:rPr lang="en-US" sz="800" dirty="0" err="1" smtClean="0"/>
              <a:t>TartsÂ</a:t>
            </a:r>
            <a:r>
              <a:rPr lang="en-US" sz="800" dirty="0" smtClean="0"/>
              <a:t>® Frosted Raspberry Kellogg's Pop-</a:t>
            </a:r>
            <a:r>
              <a:rPr lang="en-US" sz="800" dirty="0" err="1" smtClean="0"/>
              <a:t>TartsÂ</a:t>
            </a:r>
            <a:r>
              <a:rPr lang="en-US" sz="800" dirty="0" smtClean="0"/>
              <a:t>® Frosted </a:t>
            </a:r>
            <a:r>
              <a:rPr lang="en-US" sz="800" dirty="0" err="1" smtClean="0"/>
              <a:t>S'Mores</a:t>
            </a:r>
            <a:r>
              <a:rPr lang="en-US" sz="800" dirty="0" smtClean="0"/>
              <a:t> Kellogg's Pop-</a:t>
            </a:r>
            <a:r>
              <a:rPr lang="en-US" sz="800" dirty="0" err="1" smtClean="0"/>
              <a:t>TartsÂ</a:t>
            </a:r>
            <a:r>
              <a:rPr lang="en-US" sz="800" dirty="0" smtClean="0"/>
              <a:t>® Frosted Strawberry Kellogg's Pop-</a:t>
            </a:r>
            <a:r>
              <a:rPr lang="en-US" sz="800" dirty="0" err="1" smtClean="0"/>
              <a:t>TartsÂ</a:t>
            </a:r>
            <a:r>
              <a:rPr lang="en-US" sz="800" dirty="0" smtClean="0"/>
              <a:t>® Frosted Wild Berry Kellogg's Pop-</a:t>
            </a:r>
            <a:r>
              <a:rPr lang="en-US" sz="800" dirty="0" err="1" smtClean="0"/>
              <a:t>TartsÂ</a:t>
            </a:r>
            <a:r>
              <a:rPr lang="en-US" sz="800" dirty="0" smtClean="0"/>
              <a:t>® Low Fat Frosted Brown Sugar Cinnamon Kellogg's Pop-</a:t>
            </a:r>
            <a:r>
              <a:rPr lang="en-US" sz="800" dirty="0" err="1" smtClean="0"/>
              <a:t>TartsÂ</a:t>
            </a:r>
            <a:r>
              <a:rPr lang="en-US" sz="800" dirty="0" smtClean="0"/>
              <a:t>® Star </a:t>
            </a:r>
            <a:r>
              <a:rPr lang="en-US" sz="800" dirty="0" err="1" smtClean="0"/>
              <a:t>Warsâ</a:t>
            </a:r>
            <a:r>
              <a:rPr lang="en-US" sz="800" dirty="0" smtClean="0"/>
              <a:t>„¢ Frosted Lava Berry Explosion Kellogg's Pop-</a:t>
            </a:r>
            <a:r>
              <a:rPr lang="en-US" sz="800" dirty="0" err="1" smtClean="0"/>
              <a:t>TartsÂ</a:t>
            </a:r>
            <a:r>
              <a:rPr lang="en-US" sz="800" dirty="0" smtClean="0"/>
              <a:t>® Frosted Caramel Chocolate Kellogg's Pop-</a:t>
            </a:r>
            <a:r>
              <a:rPr lang="en-US" sz="800" dirty="0" err="1" smtClean="0"/>
              <a:t>TartsÂ</a:t>
            </a:r>
            <a:r>
              <a:rPr lang="en-US" sz="800" dirty="0" smtClean="0"/>
              <a:t>® Frosted Cookies &amp; Crème Kellogg's Pop-</a:t>
            </a:r>
            <a:r>
              <a:rPr lang="en-US" sz="800" dirty="0" err="1" smtClean="0"/>
              <a:t>TartsÂ</a:t>
            </a:r>
            <a:r>
              <a:rPr lang="en-US" sz="800" dirty="0" smtClean="0"/>
              <a:t>® Cinnamon Roll Kellogg's Pop-</a:t>
            </a:r>
            <a:r>
              <a:rPr lang="en-US" sz="800" dirty="0" err="1" smtClean="0"/>
              <a:t>TartsÂ</a:t>
            </a:r>
            <a:r>
              <a:rPr lang="en-US" sz="800" dirty="0" smtClean="0"/>
              <a:t>® Low Fat Frosted Chocolate </a:t>
            </a:r>
            <a:r>
              <a:rPr lang="en-US" sz="800" dirty="0" err="1" smtClean="0"/>
              <a:t>FudgeKellogg's</a:t>
            </a:r>
            <a:r>
              <a:rPr lang="en-US" sz="800" dirty="0" smtClean="0"/>
              <a:t> Pop-</a:t>
            </a:r>
            <a:r>
              <a:rPr lang="en-US" sz="800" dirty="0" err="1" smtClean="0"/>
              <a:t>TartsÂ</a:t>
            </a:r>
            <a:r>
              <a:rPr lang="en-US" sz="800" dirty="0" smtClean="0"/>
              <a:t>® Low Fat Frosted Strawberry Kellogg's Pop-</a:t>
            </a:r>
            <a:r>
              <a:rPr lang="en-US" sz="800" dirty="0" err="1" smtClean="0"/>
              <a:t>TartsÂ</a:t>
            </a:r>
            <a:r>
              <a:rPr lang="en-US" sz="800" dirty="0" smtClean="0"/>
              <a:t>® Strawberry Kellogg's Pop-</a:t>
            </a:r>
            <a:r>
              <a:rPr lang="en-US" sz="800" dirty="0" err="1" smtClean="0"/>
              <a:t>TartsÂ</a:t>
            </a:r>
            <a:r>
              <a:rPr lang="en-US" sz="800" dirty="0" smtClean="0"/>
              <a:t>® Yogurt Blasts Blueberry Kellogg's Pop-</a:t>
            </a:r>
            <a:r>
              <a:rPr lang="en-US" sz="800" dirty="0" err="1" smtClean="0"/>
              <a:t>TartsÂ</a:t>
            </a:r>
            <a:r>
              <a:rPr lang="en-US" sz="800" dirty="0" smtClean="0"/>
              <a:t>® Yogurt Blasts Strawberry Kellogg's Pop-</a:t>
            </a:r>
            <a:r>
              <a:rPr lang="en-US" sz="800" dirty="0" err="1" smtClean="0"/>
              <a:t>TartsÂ</a:t>
            </a:r>
            <a:r>
              <a:rPr lang="en-US" sz="800" dirty="0" smtClean="0"/>
              <a:t>® French Toast Kellogg's Pop-</a:t>
            </a:r>
            <a:r>
              <a:rPr lang="en-US" sz="800" dirty="0" err="1" smtClean="0"/>
              <a:t>TartsÂ</a:t>
            </a:r>
            <a:r>
              <a:rPr lang="en-US" sz="800" dirty="0" smtClean="0"/>
              <a:t>® SpongeBob </a:t>
            </a:r>
            <a:r>
              <a:rPr lang="en-US" sz="800" dirty="0" err="1" smtClean="0"/>
              <a:t>SquarePantsâ</a:t>
            </a:r>
            <a:r>
              <a:rPr lang="en-US" sz="800" dirty="0" smtClean="0"/>
              <a:t>„¢ Wild Bubble-</a:t>
            </a:r>
            <a:r>
              <a:rPr lang="en-US" sz="800" dirty="0" err="1" smtClean="0"/>
              <a:t>BerryKellogg's</a:t>
            </a:r>
            <a:r>
              <a:rPr lang="en-US" sz="800" dirty="0" smtClean="0"/>
              <a:t> Pop-</a:t>
            </a:r>
            <a:r>
              <a:rPr lang="en-US" sz="800" dirty="0" err="1" smtClean="0"/>
              <a:t>TartsÂ</a:t>
            </a:r>
            <a:r>
              <a:rPr lang="en-US" sz="800" dirty="0" smtClean="0"/>
              <a:t>® Chocolate Chip Cookie Dough Kellogg's Pop-</a:t>
            </a:r>
            <a:r>
              <a:rPr lang="en-US" sz="800" dirty="0" err="1" smtClean="0"/>
              <a:t>TartsÂ</a:t>
            </a:r>
            <a:r>
              <a:rPr lang="en-US" sz="800" dirty="0" smtClean="0"/>
              <a:t>® The </a:t>
            </a:r>
            <a:r>
              <a:rPr lang="en-US" sz="800" dirty="0" err="1" smtClean="0"/>
              <a:t>Incredibles</a:t>
            </a:r>
            <a:r>
              <a:rPr lang="en-US" sz="800" dirty="0" smtClean="0"/>
              <a:t> </a:t>
            </a:r>
            <a:r>
              <a:rPr lang="en-US" sz="800" dirty="0" err="1" smtClean="0"/>
              <a:t>Incrediberry</a:t>
            </a:r>
            <a:r>
              <a:rPr lang="en-US" sz="800" dirty="0" smtClean="0"/>
              <a:t> Blast </a:t>
            </a:r>
            <a:r>
              <a:rPr lang="en-US" sz="800" b="1" dirty="0" smtClean="0"/>
              <a:t>Ice Creams </a:t>
            </a:r>
            <a:r>
              <a:rPr lang="en-US" sz="800" dirty="0" smtClean="0"/>
              <a:t>Ben &amp; Jerry's - Chubby Hubby (HFCS and </a:t>
            </a:r>
            <a:r>
              <a:rPr lang="en-US" sz="800" dirty="0" err="1" smtClean="0"/>
              <a:t>Transfat</a:t>
            </a:r>
            <a:r>
              <a:rPr lang="en-US" sz="800" dirty="0" smtClean="0"/>
              <a:t>!) - Should we call it Very Chubby Hubby? Ben &amp; Jerry's - Cherry Garcia Ben &amp; Jerry's - Neapolitan Dynamite Ben &amp; Jerry's - Cherry Garcia Body &amp; Soul Ben &amp; Jerry's - Cherry Garcia Low Fat Frozen Yogurt Pints Ben &amp; Jerry's - Cherry Garcia Original Ice Cream Singles Dreyer's - Girl Scouts </a:t>
            </a:r>
            <a:r>
              <a:rPr lang="en-US" sz="800" dirty="0" err="1" smtClean="0"/>
              <a:t>Samoas</a:t>
            </a:r>
            <a:r>
              <a:rPr lang="en-US" sz="800" dirty="0" smtClean="0"/>
              <a:t> Cookie Ice Cream Dreyer's - Almond Praline Grand Ice Cream Dreyer's - Cherry Chocolate Chip Grand Ice Cream Dreyer's - Cherry Vanilla Grand Ice Cream Dreyer's - Cookies 'N Cream Grand Ice Cream Dreyer's - </a:t>
            </a:r>
            <a:r>
              <a:rPr lang="en-US" sz="800" dirty="0" err="1" smtClean="0"/>
              <a:t>Dulce</a:t>
            </a:r>
            <a:r>
              <a:rPr lang="en-US" sz="800" dirty="0" smtClean="0"/>
              <a:t> de </a:t>
            </a:r>
            <a:r>
              <a:rPr lang="en-US" sz="800" dirty="0" err="1" smtClean="0"/>
              <a:t>Leche</a:t>
            </a:r>
            <a:r>
              <a:rPr lang="en-US" sz="800" dirty="0" smtClean="0"/>
              <a:t> Grand Ice Cream Dreyer's - Nestle Toll House Cookie Swirl Grand Ice Cream Dreyer's - Spumoni Grand Ice Cream Dreyer's - Toffee Bar Crunch Grand Ice Cream Dreyer's - Turtle Sundae Grand Ice Cream Dreyer's - Ultimate Caramel Cup Grand Ice Cream </a:t>
            </a:r>
            <a:r>
              <a:rPr lang="en-US" sz="800" b="1" dirty="0" smtClean="0"/>
              <a:t>Jams, Jellies, and Syrups </a:t>
            </a:r>
            <a:r>
              <a:rPr lang="en-US" sz="800" dirty="0" err="1" smtClean="0"/>
              <a:t>Eggoâ</a:t>
            </a:r>
            <a:r>
              <a:rPr lang="en-US" sz="800" dirty="0" smtClean="0"/>
              <a:t>„¢ Syrup Original Syrup </a:t>
            </a:r>
            <a:r>
              <a:rPr lang="en-US" sz="800" dirty="0" err="1" smtClean="0"/>
              <a:t>Eggoâ</a:t>
            </a:r>
            <a:r>
              <a:rPr lang="en-US" sz="800" dirty="0" smtClean="0"/>
              <a:t>„¢ Syrup Buttery Syrup </a:t>
            </a:r>
            <a:r>
              <a:rPr lang="en-US" sz="800" dirty="0" err="1" smtClean="0"/>
              <a:t>Eggoâ</a:t>
            </a:r>
            <a:r>
              <a:rPr lang="en-US" sz="800" dirty="0" smtClean="0"/>
              <a:t>„¢ Syrup </a:t>
            </a:r>
            <a:r>
              <a:rPr lang="en-US" sz="800" dirty="0" err="1" smtClean="0"/>
              <a:t>Lite</a:t>
            </a:r>
            <a:r>
              <a:rPr lang="en-US" sz="800" dirty="0" smtClean="0"/>
              <a:t> Syrup Hershey's Chocolate Syrup Knott's Boysenberry preserves </a:t>
            </a:r>
            <a:r>
              <a:rPr lang="en-US" sz="800" dirty="0" err="1" smtClean="0"/>
              <a:t>Smucker's</a:t>
            </a:r>
            <a:r>
              <a:rPr lang="en-US" sz="800" dirty="0" smtClean="0"/>
              <a:t> Grape Jelly </a:t>
            </a:r>
            <a:r>
              <a:rPr lang="en-US" sz="800" b="1" dirty="0" smtClean="0"/>
              <a:t>Meats </a:t>
            </a:r>
            <a:r>
              <a:rPr lang="en-US" sz="800" dirty="0" smtClean="0"/>
              <a:t>Oscar Meyer Pickle and Pimento Loaf </a:t>
            </a:r>
            <a:r>
              <a:rPr lang="en-US" sz="800" b="1" dirty="0" smtClean="0"/>
              <a:t>Pastries </a:t>
            </a:r>
            <a:r>
              <a:rPr lang="en-US" sz="800" dirty="0" smtClean="0"/>
              <a:t>Nabisco </a:t>
            </a:r>
            <a:r>
              <a:rPr lang="en-US" sz="800" dirty="0" err="1" smtClean="0"/>
              <a:t>Nilla</a:t>
            </a:r>
            <a:r>
              <a:rPr lang="en-US" sz="800" dirty="0" smtClean="0"/>
              <a:t> Wafer Pie Crust Nabisco Oreo Pie Crust </a:t>
            </a:r>
            <a:r>
              <a:rPr lang="en-US" sz="800" dirty="0" err="1" smtClean="0"/>
              <a:t>Jello</a:t>
            </a:r>
            <a:r>
              <a:rPr lang="en-US" sz="800" dirty="0" smtClean="0"/>
              <a:t> No-Bake - Chips Ahoy </a:t>
            </a:r>
            <a:r>
              <a:rPr lang="en-US" sz="800" dirty="0" err="1" smtClean="0"/>
              <a:t>Jello</a:t>
            </a:r>
            <a:r>
              <a:rPr lang="en-US" sz="800" dirty="0" smtClean="0"/>
              <a:t> No-Bake – Oreo Pepperidge Farm's Puff Pastry sheets </a:t>
            </a:r>
            <a:r>
              <a:rPr lang="en-US" sz="800" b="1" dirty="0" smtClean="0"/>
              <a:t>Salad Dressings: </a:t>
            </a:r>
            <a:r>
              <a:rPr lang="en-US" sz="800" dirty="0" err="1" smtClean="0"/>
              <a:t>Emeril's</a:t>
            </a:r>
            <a:r>
              <a:rPr lang="en-US" sz="800" dirty="0" smtClean="0"/>
              <a:t> Italian </a:t>
            </a:r>
            <a:r>
              <a:rPr lang="en-US" sz="800" dirty="0" err="1" smtClean="0"/>
              <a:t>Vinegrette</a:t>
            </a:r>
            <a:r>
              <a:rPr lang="en-US" sz="800" dirty="0" smtClean="0"/>
              <a:t> Kraft Salad Dressing - Light done Right Creamy French Kraft Salad Dressing - Thousand Island Fat Free Maple Grove Farms Caesar Fat Free Miracle Whip Salad Dressing Miracle Whip Salad Dressing - Hot n Spicy Miracle Whip Salad Dressing – Light Miracle Whip Salad Dressing - Light Super Easy Squeeze Miracle Whip Salad Dressing - Non-fat Miracle Whip Salad Dressing - Super Easy Squeeze Wishbone Ranch Dressing Wish-Bone Classic Caesar Oscar Mayer </a:t>
            </a:r>
            <a:r>
              <a:rPr lang="en-US" sz="800" dirty="0" err="1" smtClean="0"/>
              <a:t>Lunchables</a:t>
            </a:r>
            <a:r>
              <a:rPr lang="en-US" sz="800" dirty="0" smtClean="0"/>
              <a:t> - </a:t>
            </a:r>
            <a:r>
              <a:rPr lang="en-US" sz="800" dirty="0" err="1" smtClean="0"/>
              <a:t>Tacos</a:t>
            </a:r>
            <a:r>
              <a:rPr lang="en-US" sz="800" b="1" dirty="0" err="1" smtClean="0"/>
              <a:t>Soups</a:t>
            </a:r>
            <a:r>
              <a:rPr lang="en-US" sz="800" b="1" dirty="0" smtClean="0"/>
              <a:t> </a:t>
            </a:r>
            <a:r>
              <a:rPr lang="en-US" sz="800" dirty="0" err="1" smtClean="0"/>
              <a:t>Campbells</a:t>
            </a:r>
            <a:r>
              <a:rPr lang="en-US" sz="800" dirty="0" smtClean="0"/>
              <a:t> </a:t>
            </a:r>
            <a:r>
              <a:rPr lang="en-US" sz="800" dirty="0" err="1" smtClean="0"/>
              <a:t>Vegatable</a:t>
            </a:r>
            <a:r>
              <a:rPr lang="en-US" sz="800" dirty="0" smtClean="0"/>
              <a:t> soup (in microwaveable bowl)</a:t>
            </a:r>
            <a:r>
              <a:rPr lang="en-US" sz="800" b="1" dirty="0" smtClean="0"/>
              <a:t> Crackers: </a:t>
            </a:r>
            <a:r>
              <a:rPr lang="en-US" sz="800" dirty="0" smtClean="0"/>
              <a:t>Kraft Cheese Nips Nabisco Harvest Crisps - Wheat Thins 5 Grain Nabisco Ritz Bits - Peanut Butter Nabisco Ritz Bits - Graham Cracker </a:t>
            </a:r>
            <a:r>
              <a:rPr lang="en-US" sz="800" dirty="0" err="1" smtClean="0"/>
              <a:t>S'mores</a:t>
            </a:r>
            <a:r>
              <a:rPr lang="en-US" sz="800" dirty="0" smtClean="0"/>
              <a:t> Nabisco Ritz Chips - Cheddar - Oven-Toasted </a:t>
            </a:r>
            <a:r>
              <a:rPr lang="en-US" sz="800" dirty="0" err="1" smtClean="0"/>
              <a:t>CrunchNabisco</a:t>
            </a:r>
            <a:r>
              <a:rPr lang="en-US" sz="800" dirty="0" smtClean="0"/>
              <a:t> Ritz Crackers Nabisco Ritz Crackers - Low Sodium Nabisco </a:t>
            </a:r>
            <a:r>
              <a:rPr lang="en-US" sz="800" dirty="0" err="1" smtClean="0"/>
              <a:t>Sociables</a:t>
            </a:r>
            <a:r>
              <a:rPr lang="en-US" sz="800" dirty="0" smtClean="0"/>
              <a:t> Nabisco Wheat Thins Nabisco Wheat Thins – Baked Nabisco Wheat Thins - Low Sodium Nabisco Wheat Thins - Multi-Grain Nabisco Wheat Thins – Ranch Nabisco Wheat Thins - Reduced Fat </a:t>
            </a:r>
            <a:r>
              <a:rPr lang="en-US" sz="800" b="1" dirty="0" smtClean="0"/>
              <a:t>Dairy: </a:t>
            </a:r>
            <a:r>
              <a:rPr lang="en-US" sz="800" dirty="0" err="1" smtClean="0"/>
              <a:t>Breakstones</a:t>
            </a:r>
            <a:r>
              <a:rPr lang="en-US" sz="800" dirty="0" smtClean="0"/>
              <a:t> Cottage Cheese &amp; Toppings – Peach </a:t>
            </a:r>
            <a:r>
              <a:rPr lang="en-US" sz="800" dirty="0" err="1" smtClean="0"/>
              <a:t>Breakstones</a:t>
            </a:r>
            <a:r>
              <a:rPr lang="en-US" sz="800" dirty="0" smtClean="0"/>
              <a:t> Cottage Cheese &amp; Toppings - </a:t>
            </a:r>
            <a:r>
              <a:rPr lang="en-US" sz="800" dirty="0" err="1" smtClean="0"/>
              <a:t>PineappleBreyer's</a:t>
            </a:r>
            <a:r>
              <a:rPr lang="en-US" sz="800" dirty="0" smtClean="0"/>
              <a:t> Yogurt -Fruit on the Bottom - Strawberry </a:t>
            </a:r>
            <a:r>
              <a:rPr lang="en-US" sz="800" dirty="0" err="1" smtClean="0"/>
              <a:t>Lowfat</a:t>
            </a:r>
            <a:r>
              <a:rPr lang="en-US" sz="800" dirty="0" smtClean="0"/>
              <a:t> Cool Whip Cool Whip - Extra-Creamy Cool Whip – </a:t>
            </a:r>
            <a:r>
              <a:rPr lang="en-US" sz="800" dirty="0" err="1" smtClean="0"/>
              <a:t>Lite</a:t>
            </a:r>
            <a:r>
              <a:rPr lang="en-US" sz="800" dirty="0" smtClean="0"/>
              <a:t> Knudsen - Cottage Double (Peach) Knudsen - Cottage Double (Pineapple)Knudsen - Cottage Double (Strawberry)Yoplait Yogurts </a:t>
            </a:r>
            <a:r>
              <a:rPr lang="en-US" sz="800" b="1" dirty="0" smtClean="0"/>
              <a:t>Drink </a:t>
            </a:r>
            <a:r>
              <a:rPr lang="en-US" sz="800" b="1" dirty="0" err="1" smtClean="0"/>
              <a:t>Mixers:</a:t>
            </a:r>
            <a:r>
              <a:rPr lang="en-US" sz="800" dirty="0" err="1" smtClean="0"/>
              <a:t>Saratoga</a:t>
            </a:r>
            <a:r>
              <a:rPr lang="en-US" sz="800" dirty="0" smtClean="0"/>
              <a:t> Salsa Bloody Mare Mix (spelling is correct)El Paso Chili Key Lime Margarita Mix </a:t>
            </a:r>
            <a:r>
              <a:rPr lang="en-US" sz="800" b="1" dirty="0" smtClean="0"/>
              <a:t>Frozen </a:t>
            </a:r>
            <a:r>
              <a:rPr lang="en-US" sz="800" b="1" dirty="0" err="1" smtClean="0"/>
              <a:t>Foods:Fruits</a:t>
            </a:r>
            <a:r>
              <a:rPr lang="en-US" sz="800" b="1" dirty="0" smtClean="0"/>
              <a:t> and </a:t>
            </a:r>
            <a:r>
              <a:rPr lang="en-US" sz="800" b="1" dirty="0" err="1" smtClean="0"/>
              <a:t>Vegetables:</a:t>
            </a:r>
            <a:r>
              <a:rPr lang="en-US" sz="800" dirty="0" err="1" smtClean="0"/>
              <a:t>B&amp;M</a:t>
            </a:r>
            <a:r>
              <a:rPr lang="en-US" sz="800" dirty="0" smtClean="0"/>
              <a:t> Original Baked Beans Contadina Tomato Paste </a:t>
            </a:r>
            <a:r>
              <a:rPr lang="en-US" sz="800" dirty="0" err="1" smtClean="0"/>
              <a:t>Claussen</a:t>
            </a:r>
            <a:r>
              <a:rPr lang="en-US" sz="800" dirty="0" smtClean="0"/>
              <a:t> Pickles - Bread and Butter Chips </a:t>
            </a:r>
            <a:r>
              <a:rPr lang="en-US" sz="800" dirty="0" err="1" smtClean="0"/>
              <a:t>Claussen</a:t>
            </a:r>
            <a:r>
              <a:rPr lang="en-US" sz="800" dirty="0" smtClean="0"/>
              <a:t> Pickles - Kosher Dill Burger Slices </a:t>
            </a:r>
            <a:r>
              <a:rPr lang="en-US" sz="800" dirty="0" err="1" smtClean="0"/>
              <a:t>Claussen</a:t>
            </a:r>
            <a:r>
              <a:rPr lang="en-US" sz="800" dirty="0" smtClean="0"/>
              <a:t> Pickles - Sweet </a:t>
            </a:r>
            <a:r>
              <a:rPr lang="en-US" sz="800" dirty="0" err="1" smtClean="0"/>
              <a:t>GherkinsClaussen</a:t>
            </a:r>
            <a:r>
              <a:rPr lang="en-US" sz="800" dirty="0" smtClean="0"/>
              <a:t> Pickle Relish Del Monte canned petite diced tomatoes with </a:t>
            </a:r>
            <a:r>
              <a:rPr lang="en-US" sz="800" dirty="0" err="1" smtClean="0"/>
              <a:t>italian</a:t>
            </a:r>
            <a:r>
              <a:rPr lang="en-US" sz="800" dirty="0" smtClean="0"/>
              <a:t> seasonings Del Monte Fruit Naturals Red Grapefruit Heinz Pickle Relish Mott's Applesauce Mt. Olive Sweet Relish Mt. Olive Bread and Butter Pickles Ocean Spray Jellied Cranberry Sauce </a:t>
            </a:r>
          </a:p>
          <a:p>
            <a:pPr eaLnBrk="1" hangingPunct="1">
              <a:defRPr/>
            </a:pPr>
            <a:endParaRPr lang="en-US" sz="800" dirty="0" smtClean="0"/>
          </a:p>
          <a:p>
            <a:pPr eaLnBrk="1" hangingPunct="1">
              <a:defRPr/>
            </a:pPr>
            <a:r>
              <a:rPr lang="en-US" sz="800" dirty="0" smtClean="0"/>
              <a:t/>
            </a:r>
            <a:br>
              <a:rPr lang="en-US" sz="800" dirty="0" smtClean="0"/>
            </a:br>
            <a:endParaRPr lang="en-US" sz="800" dirty="0" smtClean="0"/>
          </a:p>
          <a:p>
            <a:pPr eaLnBrk="1" hangingPunct="1">
              <a:defRPr/>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616950" cy="4724400"/>
          </a:xfrm>
        </p:spPr>
        <p:txBody>
          <a:bodyPr/>
          <a:lstStyle/>
          <a:p>
            <a:pPr eaLnBrk="1" hangingPunct="1">
              <a:defRPr/>
            </a:pPr>
            <a:r>
              <a:rPr lang="en-US" sz="1000" dirty="0" smtClean="0"/>
              <a:t>Nabisco Barnum's Animal Crackers </a:t>
            </a:r>
            <a:r>
              <a:rPr lang="en-US" sz="1000" dirty="0" err="1" smtClean="0"/>
              <a:t>Nabsico</a:t>
            </a:r>
            <a:r>
              <a:rPr lang="en-US" sz="1000" dirty="0" smtClean="0"/>
              <a:t> Chips Ahoy Nabisco Fig </a:t>
            </a:r>
            <a:r>
              <a:rPr lang="en-US" sz="1000" dirty="0" err="1" smtClean="0"/>
              <a:t>Newtons</a:t>
            </a:r>
            <a:r>
              <a:rPr lang="en-US" sz="1000" dirty="0" smtClean="0"/>
              <a:t> Nabisco Fig </a:t>
            </a:r>
            <a:r>
              <a:rPr lang="en-US" sz="1000" dirty="0" err="1" smtClean="0"/>
              <a:t>Newtons</a:t>
            </a:r>
            <a:r>
              <a:rPr lang="en-US" sz="1000" dirty="0" smtClean="0"/>
              <a:t> - Fat Free Nabisco Fig </a:t>
            </a:r>
            <a:r>
              <a:rPr lang="en-US" sz="1000" dirty="0" err="1" smtClean="0"/>
              <a:t>Newtons</a:t>
            </a:r>
            <a:r>
              <a:rPr lang="en-US" sz="1000" dirty="0" smtClean="0"/>
              <a:t> - Whole Grain Nabisco Honey Maid Graham Crackers Nabisco Lorna </a:t>
            </a:r>
            <a:r>
              <a:rPr lang="en-US" sz="1000" dirty="0" err="1" smtClean="0"/>
              <a:t>Dornes</a:t>
            </a:r>
            <a:r>
              <a:rPr lang="en-US" sz="1000" dirty="0" smtClean="0"/>
              <a:t> Nabisco </a:t>
            </a:r>
            <a:r>
              <a:rPr lang="en-US" sz="1000" dirty="0" err="1" smtClean="0"/>
              <a:t>Nilla</a:t>
            </a:r>
            <a:r>
              <a:rPr lang="en-US" sz="1000" dirty="0" smtClean="0"/>
              <a:t> Wafers Nabisco Nutter Butter Nabisco </a:t>
            </a:r>
            <a:r>
              <a:rPr lang="en-US" sz="1000" dirty="0" err="1" smtClean="0"/>
              <a:t>Mallomars</a:t>
            </a:r>
            <a:r>
              <a:rPr lang="en-US" sz="1000" dirty="0" smtClean="0"/>
              <a:t> Nabisco Oreo Cookies Nabisco </a:t>
            </a:r>
            <a:r>
              <a:rPr lang="en-US" sz="1000" dirty="0" err="1" smtClean="0"/>
              <a:t>Snackwells</a:t>
            </a:r>
            <a:r>
              <a:rPr lang="en-US" sz="1000" dirty="0" smtClean="0"/>
              <a:t> - </a:t>
            </a:r>
            <a:r>
              <a:rPr lang="en-US" sz="1000" dirty="0" err="1" smtClean="0"/>
              <a:t>Creme</a:t>
            </a:r>
            <a:r>
              <a:rPr lang="en-US" sz="1000" dirty="0" smtClean="0"/>
              <a:t> Sandwich Nabisco Teddy Grahams </a:t>
            </a:r>
            <a:r>
              <a:rPr lang="en-US" sz="1000" dirty="0" err="1" smtClean="0"/>
              <a:t>Nutri</a:t>
            </a:r>
            <a:r>
              <a:rPr lang="en-US" sz="1000" dirty="0" smtClean="0"/>
              <a:t>-Grain </a:t>
            </a:r>
            <a:r>
              <a:rPr lang="en-US" sz="1000" dirty="0" err="1" smtClean="0"/>
              <a:t>Twistsâ</a:t>
            </a:r>
            <a:r>
              <a:rPr lang="en-US" sz="1000" dirty="0" smtClean="0"/>
              <a:t>„¢ Apple </a:t>
            </a:r>
            <a:r>
              <a:rPr lang="en-US" sz="1000" dirty="0" err="1" smtClean="0"/>
              <a:t>CobblerNutri</a:t>
            </a:r>
            <a:r>
              <a:rPr lang="en-US" sz="1000" dirty="0" smtClean="0"/>
              <a:t>-Grain </a:t>
            </a:r>
            <a:r>
              <a:rPr lang="en-US" sz="1000" dirty="0" err="1" smtClean="0"/>
              <a:t>Twistsâ</a:t>
            </a:r>
            <a:r>
              <a:rPr lang="en-US" sz="1000" dirty="0" smtClean="0"/>
              <a:t>„¢ Cappuccino &amp; </a:t>
            </a:r>
            <a:r>
              <a:rPr lang="en-US" sz="1000" dirty="0" err="1" smtClean="0"/>
              <a:t>CremeNutri</a:t>
            </a:r>
            <a:r>
              <a:rPr lang="en-US" sz="1000" dirty="0" smtClean="0"/>
              <a:t>-Grain </a:t>
            </a:r>
            <a:r>
              <a:rPr lang="en-US" sz="1000" dirty="0" err="1" smtClean="0"/>
              <a:t>Twistsâ</a:t>
            </a:r>
            <a:r>
              <a:rPr lang="en-US" sz="1000" dirty="0" smtClean="0"/>
              <a:t>„¢ Strawberry </a:t>
            </a:r>
            <a:r>
              <a:rPr lang="en-US" sz="1000" dirty="0" err="1" smtClean="0"/>
              <a:t>CheesecakeNutri-GrainÂ</a:t>
            </a:r>
            <a:r>
              <a:rPr lang="en-US" sz="1000" dirty="0" smtClean="0"/>
              <a:t>® Muffin Bars Banana </a:t>
            </a:r>
            <a:r>
              <a:rPr lang="en-US" sz="1000" dirty="0" err="1" smtClean="0"/>
              <a:t>Nutri-GrainÂ</a:t>
            </a:r>
            <a:r>
              <a:rPr lang="en-US" sz="1000" dirty="0" smtClean="0"/>
              <a:t>® Muffin Bars Cinnamon Raisin </a:t>
            </a:r>
            <a:r>
              <a:rPr lang="en-US" sz="1000" dirty="0" err="1" smtClean="0"/>
              <a:t>Nutri-GrainÂ</a:t>
            </a:r>
            <a:r>
              <a:rPr lang="en-US" sz="1000" dirty="0" smtClean="0"/>
              <a:t>® Cereal Bars Apple Cinnamon </a:t>
            </a:r>
            <a:r>
              <a:rPr lang="en-US" sz="1000" dirty="0" err="1" smtClean="0"/>
              <a:t>Nutri-GrainÂ</a:t>
            </a:r>
            <a:r>
              <a:rPr lang="en-US" sz="1000" dirty="0" smtClean="0"/>
              <a:t>® Cereal Bars Blueberry </a:t>
            </a:r>
            <a:r>
              <a:rPr lang="en-US" sz="1000" dirty="0" err="1" smtClean="0"/>
              <a:t>Nutri-GrainÂ</a:t>
            </a:r>
            <a:r>
              <a:rPr lang="en-US" sz="1000" dirty="0" smtClean="0"/>
              <a:t>® Cereal Bars Cherry </a:t>
            </a:r>
            <a:r>
              <a:rPr lang="en-US" sz="1000" dirty="0" err="1" smtClean="0"/>
              <a:t>Nutri-GrainÂ</a:t>
            </a:r>
            <a:r>
              <a:rPr lang="en-US" sz="1000" dirty="0" smtClean="0"/>
              <a:t>® Cereal Bars Mixed Berry </a:t>
            </a:r>
            <a:r>
              <a:rPr lang="en-US" sz="1000" dirty="0" err="1" smtClean="0"/>
              <a:t>Nutri-GrainÂ</a:t>
            </a:r>
            <a:r>
              <a:rPr lang="en-US" sz="1000" dirty="0" smtClean="0"/>
              <a:t>® Cereal Bars Raspberry </a:t>
            </a:r>
            <a:r>
              <a:rPr lang="en-US" sz="1000" dirty="0" err="1" smtClean="0"/>
              <a:t>Nutri-GrainÂ</a:t>
            </a:r>
            <a:r>
              <a:rPr lang="en-US" sz="1000" dirty="0" smtClean="0"/>
              <a:t>® Cereal Bars Strawberry </a:t>
            </a:r>
            <a:r>
              <a:rPr lang="en-US" sz="1000" dirty="0" err="1" smtClean="0"/>
              <a:t>Nutri-GrainÂ</a:t>
            </a:r>
            <a:r>
              <a:rPr lang="en-US" sz="1000" dirty="0" smtClean="0"/>
              <a:t>® Chewy Granola Bars Honey Oat &amp; Raisin </a:t>
            </a:r>
            <a:r>
              <a:rPr lang="en-US" sz="1000" dirty="0" err="1" smtClean="0"/>
              <a:t>Nutri-GrainÂ</a:t>
            </a:r>
            <a:r>
              <a:rPr lang="en-US" sz="1000" dirty="0" smtClean="0"/>
              <a:t>® Chewy Granola Bars </a:t>
            </a:r>
            <a:r>
              <a:rPr lang="en-US" sz="1000" dirty="0" err="1" smtClean="0"/>
              <a:t>Chocolatey</a:t>
            </a:r>
            <a:r>
              <a:rPr lang="en-US" sz="1000" dirty="0" smtClean="0"/>
              <a:t> Chunk </a:t>
            </a:r>
            <a:r>
              <a:rPr lang="en-US" sz="1000" dirty="0" err="1" smtClean="0"/>
              <a:t>Nutri-GrainÂ</a:t>
            </a:r>
            <a:r>
              <a:rPr lang="en-US" sz="1000" dirty="0" smtClean="0"/>
              <a:t>® Chewy Granola Bites </a:t>
            </a:r>
            <a:r>
              <a:rPr lang="en-US" sz="1000" dirty="0" err="1" smtClean="0"/>
              <a:t>Chocolatey</a:t>
            </a:r>
            <a:r>
              <a:rPr lang="en-US" sz="1000" dirty="0" smtClean="0"/>
              <a:t> Chip </a:t>
            </a:r>
            <a:r>
              <a:rPr lang="en-US" sz="1000" dirty="0" err="1" smtClean="0"/>
              <a:t>Nutri-GrainÂ</a:t>
            </a:r>
            <a:r>
              <a:rPr lang="en-US" sz="1000" dirty="0" smtClean="0"/>
              <a:t>® Minis Yogurt Icing Blueberry </a:t>
            </a:r>
            <a:r>
              <a:rPr lang="en-US" sz="1000" dirty="0" err="1" smtClean="0"/>
              <a:t>Nutri-GrainÂ</a:t>
            </a:r>
            <a:r>
              <a:rPr lang="en-US" sz="1000" dirty="0" smtClean="0"/>
              <a:t>® Minis Yogurt Icing Strawberry </a:t>
            </a:r>
            <a:r>
              <a:rPr lang="en-US" sz="1000" dirty="0" err="1" smtClean="0"/>
              <a:t>Nutri-GrainÂ</a:t>
            </a:r>
            <a:r>
              <a:rPr lang="en-US" sz="1000" dirty="0" smtClean="0"/>
              <a:t>® Yogurt Bars Strawberry Yogurt </a:t>
            </a:r>
            <a:r>
              <a:rPr lang="en-US" sz="1000" dirty="0" err="1" smtClean="0"/>
              <a:t>Nutri-GrainÂ</a:t>
            </a:r>
            <a:r>
              <a:rPr lang="en-US" sz="1000" dirty="0" smtClean="0"/>
              <a:t>® Yogurt Bars Vanilla Yogurt </a:t>
            </a:r>
            <a:r>
              <a:rPr lang="en-US" sz="1000" dirty="0" err="1" smtClean="0"/>
              <a:t>Nutri-GrainÂ</a:t>
            </a:r>
            <a:r>
              <a:rPr lang="en-US" sz="1000" dirty="0" smtClean="0"/>
              <a:t>® Muffin Bars Blueberry </a:t>
            </a:r>
            <a:r>
              <a:rPr lang="en-US" sz="1000" dirty="0" err="1" smtClean="0"/>
              <a:t>Nutri-GrainÂ</a:t>
            </a:r>
            <a:r>
              <a:rPr lang="en-US" sz="1000" dirty="0" smtClean="0"/>
              <a:t>® Chewy Granola Bites Caramel Nut Crunch Grandma's </a:t>
            </a:r>
            <a:r>
              <a:rPr lang="en-US" sz="1000" dirty="0" err="1" smtClean="0"/>
              <a:t>Homestyle</a:t>
            </a:r>
            <a:r>
              <a:rPr lang="en-US" sz="1000" dirty="0" smtClean="0"/>
              <a:t> Peanut Butter Cookies </a:t>
            </a:r>
            <a:r>
              <a:rPr lang="en-US" sz="1000" b="1" dirty="0" smtClean="0"/>
              <a:t>Cough </a:t>
            </a:r>
            <a:r>
              <a:rPr lang="en-US" sz="1000" b="1" dirty="0" err="1" smtClean="0"/>
              <a:t>Syrups:</a:t>
            </a:r>
            <a:r>
              <a:rPr lang="en-US" sz="1000" dirty="0" err="1" smtClean="0"/>
              <a:t>Delsym</a:t>
            </a:r>
            <a:r>
              <a:rPr lang="en-US" sz="1000" dirty="0" smtClean="0"/>
              <a:t> 12 Hour Cough Suppressant for Children, Orange </a:t>
            </a:r>
            <a:r>
              <a:rPr lang="en-US" sz="1000" dirty="0" err="1" smtClean="0"/>
              <a:t>Delsym</a:t>
            </a:r>
            <a:r>
              <a:rPr lang="en-US" sz="1000" dirty="0" smtClean="0"/>
              <a:t> 12 Hour Cough Suppressant, Orange </a:t>
            </a:r>
            <a:r>
              <a:rPr lang="en-US" sz="1000" dirty="0" err="1" smtClean="0"/>
              <a:t>Delsym</a:t>
            </a:r>
            <a:r>
              <a:rPr lang="en-US" sz="1000" dirty="0" smtClean="0"/>
              <a:t> Cough Suppressant Children's Dimetapp Decongestant Infant Drops Children's Dimetapp Decongestant Plus Cough Infant Drops Robitussin Infant Cough DM Robitussin Infant Cough &amp; Cold CF Robitussin DM Cough Relief Infant Drops, Fruit Punch Robitussin Pediatric Cough &amp; Cold Formula Robitussin Pediatric Cough Long-Acting Robitussin Pediatric Cough &amp; Cold Long-Acting Robitussin Maximum Strength Cough &amp; Cold Robitussin Head &amp; Chest Congestion PE Robitussin Cough DM Robitussin PE Nasal Decongestant and Expectorant Robitussin Cough, Cold &amp; Flu Nighttime Robitussin Chest Congestion </a:t>
            </a:r>
            <a:r>
              <a:rPr lang="en-US" sz="1000" dirty="0" err="1" smtClean="0"/>
              <a:t>Guaifenesin</a:t>
            </a:r>
            <a:r>
              <a:rPr lang="en-US" sz="1000" dirty="0" smtClean="0"/>
              <a:t> Syrup, USP Robitussin Cough &amp; Congestion Robitussin Cough Long-Acting Robitussin Honey Cough Natural Cough Drops, Honey Center Vicks </a:t>
            </a:r>
            <a:r>
              <a:rPr lang="en-US" sz="1000" dirty="0" err="1" smtClean="0"/>
              <a:t>NyQuil</a:t>
            </a:r>
            <a:r>
              <a:rPr lang="en-US" sz="1000" dirty="0" smtClean="0"/>
              <a:t> multi-symptom - </a:t>
            </a:r>
            <a:r>
              <a:rPr lang="en-US" sz="1000" dirty="0" err="1" smtClean="0"/>
              <a:t>originalVicks</a:t>
            </a:r>
            <a:r>
              <a:rPr lang="en-US" sz="1000" dirty="0" smtClean="0"/>
              <a:t> </a:t>
            </a:r>
            <a:r>
              <a:rPr lang="en-US" sz="1000" dirty="0" err="1" smtClean="0"/>
              <a:t>NyQuil</a:t>
            </a:r>
            <a:r>
              <a:rPr lang="en-US" sz="1000" dirty="0" smtClean="0"/>
              <a:t> multi-symptom – cherry Vicks </a:t>
            </a:r>
            <a:r>
              <a:rPr lang="en-US" sz="1000" dirty="0" err="1" smtClean="0"/>
              <a:t>NyQuil</a:t>
            </a:r>
            <a:r>
              <a:rPr lang="en-US" sz="1000" dirty="0" smtClean="0"/>
              <a:t> Cough Vicks Formula 44 Cough Vicks Formula 44 Expectorant Vicks Formula 44 Decongestant Vicks Formula 44 </a:t>
            </a:r>
            <a:r>
              <a:rPr lang="en-US" sz="1000" dirty="0" err="1" smtClean="0"/>
              <a:t>Mult</a:t>
            </a:r>
            <a:r>
              <a:rPr lang="en-US" sz="1000" dirty="0" smtClean="0"/>
              <a:t>-symptom Pediatric Vicks 44E Cough &amp; Congestion Pediatric Vicks 44M Cough &amp; Cold Vicks </a:t>
            </a:r>
            <a:r>
              <a:rPr lang="en-US" sz="1000" dirty="0" err="1" smtClean="0"/>
              <a:t>Casero</a:t>
            </a:r>
            <a:r>
              <a:rPr lang="en-US" sz="1000" dirty="0" smtClean="0"/>
              <a:t> </a:t>
            </a:r>
            <a:r>
              <a:rPr lang="en-US" sz="1000" b="1" dirty="0" smtClean="0"/>
              <a:t>Sauces: </a:t>
            </a:r>
            <a:r>
              <a:rPr lang="en-US" sz="1000" dirty="0" smtClean="0"/>
              <a:t>A1 Steak Sauce Marinade – Cajun A1 Steak Sauce Marinade – Chicago A1 Steak Sauce Marinade – Teriyaki Bull's Eye BBQ Sauce Bull's Eye BBQ Sauce - Honey Smoke Bull's Eye BBQ Sauce - Smokehouse Hickory Bull's Eye BBQ Sauce - Sweet Hickory </a:t>
            </a:r>
            <a:r>
              <a:rPr lang="en-US" sz="1000" dirty="0" err="1" smtClean="0"/>
              <a:t>SmokeBull's</a:t>
            </a:r>
            <a:r>
              <a:rPr lang="en-US" sz="1000" dirty="0" smtClean="0"/>
              <a:t> Eye BBQ Sauce - Texas Style Mesquite Crazy Jerry's </a:t>
            </a:r>
            <a:r>
              <a:rPr lang="en-US" sz="1000" dirty="0" err="1" smtClean="0"/>
              <a:t>Alotta</a:t>
            </a:r>
            <a:r>
              <a:rPr lang="en-US" sz="1000" dirty="0" smtClean="0"/>
              <a:t> Bull BBQ Sauce - Torrid Toro (Hot Holy Smoke - Sticky Wings Glaze Holy Smoke - Bar B Q Glaze Jim Beam Steak Sauce Jim Beam Herb &amp; Garlic Gourmet </a:t>
            </a:r>
            <a:r>
              <a:rPr lang="en-US" sz="1000" dirty="0" err="1" smtClean="0"/>
              <a:t>MarinadeJim</a:t>
            </a:r>
            <a:r>
              <a:rPr lang="en-US" sz="1000" dirty="0" smtClean="0"/>
              <a:t> Beam Lemon &amp; Herb Gourmet Marinade Kraft Barbecue Sauce Penn State </a:t>
            </a:r>
            <a:r>
              <a:rPr lang="en-US" sz="1000" dirty="0" err="1" smtClean="0"/>
              <a:t>Nittany</a:t>
            </a:r>
            <a:r>
              <a:rPr lang="en-US" sz="1000" dirty="0" smtClean="0"/>
              <a:t> Lions Lime Grilling Sauce Pork Rubbers Original Competition BBQ Sauce </a:t>
            </a:r>
            <a:r>
              <a:rPr lang="en-US" sz="1000" dirty="0" err="1" smtClean="0"/>
              <a:t>Tuttorosso</a:t>
            </a:r>
            <a:r>
              <a:rPr lang="en-US" sz="1000" dirty="0" smtClean="0"/>
              <a:t> Marinara </a:t>
            </a:r>
            <a:r>
              <a:rPr lang="en-US" sz="1000" dirty="0" err="1" smtClean="0"/>
              <a:t>Tuttorosso</a:t>
            </a:r>
            <a:r>
              <a:rPr lang="en-US" sz="1000" dirty="0" smtClean="0"/>
              <a:t> Three Cheese </a:t>
            </a:r>
            <a:r>
              <a:rPr lang="en-US" sz="1000" dirty="0" err="1" smtClean="0"/>
              <a:t>Tuttorosso</a:t>
            </a:r>
            <a:r>
              <a:rPr lang="en-US" sz="1000" dirty="0" smtClean="0"/>
              <a:t> </a:t>
            </a:r>
            <a:r>
              <a:rPr lang="en-US" sz="1000" dirty="0" err="1" smtClean="0"/>
              <a:t>TraditionalTuttorosso</a:t>
            </a:r>
            <a:r>
              <a:rPr lang="en-US" sz="1000" dirty="0" smtClean="0"/>
              <a:t> Flavored With Meat </a:t>
            </a:r>
            <a:r>
              <a:rPr lang="en-US" sz="1000" dirty="0" err="1" smtClean="0"/>
              <a:t>Tuttorosso</a:t>
            </a:r>
            <a:r>
              <a:rPr lang="en-US" sz="1000" dirty="0" smtClean="0"/>
              <a:t> Mushroom </a:t>
            </a:r>
            <a:r>
              <a:rPr lang="en-US" sz="1000" dirty="0" err="1" smtClean="0"/>
              <a:t>Tuttorosso</a:t>
            </a:r>
            <a:r>
              <a:rPr lang="en-US" sz="1000" dirty="0" smtClean="0"/>
              <a:t> Tomato &amp; Basil </a:t>
            </a:r>
            <a:r>
              <a:rPr lang="en-US" sz="1000" dirty="0" err="1" smtClean="0"/>
              <a:t>Tuttorosso</a:t>
            </a:r>
            <a:r>
              <a:rPr lang="en-US" sz="1000" dirty="0" smtClean="0"/>
              <a:t> Tomato, Olive &amp; Garlic Virginia Gentleman Bourbon BBQ Sauce </a:t>
            </a:r>
            <a:r>
              <a:rPr lang="en-US" sz="1000" b="1" dirty="0" smtClean="0"/>
              <a:t>Snacks: </a:t>
            </a:r>
            <a:r>
              <a:rPr lang="en-US" sz="1000" dirty="0" smtClean="0"/>
              <a:t>Kraft Philadelphia Cream Cheese Strawberry Cheesecake Bar Kraft Philadelphia Cream Cheese Chocolate covered Strawberry Cheesecake Bar Oscar Mayer </a:t>
            </a:r>
            <a:r>
              <a:rPr lang="en-US" sz="1000" dirty="0" err="1" smtClean="0"/>
              <a:t>Lunchables</a:t>
            </a:r>
            <a:r>
              <a:rPr lang="en-US" sz="1000" dirty="0" smtClean="0"/>
              <a:t> - All Star Burgers Oscar Mayer </a:t>
            </a:r>
            <a:r>
              <a:rPr lang="en-US" sz="1000" dirty="0" err="1" smtClean="0"/>
              <a:t>Lunchables</a:t>
            </a:r>
            <a:r>
              <a:rPr lang="en-US" sz="1000" dirty="0" smtClean="0"/>
              <a:t> - All-star Hot Dogs Oscar Mayer </a:t>
            </a:r>
            <a:r>
              <a:rPr lang="en-US" sz="1000" dirty="0" err="1" smtClean="0"/>
              <a:t>Lunchables</a:t>
            </a:r>
            <a:r>
              <a:rPr lang="en-US" sz="1000" dirty="0" smtClean="0"/>
              <a:t> - Chicken Dunks Oscar Mayer </a:t>
            </a:r>
            <a:r>
              <a:rPr lang="en-US" sz="1000" dirty="0" err="1" smtClean="0"/>
              <a:t>Lunchables</a:t>
            </a:r>
            <a:r>
              <a:rPr lang="en-US" sz="1000" dirty="0" smtClean="0"/>
              <a:t> - Chicken Strips Oscar Mayer </a:t>
            </a:r>
            <a:r>
              <a:rPr lang="en-US" sz="1000" dirty="0" err="1" smtClean="0"/>
              <a:t>Lunchables</a:t>
            </a:r>
            <a:r>
              <a:rPr lang="en-US" sz="1000" dirty="0" smtClean="0"/>
              <a:t> - Cracker Stackers Oscar Mayer </a:t>
            </a:r>
            <a:r>
              <a:rPr lang="en-US" sz="1000" dirty="0" err="1" smtClean="0"/>
              <a:t>Lunchables</a:t>
            </a:r>
            <a:r>
              <a:rPr lang="en-US" sz="1000" dirty="0" smtClean="0"/>
              <a:t> – Nachos Oscar Mayer </a:t>
            </a:r>
            <a:r>
              <a:rPr lang="en-US" sz="1000" dirty="0" err="1" smtClean="0"/>
              <a:t>Lunchables</a:t>
            </a:r>
            <a:r>
              <a:rPr lang="en-US" sz="1000" dirty="0" smtClean="0"/>
              <a:t> - Peanut Butter Pile-</a:t>
            </a:r>
            <a:r>
              <a:rPr lang="en-US" sz="1000" dirty="0" err="1" smtClean="0"/>
              <a:t>upsOscar</a:t>
            </a:r>
            <a:r>
              <a:rPr lang="en-US" sz="1000" dirty="0" smtClean="0"/>
              <a:t> Mayer </a:t>
            </a:r>
            <a:r>
              <a:rPr lang="en-US" sz="1000" dirty="0" err="1" smtClean="0"/>
              <a:t>Lunchables</a:t>
            </a:r>
            <a:r>
              <a:rPr lang="en-US" sz="1000" dirty="0" smtClean="0"/>
              <a:t> – Pizza Oscar Mayer </a:t>
            </a:r>
            <a:r>
              <a:rPr lang="en-US" sz="1000" dirty="0" err="1" smtClean="0"/>
              <a:t>Lunchables</a:t>
            </a:r>
            <a:r>
              <a:rPr lang="en-US" sz="1000" dirty="0" smtClean="0"/>
              <a:t> - Pizza Dunks Oscar Mayer </a:t>
            </a:r>
            <a:r>
              <a:rPr lang="en-US" sz="1000" dirty="0" err="1" smtClean="0"/>
              <a:t>Lunchables</a:t>
            </a:r>
            <a:r>
              <a:rPr lang="en-US" sz="1000" dirty="0" smtClean="0"/>
              <a:t> - Pizza Pile-ups Oscar Mayer </a:t>
            </a:r>
            <a:r>
              <a:rPr lang="en-US" sz="1000" dirty="0" err="1" smtClean="0"/>
              <a:t>Lunchables</a:t>
            </a:r>
            <a:r>
              <a:rPr lang="en-US" sz="1000" dirty="0" smtClean="0"/>
              <a:t> - Pizza </a:t>
            </a:r>
            <a:r>
              <a:rPr lang="en-US" sz="1000" dirty="0" err="1" smtClean="0"/>
              <a:t>Stix</a:t>
            </a:r>
            <a:r>
              <a:rPr lang="en-US" sz="1000" dirty="0" smtClean="0"/>
              <a:t> Oscar Mayer </a:t>
            </a:r>
            <a:r>
              <a:rPr lang="en-US" sz="1000" dirty="0" err="1" smtClean="0"/>
              <a:t>Lunchables</a:t>
            </a:r>
            <a:r>
              <a:rPr lang="en-US" sz="1000" dirty="0" smtClean="0"/>
              <a:t> - Pizza Swirls </a:t>
            </a:r>
          </a:p>
          <a:p>
            <a:pPr eaLnBrk="1" hangingPunct="1">
              <a:defRPr/>
            </a:pPr>
            <a:r>
              <a:rPr lang="en-US" dirty="0" smtClean="0"/>
              <a:t/>
            </a:r>
            <a:br>
              <a:rPr lang="en-US" dirty="0" smtClean="0"/>
            </a:br>
            <a:endParaRPr lang="en-US" dirty="0"/>
          </a:p>
        </p:txBody>
      </p:sp>
      <p:sp>
        <p:nvSpPr>
          <p:cNvPr id="141314" name="TextBox 3"/>
          <p:cNvSpPr txBox="1">
            <a:spLocks noChangeArrowheads="1"/>
          </p:cNvSpPr>
          <p:nvPr/>
        </p:nvSpPr>
        <p:spPr bwMode="auto">
          <a:xfrm>
            <a:off x="838200" y="228600"/>
            <a:ext cx="7239000" cy="769938"/>
          </a:xfrm>
          <a:prstGeom prst="rect">
            <a:avLst/>
          </a:prstGeom>
          <a:noFill/>
          <a:ln w="9525">
            <a:noFill/>
            <a:miter lim="800000"/>
            <a:headEnd/>
            <a:tailEnd/>
          </a:ln>
        </p:spPr>
        <p:txBody>
          <a:bodyPr>
            <a:spAutoFit/>
          </a:bodyPr>
          <a:lstStyle/>
          <a:p>
            <a:pPr algn="ctr" eaLnBrk="0" hangingPunct="0"/>
            <a:r>
              <a:rPr lang="en-US" sz="4400" b="1">
                <a:solidFill>
                  <a:srgbClr val="FFFF00"/>
                </a:solidFill>
              </a:rPr>
              <a:t>Foods with Corn Syrup</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1" name="Rectangle 2"/>
          <p:cNvSpPr>
            <a:spLocks noChangeArrowheads="1"/>
          </p:cNvSpPr>
          <p:nvPr/>
        </p:nvSpPr>
        <p:spPr bwMode="auto">
          <a:xfrm>
            <a:off x="609600" y="1600200"/>
            <a:ext cx="8001000" cy="5029200"/>
          </a:xfrm>
          <a:prstGeom prst="rect">
            <a:avLst/>
          </a:prstGeom>
          <a:solidFill>
            <a:srgbClr val="CCFFCC"/>
          </a:solidFill>
          <a:ln w="9525">
            <a:noFill/>
            <a:miter lim="800000"/>
            <a:headEnd/>
            <a:tailEnd/>
          </a:ln>
        </p:spPr>
        <p:txBody>
          <a:bodyPr wrap="none" anchor="ctr"/>
          <a:lstStyle/>
          <a:p>
            <a:pPr eaLnBrk="0" hangingPunct="0"/>
            <a:endParaRPr lang="en-US"/>
          </a:p>
        </p:txBody>
      </p:sp>
      <p:sp>
        <p:nvSpPr>
          <p:cNvPr id="100355" name="Rectangle 3"/>
          <p:cNvSpPr>
            <a:spLocks noGrp="1" noRot="1" noChangeArrowheads="1"/>
          </p:cNvSpPr>
          <p:nvPr>
            <p:ph type="title"/>
          </p:nvPr>
        </p:nvSpPr>
        <p:spPr>
          <a:xfrm>
            <a:off x="58738" y="254000"/>
            <a:ext cx="8958262" cy="635000"/>
          </a:xfrm>
        </p:spPr>
        <p:txBody>
          <a:bodyPr/>
          <a:lstStyle/>
          <a:p>
            <a:pPr algn="ctr" eaLnBrk="1" hangingPunct="1">
              <a:defRPr/>
            </a:pPr>
            <a:r>
              <a:rPr lang="en-US" sz="4100"/>
              <a:t>Summary:  Variables That Affect Supply</a:t>
            </a:r>
          </a:p>
        </p:txBody>
      </p:sp>
      <p:sp>
        <p:nvSpPr>
          <p:cNvPr id="100356" name="Rectangle 4"/>
          <p:cNvSpPr>
            <a:spLocks noGrp="1" noRot="1" noChangeArrowheads="1"/>
          </p:cNvSpPr>
          <p:nvPr>
            <p:ph type="body" idx="1"/>
          </p:nvPr>
        </p:nvSpPr>
        <p:spPr>
          <a:xfrm>
            <a:off x="609600" y="1676400"/>
            <a:ext cx="8305800" cy="446088"/>
          </a:xfrm>
        </p:spPr>
        <p:txBody>
          <a:bodyPr/>
          <a:lstStyle/>
          <a:p>
            <a:pPr marL="0" indent="0" eaLnBrk="1" hangingPunct="1">
              <a:buFont typeface="Wingdings" pitchFamily="2" charset="2"/>
              <a:buNone/>
              <a:tabLst>
                <a:tab pos="2684463" algn="l"/>
              </a:tabLst>
              <a:defRPr/>
            </a:pPr>
            <a:r>
              <a:rPr lang="en-US" b="1">
                <a:solidFill>
                  <a:srgbClr val="000000"/>
                </a:solidFill>
                <a:effectLst>
                  <a:outerShdw blurRad="38100" dist="38100" dir="2700000" algn="tl">
                    <a:srgbClr val="FFFFFF"/>
                  </a:outerShdw>
                </a:effectLst>
              </a:rPr>
              <a:t>Variable	A change in this variable…</a:t>
            </a:r>
            <a:r>
              <a:rPr lang="en-US" b="1"/>
              <a:t> </a:t>
            </a:r>
          </a:p>
        </p:txBody>
      </p:sp>
      <p:sp>
        <p:nvSpPr>
          <p:cNvPr id="100357" name="Rectangle 5"/>
          <p:cNvSpPr>
            <a:spLocks noChangeArrowheads="1"/>
          </p:cNvSpPr>
          <p:nvPr/>
        </p:nvSpPr>
        <p:spPr bwMode="auto">
          <a:xfrm>
            <a:off x="914400" y="2590800"/>
            <a:ext cx="7142163" cy="4056063"/>
          </a:xfrm>
          <a:prstGeom prst="rect">
            <a:avLst/>
          </a:prstGeom>
          <a:noFill/>
          <a:ln w="9525">
            <a:noFill/>
            <a:miter lim="800000"/>
            <a:headEnd/>
            <a:tailEnd/>
          </a:ln>
          <a:effectLst/>
        </p:spPr>
        <p:txBody>
          <a:bodyPr/>
          <a:lstStyle/>
          <a:p>
            <a:pPr>
              <a:spcBef>
                <a:spcPct val="50000"/>
              </a:spcBef>
              <a:buClr>
                <a:schemeClr val="hlink"/>
              </a:buClr>
              <a:buFont typeface="Wingdings" pitchFamily="2" charset="2"/>
              <a:buNone/>
              <a:tabLst>
                <a:tab pos="2684463" algn="l"/>
              </a:tabLst>
              <a:defRPr/>
            </a:pPr>
            <a:r>
              <a:rPr lang="en-US" sz="3200">
                <a:solidFill>
                  <a:srgbClr val="000000"/>
                </a:solidFill>
                <a:effectLst>
                  <a:outerShdw blurRad="38100" dist="38100" dir="2700000" algn="tl">
                    <a:srgbClr val="FFFFFF"/>
                  </a:outerShdw>
                </a:effectLst>
              </a:rPr>
              <a:t>Price	…causes a movement </a:t>
            </a:r>
            <a:br>
              <a:rPr lang="en-US" sz="3200">
                <a:solidFill>
                  <a:srgbClr val="000000"/>
                </a:solidFill>
                <a:effectLst>
                  <a:outerShdw blurRad="38100" dist="38100" dir="2700000" algn="tl">
                    <a:srgbClr val="FFFFFF"/>
                  </a:outerShdw>
                </a:effectLst>
              </a:rPr>
            </a:br>
            <a:r>
              <a:rPr lang="en-US" sz="3200">
                <a:solidFill>
                  <a:srgbClr val="000000"/>
                </a:solidFill>
                <a:effectLst>
                  <a:outerShdw blurRad="38100" dist="38100" dir="2700000" algn="tl">
                    <a:srgbClr val="FFFFFF"/>
                  </a:outerShdw>
                </a:effectLst>
              </a:rPr>
              <a:t>	    along the </a:t>
            </a:r>
            <a:r>
              <a:rPr lang="en-US" sz="3200" b="1">
                <a:solidFill>
                  <a:srgbClr val="000000"/>
                </a:solidFill>
                <a:effectLst>
                  <a:outerShdw blurRad="38100" dist="38100" dir="2700000" algn="tl">
                    <a:srgbClr val="FFFFFF"/>
                  </a:outerShdw>
                </a:effectLst>
              </a:rPr>
              <a:t>S</a:t>
            </a:r>
            <a:r>
              <a:rPr lang="en-US" sz="3200">
                <a:solidFill>
                  <a:srgbClr val="000000"/>
                </a:solidFill>
                <a:effectLst>
                  <a:outerShdw blurRad="38100" dist="38100" dir="2700000" algn="tl">
                    <a:srgbClr val="FFFFFF"/>
                  </a:outerShdw>
                </a:effectLst>
              </a:rPr>
              <a:t> curve</a:t>
            </a:r>
          </a:p>
          <a:p>
            <a:pPr>
              <a:spcBef>
                <a:spcPct val="50000"/>
              </a:spcBef>
              <a:buClr>
                <a:schemeClr val="hlink"/>
              </a:buClr>
              <a:buFont typeface="Wingdings" pitchFamily="2" charset="2"/>
              <a:buNone/>
              <a:tabLst>
                <a:tab pos="2684463" algn="l"/>
              </a:tabLst>
              <a:defRPr/>
            </a:pPr>
            <a:r>
              <a:rPr lang="en-US" sz="3200">
                <a:solidFill>
                  <a:srgbClr val="000000"/>
                </a:solidFill>
                <a:effectLst>
                  <a:outerShdw blurRad="38100" dist="38100" dir="2700000" algn="tl">
                    <a:srgbClr val="FFFFFF"/>
                  </a:outerShdw>
                </a:effectLst>
              </a:rPr>
              <a:t>Input prices	…shifts the </a:t>
            </a:r>
            <a:r>
              <a:rPr lang="en-US" sz="3200" b="1">
                <a:solidFill>
                  <a:srgbClr val="000000"/>
                </a:solidFill>
                <a:effectLst>
                  <a:outerShdw blurRad="38100" dist="38100" dir="2700000" algn="tl">
                    <a:srgbClr val="FFFFFF"/>
                  </a:outerShdw>
                </a:effectLst>
              </a:rPr>
              <a:t>S</a:t>
            </a:r>
            <a:r>
              <a:rPr lang="en-US" sz="3200">
                <a:solidFill>
                  <a:srgbClr val="000000"/>
                </a:solidFill>
                <a:effectLst>
                  <a:outerShdw blurRad="38100" dist="38100" dir="2700000" algn="tl">
                    <a:srgbClr val="FFFFFF"/>
                  </a:outerShdw>
                </a:effectLst>
              </a:rPr>
              <a:t> curve</a:t>
            </a:r>
          </a:p>
          <a:p>
            <a:pPr>
              <a:spcBef>
                <a:spcPct val="50000"/>
              </a:spcBef>
              <a:buClr>
                <a:schemeClr val="hlink"/>
              </a:buClr>
              <a:buFont typeface="Wingdings" pitchFamily="2" charset="2"/>
              <a:buNone/>
              <a:tabLst>
                <a:tab pos="2684463" algn="l"/>
              </a:tabLst>
              <a:defRPr/>
            </a:pPr>
            <a:r>
              <a:rPr lang="en-US" sz="3200">
                <a:solidFill>
                  <a:srgbClr val="000000"/>
                </a:solidFill>
                <a:effectLst>
                  <a:outerShdw blurRad="38100" dist="38100" dir="2700000" algn="tl">
                    <a:srgbClr val="FFFFFF"/>
                  </a:outerShdw>
                </a:effectLst>
              </a:rPr>
              <a:t>Technology	…shifts the </a:t>
            </a:r>
            <a:r>
              <a:rPr lang="en-US" sz="3200" b="1">
                <a:solidFill>
                  <a:srgbClr val="000000"/>
                </a:solidFill>
                <a:effectLst>
                  <a:outerShdw blurRad="38100" dist="38100" dir="2700000" algn="tl">
                    <a:srgbClr val="FFFFFF"/>
                  </a:outerShdw>
                </a:effectLst>
              </a:rPr>
              <a:t>S</a:t>
            </a:r>
            <a:r>
              <a:rPr lang="en-US" sz="3200">
                <a:solidFill>
                  <a:srgbClr val="000000"/>
                </a:solidFill>
                <a:effectLst>
                  <a:outerShdw blurRad="38100" dist="38100" dir="2700000" algn="tl">
                    <a:srgbClr val="FFFFFF"/>
                  </a:outerShdw>
                </a:effectLst>
              </a:rPr>
              <a:t> curve</a:t>
            </a:r>
          </a:p>
          <a:p>
            <a:pPr>
              <a:spcBef>
                <a:spcPct val="50000"/>
              </a:spcBef>
              <a:buClr>
                <a:schemeClr val="hlink"/>
              </a:buClr>
              <a:buFont typeface="Wingdings" pitchFamily="2" charset="2"/>
              <a:buNone/>
              <a:tabLst>
                <a:tab pos="2684463" algn="l"/>
              </a:tabLst>
              <a:defRPr/>
            </a:pPr>
            <a:r>
              <a:rPr lang="en-US" sz="3200">
                <a:solidFill>
                  <a:srgbClr val="000000"/>
                </a:solidFill>
                <a:effectLst>
                  <a:outerShdw blurRad="38100" dist="38100" dir="2700000" algn="tl">
                    <a:srgbClr val="FFFFFF"/>
                  </a:outerShdw>
                </a:effectLst>
              </a:rPr>
              <a:t>No. of sellers	…shifts the </a:t>
            </a:r>
            <a:r>
              <a:rPr lang="en-US" sz="3200" b="1">
                <a:solidFill>
                  <a:srgbClr val="000000"/>
                </a:solidFill>
                <a:effectLst>
                  <a:outerShdw blurRad="38100" dist="38100" dir="2700000" algn="tl">
                    <a:srgbClr val="FFFFFF"/>
                  </a:outerShdw>
                </a:effectLst>
              </a:rPr>
              <a:t>S</a:t>
            </a:r>
            <a:r>
              <a:rPr lang="en-US" sz="3200">
                <a:solidFill>
                  <a:srgbClr val="000000"/>
                </a:solidFill>
                <a:effectLst>
                  <a:outerShdw blurRad="38100" dist="38100" dir="2700000" algn="tl">
                    <a:srgbClr val="FFFFFF"/>
                  </a:outerShdw>
                </a:effectLst>
              </a:rPr>
              <a:t> curve</a:t>
            </a:r>
          </a:p>
          <a:p>
            <a:pPr>
              <a:spcBef>
                <a:spcPct val="50000"/>
              </a:spcBef>
              <a:buClr>
                <a:schemeClr val="hlink"/>
              </a:buClr>
              <a:buFont typeface="Wingdings" pitchFamily="2" charset="2"/>
              <a:buNone/>
              <a:tabLst>
                <a:tab pos="2684463" algn="l"/>
              </a:tabLst>
              <a:defRPr/>
            </a:pPr>
            <a:r>
              <a:rPr lang="en-US" sz="3200">
                <a:solidFill>
                  <a:srgbClr val="000000"/>
                </a:solidFill>
                <a:effectLst>
                  <a:outerShdw blurRad="38100" dist="38100" dir="2700000" algn="tl">
                    <a:srgbClr val="FFFFFF"/>
                  </a:outerShdw>
                </a:effectLst>
              </a:rPr>
              <a:t>Expectations	…shifts the </a:t>
            </a:r>
            <a:r>
              <a:rPr lang="en-US" sz="3200" b="1">
                <a:solidFill>
                  <a:srgbClr val="000000"/>
                </a:solidFill>
                <a:effectLst>
                  <a:outerShdw blurRad="38100" dist="38100" dir="2700000" algn="tl">
                    <a:srgbClr val="FFFFFF"/>
                  </a:outerShdw>
                </a:effectLst>
              </a:rPr>
              <a:t>S</a:t>
            </a:r>
            <a:r>
              <a:rPr lang="en-US" sz="3200">
                <a:solidFill>
                  <a:srgbClr val="000000"/>
                </a:solidFill>
                <a:effectLst>
                  <a:outerShdw blurRad="38100" dist="38100" dir="2700000" algn="tl">
                    <a:srgbClr val="FFFFFF"/>
                  </a:outerShdw>
                </a:effectLst>
              </a:rPr>
              <a:t> curve</a:t>
            </a:r>
          </a:p>
        </p:txBody>
      </p:sp>
      <p:sp>
        <p:nvSpPr>
          <p:cNvPr id="117765" name="Line 6"/>
          <p:cNvSpPr>
            <a:spLocks noChangeShapeType="1"/>
          </p:cNvSpPr>
          <p:nvPr/>
        </p:nvSpPr>
        <p:spPr bwMode="auto">
          <a:xfrm>
            <a:off x="914400" y="2438400"/>
            <a:ext cx="6981825" cy="0"/>
          </a:xfrm>
          <a:prstGeom prst="line">
            <a:avLst/>
          </a:prstGeom>
          <a:noFill/>
          <a:ln w="9525">
            <a:solidFill>
              <a:schemeClr val="tx1"/>
            </a:solidFill>
            <a:round/>
            <a:headEnd/>
            <a:tailEnd/>
          </a:ln>
        </p:spPr>
        <p:txBody>
          <a:bodyPr/>
          <a:lstStyle/>
          <a:p>
            <a:endParaRPr lang="en-US"/>
          </a:p>
        </p:txBody>
      </p:sp>
      <p:sp>
        <p:nvSpPr>
          <p:cNvPr id="11776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1"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357">
                                            <p:txEl>
                                              <p:pRg st="0" end="0"/>
                                            </p:txEl>
                                          </p:spTgt>
                                        </p:tgtEl>
                                        <p:attrNameLst>
                                          <p:attrName>style.visibility</p:attrName>
                                        </p:attrNameLst>
                                      </p:cBhvr>
                                      <p:to>
                                        <p:strVal val="visible"/>
                                      </p:to>
                                    </p:set>
                                    <p:animEffect transition="in" filter="wipe(left)">
                                      <p:cBhvr>
                                        <p:cTn id="7" dur="500"/>
                                        <p:tgtEl>
                                          <p:spTgt spid="1003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0357">
                                            <p:txEl>
                                              <p:pRg st="1" end="1"/>
                                            </p:txEl>
                                          </p:spTgt>
                                        </p:tgtEl>
                                        <p:attrNameLst>
                                          <p:attrName>style.visibility</p:attrName>
                                        </p:attrNameLst>
                                      </p:cBhvr>
                                      <p:to>
                                        <p:strVal val="visible"/>
                                      </p:to>
                                    </p:set>
                                    <p:animEffect transition="in" filter="wipe(left)">
                                      <p:cBhvr>
                                        <p:cTn id="12" dur="500"/>
                                        <p:tgtEl>
                                          <p:spTgt spid="1003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0357">
                                            <p:txEl>
                                              <p:pRg st="2" end="2"/>
                                            </p:txEl>
                                          </p:spTgt>
                                        </p:tgtEl>
                                        <p:attrNameLst>
                                          <p:attrName>style.visibility</p:attrName>
                                        </p:attrNameLst>
                                      </p:cBhvr>
                                      <p:to>
                                        <p:strVal val="visible"/>
                                      </p:to>
                                    </p:set>
                                    <p:animEffect transition="in" filter="wipe(left)">
                                      <p:cBhvr>
                                        <p:cTn id="17" dur="500"/>
                                        <p:tgtEl>
                                          <p:spTgt spid="1003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0357">
                                            <p:txEl>
                                              <p:pRg st="3" end="3"/>
                                            </p:txEl>
                                          </p:spTgt>
                                        </p:tgtEl>
                                        <p:attrNameLst>
                                          <p:attrName>style.visibility</p:attrName>
                                        </p:attrNameLst>
                                      </p:cBhvr>
                                      <p:to>
                                        <p:strVal val="visible"/>
                                      </p:to>
                                    </p:set>
                                    <p:animEffect transition="in" filter="wipe(left)">
                                      <p:cBhvr>
                                        <p:cTn id="22" dur="500"/>
                                        <p:tgtEl>
                                          <p:spTgt spid="10035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0357">
                                            <p:txEl>
                                              <p:pRg st="4" end="4"/>
                                            </p:txEl>
                                          </p:spTgt>
                                        </p:tgtEl>
                                        <p:attrNameLst>
                                          <p:attrName>style.visibility</p:attrName>
                                        </p:attrNameLst>
                                      </p:cBhvr>
                                      <p:to>
                                        <p:strVal val="visible"/>
                                      </p:to>
                                    </p:set>
                                    <p:animEffect transition="in" filter="wipe(left)">
                                      <p:cBhvr>
                                        <p:cTn id="27" dur="500"/>
                                        <p:tgtEl>
                                          <p:spTgt spid="10035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7"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19809" name="Group 2"/>
          <p:cNvGrpSpPr>
            <a:grpSpLocks/>
          </p:cNvGrpSpPr>
          <p:nvPr/>
        </p:nvGrpSpPr>
        <p:grpSpPr bwMode="auto">
          <a:xfrm>
            <a:off x="0" y="-11113"/>
            <a:ext cx="1550988" cy="6869113"/>
            <a:chOff x="0" y="0"/>
            <a:chExt cx="977" cy="4327"/>
          </a:xfrm>
        </p:grpSpPr>
        <p:sp>
          <p:nvSpPr>
            <p:cNvPr id="119816" name="Rectangle 3"/>
            <p:cNvSpPr>
              <a:spLocks noChangeArrowheads="1"/>
            </p:cNvSpPr>
            <p:nvPr/>
          </p:nvSpPr>
          <p:spPr bwMode="auto">
            <a:xfrm rot="5400000">
              <a:off x="-2011" y="2011"/>
              <a:ext cx="4327" cy="306"/>
            </a:xfrm>
            <a:prstGeom prst="rect">
              <a:avLst/>
            </a:prstGeom>
            <a:gradFill rotWithShape="1">
              <a:gsLst>
                <a:gs pos="0">
                  <a:srgbClr val="FFFF66"/>
                </a:gs>
                <a:gs pos="100000">
                  <a:srgbClr val="FF9900"/>
                </a:gs>
              </a:gsLst>
              <a:lin ang="0" scaled="1"/>
            </a:gradFill>
            <a:ln w="9525">
              <a:noFill/>
              <a:miter lim="800000"/>
              <a:headEnd/>
              <a:tailEnd/>
            </a:ln>
          </p:spPr>
          <p:txBody>
            <a:bodyPr wrap="none" anchor="ctr"/>
            <a:lstStyle/>
            <a:p>
              <a:pPr eaLnBrk="0" hangingPunct="0"/>
              <a:endParaRPr lang="en-US"/>
            </a:p>
          </p:txBody>
        </p:sp>
        <p:sp>
          <p:nvSpPr>
            <p:cNvPr id="119817" name="Oval 4"/>
            <p:cNvSpPr>
              <a:spLocks noChangeArrowheads="1"/>
            </p:cNvSpPr>
            <p:nvPr/>
          </p:nvSpPr>
          <p:spPr bwMode="auto">
            <a:xfrm rot="5400000">
              <a:off x="86" y="39"/>
              <a:ext cx="930" cy="852"/>
            </a:xfrm>
            <a:prstGeom prst="ellipse">
              <a:avLst/>
            </a:prstGeom>
            <a:pattFill prst="wdUpDiag">
              <a:fgClr>
                <a:srgbClr val="FFFFCC"/>
              </a:fgClr>
              <a:bgClr>
                <a:schemeClr val="bg1"/>
              </a:bgClr>
            </a:pattFill>
            <a:ln w="9525">
              <a:noFill/>
              <a:round/>
              <a:headEnd/>
              <a:tailEnd/>
            </a:ln>
          </p:spPr>
          <p:txBody>
            <a:bodyPr wrap="none" anchor="ctr"/>
            <a:lstStyle/>
            <a:p>
              <a:pPr eaLnBrk="0" hangingPunct="0"/>
              <a:endParaRPr lang="en-US"/>
            </a:p>
          </p:txBody>
        </p:sp>
      </p:grpSp>
      <p:sp>
        <p:nvSpPr>
          <p:cNvPr id="102405" name="Rectangle 5"/>
          <p:cNvSpPr>
            <a:spLocks noGrp="1" noRot="1" noChangeArrowheads="1"/>
          </p:cNvSpPr>
          <p:nvPr>
            <p:ph type="title"/>
          </p:nvPr>
        </p:nvSpPr>
        <p:spPr>
          <a:xfrm>
            <a:off x="387350" y="177800"/>
            <a:ext cx="8229600" cy="1052513"/>
          </a:xfrm>
        </p:spPr>
        <p:txBody>
          <a:bodyPr/>
          <a:lstStyle/>
          <a:p>
            <a:pPr eaLnBrk="1" hangingPunct="1">
              <a:defRPr/>
            </a:pPr>
            <a:r>
              <a:rPr lang="en-US" sz="3500">
                <a:solidFill>
                  <a:srgbClr val="FF9966"/>
                </a:solidFill>
              </a:rPr>
              <a:t>A</a:t>
            </a:r>
            <a:r>
              <a:rPr lang="en-US" sz="3000">
                <a:solidFill>
                  <a:srgbClr val="FF9966"/>
                </a:solidFill>
              </a:rPr>
              <a:t> </a:t>
            </a:r>
            <a:r>
              <a:rPr lang="en-US" sz="3500">
                <a:solidFill>
                  <a:srgbClr val="FF9966"/>
                </a:solidFill>
              </a:rPr>
              <a:t>C</a:t>
            </a:r>
            <a:r>
              <a:rPr lang="en-US" sz="3000">
                <a:solidFill>
                  <a:srgbClr val="FF9966"/>
                </a:solidFill>
              </a:rPr>
              <a:t> </a:t>
            </a:r>
            <a:r>
              <a:rPr lang="en-US" sz="3500">
                <a:solidFill>
                  <a:srgbClr val="FF9966"/>
                </a:solidFill>
              </a:rPr>
              <a:t>T</a:t>
            </a:r>
            <a:r>
              <a:rPr lang="en-US" sz="3000">
                <a:solidFill>
                  <a:srgbClr val="FF9966"/>
                </a:solidFill>
              </a:rPr>
              <a:t> </a:t>
            </a:r>
            <a:r>
              <a:rPr lang="en-US" sz="3500">
                <a:solidFill>
                  <a:srgbClr val="FF9966"/>
                </a:solidFill>
              </a:rPr>
              <a:t>I</a:t>
            </a:r>
            <a:r>
              <a:rPr lang="en-US" sz="3000">
                <a:solidFill>
                  <a:srgbClr val="FF9966"/>
                </a:solidFill>
              </a:rPr>
              <a:t> </a:t>
            </a:r>
            <a:r>
              <a:rPr lang="en-US" sz="3500">
                <a:solidFill>
                  <a:srgbClr val="FF9966"/>
                </a:solidFill>
              </a:rPr>
              <a:t>V</a:t>
            </a:r>
            <a:r>
              <a:rPr lang="en-US" sz="3000">
                <a:solidFill>
                  <a:srgbClr val="FF9966"/>
                </a:solidFill>
              </a:rPr>
              <a:t> </a:t>
            </a:r>
            <a:r>
              <a:rPr lang="en-US" sz="3500">
                <a:solidFill>
                  <a:srgbClr val="FF9966"/>
                </a:solidFill>
              </a:rPr>
              <a:t>E  L</a:t>
            </a:r>
            <a:r>
              <a:rPr lang="en-US" sz="3000">
                <a:solidFill>
                  <a:srgbClr val="FF9966"/>
                </a:solidFill>
              </a:rPr>
              <a:t> </a:t>
            </a:r>
            <a:r>
              <a:rPr lang="en-US" sz="3500">
                <a:solidFill>
                  <a:srgbClr val="FF9966"/>
                </a:solidFill>
              </a:rPr>
              <a:t>E</a:t>
            </a:r>
            <a:r>
              <a:rPr lang="en-US" sz="3000">
                <a:solidFill>
                  <a:srgbClr val="FF9966"/>
                </a:solidFill>
              </a:rPr>
              <a:t> </a:t>
            </a:r>
            <a:r>
              <a:rPr lang="en-US" sz="3500">
                <a:solidFill>
                  <a:srgbClr val="FF9966"/>
                </a:solidFill>
              </a:rPr>
              <a:t>A</a:t>
            </a:r>
            <a:r>
              <a:rPr lang="en-US" sz="3000">
                <a:solidFill>
                  <a:srgbClr val="FF9966"/>
                </a:solidFill>
              </a:rPr>
              <a:t> </a:t>
            </a:r>
            <a:r>
              <a:rPr lang="en-US" sz="3500">
                <a:solidFill>
                  <a:srgbClr val="FF9966"/>
                </a:solidFill>
              </a:rPr>
              <a:t>R</a:t>
            </a:r>
            <a:r>
              <a:rPr lang="en-US" sz="3000">
                <a:solidFill>
                  <a:srgbClr val="FF9966"/>
                </a:solidFill>
              </a:rPr>
              <a:t> </a:t>
            </a:r>
            <a:r>
              <a:rPr lang="en-US" sz="3500">
                <a:solidFill>
                  <a:srgbClr val="FF9966"/>
                </a:solidFill>
              </a:rPr>
              <a:t>N</a:t>
            </a:r>
            <a:r>
              <a:rPr lang="en-US" sz="3000">
                <a:solidFill>
                  <a:srgbClr val="FF9966"/>
                </a:solidFill>
              </a:rPr>
              <a:t> </a:t>
            </a:r>
            <a:r>
              <a:rPr lang="en-US" sz="3500">
                <a:solidFill>
                  <a:srgbClr val="FF9966"/>
                </a:solidFill>
              </a:rPr>
              <a:t>I</a:t>
            </a:r>
            <a:r>
              <a:rPr lang="en-US" sz="3000">
                <a:solidFill>
                  <a:srgbClr val="FF9966"/>
                </a:solidFill>
              </a:rPr>
              <a:t> </a:t>
            </a:r>
            <a:r>
              <a:rPr lang="en-US" sz="3500">
                <a:solidFill>
                  <a:srgbClr val="FF9966"/>
                </a:solidFill>
              </a:rPr>
              <a:t>N</a:t>
            </a:r>
            <a:r>
              <a:rPr lang="en-US" sz="3000">
                <a:solidFill>
                  <a:srgbClr val="FF9966"/>
                </a:solidFill>
              </a:rPr>
              <a:t> </a:t>
            </a:r>
            <a:r>
              <a:rPr lang="en-US" sz="3500">
                <a:solidFill>
                  <a:srgbClr val="FF9966"/>
                </a:solidFill>
              </a:rPr>
              <a:t>G  2</a:t>
            </a:r>
            <a:r>
              <a:rPr lang="en-US" sz="3700">
                <a:solidFill>
                  <a:srgbClr val="FF9966"/>
                </a:solidFill>
              </a:rPr>
              <a:t>:   </a:t>
            </a:r>
            <a:br>
              <a:rPr lang="en-US" sz="3700">
                <a:solidFill>
                  <a:srgbClr val="FF9966"/>
                </a:solidFill>
              </a:rPr>
            </a:br>
            <a:r>
              <a:rPr lang="en-US" sz="4000">
                <a:solidFill>
                  <a:srgbClr val="996633"/>
                </a:solidFill>
              </a:rPr>
              <a:t>Supply curve</a:t>
            </a:r>
          </a:p>
        </p:txBody>
      </p:sp>
      <p:sp>
        <p:nvSpPr>
          <p:cNvPr id="119811" name="Rectangle 6"/>
          <p:cNvSpPr>
            <a:spLocks noChangeArrowheads="1"/>
          </p:cNvSpPr>
          <p:nvPr/>
        </p:nvSpPr>
        <p:spPr bwMode="auto">
          <a:xfrm>
            <a:off x="8432800" y="6367463"/>
            <a:ext cx="609600" cy="374650"/>
          </a:xfrm>
          <a:prstGeom prst="rect">
            <a:avLst/>
          </a:prstGeom>
          <a:noFill/>
          <a:ln w="9525">
            <a:noFill/>
            <a:miter lim="800000"/>
            <a:headEnd/>
            <a:tailEnd/>
          </a:ln>
        </p:spPr>
        <p:txBody>
          <a:bodyPr anchor="ctr"/>
          <a:lstStyle/>
          <a:p>
            <a:fld id="{54468667-03F3-40E7-B00E-EBD75B2A7B70}" type="slidenum">
              <a:rPr lang="en-US" sz="1700">
                <a:solidFill>
                  <a:srgbClr val="777777"/>
                </a:solidFill>
                <a:cs typeface="Arial" charset="0"/>
              </a:rPr>
              <a:pPr/>
              <a:t>45</a:t>
            </a:fld>
            <a:endParaRPr lang="en-US" sz="1700">
              <a:solidFill>
                <a:srgbClr val="777777"/>
              </a:solidFill>
              <a:cs typeface="Arial" charset="0"/>
            </a:endParaRPr>
          </a:p>
        </p:txBody>
      </p:sp>
      <p:sp>
        <p:nvSpPr>
          <p:cNvPr id="102407" name="Rectangle 7"/>
          <p:cNvSpPr>
            <a:spLocks noGrp="1" noChangeArrowheads="1"/>
          </p:cNvSpPr>
          <p:nvPr>
            <p:ph type="body" idx="1"/>
          </p:nvPr>
        </p:nvSpPr>
        <p:spPr>
          <a:xfrm>
            <a:off x="927100" y="2162175"/>
            <a:ext cx="5321300" cy="1628775"/>
          </a:xfrm>
        </p:spPr>
        <p:txBody>
          <a:bodyPr/>
          <a:lstStyle/>
          <a:p>
            <a:pPr marL="0" indent="0" eaLnBrk="1" hangingPunct="1">
              <a:spcBef>
                <a:spcPct val="60000"/>
              </a:spcBef>
              <a:buFont typeface="Wingdings" pitchFamily="2" charset="2"/>
              <a:buNone/>
              <a:defRPr/>
            </a:pPr>
            <a:r>
              <a:rPr lang="en-US"/>
              <a:t>Draw a supply curve for tax return preparation software. What happens to it in each of the following scenarios? </a:t>
            </a:r>
          </a:p>
        </p:txBody>
      </p:sp>
      <p:sp>
        <p:nvSpPr>
          <p:cNvPr id="119813"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1" charset="0"/>
                <a:cs typeface="Arial" charset="0"/>
              </a:rPr>
              <a:t>0</a:t>
            </a:r>
          </a:p>
        </p:txBody>
      </p:sp>
      <p:sp>
        <p:nvSpPr>
          <p:cNvPr id="102409" name="Rectangle 9"/>
          <p:cNvSpPr>
            <a:spLocks noChangeArrowheads="1"/>
          </p:cNvSpPr>
          <p:nvPr/>
        </p:nvSpPr>
        <p:spPr bwMode="auto">
          <a:xfrm>
            <a:off x="914400" y="4267200"/>
            <a:ext cx="7591425" cy="3492500"/>
          </a:xfrm>
          <a:prstGeom prst="rect">
            <a:avLst/>
          </a:prstGeom>
          <a:noFill/>
          <a:ln w="9525">
            <a:noFill/>
            <a:miter lim="800000"/>
            <a:headEnd/>
            <a:tailEnd/>
          </a:ln>
          <a:effectLst/>
        </p:spPr>
        <p:txBody>
          <a:bodyPr/>
          <a:lstStyle/>
          <a:p>
            <a:pPr marL="628650" lvl="1" indent="-514350">
              <a:spcBef>
                <a:spcPct val="30000"/>
              </a:spcBef>
              <a:buClr>
                <a:schemeClr val="accent2"/>
              </a:buClr>
              <a:buFont typeface="Wingdings" pitchFamily="2" charset="2"/>
              <a:buNone/>
              <a:defRPr/>
            </a:pPr>
            <a:r>
              <a:rPr lang="en-US" sz="2700" b="1">
                <a:solidFill>
                  <a:srgbClr val="669900"/>
                </a:solidFill>
                <a:effectLst>
                  <a:outerShdw blurRad="38100" dist="38100" dir="2700000" algn="tl">
                    <a:srgbClr val="000000"/>
                  </a:outerShdw>
                </a:effectLst>
              </a:rPr>
              <a:t>A.</a:t>
            </a:r>
            <a:r>
              <a:rPr lang="en-US" sz="2800" b="1">
                <a:solidFill>
                  <a:srgbClr val="008080"/>
                </a:solidFill>
                <a:effectLst>
                  <a:outerShdw blurRad="38100" dist="38100" dir="2700000" algn="tl">
                    <a:srgbClr val="000000"/>
                  </a:outerShdw>
                </a:effectLst>
              </a:rPr>
              <a:t>	</a:t>
            </a:r>
            <a:r>
              <a:rPr lang="en-US" sz="2800">
                <a:effectLst>
                  <a:outerShdw blurRad="38100" dist="38100" dir="2700000" algn="tl">
                    <a:srgbClr val="000000"/>
                  </a:outerShdw>
                </a:effectLst>
              </a:rPr>
              <a:t>Retailers cut the price of the software. </a:t>
            </a:r>
          </a:p>
          <a:p>
            <a:pPr marL="628650" lvl="1" indent="-514350">
              <a:spcBef>
                <a:spcPct val="30000"/>
              </a:spcBef>
              <a:buClr>
                <a:schemeClr val="accent2"/>
              </a:buClr>
              <a:buFont typeface="Wingdings" pitchFamily="2" charset="2"/>
              <a:buNone/>
              <a:defRPr/>
            </a:pPr>
            <a:r>
              <a:rPr lang="en-US" sz="2700" b="1">
                <a:solidFill>
                  <a:srgbClr val="669900"/>
                </a:solidFill>
                <a:effectLst>
                  <a:outerShdw blurRad="38100" dist="38100" dir="2700000" algn="tl">
                    <a:srgbClr val="000000"/>
                  </a:outerShdw>
                </a:effectLst>
              </a:rPr>
              <a:t>B.</a:t>
            </a:r>
            <a:r>
              <a:rPr lang="en-US" sz="2800" b="1">
                <a:solidFill>
                  <a:srgbClr val="008080"/>
                </a:solidFill>
                <a:effectLst>
                  <a:outerShdw blurRad="38100" dist="38100" dir="2700000" algn="tl">
                    <a:srgbClr val="000000"/>
                  </a:outerShdw>
                </a:effectLst>
              </a:rPr>
              <a:t>	</a:t>
            </a:r>
            <a:r>
              <a:rPr lang="en-US" sz="2800">
                <a:effectLst>
                  <a:outerShdw blurRad="38100" dist="38100" dir="2700000" algn="tl">
                    <a:srgbClr val="000000"/>
                  </a:outerShdw>
                </a:effectLst>
              </a:rPr>
              <a:t>A technological advance allows the software to be produced at lower cost.</a:t>
            </a:r>
          </a:p>
          <a:p>
            <a:pPr marL="628650" lvl="1" indent="-514350">
              <a:spcBef>
                <a:spcPct val="30000"/>
              </a:spcBef>
              <a:buClr>
                <a:schemeClr val="accent2"/>
              </a:buClr>
              <a:buFont typeface="Wingdings" pitchFamily="2" charset="2"/>
              <a:buNone/>
              <a:defRPr/>
            </a:pPr>
            <a:r>
              <a:rPr lang="en-US" sz="2700" b="1">
                <a:solidFill>
                  <a:srgbClr val="669900"/>
                </a:solidFill>
                <a:effectLst>
                  <a:outerShdw blurRad="38100" dist="38100" dir="2700000" algn="tl">
                    <a:srgbClr val="000000"/>
                  </a:outerShdw>
                </a:effectLst>
              </a:rPr>
              <a:t>C.</a:t>
            </a:r>
            <a:r>
              <a:rPr lang="en-US" sz="2800" b="1">
                <a:solidFill>
                  <a:srgbClr val="008080"/>
                </a:solidFill>
                <a:effectLst>
                  <a:outerShdw blurRad="38100" dist="38100" dir="2700000" algn="tl">
                    <a:srgbClr val="000000"/>
                  </a:outerShdw>
                </a:effectLst>
              </a:rPr>
              <a:t>	</a:t>
            </a:r>
            <a:r>
              <a:rPr lang="en-US" sz="2800">
                <a:effectLst>
                  <a:outerShdw blurRad="38100" dist="38100" dir="2700000" algn="tl">
                    <a:srgbClr val="000000"/>
                  </a:outerShdw>
                </a:effectLst>
              </a:rPr>
              <a:t>Professional tax return preparers raise the price of the services they provide. </a:t>
            </a:r>
          </a:p>
        </p:txBody>
      </p:sp>
      <p:pic>
        <p:nvPicPr>
          <p:cNvPr id="119815" name="Picture 10" descr="comks78144  tax form and computer keys"/>
          <p:cNvPicPr>
            <a:picLocks noChangeAspect="1" noChangeArrowheads="1"/>
          </p:cNvPicPr>
          <p:nvPr/>
        </p:nvPicPr>
        <p:blipFill>
          <a:blip r:embed="rId4" cstate="print"/>
          <a:srcRect t="7574" b="30296"/>
          <a:stretch>
            <a:fillRect/>
          </a:stretch>
        </p:blipFill>
        <p:spPr bwMode="auto">
          <a:xfrm>
            <a:off x="6324600" y="1330325"/>
            <a:ext cx="2609850" cy="2430463"/>
          </a:xfrm>
          <a:prstGeom prst="rect">
            <a:avLst/>
          </a:prstGeom>
          <a:noFill/>
          <a:ln w="9525">
            <a:solidFill>
              <a:srgbClr val="000000"/>
            </a:solid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09">
                                            <p:txEl>
                                              <p:pRg st="0" end="0"/>
                                            </p:txEl>
                                          </p:spTgt>
                                        </p:tgtEl>
                                        <p:attrNameLst>
                                          <p:attrName>style.visibility</p:attrName>
                                        </p:attrNameLst>
                                      </p:cBhvr>
                                      <p:to>
                                        <p:strVal val="visible"/>
                                      </p:to>
                                    </p:set>
                                    <p:animEffect transition="in" filter="wipe(left)">
                                      <p:cBhvr>
                                        <p:cTn id="7" dur="500"/>
                                        <p:tgtEl>
                                          <p:spTgt spid="1024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409">
                                            <p:txEl>
                                              <p:pRg st="1" end="1"/>
                                            </p:txEl>
                                          </p:spTgt>
                                        </p:tgtEl>
                                        <p:attrNameLst>
                                          <p:attrName>style.visibility</p:attrName>
                                        </p:attrNameLst>
                                      </p:cBhvr>
                                      <p:to>
                                        <p:strVal val="visible"/>
                                      </p:to>
                                    </p:set>
                                    <p:animEffect transition="in" filter="wipe(left)">
                                      <p:cBhvr>
                                        <p:cTn id="12" dur="500"/>
                                        <p:tgtEl>
                                          <p:spTgt spid="1024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409">
                                            <p:txEl>
                                              <p:pRg st="2" end="2"/>
                                            </p:txEl>
                                          </p:spTgt>
                                        </p:tgtEl>
                                        <p:attrNameLst>
                                          <p:attrName>style.visibility</p:attrName>
                                        </p:attrNameLst>
                                      </p:cBhvr>
                                      <p:to>
                                        <p:strVal val="visible"/>
                                      </p:to>
                                    </p:set>
                                    <p:animEffect transition="in" filter="wipe(left)">
                                      <p:cBhvr>
                                        <p:cTn id="17" dur="500"/>
                                        <p:tgtEl>
                                          <p:spTgt spid="10240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9" grpId="0" build="p" bldLvl="2"/>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857" name="Group 2"/>
          <p:cNvGrpSpPr>
            <a:grpSpLocks/>
          </p:cNvGrpSpPr>
          <p:nvPr/>
        </p:nvGrpSpPr>
        <p:grpSpPr bwMode="auto">
          <a:xfrm>
            <a:off x="0" y="0"/>
            <a:ext cx="1550988" cy="6869113"/>
            <a:chOff x="0" y="0"/>
            <a:chExt cx="977" cy="4327"/>
          </a:xfrm>
        </p:grpSpPr>
        <p:sp>
          <p:nvSpPr>
            <p:cNvPr id="121887" name="Rectangle 3"/>
            <p:cNvSpPr>
              <a:spLocks noChangeArrowheads="1"/>
            </p:cNvSpPr>
            <p:nvPr/>
          </p:nvSpPr>
          <p:spPr bwMode="auto">
            <a:xfrm rot="5400000">
              <a:off x="-2011" y="2011"/>
              <a:ext cx="4327" cy="306"/>
            </a:xfrm>
            <a:prstGeom prst="rect">
              <a:avLst/>
            </a:prstGeom>
            <a:gradFill rotWithShape="1">
              <a:gsLst>
                <a:gs pos="0">
                  <a:srgbClr val="FFFF66"/>
                </a:gs>
                <a:gs pos="100000">
                  <a:srgbClr val="FF9900"/>
                </a:gs>
              </a:gsLst>
              <a:lin ang="0" scaled="1"/>
            </a:gradFill>
            <a:ln w="9525">
              <a:noFill/>
              <a:miter lim="800000"/>
              <a:headEnd/>
              <a:tailEnd/>
            </a:ln>
          </p:spPr>
          <p:txBody>
            <a:bodyPr wrap="none" anchor="ctr"/>
            <a:lstStyle/>
            <a:p>
              <a:pPr eaLnBrk="0" hangingPunct="0"/>
              <a:endParaRPr lang="en-US"/>
            </a:p>
          </p:txBody>
        </p:sp>
        <p:sp>
          <p:nvSpPr>
            <p:cNvPr id="121888" name="Oval 4"/>
            <p:cNvSpPr>
              <a:spLocks noChangeArrowheads="1"/>
            </p:cNvSpPr>
            <p:nvPr/>
          </p:nvSpPr>
          <p:spPr bwMode="auto">
            <a:xfrm rot="5400000">
              <a:off x="86" y="39"/>
              <a:ext cx="930" cy="852"/>
            </a:xfrm>
            <a:prstGeom prst="ellipse">
              <a:avLst/>
            </a:prstGeom>
            <a:pattFill prst="wdUpDiag">
              <a:fgClr>
                <a:srgbClr val="FFFFCC"/>
              </a:fgClr>
              <a:bgClr>
                <a:schemeClr val="bg1"/>
              </a:bgClr>
            </a:pattFill>
            <a:ln w="9525">
              <a:noFill/>
              <a:round/>
              <a:headEnd/>
              <a:tailEnd/>
            </a:ln>
          </p:spPr>
          <p:txBody>
            <a:bodyPr wrap="none" anchor="ctr"/>
            <a:lstStyle/>
            <a:p>
              <a:pPr eaLnBrk="0" hangingPunct="0"/>
              <a:endParaRPr lang="en-US"/>
            </a:p>
          </p:txBody>
        </p:sp>
      </p:grpSp>
      <p:sp>
        <p:nvSpPr>
          <p:cNvPr id="104453" name="Rectangle 5"/>
          <p:cNvSpPr>
            <a:spLocks noGrp="1" noRot="1" noChangeArrowheads="1"/>
          </p:cNvSpPr>
          <p:nvPr>
            <p:ph type="title"/>
          </p:nvPr>
        </p:nvSpPr>
        <p:spPr>
          <a:xfrm>
            <a:off x="387350" y="177800"/>
            <a:ext cx="8229600" cy="1052513"/>
          </a:xfrm>
        </p:spPr>
        <p:txBody>
          <a:bodyPr/>
          <a:lstStyle/>
          <a:p>
            <a:pPr eaLnBrk="1" hangingPunct="1">
              <a:defRPr/>
            </a:pPr>
            <a:r>
              <a:rPr lang="en-US" sz="3500">
                <a:solidFill>
                  <a:srgbClr val="FF9966"/>
                </a:solidFill>
              </a:rPr>
              <a:t>A</a:t>
            </a:r>
            <a:r>
              <a:rPr lang="en-US" sz="3000">
                <a:solidFill>
                  <a:srgbClr val="FF9966"/>
                </a:solidFill>
              </a:rPr>
              <a:t> </a:t>
            </a:r>
            <a:r>
              <a:rPr lang="en-US" sz="3500">
                <a:solidFill>
                  <a:srgbClr val="FF9966"/>
                </a:solidFill>
              </a:rPr>
              <a:t>C</a:t>
            </a:r>
            <a:r>
              <a:rPr lang="en-US" sz="3000">
                <a:solidFill>
                  <a:srgbClr val="FF9966"/>
                </a:solidFill>
              </a:rPr>
              <a:t> </a:t>
            </a:r>
            <a:r>
              <a:rPr lang="en-US" sz="3500">
                <a:solidFill>
                  <a:srgbClr val="FF9966"/>
                </a:solidFill>
              </a:rPr>
              <a:t>T</a:t>
            </a:r>
            <a:r>
              <a:rPr lang="en-US" sz="3000">
                <a:solidFill>
                  <a:srgbClr val="FF9966"/>
                </a:solidFill>
              </a:rPr>
              <a:t> </a:t>
            </a:r>
            <a:r>
              <a:rPr lang="en-US" sz="3500">
                <a:solidFill>
                  <a:srgbClr val="FF9966"/>
                </a:solidFill>
              </a:rPr>
              <a:t>I</a:t>
            </a:r>
            <a:r>
              <a:rPr lang="en-US" sz="3000">
                <a:solidFill>
                  <a:srgbClr val="FF9966"/>
                </a:solidFill>
              </a:rPr>
              <a:t> </a:t>
            </a:r>
            <a:r>
              <a:rPr lang="en-US" sz="3500">
                <a:solidFill>
                  <a:srgbClr val="FF9966"/>
                </a:solidFill>
              </a:rPr>
              <a:t>V</a:t>
            </a:r>
            <a:r>
              <a:rPr lang="en-US" sz="3000">
                <a:solidFill>
                  <a:srgbClr val="FF9966"/>
                </a:solidFill>
              </a:rPr>
              <a:t> </a:t>
            </a:r>
            <a:r>
              <a:rPr lang="en-US" sz="3500">
                <a:solidFill>
                  <a:srgbClr val="FF9966"/>
                </a:solidFill>
              </a:rPr>
              <a:t>E  L</a:t>
            </a:r>
            <a:r>
              <a:rPr lang="en-US" sz="3000">
                <a:solidFill>
                  <a:srgbClr val="FF9966"/>
                </a:solidFill>
              </a:rPr>
              <a:t> </a:t>
            </a:r>
            <a:r>
              <a:rPr lang="en-US" sz="3500">
                <a:solidFill>
                  <a:srgbClr val="FF9966"/>
                </a:solidFill>
              </a:rPr>
              <a:t>E</a:t>
            </a:r>
            <a:r>
              <a:rPr lang="en-US" sz="3000">
                <a:solidFill>
                  <a:srgbClr val="FF9966"/>
                </a:solidFill>
              </a:rPr>
              <a:t> </a:t>
            </a:r>
            <a:r>
              <a:rPr lang="en-US" sz="3500">
                <a:solidFill>
                  <a:srgbClr val="FF9966"/>
                </a:solidFill>
              </a:rPr>
              <a:t>A</a:t>
            </a:r>
            <a:r>
              <a:rPr lang="en-US" sz="3000">
                <a:solidFill>
                  <a:srgbClr val="FF9966"/>
                </a:solidFill>
              </a:rPr>
              <a:t> </a:t>
            </a:r>
            <a:r>
              <a:rPr lang="en-US" sz="3500">
                <a:solidFill>
                  <a:srgbClr val="FF9966"/>
                </a:solidFill>
              </a:rPr>
              <a:t>R</a:t>
            </a:r>
            <a:r>
              <a:rPr lang="en-US" sz="3000">
                <a:solidFill>
                  <a:srgbClr val="FF9966"/>
                </a:solidFill>
              </a:rPr>
              <a:t> </a:t>
            </a:r>
            <a:r>
              <a:rPr lang="en-US" sz="3500">
                <a:solidFill>
                  <a:srgbClr val="FF9966"/>
                </a:solidFill>
              </a:rPr>
              <a:t>N</a:t>
            </a:r>
            <a:r>
              <a:rPr lang="en-US" sz="3000">
                <a:solidFill>
                  <a:srgbClr val="FF9966"/>
                </a:solidFill>
              </a:rPr>
              <a:t> </a:t>
            </a:r>
            <a:r>
              <a:rPr lang="en-US" sz="3500">
                <a:solidFill>
                  <a:srgbClr val="FF9966"/>
                </a:solidFill>
              </a:rPr>
              <a:t>I</a:t>
            </a:r>
            <a:r>
              <a:rPr lang="en-US" sz="3000">
                <a:solidFill>
                  <a:srgbClr val="FF9966"/>
                </a:solidFill>
              </a:rPr>
              <a:t> </a:t>
            </a:r>
            <a:r>
              <a:rPr lang="en-US" sz="3500">
                <a:solidFill>
                  <a:srgbClr val="FF9966"/>
                </a:solidFill>
              </a:rPr>
              <a:t>N</a:t>
            </a:r>
            <a:r>
              <a:rPr lang="en-US" sz="3000">
                <a:solidFill>
                  <a:srgbClr val="FF9966"/>
                </a:solidFill>
              </a:rPr>
              <a:t> </a:t>
            </a:r>
            <a:r>
              <a:rPr lang="en-US" sz="3500">
                <a:solidFill>
                  <a:srgbClr val="FF9966"/>
                </a:solidFill>
              </a:rPr>
              <a:t>G  </a:t>
            </a:r>
            <a:r>
              <a:rPr lang="en-US" sz="4000">
                <a:solidFill>
                  <a:srgbClr val="FF9966"/>
                </a:solidFill>
              </a:rPr>
              <a:t>2</a:t>
            </a:r>
            <a:r>
              <a:rPr lang="en-US" sz="3700">
                <a:solidFill>
                  <a:srgbClr val="FF9966"/>
                </a:solidFill>
              </a:rPr>
              <a:t>:   </a:t>
            </a:r>
            <a:br>
              <a:rPr lang="en-US" sz="3700">
                <a:solidFill>
                  <a:srgbClr val="FF9966"/>
                </a:solidFill>
              </a:rPr>
            </a:br>
            <a:r>
              <a:rPr lang="en-US" sz="4000">
                <a:solidFill>
                  <a:srgbClr val="996633"/>
                </a:solidFill>
              </a:rPr>
              <a:t>A.  fall in price of tax return software</a:t>
            </a:r>
          </a:p>
        </p:txBody>
      </p:sp>
      <p:sp>
        <p:nvSpPr>
          <p:cNvPr id="121859" name="Rectangle 6"/>
          <p:cNvSpPr>
            <a:spLocks noChangeArrowheads="1"/>
          </p:cNvSpPr>
          <p:nvPr/>
        </p:nvSpPr>
        <p:spPr bwMode="auto">
          <a:xfrm>
            <a:off x="8432800" y="6367463"/>
            <a:ext cx="609600" cy="374650"/>
          </a:xfrm>
          <a:prstGeom prst="rect">
            <a:avLst/>
          </a:prstGeom>
          <a:noFill/>
          <a:ln w="9525">
            <a:noFill/>
            <a:miter lim="800000"/>
            <a:headEnd/>
            <a:tailEnd/>
          </a:ln>
        </p:spPr>
        <p:txBody>
          <a:bodyPr anchor="ctr"/>
          <a:lstStyle/>
          <a:p>
            <a:fld id="{55A3A02B-3B97-4976-B302-41D1249DCCBB}" type="slidenum">
              <a:rPr lang="en-US" sz="1700">
                <a:solidFill>
                  <a:srgbClr val="777777"/>
                </a:solidFill>
                <a:cs typeface="Arial" charset="0"/>
              </a:rPr>
              <a:pPr/>
              <a:t>46</a:t>
            </a:fld>
            <a:endParaRPr lang="en-US" sz="1700">
              <a:solidFill>
                <a:srgbClr val="777777"/>
              </a:solidFill>
              <a:cs typeface="Arial" charset="0"/>
            </a:endParaRPr>
          </a:p>
        </p:txBody>
      </p:sp>
      <p:sp>
        <p:nvSpPr>
          <p:cNvPr id="104455" name="Text Box 7"/>
          <p:cNvSpPr txBox="1">
            <a:spLocks noChangeArrowheads="1"/>
          </p:cNvSpPr>
          <p:nvPr/>
        </p:nvSpPr>
        <p:spPr bwMode="auto">
          <a:xfrm>
            <a:off x="5324475" y="1866900"/>
            <a:ext cx="2949575" cy="2781300"/>
          </a:xfrm>
          <a:prstGeom prst="rect">
            <a:avLst/>
          </a:prstGeom>
          <a:solidFill>
            <a:schemeClr val="bg1"/>
          </a:solidFill>
          <a:ln w="9525">
            <a:noFill/>
            <a:miter lim="800000"/>
            <a:headEnd/>
            <a:tailEnd/>
          </a:ln>
          <a:effectLst>
            <a:outerShdw dist="71842" dir="2700000" algn="ctr" rotWithShape="0">
              <a:schemeClr val="bg2"/>
            </a:outerShdw>
          </a:effectLst>
        </p:spPr>
        <p:txBody>
          <a:bodyPr/>
          <a:lstStyle/>
          <a:p>
            <a:pPr>
              <a:lnSpc>
                <a:spcPct val="105000"/>
              </a:lnSpc>
              <a:spcBef>
                <a:spcPct val="30000"/>
              </a:spcBef>
              <a:defRPr/>
            </a:pPr>
            <a:r>
              <a:rPr lang="en-US" sz="2600">
                <a:cs typeface="Arial" charset="0"/>
              </a:rPr>
              <a:t>The </a:t>
            </a:r>
            <a:r>
              <a:rPr lang="en-US" sz="2600" b="1">
                <a:cs typeface="Arial" charset="0"/>
              </a:rPr>
              <a:t>S</a:t>
            </a:r>
            <a:r>
              <a:rPr lang="en-US" sz="2600">
                <a:cs typeface="Arial" charset="0"/>
              </a:rPr>
              <a:t> curve </a:t>
            </a:r>
            <a:br>
              <a:rPr lang="en-US" sz="2600">
                <a:cs typeface="Arial" charset="0"/>
              </a:rPr>
            </a:br>
            <a:r>
              <a:rPr lang="en-US" sz="2600">
                <a:cs typeface="Arial" charset="0"/>
              </a:rPr>
              <a:t>does not shift. </a:t>
            </a:r>
          </a:p>
          <a:p>
            <a:pPr>
              <a:lnSpc>
                <a:spcPct val="105000"/>
              </a:lnSpc>
              <a:spcBef>
                <a:spcPct val="30000"/>
              </a:spcBef>
              <a:defRPr/>
            </a:pPr>
            <a:r>
              <a:rPr lang="en-US" sz="2600">
                <a:cs typeface="Arial" charset="0"/>
              </a:rPr>
              <a:t>Move down </a:t>
            </a:r>
            <a:br>
              <a:rPr lang="en-US" sz="2600">
                <a:cs typeface="Arial" charset="0"/>
              </a:rPr>
            </a:br>
            <a:r>
              <a:rPr lang="en-US" sz="2600">
                <a:cs typeface="Arial" charset="0"/>
              </a:rPr>
              <a:t>along the curve </a:t>
            </a:r>
            <a:br>
              <a:rPr lang="en-US" sz="2600">
                <a:cs typeface="Arial" charset="0"/>
              </a:rPr>
            </a:br>
            <a:r>
              <a:rPr lang="en-US" sz="2600">
                <a:cs typeface="Arial" charset="0"/>
              </a:rPr>
              <a:t>to a lower </a:t>
            </a:r>
            <a:r>
              <a:rPr lang="en-US" sz="2600" b="1" i="1">
                <a:cs typeface="Arial" charset="0"/>
              </a:rPr>
              <a:t>P</a:t>
            </a:r>
            <a:r>
              <a:rPr lang="en-US" sz="2600">
                <a:cs typeface="Arial" charset="0"/>
              </a:rPr>
              <a:t> </a:t>
            </a:r>
            <a:br>
              <a:rPr lang="en-US" sz="2600">
                <a:cs typeface="Arial" charset="0"/>
              </a:rPr>
            </a:br>
            <a:r>
              <a:rPr lang="en-US" sz="2600">
                <a:cs typeface="Arial" charset="0"/>
              </a:rPr>
              <a:t>and lower </a:t>
            </a:r>
            <a:r>
              <a:rPr lang="en-US" sz="2600" b="1" i="1">
                <a:cs typeface="Arial" charset="0"/>
              </a:rPr>
              <a:t>Q</a:t>
            </a:r>
            <a:r>
              <a:rPr lang="en-US" sz="2600">
                <a:cs typeface="Arial" charset="0"/>
              </a:rPr>
              <a:t>.</a:t>
            </a:r>
          </a:p>
        </p:txBody>
      </p:sp>
      <p:grpSp>
        <p:nvGrpSpPr>
          <p:cNvPr id="104456" name="Group 8"/>
          <p:cNvGrpSpPr>
            <a:grpSpLocks/>
          </p:cNvGrpSpPr>
          <p:nvPr/>
        </p:nvGrpSpPr>
        <p:grpSpPr bwMode="auto">
          <a:xfrm>
            <a:off x="398463" y="1524000"/>
            <a:ext cx="6364287" cy="4751388"/>
            <a:chOff x="111" y="960"/>
            <a:chExt cx="4009" cy="2993"/>
          </a:xfrm>
        </p:grpSpPr>
        <p:grpSp>
          <p:nvGrpSpPr>
            <p:cNvPr id="121882" name="Group 9"/>
            <p:cNvGrpSpPr>
              <a:grpSpLocks/>
            </p:cNvGrpSpPr>
            <p:nvPr/>
          </p:nvGrpSpPr>
          <p:grpSpPr bwMode="auto">
            <a:xfrm>
              <a:off x="1023" y="1097"/>
              <a:ext cx="2970" cy="2378"/>
              <a:chOff x="2602" y="1083"/>
              <a:chExt cx="3055" cy="2115"/>
            </a:xfrm>
          </p:grpSpPr>
          <p:sp>
            <p:nvSpPr>
              <p:cNvPr id="121885" name="Line 10"/>
              <p:cNvSpPr>
                <a:spLocks noChangeShapeType="1"/>
              </p:cNvSpPr>
              <p:nvPr/>
            </p:nvSpPr>
            <p:spPr bwMode="auto">
              <a:xfrm>
                <a:off x="2603" y="1083"/>
                <a:ext cx="0" cy="2115"/>
              </a:xfrm>
              <a:prstGeom prst="line">
                <a:avLst/>
              </a:prstGeom>
              <a:noFill/>
              <a:ln w="12700">
                <a:solidFill>
                  <a:schemeClr val="tx1"/>
                </a:solidFill>
                <a:round/>
                <a:headEnd/>
                <a:tailEnd/>
              </a:ln>
            </p:spPr>
            <p:txBody>
              <a:bodyPr/>
              <a:lstStyle/>
              <a:p>
                <a:endParaRPr lang="en-US"/>
              </a:p>
            </p:txBody>
          </p:sp>
          <p:sp>
            <p:nvSpPr>
              <p:cNvPr id="121886" name="Line 11"/>
              <p:cNvSpPr>
                <a:spLocks noChangeShapeType="1"/>
              </p:cNvSpPr>
              <p:nvPr/>
            </p:nvSpPr>
            <p:spPr bwMode="auto">
              <a:xfrm>
                <a:off x="2602" y="3197"/>
                <a:ext cx="3055" cy="0"/>
              </a:xfrm>
              <a:prstGeom prst="line">
                <a:avLst/>
              </a:prstGeom>
              <a:noFill/>
              <a:ln w="12700">
                <a:solidFill>
                  <a:schemeClr val="tx1"/>
                </a:solidFill>
                <a:round/>
                <a:headEnd/>
                <a:tailEnd/>
              </a:ln>
            </p:spPr>
            <p:txBody>
              <a:bodyPr/>
              <a:lstStyle/>
              <a:p>
                <a:endParaRPr lang="en-US"/>
              </a:p>
            </p:txBody>
          </p:sp>
        </p:grpSp>
        <p:sp>
          <p:nvSpPr>
            <p:cNvPr id="121883" name="Text Box 12"/>
            <p:cNvSpPr txBox="1">
              <a:spLocks noChangeArrowheads="1"/>
            </p:cNvSpPr>
            <p:nvPr/>
          </p:nvSpPr>
          <p:spPr bwMode="auto">
            <a:xfrm>
              <a:off x="111" y="960"/>
              <a:ext cx="886" cy="691"/>
            </a:xfrm>
            <a:prstGeom prst="rect">
              <a:avLst/>
            </a:prstGeom>
            <a:noFill/>
            <a:ln w="9525">
              <a:noFill/>
              <a:miter lim="800000"/>
              <a:headEnd/>
              <a:tailEnd/>
            </a:ln>
          </p:spPr>
          <p:txBody>
            <a:bodyPr>
              <a:spAutoFit/>
            </a:bodyPr>
            <a:lstStyle/>
            <a:p>
              <a:pPr algn="r">
                <a:spcBef>
                  <a:spcPct val="50000"/>
                </a:spcBef>
              </a:pPr>
              <a:r>
                <a:rPr lang="en-US" sz="2200">
                  <a:cs typeface="Arial" charset="0"/>
                </a:rPr>
                <a:t>Price of tax return software</a:t>
              </a:r>
            </a:p>
          </p:txBody>
        </p:sp>
        <p:sp>
          <p:nvSpPr>
            <p:cNvPr id="121884" name="Text Box 13"/>
            <p:cNvSpPr txBox="1">
              <a:spLocks noChangeArrowheads="1"/>
            </p:cNvSpPr>
            <p:nvPr/>
          </p:nvSpPr>
          <p:spPr bwMode="auto">
            <a:xfrm>
              <a:off x="2728" y="3473"/>
              <a:ext cx="1392" cy="480"/>
            </a:xfrm>
            <a:prstGeom prst="rect">
              <a:avLst/>
            </a:prstGeom>
            <a:noFill/>
            <a:ln w="9525">
              <a:noFill/>
              <a:miter lim="800000"/>
              <a:headEnd/>
              <a:tailEnd/>
            </a:ln>
          </p:spPr>
          <p:txBody>
            <a:bodyPr>
              <a:spAutoFit/>
            </a:bodyPr>
            <a:lstStyle/>
            <a:p>
              <a:pPr algn="r">
                <a:spcBef>
                  <a:spcPct val="50000"/>
                </a:spcBef>
              </a:pPr>
              <a:r>
                <a:rPr lang="en-US" sz="2200">
                  <a:cs typeface="Arial" charset="0"/>
                </a:rPr>
                <a:t>Quantity of tax return software</a:t>
              </a:r>
            </a:p>
          </p:txBody>
        </p:sp>
      </p:grpSp>
      <p:grpSp>
        <p:nvGrpSpPr>
          <p:cNvPr id="104462" name="Group 14"/>
          <p:cNvGrpSpPr>
            <a:grpSpLocks/>
          </p:cNvGrpSpPr>
          <p:nvPr/>
        </p:nvGrpSpPr>
        <p:grpSpPr bwMode="auto">
          <a:xfrm>
            <a:off x="1665288" y="2009775"/>
            <a:ext cx="2787650" cy="2970213"/>
            <a:chOff x="909" y="1266"/>
            <a:chExt cx="1756" cy="1871"/>
          </a:xfrm>
        </p:grpSpPr>
        <p:sp>
          <p:nvSpPr>
            <p:cNvPr id="121880" name="Line 15"/>
            <p:cNvSpPr>
              <a:spLocks noChangeShapeType="1"/>
            </p:cNvSpPr>
            <p:nvPr/>
          </p:nvSpPr>
          <p:spPr bwMode="auto">
            <a:xfrm rot="4500000">
              <a:off x="1081" y="1553"/>
              <a:ext cx="1412" cy="1756"/>
            </a:xfrm>
            <a:prstGeom prst="line">
              <a:avLst/>
            </a:prstGeom>
            <a:noFill/>
            <a:ln w="38100">
              <a:solidFill>
                <a:schemeClr val="tx1"/>
              </a:solidFill>
              <a:round/>
              <a:headEnd/>
              <a:tailEnd/>
            </a:ln>
          </p:spPr>
          <p:txBody>
            <a:bodyPr/>
            <a:lstStyle/>
            <a:p>
              <a:endParaRPr lang="en-US"/>
            </a:p>
          </p:txBody>
        </p:sp>
        <p:sp>
          <p:nvSpPr>
            <p:cNvPr id="121881" name="Text Box 16"/>
            <p:cNvSpPr txBox="1">
              <a:spLocks noChangeArrowheads="1"/>
            </p:cNvSpPr>
            <p:nvPr/>
          </p:nvSpPr>
          <p:spPr bwMode="auto">
            <a:xfrm>
              <a:off x="2315" y="1266"/>
              <a:ext cx="326"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1" charset="0"/>
                  <a:cs typeface="Arial" charset="0"/>
                </a:rPr>
                <a:t>S</a:t>
              </a:r>
              <a:r>
                <a:rPr lang="en-US" sz="2200" b="1" baseline="-25000">
                  <a:latin typeface="Tahoma" pitchFamily="1" charset="0"/>
                  <a:cs typeface="Arial" charset="0"/>
                </a:rPr>
                <a:t>1</a:t>
              </a:r>
            </a:p>
          </p:txBody>
        </p:sp>
      </p:grpSp>
      <p:grpSp>
        <p:nvGrpSpPr>
          <p:cNvPr id="104465" name="Group 17"/>
          <p:cNvGrpSpPr>
            <a:grpSpLocks/>
          </p:cNvGrpSpPr>
          <p:nvPr/>
        </p:nvGrpSpPr>
        <p:grpSpPr bwMode="auto">
          <a:xfrm>
            <a:off x="1273175" y="2957513"/>
            <a:ext cx="2589213" cy="2962275"/>
            <a:chOff x="662" y="1863"/>
            <a:chExt cx="1631" cy="1866"/>
          </a:xfrm>
        </p:grpSpPr>
        <p:grpSp>
          <p:nvGrpSpPr>
            <p:cNvPr id="121874" name="Group 18"/>
            <p:cNvGrpSpPr>
              <a:grpSpLocks/>
            </p:cNvGrpSpPr>
            <p:nvPr/>
          </p:nvGrpSpPr>
          <p:grpSpPr bwMode="auto">
            <a:xfrm>
              <a:off x="1026" y="2000"/>
              <a:ext cx="1078" cy="1471"/>
              <a:chOff x="357" y="2450"/>
              <a:chExt cx="795" cy="646"/>
            </a:xfrm>
          </p:grpSpPr>
          <p:sp>
            <p:nvSpPr>
              <p:cNvPr id="121878" name="Line 19"/>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121879" name="Line 20"/>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121875" name="Oval 21"/>
            <p:cNvSpPr>
              <a:spLocks noChangeArrowheads="1"/>
            </p:cNvSpPr>
            <p:nvPr/>
          </p:nvSpPr>
          <p:spPr bwMode="auto">
            <a:xfrm>
              <a:off x="2052" y="1960"/>
              <a:ext cx="88" cy="87"/>
            </a:xfrm>
            <a:prstGeom prst="ellipse">
              <a:avLst/>
            </a:prstGeom>
            <a:solidFill>
              <a:srgbClr val="000000"/>
            </a:solidFill>
            <a:ln w="9525">
              <a:noFill/>
              <a:prstDash val="dash"/>
              <a:round/>
              <a:headEnd/>
              <a:tailEnd/>
            </a:ln>
          </p:spPr>
          <p:txBody>
            <a:bodyPr wrap="none" anchor="ctr"/>
            <a:lstStyle/>
            <a:p>
              <a:pPr eaLnBrk="0" hangingPunct="0"/>
              <a:endParaRPr lang="en-US"/>
            </a:p>
          </p:txBody>
        </p:sp>
        <p:sp>
          <p:nvSpPr>
            <p:cNvPr id="121876" name="Text Box 22"/>
            <p:cNvSpPr txBox="1">
              <a:spLocks noChangeArrowheads="1"/>
            </p:cNvSpPr>
            <p:nvPr/>
          </p:nvSpPr>
          <p:spPr bwMode="auto">
            <a:xfrm>
              <a:off x="662" y="1863"/>
              <a:ext cx="380"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1" charset="0"/>
                  <a:cs typeface="Arial" charset="0"/>
                </a:rPr>
                <a:t>P</a:t>
              </a:r>
              <a:r>
                <a:rPr lang="en-US" sz="2200" b="1" baseline="-25000">
                  <a:latin typeface="Tahoma" pitchFamily="1" charset="0"/>
                  <a:cs typeface="Arial" charset="0"/>
                </a:rPr>
                <a:t>1</a:t>
              </a:r>
            </a:p>
          </p:txBody>
        </p:sp>
        <p:sp>
          <p:nvSpPr>
            <p:cNvPr id="121877" name="Text Box 23"/>
            <p:cNvSpPr txBox="1">
              <a:spLocks noChangeArrowheads="1"/>
            </p:cNvSpPr>
            <p:nvPr/>
          </p:nvSpPr>
          <p:spPr bwMode="auto">
            <a:xfrm>
              <a:off x="1913" y="3460"/>
              <a:ext cx="380"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1" charset="0"/>
                  <a:cs typeface="Arial" charset="0"/>
                </a:rPr>
                <a:t>Q</a:t>
              </a:r>
              <a:r>
                <a:rPr lang="en-US" sz="2200" b="1" baseline="-25000">
                  <a:latin typeface="Tahoma" pitchFamily="1" charset="0"/>
                  <a:cs typeface="Arial" charset="0"/>
                </a:rPr>
                <a:t>1</a:t>
              </a:r>
            </a:p>
          </p:txBody>
        </p:sp>
      </p:grpSp>
      <p:sp>
        <p:nvSpPr>
          <p:cNvPr id="104472" name="Line 24"/>
          <p:cNvSpPr>
            <a:spLocks noChangeShapeType="1"/>
          </p:cNvSpPr>
          <p:nvPr/>
        </p:nvSpPr>
        <p:spPr bwMode="auto">
          <a:xfrm rot="10800000">
            <a:off x="2952750" y="5351463"/>
            <a:ext cx="596900" cy="0"/>
          </a:xfrm>
          <a:prstGeom prst="line">
            <a:avLst/>
          </a:prstGeom>
          <a:noFill/>
          <a:ln w="38100">
            <a:solidFill>
              <a:srgbClr val="003399"/>
            </a:solidFill>
            <a:round/>
            <a:headEnd/>
            <a:tailEnd type="triangle" w="lg" len="lg"/>
          </a:ln>
        </p:spPr>
        <p:txBody>
          <a:bodyPr/>
          <a:lstStyle/>
          <a:p>
            <a:endParaRPr lang="en-US"/>
          </a:p>
        </p:txBody>
      </p:sp>
      <p:sp>
        <p:nvSpPr>
          <p:cNvPr id="104473" name="Line 25"/>
          <p:cNvSpPr>
            <a:spLocks noChangeShapeType="1"/>
          </p:cNvSpPr>
          <p:nvPr/>
        </p:nvSpPr>
        <p:spPr bwMode="auto">
          <a:xfrm rot="5400000">
            <a:off x="1539875" y="3597276"/>
            <a:ext cx="852487" cy="4762"/>
          </a:xfrm>
          <a:prstGeom prst="line">
            <a:avLst/>
          </a:prstGeom>
          <a:noFill/>
          <a:ln w="38100">
            <a:solidFill>
              <a:srgbClr val="003399"/>
            </a:solidFill>
            <a:round/>
            <a:headEnd/>
            <a:tailEnd type="triangle" w="lg" len="lg"/>
          </a:ln>
        </p:spPr>
        <p:txBody>
          <a:bodyPr/>
          <a:lstStyle/>
          <a:p>
            <a:endParaRPr lang="en-US"/>
          </a:p>
        </p:txBody>
      </p:sp>
      <p:sp>
        <p:nvSpPr>
          <p:cNvPr id="104474" name="Line 26"/>
          <p:cNvSpPr>
            <a:spLocks noChangeShapeType="1"/>
          </p:cNvSpPr>
          <p:nvPr/>
        </p:nvSpPr>
        <p:spPr bwMode="auto">
          <a:xfrm flipH="1">
            <a:off x="2968625" y="3243263"/>
            <a:ext cx="538163" cy="735012"/>
          </a:xfrm>
          <a:prstGeom prst="line">
            <a:avLst/>
          </a:prstGeom>
          <a:noFill/>
          <a:ln w="38100">
            <a:solidFill>
              <a:srgbClr val="003399"/>
            </a:solidFill>
            <a:round/>
            <a:headEnd/>
            <a:tailEnd type="triangle" w="lg" len="lg"/>
          </a:ln>
        </p:spPr>
        <p:txBody>
          <a:bodyPr/>
          <a:lstStyle/>
          <a:p>
            <a:endParaRPr lang="en-US"/>
          </a:p>
        </p:txBody>
      </p:sp>
      <p:grpSp>
        <p:nvGrpSpPr>
          <p:cNvPr id="104475" name="Group 27"/>
          <p:cNvGrpSpPr>
            <a:grpSpLocks/>
          </p:cNvGrpSpPr>
          <p:nvPr/>
        </p:nvGrpSpPr>
        <p:grpSpPr bwMode="auto">
          <a:xfrm>
            <a:off x="1276350" y="3811588"/>
            <a:ext cx="1963738" cy="2103437"/>
            <a:chOff x="664" y="2401"/>
            <a:chExt cx="1237" cy="1325"/>
          </a:xfrm>
        </p:grpSpPr>
        <p:grpSp>
          <p:nvGrpSpPr>
            <p:cNvPr id="121868" name="Group 28"/>
            <p:cNvGrpSpPr>
              <a:grpSpLocks/>
            </p:cNvGrpSpPr>
            <p:nvPr/>
          </p:nvGrpSpPr>
          <p:grpSpPr bwMode="auto">
            <a:xfrm>
              <a:off x="1024" y="2535"/>
              <a:ext cx="687" cy="940"/>
              <a:chOff x="357" y="2450"/>
              <a:chExt cx="795" cy="646"/>
            </a:xfrm>
          </p:grpSpPr>
          <p:sp>
            <p:nvSpPr>
              <p:cNvPr id="121872" name="Line 29"/>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121873" name="Line 30"/>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121869" name="Oval 31"/>
            <p:cNvSpPr>
              <a:spLocks noChangeArrowheads="1"/>
            </p:cNvSpPr>
            <p:nvPr/>
          </p:nvSpPr>
          <p:spPr bwMode="auto">
            <a:xfrm>
              <a:off x="1665" y="2493"/>
              <a:ext cx="88" cy="87"/>
            </a:xfrm>
            <a:prstGeom prst="ellipse">
              <a:avLst/>
            </a:prstGeom>
            <a:solidFill>
              <a:srgbClr val="0000FF"/>
            </a:solidFill>
            <a:ln w="9525">
              <a:noFill/>
              <a:prstDash val="dash"/>
              <a:round/>
              <a:headEnd/>
              <a:tailEnd/>
            </a:ln>
          </p:spPr>
          <p:txBody>
            <a:bodyPr wrap="none" anchor="ctr"/>
            <a:lstStyle/>
            <a:p>
              <a:pPr eaLnBrk="0" hangingPunct="0"/>
              <a:endParaRPr lang="en-US"/>
            </a:p>
          </p:txBody>
        </p:sp>
        <p:sp>
          <p:nvSpPr>
            <p:cNvPr id="121870" name="Text Box 32"/>
            <p:cNvSpPr txBox="1">
              <a:spLocks noChangeArrowheads="1"/>
            </p:cNvSpPr>
            <p:nvPr/>
          </p:nvSpPr>
          <p:spPr bwMode="auto">
            <a:xfrm>
              <a:off x="1521" y="3457"/>
              <a:ext cx="380"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1" charset="0"/>
                  <a:cs typeface="Arial" charset="0"/>
                </a:rPr>
                <a:t>Q</a:t>
              </a:r>
              <a:r>
                <a:rPr lang="en-US" sz="2200" b="1" baseline="-25000">
                  <a:latin typeface="Tahoma" pitchFamily="1" charset="0"/>
                  <a:cs typeface="Arial" charset="0"/>
                </a:rPr>
                <a:t>2</a:t>
              </a:r>
            </a:p>
          </p:txBody>
        </p:sp>
        <p:sp>
          <p:nvSpPr>
            <p:cNvPr id="121871" name="Text Box 33"/>
            <p:cNvSpPr txBox="1">
              <a:spLocks noChangeArrowheads="1"/>
            </p:cNvSpPr>
            <p:nvPr/>
          </p:nvSpPr>
          <p:spPr bwMode="auto">
            <a:xfrm>
              <a:off x="664" y="2401"/>
              <a:ext cx="380"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1" charset="0"/>
                  <a:cs typeface="Arial" charset="0"/>
                </a:rPr>
                <a:t>P</a:t>
              </a:r>
              <a:r>
                <a:rPr lang="en-US" sz="2200" b="1" baseline="-25000">
                  <a:latin typeface="Tahoma" pitchFamily="1" charset="0"/>
                  <a:cs typeface="Arial" charset="0"/>
                </a:rPr>
                <a:t>2</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04456"/>
                                        </p:tgtEl>
                                        <p:attrNameLst>
                                          <p:attrName>style.visibility</p:attrName>
                                        </p:attrNameLst>
                                      </p:cBhvr>
                                      <p:to>
                                        <p:strVal val="visible"/>
                                      </p:to>
                                    </p:set>
                                    <p:animEffect transition="in" filter="strips(downRight)">
                                      <p:cBhvr>
                                        <p:cTn id="7" dur="500"/>
                                        <p:tgtEl>
                                          <p:spTgt spid="10445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104462"/>
                                        </p:tgtEl>
                                        <p:attrNameLst>
                                          <p:attrName>style.visibility</p:attrName>
                                        </p:attrNameLst>
                                      </p:cBhvr>
                                      <p:to>
                                        <p:strVal val="visible"/>
                                      </p:to>
                                    </p:set>
                                    <p:animEffect transition="in" filter="strips(upRight)">
                                      <p:cBhvr>
                                        <p:cTn id="12" dur="500"/>
                                        <p:tgtEl>
                                          <p:spTgt spid="10446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04465"/>
                                        </p:tgtEl>
                                        <p:attrNameLst>
                                          <p:attrName>style.visibility</p:attrName>
                                        </p:attrNameLst>
                                      </p:cBhvr>
                                      <p:to>
                                        <p:strVal val="visible"/>
                                      </p:to>
                                    </p:set>
                                    <p:animEffect transition="in" filter="strips(downRight)">
                                      <p:cBhvr>
                                        <p:cTn id="17" dur="500"/>
                                        <p:tgtEl>
                                          <p:spTgt spid="10446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4455"/>
                                        </p:tgtEl>
                                        <p:attrNameLst>
                                          <p:attrName>style.visibility</p:attrName>
                                        </p:attrNameLst>
                                      </p:cBhvr>
                                      <p:to>
                                        <p:strVal val="visible"/>
                                      </p:to>
                                    </p:set>
                                    <p:animEffect transition="in" filter="dissolve">
                                      <p:cBhvr>
                                        <p:cTn id="22" dur="500"/>
                                        <p:tgtEl>
                                          <p:spTgt spid="10445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4473"/>
                                        </p:tgtEl>
                                        <p:attrNameLst>
                                          <p:attrName>style.visibility</p:attrName>
                                        </p:attrNameLst>
                                      </p:cBhvr>
                                      <p:to>
                                        <p:strVal val="visible"/>
                                      </p:to>
                                    </p:set>
                                    <p:animEffect transition="in" filter="wipe(up)">
                                      <p:cBhvr>
                                        <p:cTn id="27" dur="500"/>
                                        <p:tgtEl>
                                          <p:spTgt spid="104473"/>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104474"/>
                                        </p:tgtEl>
                                        <p:attrNameLst>
                                          <p:attrName>style.visibility</p:attrName>
                                        </p:attrNameLst>
                                      </p:cBhvr>
                                      <p:to>
                                        <p:strVal val="visible"/>
                                      </p:to>
                                    </p:set>
                                    <p:animEffect transition="in" filter="strips(downLeft)">
                                      <p:cBhvr>
                                        <p:cTn id="30" dur="500"/>
                                        <p:tgtEl>
                                          <p:spTgt spid="104474"/>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104472"/>
                                        </p:tgtEl>
                                        <p:attrNameLst>
                                          <p:attrName>style.visibility</p:attrName>
                                        </p:attrNameLst>
                                      </p:cBhvr>
                                      <p:to>
                                        <p:strVal val="visible"/>
                                      </p:to>
                                    </p:set>
                                    <p:animEffect transition="in" filter="wipe(right)">
                                      <p:cBhvr>
                                        <p:cTn id="33" dur="500"/>
                                        <p:tgtEl>
                                          <p:spTgt spid="104472"/>
                                        </p:tgtEl>
                                      </p:cBhvr>
                                    </p:animEffect>
                                  </p:childTnLst>
                                </p:cTn>
                              </p:par>
                            </p:childTnLst>
                          </p:cTn>
                        </p:par>
                        <p:par>
                          <p:cTn id="34" fill="hold">
                            <p:stCondLst>
                              <p:cond delay="500"/>
                            </p:stCondLst>
                            <p:childTnLst>
                              <p:par>
                                <p:cTn id="35" presetID="18" presetClass="entr" presetSubtype="12" fill="hold" nodeType="afterEffect">
                                  <p:stCondLst>
                                    <p:cond delay="0"/>
                                  </p:stCondLst>
                                  <p:childTnLst>
                                    <p:set>
                                      <p:cBhvr>
                                        <p:cTn id="36" dur="1" fill="hold">
                                          <p:stCondLst>
                                            <p:cond delay="0"/>
                                          </p:stCondLst>
                                        </p:cTn>
                                        <p:tgtEl>
                                          <p:spTgt spid="104475"/>
                                        </p:tgtEl>
                                        <p:attrNameLst>
                                          <p:attrName>style.visibility</p:attrName>
                                        </p:attrNameLst>
                                      </p:cBhvr>
                                      <p:to>
                                        <p:strVal val="visible"/>
                                      </p:to>
                                    </p:set>
                                    <p:animEffect transition="in" filter="strips(downLeft)">
                                      <p:cBhvr>
                                        <p:cTn id="37" dur="500"/>
                                        <p:tgtEl>
                                          <p:spTgt spid="104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5" grpId="0" animBg="1"/>
      <p:bldP spid="104472" grpId="0" animBg="1"/>
      <p:bldP spid="104473" grpId="0" animBg="1"/>
      <p:bldP spid="10447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905" name="Group 2"/>
          <p:cNvGrpSpPr>
            <a:grpSpLocks/>
          </p:cNvGrpSpPr>
          <p:nvPr/>
        </p:nvGrpSpPr>
        <p:grpSpPr bwMode="auto">
          <a:xfrm>
            <a:off x="0" y="0"/>
            <a:ext cx="1550988" cy="6869113"/>
            <a:chOff x="0" y="0"/>
            <a:chExt cx="977" cy="4327"/>
          </a:xfrm>
        </p:grpSpPr>
        <p:sp>
          <p:nvSpPr>
            <p:cNvPr id="123932" name="Rectangle 3"/>
            <p:cNvSpPr>
              <a:spLocks noChangeArrowheads="1"/>
            </p:cNvSpPr>
            <p:nvPr/>
          </p:nvSpPr>
          <p:spPr bwMode="auto">
            <a:xfrm rot="5400000">
              <a:off x="-2011" y="2011"/>
              <a:ext cx="4327" cy="306"/>
            </a:xfrm>
            <a:prstGeom prst="rect">
              <a:avLst/>
            </a:prstGeom>
            <a:gradFill rotWithShape="1">
              <a:gsLst>
                <a:gs pos="0">
                  <a:srgbClr val="FFFF66"/>
                </a:gs>
                <a:gs pos="100000">
                  <a:srgbClr val="FF9900"/>
                </a:gs>
              </a:gsLst>
              <a:lin ang="0" scaled="1"/>
            </a:gradFill>
            <a:ln w="9525">
              <a:noFill/>
              <a:miter lim="800000"/>
              <a:headEnd/>
              <a:tailEnd/>
            </a:ln>
          </p:spPr>
          <p:txBody>
            <a:bodyPr wrap="none" anchor="ctr"/>
            <a:lstStyle/>
            <a:p>
              <a:pPr eaLnBrk="0" hangingPunct="0"/>
              <a:endParaRPr lang="en-US"/>
            </a:p>
          </p:txBody>
        </p:sp>
        <p:sp>
          <p:nvSpPr>
            <p:cNvPr id="123933" name="Oval 4"/>
            <p:cNvSpPr>
              <a:spLocks noChangeArrowheads="1"/>
            </p:cNvSpPr>
            <p:nvPr/>
          </p:nvSpPr>
          <p:spPr bwMode="auto">
            <a:xfrm rot="5400000">
              <a:off x="86" y="39"/>
              <a:ext cx="930" cy="852"/>
            </a:xfrm>
            <a:prstGeom prst="ellipse">
              <a:avLst/>
            </a:prstGeom>
            <a:pattFill prst="wdUpDiag">
              <a:fgClr>
                <a:srgbClr val="FFFFCC"/>
              </a:fgClr>
              <a:bgClr>
                <a:schemeClr val="bg1"/>
              </a:bgClr>
            </a:pattFill>
            <a:ln w="9525">
              <a:noFill/>
              <a:round/>
              <a:headEnd/>
              <a:tailEnd/>
            </a:ln>
          </p:spPr>
          <p:txBody>
            <a:bodyPr wrap="none" anchor="ctr"/>
            <a:lstStyle/>
            <a:p>
              <a:pPr eaLnBrk="0" hangingPunct="0"/>
              <a:endParaRPr lang="en-US"/>
            </a:p>
          </p:txBody>
        </p:sp>
      </p:grpSp>
      <p:sp>
        <p:nvSpPr>
          <p:cNvPr id="106501" name="Rectangle 5"/>
          <p:cNvSpPr>
            <a:spLocks noGrp="1" noRot="1" noChangeArrowheads="1"/>
          </p:cNvSpPr>
          <p:nvPr>
            <p:ph type="title"/>
          </p:nvPr>
        </p:nvSpPr>
        <p:spPr>
          <a:xfrm>
            <a:off x="387350" y="177800"/>
            <a:ext cx="8229600" cy="1052513"/>
          </a:xfrm>
        </p:spPr>
        <p:txBody>
          <a:bodyPr/>
          <a:lstStyle/>
          <a:p>
            <a:pPr eaLnBrk="1" hangingPunct="1">
              <a:defRPr/>
            </a:pPr>
            <a:r>
              <a:rPr lang="en-US" sz="3500">
                <a:solidFill>
                  <a:srgbClr val="FF9966"/>
                </a:solidFill>
              </a:rPr>
              <a:t>A</a:t>
            </a:r>
            <a:r>
              <a:rPr lang="en-US" sz="3000">
                <a:solidFill>
                  <a:srgbClr val="FF9966"/>
                </a:solidFill>
              </a:rPr>
              <a:t> </a:t>
            </a:r>
            <a:r>
              <a:rPr lang="en-US" sz="3500">
                <a:solidFill>
                  <a:srgbClr val="FF9966"/>
                </a:solidFill>
              </a:rPr>
              <a:t>C</a:t>
            </a:r>
            <a:r>
              <a:rPr lang="en-US" sz="3000">
                <a:solidFill>
                  <a:srgbClr val="FF9966"/>
                </a:solidFill>
              </a:rPr>
              <a:t> </a:t>
            </a:r>
            <a:r>
              <a:rPr lang="en-US" sz="3500">
                <a:solidFill>
                  <a:srgbClr val="FF9966"/>
                </a:solidFill>
              </a:rPr>
              <a:t>T</a:t>
            </a:r>
            <a:r>
              <a:rPr lang="en-US" sz="3000">
                <a:solidFill>
                  <a:srgbClr val="FF9966"/>
                </a:solidFill>
              </a:rPr>
              <a:t> </a:t>
            </a:r>
            <a:r>
              <a:rPr lang="en-US" sz="3500">
                <a:solidFill>
                  <a:srgbClr val="FF9966"/>
                </a:solidFill>
              </a:rPr>
              <a:t>I</a:t>
            </a:r>
            <a:r>
              <a:rPr lang="en-US" sz="3000">
                <a:solidFill>
                  <a:srgbClr val="FF9966"/>
                </a:solidFill>
              </a:rPr>
              <a:t> </a:t>
            </a:r>
            <a:r>
              <a:rPr lang="en-US" sz="3500">
                <a:solidFill>
                  <a:srgbClr val="FF9966"/>
                </a:solidFill>
              </a:rPr>
              <a:t>V</a:t>
            </a:r>
            <a:r>
              <a:rPr lang="en-US" sz="3000">
                <a:solidFill>
                  <a:srgbClr val="FF9966"/>
                </a:solidFill>
              </a:rPr>
              <a:t> </a:t>
            </a:r>
            <a:r>
              <a:rPr lang="en-US" sz="3500">
                <a:solidFill>
                  <a:srgbClr val="FF9966"/>
                </a:solidFill>
              </a:rPr>
              <a:t>E  L</a:t>
            </a:r>
            <a:r>
              <a:rPr lang="en-US" sz="3000">
                <a:solidFill>
                  <a:srgbClr val="FF9966"/>
                </a:solidFill>
              </a:rPr>
              <a:t> </a:t>
            </a:r>
            <a:r>
              <a:rPr lang="en-US" sz="3500">
                <a:solidFill>
                  <a:srgbClr val="FF9966"/>
                </a:solidFill>
              </a:rPr>
              <a:t>E</a:t>
            </a:r>
            <a:r>
              <a:rPr lang="en-US" sz="3000">
                <a:solidFill>
                  <a:srgbClr val="FF9966"/>
                </a:solidFill>
              </a:rPr>
              <a:t> </a:t>
            </a:r>
            <a:r>
              <a:rPr lang="en-US" sz="3500">
                <a:solidFill>
                  <a:srgbClr val="FF9966"/>
                </a:solidFill>
              </a:rPr>
              <a:t>A</a:t>
            </a:r>
            <a:r>
              <a:rPr lang="en-US" sz="3000">
                <a:solidFill>
                  <a:srgbClr val="FF9966"/>
                </a:solidFill>
              </a:rPr>
              <a:t> </a:t>
            </a:r>
            <a:r>
              <a:rPr lang="en-US" sz="3500">
                <a:solidFill>
                  <a:srgbClr val="FF9966"/>
                </a:solidFill>
              </a:rPr>
              <a:t>R</a:t>
            </a:r>
            <a:r>
              <a:rPr lang="en-US" sz="3000">
                <a:solidFill>
                  <a:srgbClr val="FF9966"/>
                </a:solidFill>
              </a:rPr>
              <a:t> </a:t>
            </a:r>
            <a:r>
              <a:rPr lang="en-US" sz="3500">
                <a:solidFill>
                  <a:srgbClr val="FF9966"/>
                </a:solidFill>
              </a:rPr>
              <a:t>N</a:t>
            </a:r>
            <a:r>
              <a:rPr lang="en-US" sz="3000">
                <a:solidFill>
                  <a:srgbClr val="FF9966"/>
                </a:solidFill>
              </a:rPr>
              <a:t> </a:t>
            </a:r>
            <a:r>
              <a:rPr lang="en-US" sz="3500">
                <a:solidFill>
                  <a:srgbClr val="FF9966"/>
                </a:solidFill>
              </a:rPr>
              <a:t>I</a:t>
            </a:r>
            <a:r>
              <a:rPr lang="en-US" sz="3000">
                <a:solidFill>
                  <a:srgbClr val="FF9966"/>
                </a:solidFill>
              </a:rPr>
              <a:t> </a:t>
            </a:r>
            <a:r>
              <a:rPr lang="en-US" sz="3500">
                <a:solidFill>
                  <a:srgbClr val="FF9966"/>
                </a:solidFill>
              </a:rPr>
              <a:t>N</a:t>
            </a:r>
            <a:r>
              <a:rPr lang="en-US" sz="3000">
                <a:solidFill>
                  <a:srgbClr val="FF9966"/>
                </a:solidFill>
              </a:rPr>
              <a:t> </a:t>
            </a:r>
            <a:r>
              <a:rPr lang="en-US" sz="3500">
                <a:solidFill>
                  <a:srgbClr val="FF9966"/>
                </a:solidFill>
              </a:rPr>
              <a:t>G  </a:t>
            </a:r>
            <a:r>
              <a:rPr lang="en-US" sz="4000">
                <a:solidFill>
                  <a:srgbClr val="FF9966"/>
                </a:solidFill>
              </a:rPr>
              <a:t>2</a:t>
            </a:r>
            <a:r>
              <a:rPr lang="en-US" sz="3700">
                <a:solidFill>
                  <a:srgbClr val="FF9966"/>
                </a:solidFill>
              </a:rPr>
              <a:t>:   </a:t>
            </a:r>
            <a:br>
              <a:rPr lang="en-US" sz="3700">
                <a:solidFill>
                  <a:srgbClr val="FF9966"/>
                </a:solidFill>
              </a:rPr>
            </a:br>
            <a:r>
              <a:rPr lang="en-US" sz="4000">
                <a:solidFill>
                  <a:srgbClr val="996633"/>
                </a:solidFill>
              </a:rPr>
              <a:t>B.  fall in cost of producing the software</a:t>
            </a:r>
          </a:p>
        </p:txBody>
      </p:sp>
      <p:sp>
        <p:nvSpPr>
          <p:cNvPr id="123907" name="Rectangle 6"/>
          <p:cNvSpPr>
            <a:spLocks noChangeArrowheads="1"/>
          </p:cNvSpPr>
          <p:nvPr/>
        </p:nvSpPr>
        <p:spPr bwMode="auto">
          <a:xfrm>
            <a:off x="8432800" y="6367463"/>
            <a:ext cx="609600" cy="374650"/>
          </a:xfrm>
          <a:prstGeom prst="rect">
            <a:avLst/>
          </a:prstGeom>
          <a:noFill/>
          <a:ln w="9525">
            <a:noFill/>
            <a:miter lim="800000"/>
            <a:headEnd/>
            <a:tailEnd/>
          </a:ln>
        </p:spPr>
        <p:txBody>
          <a:bodyPr anchor="ctr"/>
          <a:lstStyle/>
          <a:p>
            <a:fld id="{CE8DD0DD-AE40-478E-BA04-3BE7BD5337F8}" type="slidenum">
              <a:rPr lang="en-US" sz="1700">
                <a:solidFill>
                  <a:srgbClr val="777777"/>
                </a:solidFill>
                <a:cs typeface="Arial" charset="0"/>
              </a:rPr>
              <a:pPr/>
              <a:t>47</a:t>
            </a:fld>
            <a:endParaRPr lang="en-US" sz="1700">
              <a:solidFill>
                <a:srgbClr val="777777"/>
              </a:solidFill>
              <a:cs typeface="Arial" charset="0"/>
            </a:endParaRPr>
          </a:p>
        </p:txBody>
      </p:sp>
      <p:sp>
        <p:nvSpPr>
          <p:cNvPr id="106503" name="Text Box 7"/>
          <p:cNvSpPr txBox="1">
            <a:spLocks noChangeArrowheads="1"/>
          </p:cNvSpPr>
          <p:nvPr/>
        </p:nvSpPr>
        <p:spPr bwMode="auto">
          <a:xfrm>
            <a:off x="5995988" y="1779588"/>
            <a:ext cx="2292350" cy="2352675"/>
          </a:xfrm>
          <a:prstGeom prst="rect">
            <a:avLst/>
          </a:prstGeom>
          <a:solidFill>
            <a:schemeClr val="bg1"/>
          </a:solidFill>
          <a:ln w="9525">
            <a:noFill/>
            <a:miter lim="800000"/>
            <a:headEnd/>
            <a:tailEnd/>
          </a:ln>
          <a:effectLst>
            <a:outerShdw dist="71842" dir="2700000" algn="ctr" rotWithShape="0">
              <a:schemeClr val="bg2"/>
            </a:outerShdw>
          </a:effectLst>
        </p:spPr>
        <p:txBody>
          <a:bodyPr/>
          <a:lstStyle/>
          <a:p>
            <a:pPr>
              <a:lnSpc>
                <a:spcPct val="105000"/>
              </a:lnSpc>
              <a:spcBef>
                <a:spcPct val="30000"/>
              </a:spcBef>
              <a:defRPr/>
            </a:pPr>
            <a:r>
              <a:rPr lang="en-US" sz="2600">
                <a:cs typeface="Arial" charset="0"/>
              </a:rPr>
              <a:t>The </a:t>
            </a:r>
            <a:r>
              <a:rPr lang="en-US" sz="2600" b="1">
                <a:cs typeface="Arial" charset="0"/>
              </a:rPr>
              <a:t>S</a:t>
            </a:r>
            <a:r>
              <a:rPr lang="en-US" sz="2600">
                <a:cs typeface="Arial" charset="0"/>
              </a:rPr>
              <a:t> curve shifts to the right: </a:t>
            </a:r>
          </a:p>
          <a:p>
            <a:pPr>
              <a:lnSpc>
                <a:spcPct val="105000"/>
              </a:lnSpc>
              <a:spcBef>
                <a:spcPct val="30000"/>
              </a:spcBef>
              <a:defRPr/>
            </a:pPr>
            <a:r>
              <a:rPr lang="en-US" sz="2600">
                <a:cs typeface="Arial" charset="0"/>
              </a:rPr>
              <a:t>at each price, </a:t>
            </a:r>
            <a:br>
              <a:rPr lang="en-US" sz="2600">
                <a:cs typeface="Arial" charset="0"/>
              </a:rPr>
            </a:br>
            <a:r>
              <a:rPr lang="en-US" sz="2600" b="1" i="1">
                <a:cs typeface="Arial" charset="0"/>
              </a:rPr>
              <a:t>Q</a:t>
            </a:r>
            <a:r>
              <a:rPr lang="en-US" sz="2600">
                <a:cs typeface="Arial" charset="0"/>
              </a:rPr>
              <a:t> increases.</a:t>
            </a:r>
          </a:p>
        </p:txBody>
      </p:sp>
      <p:grpSp>
        <p:nvGrpSpPr>
          <p:cNvPr id="123909" name="Group 8"/>
          <p:cNvGrpSpPr>
            <a:grpSpLocks/>
          </p:cNvGrpSpPr>
          <p:nvPr/>
        </p:nvGrpSpPr>
        <p:grpSpPr bwMode="auto">
          <a:xfrm>
            <a:off x="1846263" y="1741488"/>
            <a:ext cx="4714875" cy="3775075"/>
            <a:chOff x="2602" y="1083"/>
            <a:chExt cx="3055" cy="2115"/>
          </a:xfrm>
        </p:grpSpPr>
        <p:sp>
          <p:nvSpPr>
            <p:cNvPr id="123930" name="Line 9"/>
            <p:cNvSpPr>
              <a:spLocks noChangeShapeType="1"/>
            </p:cNvSpPr>
            <p:nvPr/>
          </p:nvSpPr>
          <p:spPr bwMode="auto">
            <a:xfrm>
              <a:off x="2603" y="1083"/>
              <a:ext cx="0" cy="2115"/>
            </a:xfrm>
            <a:prstGeom prst="line">
              <a:avLst/>
            </a:prstGeom>
            <a:noFill/>
            <a:ln w="12700">
              <a:solidFill>
                <a:schemeClr val="tx1"/>
              </a:solidFill>
              <a:round/>
              <a:headEnd/>
              <a:tailEnd/>
            </a:ln>
          </p:spPr>
          <p:txBody>
            <a:bodyPr/>
            <a:lstStyle/>
            <a:p>
              <a:endParaRPr lang="en-US"/>
            </a:p>
          </p:txBody>
        </p:sp>
        <p:sp>
          <p:nvSpPr>
            <p:cNvPr id="123931" name="Line 10"/>
            <p:cNvSpPr>
              <a:spLocks noChangeShapeType="1"/>
            </p:cNvSpPr>
            <p:nvPr/>
          </p:nvSpPr>
          <p:spPr bwMode="auto">
            <a:xfrm>
              <a:off x="2602" y="3197"/>
              <a:ext cx="3055" cy="0"/>
            </a:xfrm>
            <a:prstGeom prst="line">
              <a:avLst/>
            </a:prstGeom>
            <a:noFill/>
            <a:ln w="12700">
              <a:solidFill>
                <a:schemeClr val="tx1"/>
              </a:solidFill>
              <a:round/>
              <a:headEnd/>
              <a:tailEnd/>
            </a:ln>
          </p:spPr>
          <p:txBody>
            <a:bodyPr/>
            <a:lstStyle/>
            <a:p>
              <a:endParaRPr lang="en-US"/>
            </a:p>
          </p:txBody>
        </p:sp>
      </p:grpSp>
      <p:sp>
        <p:nvSpPr>
          <p:cNvPr id="123910" name="Text Box 11"/>
          <p:cNvSpPr txBox="1">
            <a:spLocks noChangeArrowheads="1"/>
          </p:cNvSpPr>
          <p:nvPr/>
        </p:nvSpPr>
        <p:spPr bwMode="auto">
          <a:xfrm>
            <a:off x="398463" y="1524000"/>
            <a:ext cx="1406525" cy="1096963"/>
          </a:xfrm>
          <a:prstGeom prst="rect">
            <a:avLst/>
          </a:prstGeom>
          <a:noFill/>
          <a:ln w="9525">
            <a:noFill/>
            <a:miter lim="800000"/>
            <a:headEnd/>
            <a:tailEnd/>
          </a:ln>
        </p:spPr>
        <p:txBody>
          <a:bodyPr>
            <a:spAutoFit/>
          </a:bodyPr>
          <a:lstStyle/>
          <a:p>
            <a:pPr algn="r">
              <a:spcBef>
                <a:spcPct val="50000"/>
              </a:spcBef>
            </a:pPr>
            <a:r>
              <a:rPr lang="en-US" sz="2200">
                <a:cs typeface="Arial" charset="0"/>
              </a:rPr>
              <a:t>Price of tax return software</a:t>
            </a:r>
          </a:p>
        </p:txBody>
      </p:sp>
      <p:sp>
        <p:nvSpPr>
          <p:cNvPr id="123911" name="Text Box 12"/>
          <p:cNvSpPr txBox="1">
            <a:spLocks noChangeArrowheads="1"/>
          </p:cNvSpPr>
          <p:nvPr/>
        </p:nvSpPr>
        <p:spPr bwMode="auto">
          <a:xfrm>
            <a:off x="4552950" y="5513388"/>
            <a:ext cx="2209800" cy="762000"/>
          </a:xfrm>
          <a:prstGeom prst="rect">
            <a:avLst/>
          </a:prstGeom>
          <a:noFill/>
          <a:ln w="9525">
            <a:noFill/>
            <a:miter lim="800000"/>
            <a:headEnd/>
            <a:tailEnd/>
          </a:ln>
        </p:spPr>
        <p:txBody>
          <a:bodyPr>
            <a:spAutoFit/>
          </a:bodyPr>
          <a:lstStyle/>
          <a:p>
            <a:pPr algn="r">
              <a:spcBef>
                <a:spcPct val="50000"/>
              </a:spcBef>
            </a:pPr>
            <a:r>
              <a:rPr lang="en-US" sz="2200">
                <a:cs typeface="Arial" charset="0"/>
              </a:rPr>
              <a:t>Quantity of tax return software</a:t>
            </a:r>
          </a:p>
        </p:txBody>
      </p:sp>
      <p:sp>
        <p:nvSpPr>
          <p:cNvPr id="123912" name="Line 13"/>
          <p:cNvSpPr>
            <a:spLocks noChangeShapeType="1"/>
          </p:cNvSpPr>
          <p:nvPr/>
        </p:nvSpPr>
        <p:spPr bwMode="auto">
          <a:xfrm rot="4500000">
            <a:off x="1938338" y="2465388"/>
            <a:ext cx="2241550" cy="2787650"/>
          </a:xfrm>
          <a:prstGeom prst="line">
            <a:avLst/>
          </a:prstGeom>
          <a:noFill/>
          <a:ln w="38100">
            <a:solidFill>
              <a:schemeClr val="tx1"/>
            </a:solidFill>
            <a:round/>
            <a:headEnd/>
            <a:tailEnd/>
          </a:ln>
        </p:spPr>
        <p:txBody>
          <a:bodyPr/>
          <a:lstStyle/>
          <a:p>
            <a:endParaRPr lang="en-US"/>
          </a:p>
        </p:txBody>
      </p:sp>
      <p:sp>
        <p:nvSpPr>
          <p:cNvPr id="123913" name="Text Box 14"/>
          <p:cNvSpPr txBox="1">
            <a:spLocks noChangeArrowheads="1"/>
          </p:cNvSpPr>
          <p:nvPr/>
        </p:nvSpPr>
        <p:spPr bwMode="auto">
          <a:xfrm>
            <a:off x="3897313" y="2009775"/>
            <a:ext cx="517525" cy="427038"/>
          </a:xfrm>
          <a:prstGeom prst="rect">
            <a:avLst/>
          </a:prstGeom>
          <a:noFill/>
          <a:ln w="9525">
            <a:noFill/>
            <a:miter lim="800000"/>
            <a:headEnd/>
            <a:tailEnd/>
          </a:ln>
        </p:spPr>
        <p:txBody>
          <a:bodyPr>
            <a:spAutoFit/>
          </a:bodyPr>
          <a:lstStyle/>
          <a:p>
            <a:pPr algn="ctr">
              <a:spcBef>
                <a:spcPct val="50000"/>
              </a:spcBef>
            </a:pPr>
            <a:r>
              <a:rPr lang="en-US" sz="2200" b="1" i="1">
                <a:latin typeface="Tahoma" pitchFamily="1" charset="0"/>
                <a:cs typeface="Arial" charset="0"/>
              </a:rPr>
              <a:t>S</a:t>
            </a:r>
            <a:r>
              <a:rPr lang="en-US" sz="2200" b="1" baseline="-25000">
                <a:latin typeface="Tahoma" pitchFamily="1" charset="0"/>
                <a:cs typeface="Arial" charset="0"/>
              </a:rPr>
              <a:t>1</a:t>
            </a:r>
          </a:p>
        </p:txBody>
      </p:sp>
      <p:grpSp>
        <p:nvGrpSpPr>
          <p:cNvPr id="123914" name="Group 15"/>
          <p:cNvGrpSpPr>
            <a:grpSpLocks/>
          </p:cNvGrpSpPr>
          <p:nvPr/>
        </p:nvGrpSpPr>
        <p:grpSpPr bwMode="auto">
          <a:xfrm>
            <a:off x="1851025" y="3175000"/>
            <a:ext cx="1711325" cy="2335213"/>
            <a:chOff x="357" y="2450"/>
            <a:chExt cx="795" cy="646"/>
          </a:xfrm>
        </p:grpSpPr>
        <p:sp>
          <p:nvSpPr>
            <p:cNvPr id="123928" name="Line 16"/>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123929" name="Line 17"/>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123915" name="Oval 18"/>
          <p:cNvSpPr>
            <a:spLocks noChangeArrowheads="1"/>
          </p:cNvSpPr>
          <p:nvPr/>
        </p:nvSpPr>
        <p:spPr bwMode="auto">
          <a:xfrm>
            <a:off x="3479800" y="3111500"/>
            <a:ext cx="139700" cy="138113"/>
          </a:xfrm>
          <a:prstGeom prst="ellipse">
            <a:avLst/>
          </a:prstGeom>
          <a:solidFill>
            <a:srgbClr val="000000"/>
          </a:solidFill>
          <a:ln w="9525">
            <a:noFill/>
            <a:prstDash val="dash"/>
            <a:round/>
            <a:headEnd/>
            <a:tailEnd/>
          </a:ln>
        </p:spPr>
        <p:txBody>
          <a:bodyPr wrap="none" anchor="ctr"/>
          <a:lstStyle/>
          <a:p>
            <a:pPr eaLnBrk="0" hangingPunct="0"/>
            <a:endParaRPr lang="en-US"/>
          </a:p>
        </p:txBody>
      </p:sp>
      <p:sp>
        <p:nvSpPr>
          <p:cNvPr id="123916" name="Text Box 19"/>
          <p:cNvSpPr txBox="1">
            <a:spLocks noChangeArrowheads="1"/>
          </p:cNvSpPr>
          <p:nvPr/>
        </p:nvSpPr>
        <p:spPr bwMode="auto">
          <a:xfrm>
            <a:off x="1273175" y="2957513"/>
            <a:ext cx="603250" cy="427037"/>
          </a:xfrm>
          <a:prstGeom prst="rect">
            <a:avLst/>
          </a:prstGeom>
          <a:noFill/>
          <a:ln w="9525">
            <a:noFill/>
            <a:miter lim="800000"/>
            <a:headEnd/>
            <a:tailEnd/>
          </a:ln>
        </p:spPr>
        <p:txBody>
          <a:bodyPr>
            <a:spAutoFit/>
          </a:bodyPr>
          <a:lstStyle/>
          <a:p>
            <a:pPr algn="ctr">
              <a:spcBef>
                <a:spcPct val="50000"/>
              </a:spcBef>
            </a:pPr>
            <a:r>
              <a:rPr lang="en-US" sz="2200" b="1" i="1">
                <a:latin typeface="Tahoma" pitchFamily="1" charset="0"/>
                <a:cs typeface="Arial" charset="0"/>
              </a:rPr>
              <a:t>P</a:t>
            </a:r>
            <a:r>
              <a:rPr lang="en-US" sz="2200" b="1" baseline="-25000">
                <a:latin typeface="Tahoma" pitchFamily="1" charset="0"/>
                <a:cs typeface="Arial" charset="0"/>
              </a:rPr>
              <a:t>1</a:t>
            </a:r>
          </a:p>
        </p:txBody>
      </p:sp>
      <p:sp>
        <p:nvSpPr>
          <p:cNvPr id="123917" name="Text Box 20"/>
          <p:cNvSpPr txBox="1">
            <a:spLocks noChangeArrowheads="1"/>
          </p:cNvSpPr>
          <p:nvPr/>
        </p:nvSpPr>
        <p:spPr bwMode="auto">
          <a:xfrm>
            <a:off x="3259138" y="5480050"/>
            <a:ext cx="603250" cy="427038"/>
          </a:xfrm>
          <a:prstGeom prst="rect">
            <a:avLst/>
          </a:prstGeom>
          <a:noFill/>
          <a:ln w="9525">
            <a:noFill/>
            <a:miter lim="800000"/>
            <a:headEnd/>
            <a:tailEnd/>
          </a:ln>
        </p:spPr>
        <p:txBody>
          <a:bodyPr>
            <a:spAutoFit/>
          </a:bodyPr>
          <a:lstStyle/>
          <a:p>
            <a:pPr algn="ctr">
              <a:spcBef>
                <a:spcPct val="50000"/>
              </a:spcBef>
            </a:pPr>
            <a:r>
              <a:rPr lang="en-US" sz="2200" b="1" i="1">
                <a:latin typeface="Tahoma" pitchFamily="1" charset="0"/>
                <a:cs typeface="Arial" charset="0"/>
              </a:rPr>
              <a:t>Q</a:t>
            </a:r>
            <a:r>
              <a:rPr lang="en-US" sz="2200" b="1" baseline="-25000">
                <a:latin typeface="Tahoma" pitchFamily="1" charset="0"/>
                <a:cs typeface="Arial" charset="0"/>
              </a:rPr>
              <a:t>1</a:t>
            </a:r>
          </a:p>
        </p:txBody>
      </p:sp>
      <p:grpSp>
        <p:nvGrpSpPr>
          <p:cNvPr id="106517" name="Group 21"/>
          <p:cNvGrpSpPr>
            <a:grpSpLocks/>
          </p:cNvGrpSpPr>
          <p:nvPr/>
        </p:nvGrpSpPr>
        <p:grpSpPr bwMode="auto">
          <a:xfrm>
            <a:off x="2573338" y="2058988"/>
            <a:ext cx="2787650" cy="2968625"/>
            <a:chOff x="1481" y="1297"/>
            <a:chExt cx="1756" cy="1870"/>
          </a:xfrm>
        </p:grpSpPr>
        <p:sp>
          <p:nvSpPr>
            <p:cNvPr id="123926" name="Text Box 22"/>
            <p:cNvSpPr txBox="1">
              <a:spLocks noChangeArrowheads="1"/>
            </p:cNvSpPr>
            <p:nvPr/>
          </p:nvSpPr>
          <p:spPr bwMode="auto">
            <a:xfrm>
              <a:off x="2855" y="1297"/>
              <a:ext cx="380" cy="269"/>
            </a:xfrm>
            <a:prstGeom prst="rect">
              <a:avLst/>
            </a:prstGeom>
            <a:noFill/>
            <a:ln w="9525">
              <a:noFill/>
              <a:miter lim="800000"/>
              <a:headEnd/>
              <a:tailEnd/>
            </a:ln>
          </p:spPr>
          <p:txBody>
            <a:bodyPr>
              <a:spAutoFit/>
            </a:bodyPr>
            <a:lstStyle/>
            <a:p>
              <a:pPr algn="ctr">
                <a:spcBef>
                  <a:spcPct val="50000"/>
                </a:spcBef>
              </a:pPr>
              <a:r>
                <a:rPr lang="en-US" sz="2200" b="1" i="1">
                  <a:solidFill>
                    <a:srgbClr val="A50021"/>
                  </a:solidFill>
                  <a:latin typeface="Tahoma" pitchFamily="1" charset="0"/>
                  <a:cs typeface="Arial" charset="0"/>
                </a:rPr>
                <a:t>S</a:t>
              </a:r>
              <a:r>
                <a:rPr lang="en-US" sz="2200" b="1" baseline="-25000">
                  <a:solidFill>
                    <a:srgbClr val="A50021"/>
                  </a:solidFill>
                  <a:latin typeface="Tahoma" pitchFamily="1" charset="0"/>
                  <a:cs typeface="Arial" charset="0"/>
                </a:rPr>
                <a:t>2</a:t>
              </a:r>
            </a:p>
          </p:txBody>
        </p:sp>
        <p:sp>
          <p:nvSpPr>
            <p:cNvPr id="123927" name="Line 23"/>
            <p:cNvSpPr>
              <a:spLocks noChangeShapeType="1"/>
            </p:cNvSpPr>
            <p:nvPr/>
          </p:nvSpPr>
          <p:spPr bwMode="auto">
            <a:xfrm rot="4500000">
              <a:off x="1653" y="1583"/>
              <a:ext cx="1412" cy="1756"/>
            </a:xfrm>
            <a:prstGeom prst="line">
              <a:avLst/>
            </a:prstGeom>
            <a:noFill/>
            <a:ln w="38100">
              <a:solidFill>
                <a:srgbClr val="CC0000"/>
              </a:solidFill>
              <a:round/>
              <a:headEnd/>
              <a:tailEnd/>
            </a:ln>
          </p:spPr>
          <p:txBody>
            <a:bodyPr/>
            <a:lstStyle/>
            <a:p>
              <a:endParaRPr lang="en-US"/>
            </a:p>
          </p:txBody>
        </p:sp>
      </p:grpSp>
      <p:grpSp>
        <p:nvGrpSpPr>
          <p:cNvPr id="106520" name="Group 24"/>
          <p:cNvGrpSpPr>
            <a:grpSpLocks/>
          </p:cNvGrpSpPr>
          <p:nvPr/>
        </p:nvGrpSpPr>
        <p:grpSpPr bwMode="auto">
          <a:xfrm>
            <a:off x="3557588" y="3109913"/>
            <a:ext cx="1220787" cy="2781300"/>
            <a:chOff x="2101" y="1959"/>
            <a:chExt cx="769" cy="1752"/>
          </a:xfrm>
        </p:grpSpPr>
        <p:sp>
          <p:nvSpPr>
            <p:cNvPr id="123921" name="Text Box 25"/>
            <p:cNvSpPr txBox="1">
              <a:spLocks noChangeArrowheads="1"/>
            </p:cNvSpPr>
            <p:nvPr/>
          </p:nvSpPr>
          <p:spPr bwMode="auto">
            <a:xfrm>
              <a:off x="2490" y="3442"/>
              <a:ext cx="380"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1" charset="0"/>
                  <a:cs typeface="Arial" charset="0"/>
                </a:rPr>
                <a:t>Q</a:t>
              </a:r>
              <a:r>
                <a:rPr lang="en-US" sz="2200" b="1" baseline="-25000">
                  <a:latin typeface="Tahoma" pitchFamily="1" charset="0"/>
                  <a:cs typeface="Arial" charset="0"/>
                </a:rPr>
                <a:t>2</a:t>
              </a:r>
            </a:p>
          </p:txBody>
        </p:sp>
        <p:grpSp>
          <p:nvGrpSpPr>
            <p:cNvPr id="123922" name="Group 26"/>
            <p:cNvGrpSpPr>
              <a:grpSpLocks/>
            </p:cNvGrpSpPr>
            <p:nvPr/>
          </p:nvGrpSpPr>
          <p:grpSpPr bwMode="auto">
            <a:xfrm>
              <a:off x="2101" y="1998"/>
              <a:ext cx="598" cy="1471"/>
              <a:chOff x="357" y="2450"/>
              <a:chExt cx="795" cy="646"/>
            </a:xfrm>
          </p:grpSpPr>
          <p:sp>
            <p:nvSpPr>
              <p:cNvPr id="123924" name="Line 27"/>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123925" name="Line 28"/>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123923" name="Oval 29"/>
            <p:cNvSpPr>
              <a:spLocks noChangeArrowheads="1"/>
            </p:cNvSpPr>
            <p:nvPr/>
          </p:nvSpPr>
          <p:spPr bwMode="auto">
            <a:xfrm>
              <a:off x="2649" y="1959"/>
              <a:ext cx="88" cy="87"/>
            </a:xfrm>
            <a:prstGeom prst="ellipse">
              <a:avLst/>
            </a:prstGeom>
            <a:solidFill>
              <a:srgbClr val="FF0000"/>
            </a:solidFill>
            <a:ln w="9525">
              <a:noFill/>
              <a:prstDash val="dash"/>
              <a:round/>
              <a:headEnd/>
              <a:tailEnd/>
            </a:ln>
          </p:spPr>
          <p:txBody>
            <a:bodyPr wrap="none" anchor="ctr"/>
            <a:lstStyle/>
            <a:p>
              <a:pPr eaLnBrk="0" hangingPunct="0"/>
              <a:endParaRPr lang="en-US"/>
            </a:p>
          </p:txBody>
        </p:sp>
      </p:grpSp>
      <p:sp>
        <p:nvSpPr>
          <p:cNvPr id="106526" name="Line 30"/>
          <p:cNvSpPr>
            <a:spLocks noChangeShapeType="1"/>
          </p:cNvSpPr>
          <p:nvPr/>
        </p:nvSpPr>
        <p:spPr bwMode="auto">
          <a:xfrm>
            <a:off x="3621088" y="3167063"/>
            <a:ext cx="823912" cy="0"/>
          </a:xfrm>
          <a:prstGeom prst="line">
            <a:avLst/>
          </a:prstGeom>
          <a:noFill/>
          <a:ln w="44450">
            <a:solidFill>
              <a:srgbClr val="CC0000"/>
            </a:solidFill>
            <a:round/>
            <a:headEnd/>
            <a:tailEnd type="triangle" w="lg" len="lg"/>
          </a:ln>
        </p:spPr>
        <p:txBody>
          <a:bodyPr/>
          <a:lstStyle/>
          <a:p>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6503"/>
                                        </p:tgtEl>
                                        <p:attrNameLst>
                                          <p:attrName>style.visibility</p:attrName>
                                        </p:attrNameLst>
                                      </p:cBhvr>
                                      <p:to>
                                        <p:strVal val="visible"/>
                                      </p:to>
                                    </p:set>
                                    <p:animEffect transition="in" filter="dissolve">
                                      <p:cBhvr>
                                        <p:cTn id="7" dur="500"/>
                                        <p:tgtEl>
                                          <p:spTgt spid="10650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6526"/>
                                        </p:tgtEl>
                                        <p:attrNameLst>
                                          <p:attrName>style.visibility</p:attrName>
                                        </p:attrNameLst>
                                      </p:cBhvr>
                                      <p:to>
                                        <p:strVal val="visible"/>
                                      </p:to>
                                    </p:set>
                                    <p:animEffect transition="in" filter="wipe(left)">
                                      <p:cBhvr>
                                        <p:cTn id="12" dur="500"/>
                                        <p:tgtEl>
                                          <p:spTgt spid="106526"/>
                                        </p:tgtEl>
                                      </p:cBhvr>
                                    </p:animEffect>
                                  </p:childTnLst>
                                </p:cTn>
                              </p:par>
                            </p:childTnLst>
                          </p:cTn>
                        </p:par>
                        <p:par>
                          <p:cTn id="13" fill="hold">
                            <p:stCondLst>
                              <p:cond delay="500"/>
                            </p:stCondLst>
                            <p:childTnLst>
                              <p:par>
                                <p:cTn id="14" presetID="18" presetClass="entr" presetSubtype="3" fill="hold" nodeType="afterEffect">
                                  <p:stCondLst>
                                    <p:cond delay="0"/>
                                  </p:stCondLst>
                                  <p:childTnLst>
                                    <p:set>
                                      <p:cBhvr>
                                        <p:cTn id="15" dur="1" fill="hold">
                                          <p:stCondLst>
                                            <p:cond delay="0"/>
                                          </p:stCondLst>
                                        </p:cTn>
                                        <p:tgtEl>
                                          <p:spTgt spid="106517"/>
                                        </p:tgtEl>
                                        <p:attrNameLst>
                                          <p:attrName>style.visibility</p:attrName>
                                        </p:attrNameLst>
                                      </p:cBhvr>
                                      <p:to>
                                        <p:strVal val="visible"/>
                                      </p:to>
                                    </p:set>
                                    <p:animEffect transition="in" filter="strips(upRight)">
                                      <p:cBhvr>
                                        <p:cTn id="16" dur="500"/>
                                        <p:tgtEl>
                                          <p:spTgt spid="106517"/>
                                        </p:tgtEl>
                                      </p:cBhvr>
                                    </p:animEffect>
                                  </p:childTnLst>
                                </p:cTn>
                              </p:par>
                            </p:childTnLst>
                          </p:cTn>
                        </p:par>
                        <p:par>
                          <p:cTn id="17" fill="hold">
                            <p:stCondLst>
                              <p:cond delay="1000"/>
                            </p:stCondLst>
                            <p:childTnLst>
                              <p:par>
                                <p:cTn id="18" presetID="18" presetClass="entr" presetSubtype="6" fill="hold" nodeType="afterEffect">
                                  <p:stCondLst>
                                    <p:cond delay="0"/>
                                  </p:stCondLst>
                                  <p:childTnLst>
                                    <p:set>
                                      <p:cBhvr>
                                        <p:cTn id="19" dur="1" fill="hold">
                                          <p:stCondLst>
                                            <p:cond delay="0"/>
                                          </p:stCondLst>
                                        </p:cTn>
                                        <p:tgtEl>
                                          <p:spTgt spid="106520"/>
                                        </p:tgtEl>
                                        <p:attrNameLst>
                                          <p:attrName>style.visibility</p:attrName>
                                        </p:attrNameLst>
                                      </p:cBhvr>
                                      <p:to>
                                        <p:strVal val="visible"/>
                                      </p:to>
                                    </p:set>
                                    <p:animEffect transition="in" filter="strips(downRight)">
                                      <p:cBhvr>
                                        <p:cTn id="20" dur="500"/>
                                        <p:tgtEl>
                                          <p:spTgt spid="106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3" grpId="0" animBg="1"/>
      <p:bldP spid="10652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953" name="Group 2"/>
          <p:cNvGrpSpPr>
            <a:grpSpLocks/>
          </p:cNvGrpSpPr>
          <p:nvPr/>
        </p:nvGrpSpPr>
        <p:grpSpPr bwMode="auto">
          <a:xfrm>
            <a:off x="0" y="0"/>
            <a:ext cx="1550988" cy="6869113"/>
            <a:chOff x="0" y="0"/>
            <a:chExt cx="977" cy="4327"/>
          </a:xfrm>
        </p:grpSpPr>
        <p:sp>
          <p:nvSpPr>
            <p:cNvPr id="125965" name="Rectangle 3"/>
            <p:cNvSpPr>
              <a:spLocks noChangeArrowheads="1"/>
            </p:cNvSpPr>
            <p:nvPr/>
          </p:nvSpPr>
          <p:spPr bwMode="auto">
            <a:xfrm rot="5400000">
              <a:off x="-2011" y="2011"/>
              <a:ext cx="4327" cy="306"/>
            </a:xfrm>
            <a:prstGeom prst="rect">
              <a:avLst/>
            </a:prstGeom>
            <a:gradFill rotWithShape="1">
              <a:gsLst>
                <a:gs pos="0">
                  <a:srgbClr val="FFFF66"/>
                </a:gs>
                <a:gs pos="100000">
                  <a:srgbClr val="FF9900"/>
                </a:gs>
              </a:gsLst>
              <a:lin ang="0" scaled="1"/>
            </a:gradFill>
            <a:ln w="9525">
              <a:noFill/>
              <a:miter lim="800000"/>
              <a:headEnd/>
              <a:tailEnd/>
            </a:ln>
          </p:spPr>
          <p:txBody>
            <a:bodyPr wrap="none" anchor="ctr"/>
            <a:lstStyle/>
            <a:p>
              <a:pPr eaLnBrk="0" hangingPunct="0"/>
              <a:endParaRPr lang="en-US"/>
            </a:p>
          </p:txBody>
        </p:sp>
        <p:sp>
          <p:nvSpPr>
            <p:cNvPr id="125966" name="Oval 4"/>
            <p:cNvSpPr>
              <a:spLocks noChangeArrowheads="1"/>
            </p:cNvSpPr>
            <p:nvPr/>
          </p:nvSpPr>
          <p:spPr bwMode="auto">
            <a:xfrm rot="5400000">
              <a:off x="86" y="39"/>
              <a:ext cx="930" cy="852"/>
            </a:xfrm>
            <a:prstGeom prst="ellipse">
              <a:avLst/>
            </a:prstGeom>
            <a:pattFill prst="wdUpDiag">
              <a:fgClr>
                <a:srgbClr val="FFFFCC"/>
              </a:fgClr>
              <a:bgClr>
                <a:schemeClr val="bg1"/>
              </a:bgClr>
            </a:pattFill>
            <a:ln w="9525">
              <a:noFill/>
              <a:round/>
              <a:headEnd/>
              <a:tailEnd/>
            </a:ln>
          </p:spPr>
          <p:txBody>
            <a:bodyPr wrap="none" anchor="ctr"/>
            <a:lstStyle/>
            <a:p>
              <a:pPr eaLnBrk="0" hangingPunct="0"/>
              <a:endParaRPr lang="en-US"/>
            </a:p>
          </p:txBody>
        </p:sp>
      </p:grpSp>
      <p:sp>
        <p:nvSpPr>
          <p:cNvPr id="108549" name="Rectangle 5"/>
          <p:cNvSpPr>
            <a:spLocks noGrp="1" noRot="1" noChangeArrowheads="1"/>
          </p:cNvSpPr>
          <p:nvPr>
            <p:ph type="title"/>
          </p:nvPr>
        </p:nvSpPr>
        <p:spPr>
          <a:xfrm>
            <a:off x="387350" y="177800"/>
            <a:ext cx="8229600" cy="1052513"/>
          </a:xfrm>
        </p:spPr>
        <p:txBody>
          <a:bodyPr/>
          <a:lstStyle/>
          <a:p>
            <a:pPr eaLnBrk="1" hangingPunct="1">
              <a:defRPr/>
            </a:pPr>
            <a:r>
              <a:rPr lang="en-US" sz="3500">
                <a:solidFill>
                  <a:srgbClr val="FF9966"/>
                </a:solidFill>
              </a:rPr>
              <a:t>A</a:t>
            </a:r>
            <a:r>
              <a:rPr lang="en-US" sz="3000">
                <a:solidFill>
                  <a:srgbClr val="FF9966"/>
                </a:solidFill>
              </a:rPr>
              <a:t> </a:t>
            </a:r>
            <a:r>
              <a:rPr lang="en-US" sz="3500">
                <a:solidFill>
                  <a:srgbClr val="FF9966"/>
                </a:solidFill>
              </a:rPr>
              <a:t>C</a:t>
            </a:r>
            <a:r>
              <a:rPr lang="en-US" sz="3000">
                <a:solidFill>
                  <a:srgbClr val="FF9966"/>
                </a:solidFill>
              </a:rPr>
              <a:t> </a:t>
            </a:r>
            <a:r>
              <a:rPr lang="en-US" sz="3500">
                <a:solidFill>
                  <a:srgbClr val="FF9966"/>
                </a:solidFill>
              </a:rPr>
              <a:t>T</a:t>
            </a:r>
            <a:r>
              <a:rPr lang="en-US" sz="3000">
                <a:solidFill>
                  <a:srgbClr val="FF9966"/>
                </a:solidFill>
              </a:rPr>
              <a:t> </a:t>
            </a:r>
            <a:r>
              <a:rPr lang="en-US" sz="3500">
                <a:solidFill>
                  <a:srgbClr val="FF9966"/>
                </a:solidFill>
              </a:rPr>
              <a:t>I</a:t>
            </a:r>
            <a:r>
              <a:rPr lang="en-US" sz="3000">
                <a:solidFill>
                  <a:srgbClr val="FF9966"/>
                </a:solidFill>
              </a:rPr>
              <a:t> </a:t>
            </a:r>
            <a:r>
              <a:rPr lang="en-US" sz="3500">
                <a:solidFill>
                  <a:srgbClr val="FF9966"/>
                </a:solidFill>
              </a:rPr>
              <a:t>V</a:t>
            </a:r>
            <a:r>
              <a:rPr lang="en-US" sz="3000">
                <a:solidFill>
                  <a:srgbClr val="FF9966"/>
                </a:solidFill>
              </a:rPr>
              <a:t> </a:t>
            </a:r>
            <a:r>
              <a:rPr lang="en-US" sz="3500">
                <a:solidFill>
                  <a:srgbClr val="FF9966"/>
                </a:solidFill>
              </a:rPr>
              <a:t>E  L</a:t>
            </a:r>
            <a:r>
              <a:rPr lang="en-US" sz="3000">
                <a:solidFill>
                  <a:srgbClr val="FF9966"/>
                </a:solidFill>
              </a:rPr>
              <a:t> </a:t>
            </a:r>
            <a:r>
              <a:rPr lang="en-US" sz="3500">
                <a:solidFill>
                  <a:srgbClr val="FF9966"/>
                </a:solidFill>
              </a:rPr>
              <a:t>E</a:t>
            </a:r>
            <a:r>
              <a:rPr lang="en-US" sz="3000">
                <a:solidFill>
                  <a:srgbClr val="FF9966"/>
                </a:solidFill>
              </a:rPr>
              <a:t> </a:t>
            </a:r>
            <a:r>
              <a:rPr lang="en-US" sz="3500">
                <a:solidFill>
                  <a:srgbClr val="FF9966"/>
                </a:solidFill>
              </a:rPr>
              <a:t>A</a:t>
            </a:r>
            <a:r>
              <a:rPr lang="en-US" sz="3000">
                <a:solidFill>
                  <a:srgbClr val="FF9966"/>
                </a:solidFill>
              </a:rPr>
              <a:t> </a:t>
            </a:r>
            <a:r>
              <a:rPr lang="en-US" sz="3500">
                <a:solidFill>
                  <a:srgbClr val="FF9966"/>
                </a:solidFill>
              </a:rPr>
              <a:t>R</a:t>
            </a:r>
            <a:r>
              <a:rPr lang="en-US" sz="3000">
                <a:solidFill>
                  <a:srgbClr val="FF9966"/>
                </a:solidFill>
              </a:rPr>
              <a:t> </a:t>
            </a:r>
            <a:r>
              <a:rPr lang="en-US" sz="3500">
                <a:solidFill>
                  <a:srgbClr val="FF9966"/>
                </a:solidFill>
              </a:rPr>
              <a:t>N</a:t>
            </a:r>
            <a:r>
              <a:rPr lang="en-US" sz="3000">
                <a:solidFill>
                  <a:srgbClr val="FF9966"/>
                </a:solidFill>
              </a:rPr>
              <a:t> </a:t>
            </a:r>
            <a:r>
              <a:rPr lang="en-US" sz="3500">
                <a:solidFill>
                  <a:srgbClr val="FF9966"/>
                </a:solidFill>
              </a:rPr>
              <a:t>I</a:t>
            </a:r>
            <a:r>
              <a:rPr lang="en-US" sz="3000">
                <a:solidFill>
                  <a:srgbClr val="FF9966"/>
                </a:solidFill>
              </a:rPr>
              <a:t> </a:t>
            </a:r>
            <a:r>
              <a:rPr lang="en-US" sz="3500">
                <a:solidFill>
                  <a:srgbClr val="FF9966"/>
                </a:solidFill>
              </a:rPr>
              <a:t>N</a:t>
            </a:r>
            <a:r>
              <a:rPr lang="en-US" sz="3000">
                <a:solidFill>
                  <a:srgbClr val="FF9966"/>
                </a:solidFill>
              </a:rPr>
              <a:t> </a:t>
            </a:r>
            <a:r>
              <a:rPr lang="en-US" sz="3500">
                <a:solidFill>
                  <a:srgbClr val="FF9966"/>
                </a:solidFill>
              </a:rPr>
              <a:t>G  </a:t>
            </a:r>
            <a:r>
              <a:rPr lang="en-US" sz="4000">
                <a:solidFill>
                  <a:srgbClr val="FF9966"/>
                </a:solidFill>
              </a:rPr>
              <a:t>2</a:t>
            </a:r>
            <a:r>
              <a:rPr lang="en-US" sz="3700">
                <a:solidFill>
                  <a:srgbClr val="FF9966"/>
                </a:solidFill>
              </a:rPr>
              <a:t>:   </a:t>
            </a:r>
            <a:br>
              <a:rPr lang="en-US" sz="3700">
                <a:solidFill>
                  <a:srgbClr val="FF9966"/>
                </a:solidFill>
              </a:rPr>
            </a:br>
            <a:r>
              <a:rPr lang="en-US" sz="4000">
                <a:solidFill>
                  <a:srgbClr val="996633"/>
                </a:solidFill>
              </a:rPr>
              <a:t>C. professional preparers raise their price</a:t>
            </a:r>
          </a:p>
        </p:txBody>
      </p:sp>
      <p:sp>
        <p:nvSpPr>
          <p:cNvPr id="125955" name="Rectangle 6"/>
          <p:cNvSpPr>
            <a:spLocks noChangeArrowheads="1"/>
          </p:cNvSpPr>
          <p:nvPr/>
        </p:nvSpPr>
        <p:spPr bwMode="auto">
          <a:xfrm>
            <a:off x="8432800" y="6367463"/>
            <a:ext cx="609600" cy="374650"/>
          </a:xfrm>
          <a:prstGeom prst="rect">
            <a:avLst/>
          </a:prstGeom>
          <a:noFill/>
          <a:ln w="9525">
            <a:noFill/>
            <a:miter lim="800000"/>
            <a:headEnd/>
            <a:tailEnd/>
          </a:ln>
        </p:spPr>
        <p:txBody>
          <a:bodyPr anchor="ctr"/>
          <a:lstStyle/>
          <a:p>
            <a:fld id="{D76DC340-0506-45BE-BE46-629E561E5E00}" type="slidenum">
              <a:rPr lang="en-US" sz="1700">
                <a:solidFill>
                  <a:srgbClr val="777777"/>
                </a:solidFill>
                <a:cs typeface="Arial" charset="0"/>
              </a:rPr>
              <a:pPr/>
              <a:t>48</a:t>
            </a:fld>
            <a:endParaRPr lang="en-US" sz="1700">
              <a:solidFill>
                <a:srgbClr val="777777"/>
              </a:solidFill>
              <a:cs typeface="Arial" charset="0"/>
            </a:endParaRPr>
          </a:p>
        </p:txBody>
      </p:sp>
      <p:sp>
        <p:nvSpPr>
          <p:cNvPr id="108551" name="Text Box 7"/>
          <p:cNvSpPr txBox="1">
            <a:spLocks noChangeArrowheads="1"/>
          </p:cNvSpPr>
          <p:nvPr/>
        </p:nvSpPr>
        <p:spPr bwMode="auto">
          <a:xfrm>
            <a:off x="5226050" y="1984375"/>
            <a:ext cx="2962275" cy="2246313"/>
          </a:xfrm>
          <a:prstGeom prst="rect">
            <a:avLst/>
          </a:prstGeom>
          <a:solidFill>
            <a:schemeClr val="bg1"/>
          </a:solidFill>
          <a:ln w="9525">
            <a:noFill/>
            <a:miter lim="800000"/>
            <a:headEnd/>
            <a:tailEnd/>
          </a:ln>
          <a:effectLst>
            <a:outerShdw dist="71842" dir="2700000" algn="ctr" rotWithShape="0">
              <a:schemeClr val="bg2"/>
            </a:outerShdw>
          </a:effectLst>
        </p:spPr>
        <p:txBody>
          <a:bodyPr/>
          <a:lstStyle/>
          <a:p>
            <a:pPr>
              <a:lnSpc>
                <a:spcPct val="105000"/>
              </a:lnSpc>
              <a:spcBef>
                <a:spcPct val="30000"/>
              </a:spcBef>
              <a:defRPr/>
            </a:pPr>
            <a:r>
              <a:rPr lang="en-US" sz="2600">
                <a:cs typeface="Arial" charset="0"/>
              </a:rPr>
              <a:t>This shifts the demand curve for tax preparation software, not the supply curve. </a:t>
            </a:r>
          </a:p>
        </p:txBody>
      </p:sp>
      <p:grpSp>
        <p:nvGrpSpPr>
          <p:cNvPr id="125957" name="Group 8"/>
          <p:cNvGrpSpPr>
            <a:grpSpLocks/>
          </p:cNvGrpSpPr>
          <p:nvPr/>
        </p:nvGrpSpPr>
        <p:grpSpPr bwMode="auto">
          <a:xfrm>
            <a:off x="398463" y="1524000"/>
            <a:ext cx="6364287" cy="4751388"/>
            <a:chOff x="111" y="960"/>
            <a:chExt cx="4009" cy="2993"/>
          </a:xfrm>
        </p:grpSpPr>
        <p:grpSp>
          <p:nvGrpSpPr>
            <p:cNvPr id="125958" name="Group 9"/>
            <p:cNvGrpSpPr>
              <a:grpSpLocks/>
            </p:cNvGrpSpPr>
            <p:nvPr/>
          </p:nvGrpSpPr>
          <p:grpSpPr bwMode="auto">
            <a:xfrm>
              <a:off x="1023" y="1097"/>
              <a:ext cx="2970" cy="2378"/>
              <a:chOff x="2602" y="1083"/>
              <a:chExt cx="3055" cy="2115"/>
            </a:xfrm>
          </p:grpSpPr>
          <p:sp>
            <p:nvSpPr>
              <p:cNvPr id="125963" name="Line 10"/>
              <p:cNvSpPr>
                <a:spLocks noChangeShapeType="1"/>
              </p:cNvSpPr>
              <p:nvPr/>
            </p:nvSpPr>
            <p:spPr bwMode="auto">
              <a:xfrm>
                <a:off x="2603" y="1083"/>
                <a:ext cx="0" cy="2115"/>
              </a:xfrm>
              <a:prstGeom prst="line">
                <a:avLst/>
              </a:prstGeom>
              <a:noFill/>
              <a:ln w="12700">
                <a:solidFill>
                  <a:schemeClr val="tx1"/>
                </a:solidFill>
                <a:round/>
                <a:headEnd/>
                <a:tailEnd/>
              </a:ln>
            </p:spPr>
            <p:txBody>
              <a:bodyPr/>
              <a:lstStyle/>
              <a:p>
                <a:endParaRPr lang="en-US"/>
              </a:p>
            </p:txBody>
          </p:sp>
          <p:sp>
            <p:nvSpPr>
              <p:cNvPr id="125964" name="Line 11"/>
              <p:cNvSpPr>
                <a:spLocks noChangeShapeType="1"/>
              </p:cNvSpPr>
              <p:nvPr/>
            </p:nvSpPr>
            <p:spPr bwMode="auto">
              <a:xfrm>
                <a:off x="2602" y="3197"/>
                <a:ext cx="3055" cy="0"/>
              </a:xfrm>
              <a:prstGeom prst="line">
                <a:avLst/>
              </a:prstGeom>
              <a:noFill/>
              <a:ln w="12700">
                <a:solidFill>
                  <a:schemeClr val="tx1"/>
                </a:solidFill>
                <a:round/>
                <a:headEnd/>
                <a:tailEnd/>
              </a:ln>
            </p:spPr>
            <p:txBody>
              <a:bodyPr/>
              <a:lstStyle/>
              <a:p>
                <a:endParaRPr lang="en-US"/>
              </a:p>
            </p:txBody>
          </p:sp>
        </p:grpSp>
        <p:sp>
          <p:nvSpPr>
            <p:cNvPr id="125959" name="Text Box 12"/>
            <p:cNvSpPr txBox="1">
              <a:spLocks noChangeArrowheads="1"/>
            </p:cNvSpPr>
            <p:nvPr/>
          </p:nvSpPr>
          <p:spPr bwMode="auto">
            <a:xfrm>
              <a:off x="111" y="960"/>
              <a:ext cx="886" cy="691"/>
            </a:xfrm>
            <a:prstGeom prst="rect">
              <a:avLst/>
            </a:prstGeom>
            <a:noFill/>
            <a:ln w="9525">
              <a:noFill/>
              <a:miter lim="800000"/>
              <a:headEnd/>
              <a:tailEnd/>
            </a:ln>
          </p:spPr>
          <p:txBody>
            <a:bodyPr>
              <a:spAutoFit/>
            </a:bodyPr>
            <a:lstStyle/>
            <a:p>
              <a:pPr algn="r">
                <a:spcBef>
                  <a:spcPct val="50000"/>
                </a:spcBef>
              </a:pPr>
              <a:r>
                <a:rPr lang="en-US" sz="2200">
                  <a:cs typeface="Arial" charset="0"/>
                </a:rPr>
                <a:t>Price of tax return software</a:t>
              </a:r>
            </a:p>
          </p:txBody>
        </p:sp>
        <p:sp>
          <p:nvSpPr>
            <p:cNvPr id="125960" name="Text Box 13"/>
            <p:cNvSpPr txBox="1">
              <a:spLocks noChangeArrowheads="1"/>
            </p:cNvSpPr>
            <p:nvPr/>
          </p:nvSpPr>
          <p:spPr bwMode="auto">
            <a:xfrm>
              <a:off x="2728" y="3473"/>
              <a:ext cx="1392" cy="480"/>
            </a:xfrm>
            <a:prstGeom prst="rect">
              <a:avLst/>
            </a:prstGeom>
            <a:noFill/>
            <a:ln w="9525">
              <a:noFill/>
              <a:miter lim="800000"/>
              <a:headEnd/>
              <a:tailEnd/>
            </a:ln>
          </p:spPr>
          <p:txBody>
            <a:bodyPr>
              <a:spAutoFit/>
            </a:bodyPr>
            <a:lstStyle/>
            <a:p>
              <a:pPr algn="r">
                <a:spcBef>
                  <a:spcPct val="50000"/>
                </a:spcBef>
              </a:pPr>
              <a:r>
                <a:rPr lang="en-US" sz="2200">
                  <a:cs typeface="Arial" charset="0"/>
                </a:rPr>
                <a:t>Quantity of tax return software</a:t>
              </a:r>
            </a:p>
          </p:txBody>
        </p:sp>
        <p:sp>
          <p:nvSpPr>
            <p:cNvPr id="125961" name="Line 14"/>
            <p:cNvSpPr>
              <a:spLocks noChangeShapeType="1"/>
            </p:cNvSpPr>
            <p:nvPr/>
          </p:nvSpPr>
          <p:spPr bwMode="auto">
            <a:xfrm rot="4500000">
              <a:off x="1081" y="1553"/>
              <a:ext cx="1412" cy="1756"/>
            </a:xfrm>
            <a:prstGeom prst="line">
              <a:avLst/>
            </a:prstGeom>
            <a:noFill/>
            <a:ln w="38100">
              <a:solidFill>
                <a:schemeClr val="tx1"/>
              </a:solidFill>
              <a:round/>
              <a:headEnd/>
              <a:tailEnd/>
            </a:ln>
          </p:spPr>
          <p:txBody>
            <a:bodyPr/>
            <a:lstStyle/>
            <a:p>
              <a:endParaRPr lang="en-US"/>
            </a:p>
          </p:txBody>
        </p:sp>
        <p:sp>
          <p:nvSpPr>
            <p:cNvPr id="125962" name="Text Box 15"/>
            <p:cNvSpPr txBox="1">
              <a:spLocks noChangeArrowheads="1"/>
            </p:cNvSpPr>
            <p:nvPr/>
          </p:nvSpPr>
          <p:spPr bwMode="auto">
            <a:xfrm>
              <a:off x="2315" y="1266"/>
              <a:ext cx="326"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1" charset="0"/>
                  <a:cs typeface="Arial" charset="0"/>
                </a:rPr>
                <a:t>S</a:t>
              </a:r>
              <a:r>
                <a:rPr lang="en-US" sz="2200" b="1" baseline="-25000">
                  <a:latin typeface="Tahoma" pitchFamily="1" charset="0"/>
                  <a:cs typeface="Arial" charset="0"/>
                </a:rPr>
                <a:t>1</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8551"/>
                                        </p:tgtEl>
                                        <p:attrNameLst>
                                          <p:attrName>style.visibility</p:attrName>
                                        </p:attrNameLst>
                                      </p:cBhvr>
                                      <p:to>
                                        <p:strVal val="visible"/>
                                      </p:to>
                                    </p:set>
                                    <p:animEffect transition="in" filter="dissolve">
                                      <p:cBhvr>
                                        <p:cTn id="7" dur="500"/>
                                        <p:tgtEl>
                                          <p:spTgt spid="108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algn="ctr" eaLnBrk="1" hangingPunct="1">
              <a:defRPr/>
            </a:pPr>
            <a:r>
              <a:rPr lang="en-US"/>
              <a:t>Supply and Demand Together</a:t>
            </a:r>
          </a:p>
        </p:txBody>
      </p:sp>
      <p:sp>
        <p:nvSpPr>
          <p:cNvPr id="24579" name="Rectangle 3"/>
          <p:cNvSpPr>
            <a:spLocks noGrp="1" noRot="1" noChangeArrowheads="1"/>
          </p:cNvSpPr>
          <p:nvPr>
            <p:ph type="body" sz="half" idx="1"/>
          </p:nvPr>
        </p:nvSpPr>
        <p:spPr>
          <a:xfrm>
            <a:off x="0" y="1524000"/>
            <a:ext cx="5334000" cy="4191000"/>
          </a:xfrm>
        </p:spPr>
        <p:txBody>
          <a:bodyPr/>
          <a:lstStyle/>
          <a:p>
            <a:pPr eaLnBrk="1" hangingPunct="1">
              <a:lnSpc>
                <a:spcPct val="90000"/>
              </a:lnSpc>
              <a:defRPr/>
            </a:pPr>
            <a:r>
              <a:rPr lang="en-US" sz="2000"/>
              <a:t>Equilibrium</a:t>
            </a:r>
          </a:p>
          <a:p>
            <a:pPr lvl="1" eaLnBrk="1" hangingPunct="1">
              <a:lnSpc>
                <a:spcPct val="90000"/>
              </a:lnSpc>
              <a:defRPr/>
            </a:pPr>
            <a:r>
              <a:rPr lang="en-US" sz="2000"/>
              <a:t>The point where the supply and </a:t>
            </a:r>
            <a:r>
              <a:rPr lang="en-US" sz="2000" b="1" u="sng"/>
              <a:t>demand</a:t>
            </a:r>
            <a:r>
              <a:rPr lang="en-US" sz="2000"/>
              <a:t> curves intersect is called the market’s equilibrium</a:t>
            </a:r>
          </a:p>
          <a:p>
            <a:pPr lvl="1" eaLnBrk="1" hangingPunct="1">
              <a:lnSpc>
                <a:spcPct val="90000"/>
              </a:lnSpc>
              <a:defRPr/>
            </a:pPr>
            <a:r>
              <a:rPr lang="en-US" sz="2000" b="1" u="sng"/>
              <a:t>Equilibrium</a:t>
            </a:r>
            <a:r>
              <a:rPr lang="en-US" sz="2000"/>
              <a:t> – a situation in which the price has reached the level where quantity supplied equals quantity demanded</a:t>
            </a:r>
          </a:p>
          <a:p>
            <a:pPr lvl="1" eaLnBrk="1" hangingPunct="1">
              <a:lnSpc>
                <a:spcPct val="90000"/>
              </a:lnSpc>
              <a:defRPr/>
            </a:pPr>
            <a:r>
              <a:rPr lang="en-US" sz="2000" b="1" u="sng"/>
              <a:t>Equilibrium price – </a:t>
            </a:r>
            <a:r>
              <a:rPr lang="en-US" sz="2000"/>
              <a:t>the price that balances quantity supplied and quantity demanded</a:t>
            </a:r>
          </a:p>
          <a:p>
            <a:pPr lvl="1" eaLnBrk="1" hangingPunct="1">
              <a:lnSpc>
                <a:spcPct val="90000"/>
              </a:lnSpc>
              <a:defRPr/>
            </a:pPr>
            <a:r>
              <a:rPr lang="en-US" sz="2000"/>
              <a:t>the equilibrium price is often called the “market-clearing” price because both buyers and sellers are satisfied at this price</a:t>
            </a:r>
          </a:p>
          <a:p>
            <a:pPr lvl="1" eaLnBrk="1" hangingPunct="1">
              <a:lnSpc>
                <a:spcPct val="90000"/>
              </a:lnSpc>
              <a:defRPr/>
            </a:pPr>
            <a:r>
              <a:rPr lang="en-US" sz="2000" b="1" u="sng"/>
              <a:t>Equilibrium quantity – </a:t>
            </a:r>
            <a:r>
              <a:rPr lang="en-US" sz="2000"/>
              <a:t>the quantity supplied and the quantity demanded at the equilibrium price</a:t>
            </a:r>
            <a:endParaRPr lang="en-US" sz="2000" b="1" u="sng"/>
          </a:p>
          <a:p>
            <a:pPr lvl="1" eaLnBrk="1" hangingPunct="1">
              <a:lnSpc>
                <a:spcPct val="90000"/>
              </a:lnSpc>
              <a:defRPr/>
            </a:pPr>
            <a:endParaRPr lang="en-US" sz="2000"/>
          </a:p>
        </p:txBody>
      </p:sp>
      <p:pic>
        <p:nvPicPr>
          <p:cNvPr id="128003" name="Picture 5" descr="equilibirium"/>
          <p:cNvPicPr>
            <a:picLocks noGrp="1" noChangeAspect="1" noChangeArrowheads="1"/>
          </p:cNvPicPr>
          <p:nvPr>
            <p:ph sz="half" idx="2"/>
          </p:nvPr>
        </p:nvPicPr>
        <p:blipFill>
          <a:blip r:embed="rId2" cstate="print"/>
          <a:srcRect/>
          <a:stretch>
            <a:fillRect/>
          </a:stretch>
        </p:blipFill>
        <p:spPr>
          <a:xfrm>
            <a:off x="5591175" y="2209800"/>
            <a:ext cx="3552825" cy="3495675"/>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algn="ctr" eaLnBrk="1" hangingPunct="1">
              <a:defRPr/>
            </a:pPr>
            <a:r>
              <a:rPr lang="en-US"/>
              <a:t>Demand Schedule</a:t>
            </a:r>
          </a:p>
        </p:txBody>
      </p:sp>
      <p:sp>
        <p:nvSpPr>
          <p:cNvPr id="9219" name="Rectangle 3"/>
          <p:cNvSpPr>
            <a:spLocks noGrp="1" noRot="1" noChangeArrowheads="1"/>
          </p:cNvSpPr>
          <p:nvPr>
            <p:ph type="body" sz="half" idx="1"/>
          </p:nvPr>
        </p:nvSpPr>
        <p:spPr/>
        <p:txBody>
          <a:bodyPr/>
          <a:lstStyle/>
          <a:p>
            <a:pPr eaLnBrk="1" hangingPunct="1">
              <a:defRPr/>
            </a:pPr>
            <a:r>
              <a:rPr lang="en-US" sz="2400"/>
              <a:t>A table that shows the relationship between the price of a good and the quantity demanded</a:t>
            </a:r>
          </a:p>
          <a:p>
            <a:pPr eaLnBrk="1" hangingPunct="1">
              <a:spcBef>
                <a:spcPct val="60000"/>
              </a:spcBef>
              <a:defRPr/>
            </a:pPr>
            <a:r>
              <a:rPr lang="en-US" sz="2400"/>
              <a:t>Example:  </a:t>
            </a:r>
            <a:br>
              <a:rPr lang="en-US" sz="2400"/>
            </a:br>
            <a:r>
              <a:rPr lang="en-US" sz="2400"/>
              <a:t>Helen’s demand for lattes.</a:t>
            </a:r>
          </a:p>
          <a:p>
            <a:pPr eaLnBrk="1" hangingPunct="1">
              <a:spcBef>
                <a:spcPct val="60000"/>
              </a:spcBef>
              <a:defRPr/>
            </a:pPr>
            <a:r>
              <a:rPr lang="en-US" sz="2400"/>
              <a:t>Notice that Helen’s preferences obey the </a:t>
            </a:r>
            <a:br>
              <a:rPr lang="en-US" sz="2400"/>
            </a:br>
            <a:r>
              <a:rPr lang="en-US" sz="2400"/>
              <a:t>Law of Demand.</a:t>
            </a:r>
          </a:p>
          <a:p>
            <a:pPr eaLnBrk="1" hangingPunct="1">
              <a:defRPr/>
            </a:pPr>
            <a:endParaRPr lang="en-US" sz="2400"/>
          </a:p>
          <a:p>
            <a:pPr eaLnBrk="1" hangingPunct="1">
              <a:defRPr/>
            </a:pPr>
            <a:endParaRPr lang="en-US" sz="2400"/>
          </a:p>
        </p:txBody>
      </p:sp>
      <p:graphicFrame>
        <p:nvGraphicFramePr>
          <p:cNvPr id="9308" name="Group 92"/>
          <p:cNvGraphicFramePr>
            <a:graphicFrameLocks noGrp="1"/>
          </p:cNvGraphicFramePr>
          <p:nvPr>
            <p:ph type="clipArt" sz="half" idx="2"/>
          </p:nvPr>
        </p:nvGraphicFramePr>
        <p:xfrm>
          <a:off x="5562600" y="1811338"/>
          <a:ext cx="3048000" cy="5051108"/>
        </p:xfrm>
        <a:graphic>
          <a:graphicData uri="http://schemas.openxmlformats.org/drawingml/2006/table">
            <a:tbl>
              <a:tblPr/>
              <a:tblGrid>
                <a:gridCol w="1143000"/>
                <a:gridCol w="1905000"/>
              </a:tblGrid>
              <a:tr h="1423988">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Price </a:t>
                      </a:r>
                      <a:b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b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of lattes</a:t>
                      </a:r>
                    </a:p>
                  </a:txBody>
                  <a:tcPr anchor="ctr" anchorCtr="1"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Quantity </a:t>
                      </a:r>
                      <a:b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b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of lattes demanded</a:t>
                      </a:r>
                    </a:p>
                  </a:txBody>
                  <a:tcPr anchor="ctr" anchorCtr="1"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334963">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$0.00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16</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336550">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1.00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14</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336550">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2.00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12</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334963">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3.00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336550">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4.00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8</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334963">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5.00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6</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336550">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6.00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4</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rgbClr val="FFFFCC"/>
                    </a:solidFill>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129026" name="Picture 1"/>
          <p:cNvPicPr>
            <a:picLocks noGrp="1" noChangeAspect="1" noChangeArrowheads="1"/>
          </p:cNvPicPr>
          <p:nvPr>
            <p:ph idx="1"/>
          </p:nvPr>
        </p:nvPicPr>
        <p:blipFill>
          <a:blip r:embed="rId2" cstate="print"/>
          <a:srcRect/>
          <a:stretch>
            <a:fillRect/>
          </a:stretch>
        </p:blipFill>
        <p:spPr>
          <a:xfrm>
            <a:off x="1981200" y="1143000"/>
            <a:ext cx="4899025" cy="4899025"/>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596" name="Group 2"/>
          <p:cNvGrpSpPr>
            <a:grpSpLocks/>
          </p:cNvGrpSpPr>
          <p:nvPr/>
        </p:nvGrpSpPr>
        <p:grpSpPr bwMode="auto">
          <a:xfrm>
            <a:off x="277813" y="1444625"/>
            <a:ext cx="5513387" cy="4886325"/>
            <a:chOff x="175" y="910"/>
            <a:chExt cx="3473" cy="3078"/>
          </a:xfrm>
        </p:grpSpPr>
        <p:graphicFrame>
          <p:nvGraphicFramePr>
            <p:cNvPr id="110595" name="Object 3"/>
            <p:cNvGraphicFramePr>
              <a:graphicFrameLocks noChangeAspect="1"/>
            </p:cNvGraphicFramePr>
            <p:nvPr/>
          </p:nvGraphicFramePr>
          <p:xfrm>
            <a:off x="175" y="910"/>
            <a:ext cx="3446" cy="3078"/>
          </p:xfrm>
          <a:graphic>
            <a:graphicData uri="http://schemas.openxmlformats.org/presentationml/2006/ole">
              <mc:AlternateContent xmlns:mc="http://schemas.openxmlformats.org/markup-compatibility/2006">
                <mc:Choice xmlns:v="urn:schemas-microsoft-com:vml" Requires="v">
                  <p:oleObj spid="_x0000_s110596" name="Chart" r:id="rId5" imgW="5800649" imgH="5181600" progId="Excel.Sheet.8">
                    <p:embed/>
                  </p:oleObj>
                </mc:Choice>
                <mc:Fallback>
                  <p:oleObj name="Chart" r:id="rId5" imgW="5800649" imgH="5181600" progId="Excel.Shee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 y="910"/>
                          <a:ext cx="3446" cy="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0611" name="Text Box 4"/>
            <p:cNvSpPr txBox="1">
              <a:spLocks noChangeArrowheads="1"/>
            </p:cNvSpPr>
            <p:nvPr/>
          </p:nvSpPr>
          <p:spPr bwMode="auto">
            <a:xfrm>
              <a:off x="665" y="1015"/>
              <a:ext cx="262" cy="308"/>
            </a:xfrm>
            <a:prstGeom prst="rect">
              <a:avLst/>
            </a:prstGeom>
            <a:solidFill>
              <a:schemeClr val="bg1"/>
            </a:solidFill>
            <a:ln w="9525">
              <a:noFill/>
              <a:miter lim="800000"/>
              <a:headEnd/>
              <a:tailEnd/>
            </a:ln>
          </p:spPr>
          <p:txBody>
            <a:bodyPr>
              <a:spAutoFit/>
            </a:bodyPr>
            <a:lstStyle/>
            <a:p>
              <a:pPr algn="r">
                <a:spcBef>
                  <a:spcPct val="50000"/>
                </a:spcBef>
              </a:pPr>
              <a:r>
                <a:rPr lang="en-US" sz="2600" b="1" i="1">
                  <a:cs typeface="Arial" charset="0"/>
                </a:rPr>
                <a:t>P</a:t>
              </a:r>
            </a:p>
          </p:txBody>
        </p:sp>
        <p:sp>
          <p:nvSpPr>
            <p:cNvPr id="110612" name="Text Box 5"/>
            <p:cNvSpPr txBox="1">
              <a:spLocks noChangeArrowheads="1"/>
            </p:cNvSpPr>
            <p:nvPr/>
          </p:nvSpPr>
          <p:spPr bwMode="auto">
            <a:xfrm>
              <a:off x="3375" y="3451"/>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Q</a:t>
              </a:r>
            </a:p>
          </p:txBody>
        </p:sp>
      </p:grpSp>
      <p:sp>
        <p:nvSpPr>
          <p:cNvPr id="110598" name="Rectangle 6"/>
          <p:cNvSpPr>
            <a:spLocks noGrp="1" noRot="1" noChangeArrowheads="1"/>
          </p:cNvSpPr>
          <p:nvPr>
            <p:ph type="title"/>
          </p:nvPr>
        </p:nvSpPr>
        <p:spPr>
          <a:xfrm>
            <a:off x="457200" y="223838"/>
            <a:ext cx="8229600" cy="633412"/>
          </a:xfrm>
        </p:spPr>
        <p:txBody>
          <a:bodyPr/>
          <a:lstStyle/>
          <a:p>
            <a:pPr eaLnBrk="1" hangingPunct="1">
              <a:defRPr/>
            </a:pPr>
            <a:r>
              <a:rPr lang="en-US" sz="4100"/>
              <a:t>Supply and Demand Together</a:t>
            </a:r>
          </a:p>
        </p:txBody>
      </p:sp>
      <p:grpSp>
        <p:nvGrpSpPr>
          <p:cNvPr id="2" name="Group 7"/>
          <p:cNvGrpSpPr>
            <a:grpSpLocks/>
          </p:cNvGrpSpPr>
          <p:nvPr/>
        </p:nvGrpSpPr>
        <p:grpSpPr bwMode="auto">
          <a:xfrm>
            <a:off x="1808163" y="1946275"/>
            <a:ext cx="2101850" cy="3660775"/>
            <a:chOff x="1139" y="1226"/>
            <a:chExt cx="1324" cy="2306"/>
          </a:xfrm>
        </p:grpSpPr>
        <p:sp>
          <p:nvSpPr>
            <p:cNvPr id="110609" name="Line 8"/>
            <p:cNvSpPr>
              <a:spLocks noChangeShapeType="1"/>
            </p:cNvSpPr>
            <p:nvPr/>
          </p:nvSpPr>
          <p:spPr bwMode="auto">
            <a:xfrm>
              <a:off x="1151" y="1252"/>
              <a:ext cx="1312" cy="2280"/>
            </a:xfrm>
            <a:prstGeom prst="line">
              <a:avLst/>
            </a:prstGeom>
            <a:noFill/>
            <a:ln w="50800">
              <a:solidFill>
                <a:srgbClr val="003399"/>
              </a:solidFill>
              <a:round/>
              <a:headEnd/>
              <a:tailEnd/>
            </a:ln>
          </p:spPr>
          <p:txBody>
            <a:bodyPr/>
            <a:lstStyle/>
            <a:p>
              <a:endParaRPr lang="en-US"/>
            </a:p>
          </p:txBody>
        </p:sp>
        <p:sp>
          <p:nvSpPr>
            <p:cNvPr id="110610" name="Text Box 9"/>
            <p:cNvSpPr txBox="1">
              <a:spLocks noChangeArrowheads="1"/>
            </p:cNvSpPr>
            <p:nvPr/>
          </p:nvSpPr>
          <p:spPr bwMode="auto">
            <a:xfrm>
              <a:off x="1139" y="1226"/>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D</a:t>
              </a:r>
            </a:p>
          </p:txBody>
        </p:sp>
      </p:grpSp>
      <p:grpSp>
        <p:nvGrpSpPr>
          <p:cNvPr id="110599" name="Group 10"/>
          <p:cNvGrpSpPr>
            <a:grpSpLocks/>
          </p:cNvGrpSpPr>
          <p:nvPr/>
        </p:nvGrpSpPr>
        <p:grpSpPr bwMode="auto">
          <a:xfrm>
            <a:off x="1327150" y="1944688"/>
            <a:ext cx="3367088" cy="3665537"/>
            <a:chOff x="836" y="1225"/>
            <a:chExt cx="2121" cy="2309"/>
          </a:xfrm>
        </p:grpSpPr>
        <p:sp>
          <p:nvSpPr>
            <p:cNvPr id="110607" name="Line 11"/>
            <p:cNvSpPr>
              <a:spLocks noChangeShapeType="1"/>
            </p:cNvSpPr>
            <p:nvPr/>
          </p:nvSpPr>
          <p:spPr bwMode="auto">
            <a:xfrm flipH="1">
              <a:off x="836" y="1326"/>
              <a:ext cx="2064" cy="2208"/>
            </a:xfrm>
            <a:prstGeom prst="line">
              <a:avLst/>
            </a:prstGeom>
            <a:noFill/>
            <a:ln w="50800">
              <a:solidFill>
                <a:srgbClr val="003399"/>
              </a:solidFill>
              <a:round/>
              <a:headEnd/>
              <a:tailEnd/>
            </a:ln>
          </p:spPr>
          <p:txBody>
            <a:bodyPr/>
            <a:lstStyle/>
            <a:p>
              <a:endParaRPr lang="en-US"/>
            </a:p>
          </p:txBody>
        </p:sp>
        <p:sp>
          <p:nvSpPr>
            <p:cNvPr id="110608" name="Text Box 12"/>
            <p:cNvSpPr txBox="1">
              <a:spLocks noChangeArrowheads="1"/>
            </p:cNvSpPr>
            <p:nvPr/>
          </p:nvSpPr>
          <p:spPr bwMode="auto">
            <a:xfrm>
              <a:off x="2684" y="1225"/>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S</a:t>
              </a:r>
            </a:p>
          </p:txBody>
        </p:sp>
      </p:grpSp>
      <p:sp>
        <p:nvSpPr>
          <p:cNvPr id="110605" name="Text Box 13"/>
          <p:cNvSpPr txBox="1">
            <a:spLocks noChangeArrowheads="1"/>
          </p:cNvSpPr>
          <p:nvPr/>
        </p:nvSpPr>
        <p:spPr bwMode="auto">
          <a:xfrm>
            <a:off x="5295900" y="1754188"/>
            <a:ext cx="3170238" cy="2682875"/>
          </a:xfrm>
          <a:prstGeom prst="rect">
            <a:avLst/>
          </a:prstGeom>
          <a:solidFill>
            <a:srgbClr val="CCFFCC"/>
          </a:solidFill>
          <a:ln w="9525">
            <a:noFill/>
            <a:miter lim="800000"/>
            <a:headEnd/>
            <a:tailEnd/>
          </a:ln>
        </p:spPr>
        <p:txBody>
          <a:bodyPr>
            <a:spAutoFit/>
          </a:bodyPr>
          <a:lstStyle/>
          <a:p>
            <a:pPr>
              <a:lnSpc>
                <a:spcPct val="105000"/>
              </a:lnSpc>
              <a:spcBef>
                <a:spcPct val="50000"/>
              </a:spcBef>
            </a:pPr>
            <a:r>
              <a:rPr lang="en-US" sz="2700" b="1">
                <a:solidFill>
                  <a:srgbClr val="CC0000"/>
                </a:solidFill>
                <a:cs typeface="Arial" charset="0"/>
              </a:rPr>
              <a:t>Equilibrium</a:t>
            </a:r>
            <a:r>
              <a:rPr lang="en-US" sz="2700">
                <a:cs typeface="Arial" charset="0"/>
              </a:rPr>
              <a:t>:  </a:t>
            </a:r>
            <a:br>
              <a:rPr lang="en-US" sz="2700">
                <a:cs typeface="Arial" charset="0"/>
              </a:rPr>
            </a:br>
            <a:r>
              <a:rPr lang="en-US" sz="2700" b="1" i="1">
                <a:solidFill>
                  <a:srgbClr val="000000"/>
                </a:solidFill>
                <a:cs typeface="Arial" charset="0"/>
              </a:rPr>
              <a:t>P</a:t>
            </a:r>
            <a:r>
              <a:rPr lang="en-US" sz="2700">
                <a:solidFill>
                  <a:srgbClr val="000000"/>
                </a:solidFill>
                <a:cs typeface="Arial" charset="0"/>
              </a:rPr>
              <a:t>  has reached </a:t>
            </a:r>
            <a:br>
              <a:rPr lang="en-US" sz="2700">
                <a:solidFill>
                  <a:srgbClr val="000000"/>
                </a:solidFill>
                <a:cs typeface="Arial" charset="0"/>
              </a:rPr>
            </a:br>
            <a:r>
              <a:rPr lang="en-US" sz="2700">
                <a:solidFill>
                  <a:srgbClr val="000000"/>
                </a:solidFill>
                <a:cs typeface="Arial" charset="0"/>
              </a:rPr>
              <a:t>the level where </a:t>
            </a:r>
            <a:br>
              <a:rPr lang="en-US" sz="2700">
                <a:solidFill>
                  <a:srgbClr val="000000"/>
                </a:solidFill>
                <a:cs typeface="Arial" charset="0"/>
              </a:rPr>
            </a:br>
            <a:r>
              <a:rPr lang="en-US" sz="2700">
                <a:solidFill>
                  <a:srgbClr val="000000"/>
                </a:solidFill>
                <a:cs typeface="Arial" charset="0"/>
              </a:rPr>
              <a:t>quantity supplied equals </a:t>
            </a:r>
            <a:br>
              <a:rPr lang="en-US" sz="2700">
                <a:solidFill>
                  <a:srgbClr val="000000"/>
                </a:solidFill>
                <a:cs typeface="Arial" charset="0"/>
              </a:rPr>
            </a:br>
            <a:r>
              <a:rPr lang="en-US" sz="2700">
                <a:solidFill>
                  <a:srgbClr val="000000"/>
                </a:solidFill>
                <a:cs typeface="Arial" charset="0"/>
              </a:rPr>
              <a:t>quantity demanded</a:t>
            </a:r>
            <a:r>
              <a:rPr lang="en-US" sz="2700">
                <a:cs typeface="Arial" charset="0"/>
              </a:rPr>
              <a:t> </a:t>
            </a:r>
          </a:p>
        </p:txBody>
      </p:sp>
      <p:grpSp>
        <p:nvGrpSpPr>
          <p:cNvPr id="110606" name="Group 14"/>
          <p:cNvGrpSpPr>
            <a:grpSpLocks/>
          </p:cNvGrpSpPr>
          <p:nvPr/>
        </p:nvGrpSpPr>
        <p:grpSpPr bwMode="auto">
          <a:xfrm>
            <a:off x="1319213" y="3833813"/>
            <a:ext cx="1676400" cy="1781175"/>
            <a:chOff x="831" y="2415"/>
            <a:chExt cx="1056" cy="1122"/>
          </a:xfrm>
        </p:grpSpPr>
        <p:grpSp>
          <p:nvGrpSpPr>
            <p:cNvPr id="110603" name="Group 15"/>
            <p:cNvGrpSpPr>
              <a:grpSpLocks/>
            </p:cNvGrpSpPr>
            <p:nvPr/>
          </p:nvGrpSpPr>
          <p:grpSpPr bwMode="auto">
            <a:xfrm>
              <a:off x="831" y="2461"/>
              <a:ext cx="1013" cy="1076"/>
              <a:chOff x="357" y="2450"/>
              <a:chExt cx="795" cy="646"/>
            </a:xfrm>
          </p:grpSpPr>
          <p:sp>
            <p:nvSpPr>
              <p:cNvPr id="3" name="Line 16"/>
              <p:cNvSpPr>
                <a:spLocks noChangeShapeType="1"/>
              </p:cNvSpPr>
              <p:nvPr/>
            </p:nvSpPr>
            <p:spPr bwMode="auto">
              <a:xfrm>
                <a:off x="357" y="2450"/>
                <a:ext cx="795" cy="0"/>
              </a:xfrm>
              <a:prstGeom prst="line">
                <a:avLst/>
              </a:prstGeom>
              <a:noFill/>
              <a:ln w="9525">
                <a:solidFill>
                  <a:srgbClr val="4D4D4D"/>
                </a:solidFill>
                <a:prstDash val="dash"/>
                <a:round/>
                <a:headEnd/>
                <a:tailEnd/>
              </a:ln>
            </p:spPr>
            <p:txBody>
              <a:bodyPr/>
              <a:lstStyle/>
              <a:p>
                <a:endParaRPr lang="en-US"/>
              </a:p>
            </p:txBody>
          </p:sp>
          <p:sp>
            <p:nvSpPr>
              <p:cNvPr id="4" name="Line 17"/>
              <p:cNvSpPr>
                <a:spLocks noChangeShapeType="1"/>
              </p:cNvSpPr>
              <p:nvPr/>
            </p:nvSpPr>
            <p:spPr bwMode="auto">
              <a:xfrm>
                <a:off x="1152" y="2451"/>
                <a:ext cx="0" cy="645"/>
              </a:xfrm>
              <a:prstGeom prst="line">
                <a:avLst/>
              </a:prstGeom>
              <a:noFill/>
              <a:ln w="9525">
                <a:solidFill>
                  <a:srgbClr val="4D4D4D"/>
                </a:solidFill>
                <a:prstDash val="dash"/>
                <a:round/>
                <a:headEnd/>
                <a:tailEnd/>
              </a:ln>
            </p:spPr>
            <p:txBody>
              <a:bodyPr/>
              <a:lstStyle/>
              <a:p>
                <a:endParaRPr lang="en-US"/>
              </a:p>
            </p:txBody>
          </p:sp>
        </p:grpSp>
        <p:sp>
          <p:nvSpPr>
            <p:cNvPr id="110604" name="Oval 18"/>
            <p:cNvSpPr>
              <a:spLocks noChangeArrowheads="1"/>
            </p:cNvSpPr>
            <p:nvPr/>
          </p:nvSpPr>
          <p:spPr bwMode="auto">
            <a:xfrm>
              <a:off x="1799" y="2415"/>
              <a:ext cx="88" cy="87"/>
            </a:xfrm>
            <a:prstGeom prst="ellipse">
              <a:avLst/>
            </a:prstGeom>
            <a:solidFill>
              <a:srgbClr val="000000"/>
            </a:solidFill>
            <a:ln w="9525">
              <a:noFill/>
              <a:prstDash val="dash"/>
              <a:round/>
              <a:headEnd/>
              <a:tailEnd/>
            </a:ln>
          </p:spPr>
          <p:txBody>
            <a:bodyPr wrap="none" anchor="ctr"/>
            <a:lstStyle/>
            <a:p>
              <a:pPr eaLnBrk="0" hangingPunct="0"/>
              <a:endParaRPr lang="en-US"/>
            </a:p>
          </p:txBody>
        </p:sp>
      </p:grpSp>
      <p:sp>
        <p:nvSpPr>
          <p:cNvPr id="110602" name="FlagCount" hidden="1">
            <a:hlinkClick r:id="rId7"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1" charset="0"/>
                <a:cs typeface="Arial" charset="0"/>
              </a:rPr>
              <a:t>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0605"/>
                                        </p:tgtEl>
                                        <p:attrNameLst>
                                          <p:attrName>style.visibility</p:attrName>
                                        </p:attrNameLst>
                                      </p:cBhvr>
                                      <p:to>
                                        <p:strVal val="visible"/>
                                      </p:to>
                                    </p:set>
                                    <p:animEffect transition="in" filter="dissolve">
                                      <p:cBhvr>
                                        <p:cTn id="7" dur="500"/>
                                        <p:tgtEl>
                                          <p:spTgt spid="11060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10606"/>
                                        </p:tgtEl>
                                        <p:attrNameLst>
                                          <p:attrName>style.visibility</p:attrName>
                                        </p:attrNameLst>
                                      </p:cBhvr>
                                      <p:to>
                                        <p:strVal val="visible"/>
                                      </p:to>
                                    </p:set>
                                    <p:animEffect transition="in" filter="strips(downRight)">
                                      <p:cBhvr>
                                        <p:cTn id="12" dur="500"/>
                                        <p:tgtEl>
                                          <p:spTgt spid="110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50" name="Group 2"/>
          <p:cNvGrpSpPr>
            <a:grpSpLocks/>
          </p:cNvGrpSpPr>
          <p:nvPr/>
        </p:nvGrpSpPr>
        <p:grpSpPr bwMode="auto">
          <a:xfrm>
            <a:off x="1808163" y="1946275"/>
            <a:ext cx="2101850" cy="3660775"/>
            <a:chOff x="1139" y="1226"/>
            <a:chExt cx="1324" cy="2306"/>
          </a:xfrm>
        </p:grpSpPr>
        <p:sp>
          <p:nvSpPr>
            <p:cNvPr id="112702" name="Line 3"/>
            <p:cNvSpPr>
              <a:spLocks noChangeShapeType="1"/>
            </p:cNvSpPr>
            <p:nvPr/>
          </p:nvSpPr>
          <p:spPr bwMode="auto">
            <a:xfrm>
              <a:off x="1151" y="1252"/>
              <a:ext cx="1312" cy="2280"/>
            </a:xfrm>
            <a:prstGeom prst="line">
              <a:avLst/>
            </a:prstGeom>
            <a:noFill/>
            <a:ln w="50800">
              <a:solidFill>
                <a:srgbClr val="003399"/>
              </a:solidFill>
              <a:round/>
              <a:headEnd/>
              <a:tailEnd/>
            </a:ln>
          </p:spPr>
          <p:txBody>
            <a:bodyPr/>
            <a:lstStyle/>
            <a:p>
              <a:endParaRPr lang="en-US"/>
            </a:p>
          </p:txBody>
        </p:sp>
        <p:sp>
          <p:nvSpPr>
            <p:cNvPr id="112703" name="Text Box 4"/>
            <p:cNvSpPr txBox="1">
              <a:spLocks noChangeArrowheads="1"/>
            </p:cNvSpPr>
            <p:nvPr/>
          </p:nvSpPr>
          <p:spPr bwMode="auto">
            <a:xfrm>
              <a:off x="1139" y="1226"/>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D</a:t>
              </a:r>
            </a:p>
          </p:txBody>
        </p:sp>
      </p:grpSp>
      <p:grpSp>
        <p:nvGrpSpPr>
          <p:cNvPr id="112651" name="Group 5"/>
          <p:cNvGrpSpPr>
            <a:grpSpLocks/>
          </p:cNvGrpSpPr>
          <p:nvPr/>
        </p:nvGrpSpPr>
        <p:grpSpPr bwMode="auto">
          <a:xfrm>
            <a:off x="1327150" y="1944688"/>
            <a:ext cx="3367088" cy="3665537"/>
            <a:chOff x="836" y="1225"/>
            <a:chExt cx="2121" cy="2309"/>
          </a:xfrm>
        </p:grpSpPr>
        <p:sp>
          <p:nvSpPr>
            <p:cNvPr id="112700" name="Line 6"/>
            <p:cNvSpPr>
              <a:spLocks noChangeShapeType="1"/>
            </p:cNvSpPr>
            <p:nvPr/>
          </p:nvSpPr>
          <p:spPr bwMode="auto">
            <a:xfrm flipH="1">
              <a:off x="836" y="1326"/>
              <a:ext cx="2064" cy="2208"/>
            </a:xfrm>
            <a:prstGeom prst="line">
              <a:avLst/>
            </a:prstGeom>
            <a:noFill/>
            <a:ln w="50800">
              <a:solidFill>
                <a:srgbClr val="003399"/>
              </a:solidFill>
              <a:round/>
              <a:headEnd/>
              <a:tailEnd/>
            </a:ln>
          </p:spPr>
          <p:txBody>
            <a:bodyPr/>
            <a:lstStyle/>
            <a:p>
              <a:endParaRPr lang="en-US"/>
            </a:p>
          </p:txBody>
        </p:sp>
        <p:sp>
          <p:nvSpPr>
            <p:cNvPr id="112701" name="Text Box 7"/>
            <p:cNvSpPr txBox="1">
              <a:spLocks noChangeArrowheads="1"/>
            </p:cNvSpPr>
            <p:nvPr/>
          </p:nvSpPr>
          <p:spPr bwMode="auto">
            <a:xfrm>
              <a:off x="2684" y="1225"/>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S</a:t>
              </a:r>
            </a:p>
          </p:txBody>
        </p:sp>
      </p:grpSp>
      <p:grpSp>
        <p:nvGrpSpPr>
          <p:cNvPr id="112652" name="Group 8"/>
          <p:cNvGrpSpPr>
            <a:grpSpLocks/>
          </p:cNvGrpSpPr>
          <p:nvPr/>
        </p:nvGrpSpPr>
        <p:grpSpPr bwMode="auto">
          <a:xfrm>
            <a:off x="277813" y="1444625"/>
            <a:ext cx="5513387" cy="4886325"/>
            <a:chOff x="175" y="910"/>
            <a:chExt cx="3473" cy="3078"/>
          </a:xfrm>
        </p:grpSpPr>
        <p:graphicFrame>
          <p:nvGraphicFramePr>
            <p:cNvPr id="112649" name="Object 9"/>
            <p:cNvGraphicFramePr>
              <a:graphicFrameLocks noChangeAspect="1"/>
            </p:cNvGraphicFramePr>
            <p:nvPr/>
          </p:nvGraphicFramePr>
          <p:xfrm>
            <a:off x="175" y="910"/>
            <a:ext cx="3446" cy="3078"/>
          </p:xfrm>
          <a:graphic>
            <a:graphicData uri="http://schemas.openxmlformats.org/presentationml/2006/ole">
              <mc:AlternateContent xmlns:mc="http://schemas.openxmlformats.org/markup-compatibility/2006">
                <mc:Choice xmlns:v="urn:schemas-microsoft-com:vml" Requires="v">
                  <p:oleObj spid="_x0000_s112650" name="Chart" r:id="rId5" imgW="5800649" imgH="5181600" progId="Excel.Sheet.8">
                    <p:embed/>
                  </p:oleObj>
                </mc:Choice>
                <mc:Fallback>
                  <p:oleObj name="Chart" r:id="rId5" imgW="5800649" imgH="5181600" progId="Excel.Sheet.8">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 y="910"/>
                          <a:ext cx="3446" cy="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98" name="Text Box 10"/>
            <p:cNvSpPr txBox="1">
              <a:spLocks noChangeArrowheads="1"/>
            </p:cNvSpPr>
            <p:nvPr/>
          </p:nvSpPr>
          <p:spPr bwMode="auto">
            <a:xfrm>
              <a:off x="665" y="1015"/>
              <a:ext cx="262" cy="308"/>
            </a:xfrm>
            <a:prstGeom prst="rect">
              <a:avLst/>
            </a:prstGeom>
            <a:solidFill>
              <a:schemeClr val="bg1"/>
            </a:solidFill>
            <a:ln w="9525">
              <a:noFill/>
              <a:miter lim="800000"/>
              <a:headEnd/>
              <a:tailEnd/>
            </a:ln>
          </p:spPr>
          <p:txBody>
            <a:bodyPr>
              <a:spAutoFit/>
            </a:bodyPr>
            <a:lstStyle/>
            <a:p>
              <a:pPr algn="r">
                <a:spcBef>
                  <a:spcPct val="50000"/>
                </a:spcBef>
              </a:pPr>
              <a:r>
                <a:rPr lang="en-US" sz="2600" b="1" i="1">
                  <a:cs typeface="Arial" charset="0"/>
                </a:rPr>
                <a:t>P</a:t>
              </a:r>
            </a:p>
          </p:txBody>
        </p:sp>
        <p:sp>
          <p:nvSpPr>
            <p:cNvPr id="112699" name="Text Box 11"/>
            <p:cNvSpPr txBox="1">
              <a:spLocks noChangeArrowheads="1"/>
            </p:cNvSpPr>
            <p:nvPr/>
          </p:nvSpPr>
          <p:spPr bwMode="auto">
            <a:xfrm>
              <a:off x="3375" y="3451"/>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Q</a:t>
              </a:r>
            </a:p>
          </p:txBody>
        </p:sp>
      </p:grpSp>
      <p:sp>
        <p:nvSpPr>
          <p:cNvPr id="2" name="Rectangle 12"/>
          <p:cNvSpPr>
            <a:spLocks noGrp="1" noRot="1" noChangeArrowheads="1"/>
          </p:cNvSpPr>
          <p:nvPr>
            <p:ph type="title" idx="4294967295"/>
          </p:nvPr>
        </p:nvSpPr>
        <p:spPr>
          <a:xfrm>
            <a:off x="685800" y="0"/>
            <a:ext cx="6084888" cy="1309688"/>
          </a:xfrm>
          <a:ln/>
        </p:spPr>
        <p:txBody>
          <a:bodyPr/>
          <a:lstStyle/>
          <a:p>
            <a:pPr eaLnBrk="1" hangingPunct="1">
              <a:defRPr/>
            </a:pPr>
            <a:r>
              <a:rPr lang="en-US" sz="3800">
                <a:solidFill>
                  <a:srgbClr val="CC0000"/>
                </a:solidFill>
              </a:rPr>
              <a:t> __________ _____ </a:t>
            </a:r>
          </a:p>
        </p:txBody>
      </p:sp>
      <p:sp>
        <p:nvSpPr>
          <p:cNvPr id="3" name="Rectangle 12"/>
          <p:cNvSpPr>
            <a:spLocks noGrp="1" noRot="1" noChangeArrowheads="1"/>
          </p:cNvSpPr>
          <p:nvPr>
            <p:ph type="title"/>
          </p:nvPr>
        </p:nvSpPr>
        <p:spPr>
          <a:xfrm>
            <a:off x="685800" y="0"/>
            <a:ext cx="6084888" cy="1309688"/>
          </a:xfrm>
        </p:spPr>
        <p:txBody>
          <a:bodyPr/>
          <a:lstStyle/>
          <a:p>
            <a:pPr eaLnBrk="1" hangingPunct="1">
              <a:defRPr/>
            </a:pPr>
            <a:r>
              <a:rPr lang="en-US" sz="3800">
                <a:solidFill>
                  <a:srgbClr val="CC0000"/>
                </a:solidFill>
              </a:rPr>
              <a:t>Equilibrium price:</a:t>
            </a:r>
          </a:p>
        </p:txBody>
      </p:sp>
      <p:graphicFrame>
        <p:nvGraphicFramePr>
          <p:cNvPr id="112717" name="Group 77"/>
          <p:cNvGraphicFramePr>
            <a:graphicFrameLocks noGrp="1"/>
          </p:cNvGraphicFramePr>
          <p:nvPr/>
        </p:nvGraphicFramePr>
        <p:xfrm>
          <a:off x="6173788" y="2070100"/>
          <a:ext cx="2293937" cy="4145280"/>
        </p:xfrm>
        <a:graphic>
          <a:graphicData uri="http://schemas.openxmlformats.org/drawingml/2006/table">
            <a:tbl>
              <a:tblPr/>
              <a:tblGrid>
                <a:gridCol w="701675"/>
                <a:gridCol w="869950"/>
                <a:gridCol w="722312"/>
              </a:tblGrid>
              <a:tr h="5080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1" u="none" strike="noStrike" cap="none" normalizeH="0" baseline="0" smtClean="0">
                          <a:ln>
                            <a:noFill/>
                          </a:ln>
                          <a:solidFill>
                            <a:srgbClr val="000000"/>
                          </a:solidFill>
                          <a:effectLst>
                            <a:outerShdw blurRad="38100" dist="38100" dir="2700000" algn="tl">
                              <a:srgbClr val="FFFFFF"/>
                            </a:outerShdw>
                          </a:effectLst>
                          <a:latin typeface="Arial" charset="0"/>
                        </a:rPr>
                        <a:t>P</a:t>
                      </a:r>
                    </a:p>
                  </a:txBody>
                  <a:tcPr anchor="ctr" anchorCtr="1"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1" u="none" strike="noStrike" cap="none" normalizeH="0" baseline="0" smtClean="0">
                          <a:ln>
                            <a:noFill/>
                          </a:ln>
                          <a:solidFill>
                            <a:srgbClr val="000000"/>
                          </a:solidFill>
                          <a:effectLst>
                            <a:outerShdw blurRad="38100" dist="38100" dir="2700000" algn="tl">
                              <a:srgbClr val="FFFFFF"/>
                            </a:outerShdw>
                          </a:effectLst>
                          <a:latin typeface="Arial" charset="0"/>
                        </a:rPr>
                        <a:t>Q</a:t>
                      </a:r>
                      <a:r>
                        <a:rPr kumimoji="0" lang="en-US" sz="2800" b="1" i="1" u="none" strike="noStrike" cap="none" normalizeH="0" baseline="30000" smtClean="0">
                          <a:ln>
                            <a:noFill/>
                          </a:ln>
                          <a:solidFill>
                            <a:srgbClr val="000000"/>
                          </a:solidFill>
                          <a:effectLst>
                            <a:outerShdw blurRad="38100" dist="38100" dir="2700000" algn="tl">
                              <a:srgbClr val="FFFFFF"/>
                            </a:outerShdw>
                          </a:effectLst>
                          <a:latin typeface="Arial" charset="0"/>
                        </a:rPr>
                        <a:t>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1" u="none" strike="noStrike" cap="none" normalizeH="0" baseline="0" smtClean="0">
                          <a:ln>
                            <a:noFill/>
                          </a:ln>
                          <a:solidFill>
                            <a:srgbClr val="000000"/>
                          </a:solidFill>
                          <a:effectLst>
                            <a:outerShdw blurRad="38100" dist="38100" dir="2700000" algn="tl">
                              <a:srgbClr val="FFFFFF"/>
                            </a:outerShdw>
                          </a:effectLst>
                          <a:latin typeface="Arial" charset="0"/>
                        </a:rPr>
                        <a:t>Q</a:t>
                      </a:r>
                      <a:r>
                        <a:rPr kumimoji="0" lang="en-US" sz="2800" b="1" i="1" u="none" strike="noStrike" cap="none" normalizeH="0" baseline="30000" smtClean="0">
                          <a:ln>
                            <a:noFill/>
                          </a:ln>
                          <a:solidFill>
                            <a:srgbClr val="000000"/>
                          </a:solidFill>
                          <a:effectLst>
                            <a:outerShdw blurRad="38100" dist="38100" dir="2700000" algn="tl">
                              <a:srgbClr val="FFFFFF"/>
                            </a:outerShdw>
                          </a:effectLst>
                          <a:latin typeface="Arial" charset="0"/>
                        </a:rPr>
                        <a:t>S</a:t>
                      </a:r>
                    </a:p>
                  </a:txBody>
                  <a:tcPr anchor="ctr" anchorCtr="1"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50850">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24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0</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49263">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1</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21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5</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50850">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2</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18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49263">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3</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15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15</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50850">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4</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12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20</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49263">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5</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25</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50850">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6</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6</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rgbClr val="FFFFCC"/>
                    </a:solidFill>
                  </a:tcPr>
                </a:tc>
              </a:tr>
            </a:tbl>
          </a:graphicData>
        </a:graphic>
      </p:graphicFrame>
      <p:sp>
        <p:nvSpPr>
          <p:cNvPr id="112707" name="Text Box 67"/>
          <p:cNvSpPr txBox="1">
            <a:spLocks noChangeArrowheads="1"/>
          </p:cNvSpPr>
          <p:nvPr/>
        </p:nvSpPr>
        <p:spPr bwMode="auto">
          <a:xfrm>
            <a:off x="1522413" y="754063"/>
            <a:ext cx="6432550" cy="914400"/>
          </a:xfrm>
          <a:prstGeom prst="rect">
            <a:avLst/>
          </a:prstGeom>
          <a:noFill/>
          <a:ln w="9525">
            <a:noFill/>
            <a:miter lim="800000"/>
            <a:headEnd/>
            <a:tailEnd/>
          </a:ln>
        </p:spPr>
        <p:txBody>
          <a:bodyPr>
            <a:spAutoFit/>
          </a:bodyPr>
          <a:lstStyle/>
          <a:p>
            <a:pPr>
              <a:spcBef>
                <a:spcPct val="50000"/>
              </a:spcBef>
            </a:pPr>
            <a:r>
              <a:rPr lang="en-US" sz="2700">
                <a:cs typeface="Arial" charset="0"/>
              </a:rPr>
              <a:t>The price that equates quantity supplied with quantity demanded</a:t>
            </a:r>
          </a:p>
        </p:txBody>
      </p:sp>
      <p:grpSp>
        <p:nvGrpSpPr>
          <p:cNvPr id="112689" name="Group 68"/>
          <p:cNvGrpSpPr>
            <a:grpSpLocks/>
          </p:cNvGrpSpPr>
          <p:nvPr/>
        </p:nvGrpSpPr>
        <p:grpSpPr bwMode="auto">
          <a:xfrm>
            <a:off x="1319213" y="3833813"/>
            <a:ext cx="1676400" cy="1781175"/>
            <a:chOff x="831" y="2415"/>
            <a:chExt cx="1056" cy="1122"/>
          </a:xfrm>
        </p:grpSpPr>
        <p:grpSp>
          <p:nvGrpSpPr>
            <p:cNvPr id="112694" name="Group 69"/>
            <p:cNvGrpSpPr>
              <a:grpSpLocks/>
            </p:cNvGrpSpPr>
            <p:nvPr/>
          </p:nvGrpSpPr>
          <p:grpSpPr bwMode="auto">
            <a:xfrm>
              <a:off x="831" y="2461"/>
              <a:ext cx="1013" cy="1076"/>
              <a:chOff x="357" y="2450"/>
              <a:chExt cx="795" cy="646"/>
            </a:xfrm>
          </p:grpSpPr>
          <p:sp>
            <p:nvSpPr>
              <p:cNvPr id="112696" name="Line 70"/>
              <p:cNvSpPr>
                <a:spLocks noChangeShapeType="1"/>
              </p:cNvSpPr>
              <p:nvPr/>
            </p:nvSpPr>
            <p:spPr bwMode="auto">
              <a:xfrm>
                <a:off x="357" y="2450"/>
                <a:ext cx="795" cy="0"/>
              </a:xfrm>
              <a:prstGeom prst="line">
                <a:avLst/>
              </a:prstGeom>
              <a:noFill/>
              <a:ln w="9525">
                <a:solidFill>
                  <a:srgbClr val="4D4D4D"/>
                </a:solidFill>
                <a:prstDash val="dash"/>
                <a:round/>
                <a:headEnd/>
                <a:tailEnd/>
              </a:ln>
            </p:spPr>
            <p:txBody>
              <a:bodyPr/>
              <a:lstStyle/>
              <a:p>
                <a:endParaRPr lang="en-US"/>
              </a:p>
            </p:txBody>
          </p:sp>
          <p:sp>
            <p:nvSpPr>
              <p:cNvPr id="112697" name="Line 71"/>
              <p:cNvSpPr>
                <a:spLocks noChangeShapeType="1"/>
              </p:cNvSpPr>
              <p:nvPr/>
            </p:nvSpPr>
            <p:spPr bwMode="auto">
              <a:xfrm>
                <a:off x="1152" y="2451"/>
                <a:ext cx="0" cy="645"/>
              </a:xfrm>
              <a:prstGeom prst="line">
                <a:avLst/>
              </a:prstGeom>
              <a:noFill/>
              <a:ln w="9525">
                <a:solidFill>
                  <a:srgbClr val="4D4D4D"/>
                </a:solidFill>
                <a:prstDash val="dash"/>
                <a:round/>
                <a:headEnd/>
                <a:tailEnd/>
              </a:ln>
            </p:spPr>
            <p:txBody>
              <a:bodyPr/>
              <a:lstStyle/>
              <a:p>
                <a:endParaRPr lang="en-US"/>
              </a:p>
            </p:txBody>
          </p:sp>
        </p:grpSp>
        <p:sp>
          <p:nvSpPr>
            <p:cNvPr id="112695" name="Oval 72"/>
            <p:cNvSpPr>
              <a:spLocks noChangeArrowheads="1"/>
            </p:cNvSpPr>
            <p:nvPr/>
          </p:nvSpPr>
          <p:spPr bwMode="auto">
            <a:xfrm>
              <a:off x="1799" y="2415"/>
              <a:ext cx="88" cy="87"/>
            </a:xfrm>
            <a:prstGeom prst="ellipse">
              <a:avLst/>
            </a:prstGeom>
            <a:solidFill>
              <a:srgbClr val="000000"/>
            </a:solidFill>
            <a:ln w="9525">
              <a:noFill/>
              <a:prstDash val="dash"/>
              <a:round/>
              <a:headEnd/>
              <a:tailEnd/>
            </a:ln>
          </p:spPr>
          <p:txBody>
            <a:bodyPr wrap="none" anchor="ctr"/>
            <a:lstStyle/>
            <a:p>
              <a:pPr eaLnBrk="0" hangingPunct="0"/>
              <a:endParaRPr lang="en-US"/>
            </a:p>
          </p:txBody>
        </p:sp>
      </p:grpSp>
      <p:grpSp>
        <p:nvGrpSpPr>
          <p:cNvPr id="112713" name="Group 73"/>
          <p:cNvGrpSpPr>
            <a:grpSpLocks/>
          </p:cNvGrpSpPr>
          <p:nvPr/>
        </p:nvGrpSpPr>
        <p:grpSpPr bwMode="auto">
          <a:xfrm>
            <a:off x="309563" y="3702050"/>
            <a:ext cx="6396037" cy="869950"/>
            <a:chOff x="195" y="2332"/>
            <a:chExt cx="4044" cy="458"/>
          </a:xfrm>
        </p:grpSpPr>
        <p:sp>
          <p:nvSpPr>
            <p:cNvPr id="112692" name="Rectangle 74"/>
            <p:cNvSpPr>
              <a:spLocks noChangeArrowheads="1"/>
            </p:cNvSpPr>
            <p:nvPr/>
          </p:nvSpPr>
          <p:spPr bwMode="auto">
            <a:xfrm>
              <a:off x="195" y="2332"/>
              <a:ext cx="529" cy="242"/>
            </a:xfrm>
            <a:prstGeom prst="rect">
              <a:avLst/>
            </a:prstGeom>
            <a:noFill/>
            <a:ln w="12700">
              <a:solidFill>
                <a:srgbClr val="FF0000"/>
              </a:solidFill>
              <a:miter lim="800000"/>
              <a:headEnd/>
              <a:tailEnd/>
            </a:ln>
          </p:spPr>
          <p:txBody>
            <a:bodyPr wrap="none" anchor="ctr"/>
            <a:lstStyle/>
            <a:p>
              <a:pPr eaLnBrk="0" hangingPunct="0"/>
              <a:endParaRPr lang="en-US"/>
            </a:p>
          </p:txBody>
        </p:sp>
        <p:sp>
          <p:nvSpPr>
            <p:cNvPr id="112693" name="Rectangle 75"/>
            <p:cNvSpPr>
              <a:spLocks noChangeArrowheads="1"/>
            </p:cNvSpPr>
            <p:nvPr/>
          </p:nvSpPr>
          <p:spPr bwMode="auto">
            <a:xfrm>
              <a:off x="3979" y="2552"/>
              <a:ext cx="260" cy="238"/>
            </a:xfrm>
            <a:prstGeom prst="rect">
              <a:avLst/>
            </a:prstGeom>
            <a:noFill/>
            <a:ln w="12700">
              <a:solidFill>
                <a:srgbClr val="FF0000"/>
              </a:solidFill>
              <a:miter lim="800000"/>
              <a:headEnd/>
              <a:tailEnd/>
            </a:ln>
          </p:spPr>
          <p:txBody>
            <a:bodyPr wrap="none" anchor="ctr"/>
            <a:lstStyle/>
            <a:p>
              <a:pPr eaLnBrk="0" hangingPunct="0"/>
              <a:endParaRPr lang="en-US"/>
            </a:p>
          </p:txBody>
        </p:sp>
      </p:grpSp>
      <p:sp>
        <p:nvSpPr>
          <p:cNvPr id="112691" name="FlagCount" hidden="1">
            <a:hlinkClick r:id="rId7"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1" charset="0"/>
                <a:cs typeface="Arial" charset="0"/>
              </a:rPr>
              <a:t>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2707"/>
                                        </p:tgtEl>
                                        <p:attrNameLst>
                                          <p:attrName>style.visibility</p:attrName>
                                        </p:attrNameLst>
                                      </p:cBhvr>
                                      <p:to>
                                        <p:strVal val="visible"/>
                                      </p:to>
                                    </p:set>
                                    <p:animEffect transition="in" filter="wipe(left)">
                                      <p:cBhvr>
                                        <p:cTn id="10" dur="500"/>
                                        <p:tgtEl>
                                          <p:spTgt spid="11270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12713"/>
                                        </p:tgtEl>
                                        <p:attrNameLst>
                                          <p:attrName>style.visibility</p:attrName>
                                        </p:attrNameLst>
                                      </p:cBhvr>
                                      <p:to>
                                        <p:strVal val="visible"/>
                                      </p:to>
                                    </p:set>
                                    <p:animEffect transition="in" filter="dissolve">
                                      <p:cBhvr>
                                        <p:cTn id="15" dur="500"/>
                                        <p:tgtEl>
                                          <p:spTgt spid="1127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270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698" name="Group 2"/>
          <p:cNvGrpSpPr>
            <a:grpSpLocks/>
          </p:cNvGrpSpPr>
          <p:nvPr/>
        </p:nvGrpSpPr>
        <p:grpSpPr bwMode="auto">
          <a:xfrm>
            <a:off x="1808163" y="1946275"/>
            <a:ext cx="2101850" cy="3660775"/>
            <a:chOff x="1139" y="1226"/>
            <a:chExt cx="1324" cy="2306"/>
          </a:xfrm>
        </p:grpSpPr>
        <p:sp>
          <p:nvSpPr>
            <p:cNvPr id="114750" name="Line 3"/>
            <p:cNvSpPr>
              <a:spLocks noChangeShapeType="1"/>
            </p:cNvSpPr>
            <p:nvPr/>
          </p:nvSpPr>
          <p:spPr bwMode="auto">
            <a:xfrm>
              <a:off x="1151" y="1252"/>
              <a:ext cx="1312" cy="2280"/>
            </a:xfrm>
            <a:prstGeom prst="line">
              <a:avLst/>
            </a:prstGeom>
            <a:noFill/>
            <a:ln w="50800">
              <a:solidFill>
                <a:srgbClr val="003399"/>
              </a:solidFill>
              <a:round/>
              <a:headEnd/>
              <a:tailEnd/>
            </a:ln>
          </p:spPr>
          <p:txBody>
            <a:bodyPr/>
            <a:lstStyle/>
            <a:p>
              <a:endParaRPr lang="en-US"/>
            </a:p>
          </p:txBody>
        </p:sp>
        <p:sp>
          <p:nvSpPr>
            <p:cNvPr id="114751" name="Text Box 4"/>
            <p:cNvSpPr txBox="1">
              <a:spLocks noChangeArrowheads="1"/>
            </p:cNvSpPr>
            <p:nvPr/>
          </p:nvSpPr>
          <p:spPr bwMode="auto">
            <a:xfrm>
              <a:off x="1139" y="1226"/>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D</a:t>
              </a:r>
            </a:p>
          </p:txBody>
        </p:sp>
      </p:grpSp>
      <p:grpSp>
        <p:nvGrpSpPr>
          <p:cNvPr id="114699" name="Group 5"/>
          <p:cNvGrpSpPr>
            <a:grpSpLocks/>
          </p:cNvGrpSpPr>
          <p:nvPr/>
        </p:nvGrpSpPr>
        <p:grpSpPr bwMode="auto">
          <a:xfrm>
            <a:off x="1327150" y="1944688"/>
            <a:ext cx="3367088" cy="3665537"/>
            <a:chOff x="836" y="1225"/>
            <a:chExt cx="2121" cy="2309"/>
          </a:xfrm>
        </p:grpSpPr>
        <p:sp>
          <p:nvSpPr>
            <p:cNvPr id="114748" name="Line 6"/>
            <p:cNvSpPr>
              <a:spLocks noChangeShapeType="1"/>
            </p:cNvSpPr>
            <p:nvPr/>
          </p:nvSpPr>
          <p:spPr bwMode="auto">
            <a:xfrm flipH="1">
              <a:off x="836" y="1326"/>
              <a:ext cx="2064" cy="2208"/>
            </a:xfrm>
            <a:prstGeom prst="line">
              <a:avLst/>
            </a:prstGeom>
            <a:noFill/>
            <a:ln w="50800">
              <a:solidFill>
                <a:srgbClr val="003399"/>
              </a:solidFill>
              <a:round/>
              <a:headEnd/>
              <a:tailEnd/>
            </a:ln>
          </p:spPr>
          <p:txBody>
            <a:bodyPr/>
            <a:lstStyle/>
            <a:p>
              <a:endParaRPr lang="en-US"/>
            </a:p>
          </p:txBody>
        </p:sp>
        <p:sp>
          <p:nvSpPr>
            <p:cNvPr id="114749" name="Text Box 7"/>
            <p:cNvSpPr txBox="1">
              <a:spLocks noChangeArrowheads="1"/>
            </p:cNvSpPr>
            <p:nvPr/>
          </p:nvSpPr>
          <p:spPr bwMode="auto">
            <a:xfrm>
              <a:off x="2684" y="1225"/>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S</a:t>
              </a:r>
            </a:p>
          </p:txBody>
        </p:sp>
      </p:grpSp>
      <p:grpSp>
        <p:nvGrpSpPr>
          <p:cNvPr id="114700" name="Group 8"/>
          <p:cNvGrpSpPr>
            <a:grpSpLocks/>
          </p:cNvGrpSpPr>
          <p:nvPr/>
        </p:nvGrpSpPr>
        <p:grpSpPr bwMode="auto">
          <a:xfrm>
            <a:off x="277813" y="1444625"/>
            <a:ext cx="5513387" cy="4886325"/>
            <a:chOff x="175" y="910"/>
            <a:chExt cx="3473" cy="3078"/>
          </a:xfrm>
        </p:grpSpPr>
        <p:graphicFrame>
          <p:nvGraphicFramePr>
            <p:cNvPr id="114697" name="Object 9"/>
            <p:cNvGraphicFramePr>
              <a:graphicFrameLocks noChangeAspect="1"/>
            </p:cNvGraphicFramePr>
            <p:nvPr/>
          </p:nvGraphicFramePr>
          <p:xfrm>
            <a:off x="175" y="910"/>
            <a:ext cx="3446" cy="3078"/>
          </p:xfrm>
          <a:graphic>
            <a:graphicData uri="http://schemas.openxmlformats.org/presentationml/2006/ole">
              <mc:AlternateContent xmlns:mc="http://schemas.openxmlformats.org/markup-compatibility/2006">
                <mc:Choice xmlns:v="urn:schemas-microsoft-com:vml" Requires="v">
                  <p:oleObj spid="_x0000_s114698" name="Chart" r:id="rId5" imgW="5800649" imgH="5181600" progId="Excel.Sheet.8">
                    <p:embed/>
                  </p:oleObj>
                </mc:Choice>
                <mc:Fallback>
                  <p:oleObj name="Chart" r:id="rId5" imgW="5800649" imgH="5181600" progId="Excel.Sheet.8">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 y="910"/>
                          <a:ext cx="3446" cy="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746" name="Text Box 10"/>
            <p:cNvSpPr txBox="1">
              <a:spLocks noChangeArrowheads="1"/>
            </p:cNvSpPr>
            <p:nvPr/>
          </p:nvSpPr>
          <p:spPr bwMode="auto">
            <a:xfrm>
              <a:off x="665" y="1015"/>
              <a:ext cx="262" cy="308"/>
            </a:xfrm>
            <a:prstGeom prst="rect">
              <a:avLst/>
            </a:prstGeom>
            <a:solidFill>
              <a:schemeClr val="bg1"/>
            </a:solidFill>
            <a:ln w="9525">
              <a:noFill/>
              <a:miter lim="800000"/>
              <a:headEnd/>
              <a:tailEnd/>
            </a:ln>
          </p:spPr>
          <p:txBody>
            <a:bodyPr>
              <a:spAutoFit/>
            </a:bodyPr>
            <a:lstStyle/>
            <a:p>
              <a:pPr algn="r">
                <a:spcBef>
                  <a:spcPct val="50000"/>
                </a:spcBef>
              </a:pPr>
              <a:r>
                <a:rPr lang="en-US" sz="2600" b="1" i="1">
                  <a:cs typeface="Arial" charset="0"/>
                </a:rPr>
                <a:t>P</a:t>
              </a:r>
            </a:p>
          </p:txBody>
        </p:sp>
        <p:sp>
          <p:nvSpPr>
            <p:cNvPr id="114747" name="Text Box 11"/>
            <p:cNvSpPr txBox="1">
              <a:spLocks noChangeArrowheads="1"/>
            </p:cNvSpPr>
            <p:nvPr/>
          </p:nvSpPr>
          <p:spPr bwMode="auto">
            <a:xfrm>
              <a:off x="3375" y="3451"/>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Q</a:t>
              </a:r>
            </a:p>
          </p:txBody>
        </p:sp>
      </p:grpSp>
      <p:sp>
        <p:nvSpPr>
          <p:cNvPr id="2" name="Rectangle 12"/>
          <p:cNvSpPr>
            <a:spLocks noGrp="1" noRot="1" noChangeArrowheads="1"/>
          </p:cNvSpPr>
          <p:nvPr>
            <p:ph type="title" idx="4294967295"/>
          </p:nvPr>
        </p:nvSpPr>
        <p:spPr>
          <a:xfrm>
            <a:off x="533400" y="0"/>
            <a:ext cx="6565900" cy="1309688"/>
          </a:xfrm>
          <a:ln/>
        </p:spPr>
        <p:txBody>
          <a:bodyPr/>
          <a:lstStyle/>
          <a:p>
            <a:pPr eaLnBrk="1" hangingPunct="1">
              <a:defRPr/>
            </a:pPr>
            <a:r>
              <a:rPr lang="en-US" sz="3800">
                <a:solidFill>
                  <a:srgbClr val="CC0000"/>
                </a:solidFill>
              </a:rPr>
              <a:t> __________ ________ </a:t>
            </a:r>
          </a:p>
        </p:txBody>
      </p:sp>
      <p:sp>
        <p:nvSpPr>
          <p:cNvPr id="3" name="Rectangle 12"/>
          <p:cNvSpPr>
            <a:spLocks noGrp="1" noRot="1" noChangeArrowheads="1"/>
          </p:cNvSpPr>
          <p:nvPr>
            <p:ph type="title"/>
          </p:nvPr>
        </p:nvSpPr>
        <p:spPr>
          <a:xfrm>
            <a:off x="533400" y="0"/>
            <a:ext cx="6565900" cy="1309688"/>
          </a:xfrm>
        </p:spPr>
        <p:txBody>
          <a:bodyPr/>
          <a:lstStyle/>
          <a:p>
            <a:pPr eaLnBrk="1" hangingPunct="1">
              <a:defRPr/>
            </a:pPr>
            <a:r>
              <a:rPr lang="en-US" sz="3800">
                <a:solidFill>
                  <a:srgbClr val="CC0000"/>
                </a:solidFill>
              </a:rPr>
              <a:t>Equilibrium quantity:</a:t>
            </a:r>
          </a:p>
        </p:txBody>
      </p:sp>
      <p:graphicFrame>
        <p:nvGraphicFramePr>
          <p:cNvPr id="114701" name="Group 13"/>
          <p:cNvGraphicFramePr>
            <a:graphicFrameLocks noGrp="1"/>
          </p:cNvGraphicFramePr>
          <p:nvPr/>
        </p:nvGraphicFramePr>
        <p:xfrm>
          <a:off x="6173788" y="2070100"/>
          <a:ext cx="2293937" cy="4145280"/>
        </p:xfrm>
        <a:graphic>
          <a:graphicData uri="http://schemas.openxmlformats.org/drawingml/2006/table">
            <a:tbl>
              <a:tblPr/>
              <a:tblGrid>
                <a:gridCol w="701675"/>
                <a:gridCol w="869950"/>
                <a:gridCol w="722312"/>
              </a:tblGrid>
              <a:tr h="5080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1" u="none" strike="noStrike" cap="none" normalizeH="0" baseline="0" smtClean="0">
                          <a:ln>
                            <a:noFill/>
                          </a:ln>
                          <a:solidFill>
                            <a:schemeClr val="tx1"/>
                          </a:solidFill>
                          <a:effectLst>
                            <a:outerShdw blurRad="38100" dist="38100" dir="2700000" algn="tl">
                              <a:srgbClr val="000000"/>
                            </a:outerShdw>
                          </a:effectLst>
                          <a:latin typeface="Arial" charset="0"/>
                        </a:rPr>
                        <a:t>P</a:t>
                      </a:r>
                    </a:p>
                  </a:txBody>
                  <a:tcPr anchor="ctr" anchorCtr="1"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1" u="none" strike="noStrike" cap="none" normalizeH="0" baseline="0" smtClean="0">
                          <a:ln>
                            <a:noFill/>
                          </a:ln>
                          <a:solidFill>
                            <a:schemeClr val="tx1"/>
                          </a:solidFill>
                          <a:effectLst>
                            <a:outerShdw blurRad="38100" dist="38100" dir="2700000" algn="tl">
                              <a:srgbClr val="000000"/>
                            </a:outerShdw>
                          </a:effectLst>
                          <a:latin typeface="Arial" charset="0"/>
                        </a:rPr>
                        <a:t>Q</a:t>
                      </a:r>
                      <a:r>
                        <a:rPr kumimoji="0" lang="en-US" sz="2800" b="1" i="1" u="none" strike="noStrike" cap="none" normalizeH="0" baseline="30000" smtClean="0">
                          <a:ln>
                            <a:noFill/>
                          </a:ln>
                          <a:solidFill>
                            <a:schemeClr val="tx1"/>
                          </a:solidFill>
                          <a:effectLst>
                            <a:outerShdw blurRad="38100" dist="38100" dir="2700000" algn="tl">
                              <a:srgbClr val="000000"/>
                            </a:outerShdw>
                          </a:effectLst>
                          <a:latin typeface="Arial" charset="0"/>
                        </a:rPr>
                        <a:t>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1" u="none" strike="noStrike" cap="none" normalizeH="0" baseline="0" smtClean="0">
                          <a:ln>
                            <a:noFill/>
                          </a:ln>
                          <a:solidFill>
                            <a:schemeClr val="tx1"/>
                          </a:solidFill>
                          <a:effectLst>
                            <a:outerShdw blurRad="38100" dist="38100" dir="2700000" algn="tl">
                              <a:srgbClr val="000000"/>
                            </a:outerShdw>
                          </a:effectLst>
                          <a:latin typeface="Arial" charset="0"/>
                        </a:rPr>
                        <a:t>Q</a:t>
                      </a:r>
                      <a:r>
                        <a:rPr kumimoji="0" lang="en-US" sz="2800" b="1" i="1" u="none" strike="noStrike" cap="none" normalizeH="0" baseline="30000" smtClean="0">
                          <a:ln>
                            <a:noFill/>
                          </a:ln>
                          <a:solidFill>
                            <a:schemeClr val="tx1"/>
                          </a:solidFill>
                          <a:effectLst>
                            <a:outerShdw blurRad="38100" dist="38100" dir="2700000" algn="tl">
                              <a:srgbClr val="000000"/>
                            </a:outerShdw>
                          </a:effectLst>
                          <a:latin typeface="Arial" charset="0"/>
                        </a:rPr>
                        <a:t>S</a:t>
                      </a:r>
                    </a:p>
                  </a:txBody>
                  <a:tcPr anchor="ctr" anchorCtr="1"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50850">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24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0</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49263">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1</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21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5</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50850">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2</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18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49263">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3</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15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15</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50850">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4</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12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20</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49263">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5</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25</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50850">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6</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6</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rgbClr val="FFFFCC"/>
                    </a:solidFill>
                  </a:tcPr>
                </a:tc>
              </a:tr>
            </a:tbl>
          </a:graphicData>
        </a:graphic>
      </p:graphicFrame>
      <p:sp>
        <p:nvSpPr>
          <p:cNvPr id="114755" name="Text Box 67"/>
          <p:cNvSpPr txBox="1">
            <a:spLocks noChangeArrowheads="1"/>
          </p:cNvSpPr>
          <p:nvPr/>
        </p:nvSpPr>
        <p:spPr bwMode="auto">
          <a:xfrm>
            <a:off x="1524000" y="914400"/>
            <a:ext cx="7270750" cy="914400"/>
          </a:xfrm>
          <a:prstGeom prst="rect">
            <a:avLst/>
          </a:prstGeom>
          <a:noFill/>
          <a:ln w="9525">
            <a:noFill/>
            <a:miter lim="800000"/>
            <a:headEnd/>
            <a:tailEnd/>
          </a:ln>
        </p:spPr>
        <p:txBody>
          <a:bodyPr>
            <a:spAutoFit/>
          </a:bodyPr>
          <a:lstStyle/>
          <a:p>
            <a:pPr>
              <a:spcBef>
                <a:spcPct val="50000"/>
              </a:spcBef>
            </a:pPr>
            <a:r>
              <a:rPr lang="en-US" sz="2700">
                <a:cs typeface="Arial" charset="0"/>
              </a:rPr>
              <a:t>The quantity supplied and quantity demanded at the equilibrium price</a:t>
            </a:r>
          </a:p>
        </p:txBody>
      </p:sp>
      <p:grpSp>
        <p:nvGrpSpPr>
          <p:cNvPr id="114737" name="Group 68"/>
          <p:cNvGrpSpPr>
            <a:grpSpLocks/>
          </p:cNvGrpSpPr>
          <p:nvPr/>
        </p:nvGrpSpPr>
        <p:grpSpPr bwMode="auto">
          <a:xfrm>
            <a:off x="1319213" y="3833813"/>
            <a:ext cx="1676400" cy="1781175"/>
            <a:chOff x="831" y="2415"/>
            <a:chExt cx="1056" cy="1122"/>
          </a:xfrm>
        </p:grpSpPr>
        <p:grpSp>
          <p:nvGrpSpPr>
            <p:cNvPr id="114742" name="Group 69"/>
            <p:cNvGrpSpPr>
              <a:grpSpLocks/>
            </p:cNvGrpSpPr>
            <p:nvPr/>
          </p:nvGrpSpPr>
          <p:grpSpPr bwMode="auto">
            <a:xfrm>
              <a:off x="831" y="2461"/>
              <a:ext cx="1013" cy="1076"/>
              <a:chOff x="357" y="2450"/>
              <a:chExt cx="795" cy="646"/>
            </a:xfrm>
          </p:grpSpPr>
          <p:sp>
            <p:nvSpPr>
              <p:cNvPr id="114744" name="Line 70"/>
              <p:cNvSpPr>
                <a:spLocks noChangeShapeType="1"/>
              </p:cNvSpPr>
              <p:nvPr/>
            </p:nvSpPr>
            <p:spPr bwMode="auto">
              <a:xfrm>
                <a:off x="357" y="2450"/>
                <a:ext cx="795" cy="0"/>
              </a:xfrm>
              <a:prstGeom prst="line">
                <a:avLst/>
              </a:prstGeom>
              <a:noFill/>
              <a:ln w="9525">
                <a:solidFill>
                  <a:srgbClr val="4D4D4D"/>
                </a:solidFill>
                <a:prstDash val="dash"/>
                <a:round/>
                <a:headEnd/>
                <a:tailEnd/>
              </a:ln>
            </p:spPr>
            <p:txBody>
              <a:bodyPr/>
              <a:lstStyle/>
              <a:p>
                <a:endParaRPr lang="en-US"/>
              </a:p>
            </p:txBody>
          </p:sp>
          <p:sp>
            <p:nvSpPr>
              <p:cNvPr id="114745" name="Line 71"/>
              <p:cNvSpPr>
                <a:spLocks noChangeShapeType="1"/>
              </p:cNvSpPr>
              <p:nvPr/>
            </p:nvSpPr>
            <p:spPr bwMode="auto">
              <a:xfrm>
                <a:off x="1152" y="2451"/>
                <a:ext cx="0" cy="645"/>
              </a:xfrm>
              <a:prstGeom prst="line">
                <a:avLst/>
              </a:prstGeom>
              <a:noFill/>
              <a:ln w="9525">
                <a:solidFill>
                  <a:srgbClr val="4D4D4D"/>
                </a:solidFill>
                <a:prstDash val="dash"/>
                <a:round/>
                <a:headEnd/>
                <a:tailEnd/>
              </a:ln>
            </p:spPr>
            <p:txBody>
              <a:bodyPr/>
              <a:lstStyle/>
              <a:p>
                <a:endParaRPr lang="en-US"/>
              </a:p>
            </p:txBody>
          </p:sp>
        </p:grpSp>
        <p:sp>
          <p:nvSpPr>
            <p:cNvPr id="114743" name="Oval 72"/>
            <p:cNvSpPr>
              <a:spLocks noChangeArrowheads="1"/>
            </p:cNvSpPr>
            <p:nvPr/>
          </p:nvSpPr>
          <p:spPr bwMode="auto">
            <a:xfrm>
              <a:off x="1799" y="2415"/>
              <a:ext cx="88" cy="87"/>
            </a:xfrm>
            <a:prstGeom prst="ellipse">
              <a:avLst/>
            </a:prstGeom>
            <a:solidFill>
              <a:srgbClr val="000000"/>
            </a:solidFill>
            <a:ln w="9525">
              <a:noFill/>
              <a:prstDash val="dash"/>
              <a:round/>
              <a:headEnd/>
              <a:tailEnd/>
            </a:ln>
          </p:spPr>
          <p:txBody>
            <a:bodyPr wrap="none" anchor="ctr"/>
            <a:lstStyle/>
            <a:p>
              <a:pPr eaLnBrk="0" hangingPunct="0"/>
              <a:endParaRPr lang="en-US"/>
            </a:p>
          </p:txBody>
        </p:sp>
      </p:grpSp>
      <p:grpSp>
        <p:nvGrpSpPr>
          <p:cNvPr id="114761" name="Group 73"/>
          <p:cNvGrpSpPr>
            <a:grpSpLocks/>
          </p:cNvGrpSpPr>
          <p:nvPr/>
        </p:nvGrpSpPr>
        <p:grpSpPr bwMode="auto">
          <a:xfrm>
            <a:off x="2708275" y="4051300"/>
            <a:ext cx="5672138" cy="2168525"/>
            <a:chOff x="1706" y="2552"/>
            <a:chExt cx="3573" cy="1366"/>
          </a:xfrm>
        </p:grpSpPr>
        <p:sp>
          <p:nvSpPr>
            <p:cNvPr id="114740" name="Rectangle 74"/>
            <p:cNvSpPr>
              <a:spLocks noChangeArrowheads="1"/>
            </p:cNvSpPr>
            <p:nvPr/>
          </p:nvSpPr>
          <p:spPr bwMode="auto">
            <a:xfrm>
              <a:off x="1706" y="3676"/>
              <a:ext cx="278" cy="242"/>
            </a:xfrm>
            <a:prstGeom prst="rect">
              <a:avLst/>
            </a:prstGeom>
            <a:noFill/>
            <a:ln w="12700">
              <a:solidFill>
                <a:srgbClr val="FF0000"/>
              </a:solidFill>
              <a:miter lim="800000"/>
              <a:headEnd/>
              <a:tailEnd/>
            </a:ln>
          </p:spPr>
          <p:txBody>
            <a:bodyPr wrap="none" anchor="ctr"/>
            <a:lstStyle/>
            <a:p>
              <a:pPr eaLnBrk="0" hangingPunct="0"/>
              <a:endParaRPr lang="en-US"/>
            </a:p>
          </p:txBody>
        </p:sp>
        <p:sp>
          <p:nvSpPr>
            <p:cNvPr id="114741" name="Rectangle 75"/>
            <p:cNvSpPr>
              <a:spLocks noChangeArrowheads="1"/>
            </p:cNvSpPr>
            <p:nvPr/>
          </p:nvSpPr>
          <p:spPr bwMode="auto">
            <a:xfrm>
              <a:off x="4433" y="2552"/>
              <a:ext cx="846" cy="238"/>
            </a:xfrm>
            <a:prstGeom prst="rect">
              <a:avLst/>
            </a:prstGeom>
            <a:noFill/>
            <a:ln w="12700">
              <a:solidFill>
                <a:srgbClr val="FF0000"/>
              </a:solidFill>
              <a:miter lim="800000"/>
              <a:headEnd/>
              <a:tailEnd/>
            </a:ln>
          </p:spPr>
          <p:txBody>
            <a:bodyPr wrap="none" anchor="ctr"/>
            <a:lstStyle/>
            <a:p>
              <a:pPr eaLnBrk="0" hangingPunct="0"/>
              <a:endParaRPr lang="en-US"/>
            </a:p>
          </p:txBody>
        </p:sp>
      </p:grpSp>
      <p:sp>
        <p:nvSpPr>
          <p:cNvPr id="114739" name="FlagCount" hidden="1">
            <a:hlinkClick r:id="rId7"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1" charset="0"/>
                <a:cs typeface="Arial" charset="0"/>
              </a:rPr>
              <a:t>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4755"/>
                                        </p:tgtEl>
                                        <p:attrNameLst>
                                          <p:attrName>style.visibility</p:attrName>
                                        </p:attrNameLst>
                                      </p:cBhvr>
                                      <p:to>
                                        <p:strVal val="visible"/>
                                      </p:to>
                                    </p:set>
                                    <p:animEffect transition="in" filter="wipe(left)">
                                      <p:cBhvr>
                                        <p:cTn id="10" dur="500"/>
                                        <p:tgtEl>
                                          <p:spTgt spid="11475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14761"/>
                                        </p:tgtEl>
                                        <p:attrNameLst>
                                          <p:attrName>style.visibility</p:attrName>
                                        </p:attrNameLst>
                                      </p:cBhvr>
                                      <p:to>
                                        <p:strVal val="visible"/>
                                      </p:to>
                                    </p:set>
                                    <p:animEffect transition="in" filter="dissolve">
                                      <p:cBhvr>
                                        <p:cTn id="15" dur="500"/>
                                        <p:tgtEl>
                                          <p:spTgt spid="114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475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algn="ctr" eaLnBrk="1" hangingPunct="1">
              <a:defRPr/>
            </a:pPr>
            <a:r>
              <a:rPr lang="en-US"/>
              <a:t>Supply and Demand Together</a:t>
            </a:r>
          </a:p>
        </p:txBody>
      </p:sp>
      <p:sp>
        <p:nvSpPr>
          <p:cNvPr id="25603" name="Rectangle 3"/>
          <p:cNvSpPr>
            <a:spLocks noGrp="1" noRot="1" noChangeArrowheads="1"/>
          </p:cNvSpPr>
          <p:nvPr>
            <p:ph type="body" sz="half" idx="1"/>
          </p:nvPr>
        </p:nvSpPr>
        <p:spPr>
          <a:xfrm>
            <a:off x="457200" y="1905000"/>
            <a:ext cx="4308475" cy="4191000"/>
          </a:xfrm>
        </p:spPr>
        <p:txBody>
          <a:bodyPr/>
          <a:lstStyle/>
          <a:p>
            <a:pPr eaLnBrk="1" hangingPunct="1">
              <a:defRPr/>
            </a:pPr>
            <a:r>
              <a:rPr lang="en-US" sz="2400"/>
              <a:t>If the actual market price is higher than the equilibrium price, there will be a surplus of the good</a:t>
            </a:r>
          </a:p>
          <a:p>
            <a:pPr eaLnBrk="1" hangingPunct="1">
              <a:defRPr/>
            </a:pPr>
            <a:r>
              <a:rPr lang="en-US" sz="2400" b="1" u="sng"/>
              <a:t>Surplus – </a:t>
            </a:r>
            <a:r>
              <a:rPr lang="en-US" sz="2400"/>
              <a:t>a situation in which quantity supplied is greater than quantity demanded</a:t>
            </a:r>
          </a:p>
          <a:p>
            <a:pPr eaLnBrk="1" hangingPunct="1">
              <a:defRPr/>
            </a:pPr>
            <a:r>
              <a:rPr lang="en-US" sz="2400"/>
              <a:t>To eliminate the surplus, producers will lower the price until the market reaches equilibrium</a:t>
            </a:r>
          </a:p>
          <a:p>
            <a:pPr eaLnBrk="1" hangingPunct="1">
              <a:defRPr/>
            </a:pPr>
            <a:endParaRPr lang="en-US" sz="2400" b="1" u="sng"/>
          </a:p>
        </p:txBody>
      </p:sp>
      <p:pic>
        <p:nvPicPr>
          <p:cNvPr id="139267" name="Picture 7" descr="graph6"/>
          <p:cNvPicPr>
            <a:picLocks noGrp="1" noChangeAspect="1" noChangeArrowheads="1"/>
          </p:cNvPicPr>
          <p:nvPr>
            <p:ph sz="half" idx="2"/>
          </p:nvPr>
        </p:nvPicPr>
        <p:blipFill>
          <a:blip r:embed="rId2" cstate="print"/>
          <a:srcRect/>
          <a:stretch>
            <a:fillRect/>
          </a:stretch>
        </p:blipFill>
        <p:spPr>
          <a:xfrm>
            <a:off x="4918075" y="2193925"/>
            <a:ext cx="3927475" cy="3613150"/>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740" name="Group 2"/>
          <p:cNvGrpSpPr>
            <a:grpSpLocks/>
          </p:cNvGrpSpPr>
          <p:nvPr/>
        </p:nvGrpSpPr>
        <p:grpSpPr bwMode="auto">
          <a:xfrm>
            <a:off x="277813" y="1444625"/>
            <a:ext cx="5513387" cy="4886325"/>
            <a:chOff x="175" y="910"/>
            <a:chExt cx="3473" cy="3078"/>
          </a:xfrm>
        </p:grpSpPr>
        <p:graphicFrame>
          <p:nvGraphicFramePr>
            <p:cNvPr id="116739" name="Object 3"/>
            <p:cNvGraphicFramePr>
              <a:graphicFrameLocks noChangeAspect="1"/>
            </p:cNvGraphicFramePr>
            <p:nvPr/>
          </p:nvGraphicFramePr>
          <p:xfrm>
            <a:off x="175" y="910"/>
            <a:ext cx="3446" cy="3078"/>
          </p:xfrm>
          <a:graphic>
            <a:graphicData uri="http://schemas.openxmlformats.org/presentationml/2006/ole">
              <mc:AlternateContent xmlns:mc="http://schemas.openxmlformats.org/markup-compatibility/2006">
                <mc:Choice xmlns:v="urn:schemas-microsoft-com:vml" Requires="v">
                  <p:oleObj spid="_x0000_s116740" name="Chart" r:id="rId5" imgW="5800649" imgH="5181600" progId="Excel.Sheet.8">
                    <p:embed/>
                  </p:oleObj>
                </mc:Choice>
                <mc:Fallback>
                  <p:oleObj name="Chart" r:id="rId5" imgW="5800649" imgH="5181600" progId="Excel.Shee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 y="910"/>
                          <a:ext cx="3446" cy="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6763" name="Text Box 4"/>
            <p:cNvSpPr txBox="1">
              <a:spLocks noChangeArrowheads="1"/>
            </p:cNvSpPr>
            <p:nvPr/>
          </p:nvSpPr>
          <p:spPr bwMode="auto">
            <a:xfrm>
              <a:off x="665" y="1015"/>
              <a:ext cx="262" cy="308"/>
            </a:xfrm>
            <a:prstGeom prst="rect">
              <a:avLst/>
            </a:prstGeom>
            <a:solidFill>
              <a:schemeClr val="bg1"/>
            </a:solidFill>
            <a:ln w="9525">
              <a:noFill/>
              <a:miter lim="800000"/>
              <a:headEnd/>
              <a:tailEnd/>
            </a:ln>
          </p:spPr>
          <p:txBody>
            <a:bodyPr>
              <a:spAutoFit/>
            </a:bodyPr>
            <a:lstStyle/>
            <a:p>
              <a:pPr algn="r">
                <a:spcBef>
                  <a:spcPct val="50000"/>
                </a:spcBef>
              </a:pPr>
              <a:r>
                <a:rPr lang="en-US" sz="2600" b="1" i="1">
                  <a:cs typeface="Arial" charset="0"/>
                </a:rPr>
                <a:t>P</a:t>
              </a:r>
            </a:p>
          </p:txBody>
        </p:sp>
        <p:sp>
          <p:nvSpPr>
            <p:cNvPr id="116764" name="Text Box 5"/>
            <p:cNvSpPr txBox="1">
              <a:spLocks noChangeArrowheads="1"/>
            </p:cNvSpPr>
            <p:nvPr/>
          </p:nvSpPr>
          <p:spPr bwMode="auto">
            <a:xfrm>
              <a:off x="3375" y="3451"/>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Q</a:t>
              </a:r>
            </a:p>
          </p:txBody>
        </p:sp>
      </p:grpSp>
      <p:grpSp>
        <p:nvGrpSpPr>
          <p:cNvPr id="116741" name="Group 6"/>
          <p:cNvGrpSpPr>
            <a:grpSpLocks/>
          </p:cNvGrpSpPr>
          <p:nvPr/>
        </p:nvGrpSpPr>
        <p:grpSpPr bwMode="auto">
          <a:xfrm>
            <a:off x="1808163" y="1946275"/>
            <a:ext cx="2101850" cy="3660775"/>
            <a:chOff x="1139" y="1226"/>
            <a:chExt cx="1324" cy="2306"/>
          </a:xfrm>
        </p:grpSpPr>
        <p:sp>
          <p:nvSpPr>
            <p:cNvPr id="116761" name="Line 7"/>
            <p:cNvSpPr>
              <a:spLocks noChangeShapeType="1"/>
            </p:cNvSpPr>
            <p:nvPr/>
          </p:nvSpPr>
          <p:spPr bwMode="auto">
            <a:xfrm>
              <a:off x="1151" y="1252"/>
              <a:ext cx="1312" cy="2280"/>
            </a:xfrm>
            <a:prstGeom prst="line">
              <a:avLst/>
            </a:prstGeom>
            <a:noFill/>
            <a:ln w="50800">
              <a:solidFill>
                <a:srgbClr val="003399"/>
              </a:solidFill>
              <a:round/>
              <a:headEnd/>
              <a:tailEnd/>
            </a:ln>
          </p:spPr>
          <p:txBody>
            <a:bodyPr/>
            <a:lstStyle/>
            <a:p>
              <a:endParaRPr lang="en-US"/>
            </a:p>
          </p:txBody>
        </p:sp>
        <p:sp>
          <p:nvSpPr>
            <p:cNvPr id="116762" name="Text Box 8"/>
            <p:cNvSpPr txBox="1">
              <a:spLocks noChangeArrowheads="1"/>
            </p:cNvSpPr>
            <p:nvPr/>
          </p:nvSpPr>
          <p:spPr bwMode="auto">
            <a:xfrm>
              <a:off x="1139" y="1226"/>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D</a:t>
              </a:r>
            </a:p>
          </p:txBody>
        </p:sp>
      </p:grpSp>
      <p:grpSp>
        <p:nvGrpSpPr>
          <p:cNvPr id="116742" name="Group 9"/>
          <p:cNvGrpSpPr>
            <a:grpSpLocks/>
          </p:cNvGrpSpPr>
          <p:nvPr/>
        </p:nvGrpSpPr>
        <p:grpSpPr bwMode="auto">
          <a:xfrm>
            <a:off x="1327150" y="1944688"/>
            <a:ext cx="3367088" cy="3665537"/>
            <a:chOff x="836" y="1225"/>
            <a:chExt cx="2121" cy="2309"/>
          </a:xfrm>
        </p:grpSpPr>
        <p:sp>
          <p:nvSpPr>
            <p:cNvPr id="2" name="Line 10"/>
            <p:cNvSpPr>
              <a:spLocks noChangeShapeType="1"/>
            </p:cNvSpPr>
            <p:nvPr/>
          </p:nvSpPr>
          <p:spPr bwMode="auto">
            <a:xfrm flipH="1">
              <a:off x="836" y="1326"/>
              <a:ext cx="2064" cy="2208"/>
            </a:xfrm>
            <a:prstGeom prst="line">
              <a:avLst/>
            </a:prstGeom>
            <a:noFill/>
            <a:ln w="50800">
              <a:solidFill>
                <a:srgbClr val="003399"/>
              </a:solidFill>
              <a:round/>
              <a:headEnd/>
              <a:tailEnd/>
            </a:ln>
          </p:spPr>
          <p:txBody>
            <a:bodyPr/>
            <a:lstStyle/>
            <a:p>
              <a:endParaRPr lang="en-US"/>
            </a:p>
          </p:txBody>
        </p:sp>
        <p:sp>
          <p:nvSpPr>
            <p:cNvPr id="3" name="Text Box 11"/>
            <p:cNvSpPr txBox="1">
              <a:spLocks noChangeArrowheads="1"/>
            </p:cNvSpPr>
            <p:nvPr/>
          </p:nvSpPr>
          <p:spPr bwMode="auto">
            <a:xfrm>
              <a:off x="2684" y="1225"/>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S</a:t>
              </a:r>
            </a:p>
          </p:txBody>
        </p:sp>
      </p:grpSp>
      <p:sp>
        <p:nvSpPr>
          <p:cNvPr id="116748" name="Line 12"/>
          <p:cNvSpPr>
            <a:spLocks noChangeShapeType="1"/>
          </p:cNvSpPr>
          <p:nvPr/>
        </p:nvSpPr>
        <p:spPr bwMode="auto">
          <a:xfrm>
            <a:off x="1319213" y="2767013"/>
            <a:ext cx="2681287" cy="0"/>
          </a:xfrm>
          <a:prstGeom prst="line">
            <a:avLst/>
          </a:prstGeom>
          <a:noFill/>
          <a:ln w="12700">
            <a:solidFill>
              <a:srgbClr val="FF0000"/>
            </a:solidFill>
            <a:prstDash val="dash"/>
            <a:round/>
            <a:headEnd/>
            <a:tailEnd/>
          </a:ln>
        </p:spPr>
        <p:txBody>
          <a:bodyPr/>
          <a:lstStyle/>
          <a:p>
            <a:endParaRPr lang="en-US"/>
          </a:p>
        </p:txBody>
      </p:sp>
      <p:grpSp>
        <p:nvGrpSpPr>
          <p:cNvPr id="116749" name="Group 13"/>
          <p:cNvGrpSpPr>
            <a:grpSpLocks/>
          </p:cNvGrpSpPr>
          <p:nvPr/>
        </p:nvGrpSpPr>
        <p:grpSpPr bwMode="auto">
          <a:xfrm>
            <a:off x="2212975" y="2695575"/>
            <a:ext cx="139700" cy="2908300"/>
            <a:chOff x="1394" y="1698"/>
            <a:chExt cx="88" cy="1832"/>
          </a:xfrm>
        </p:grpSpPr>
        <p:sp>
          <p:nvSpPr>
            <p:cNvPr id="4" name="Line 14"/>
            <p:cNvSpPr>
              <a:spLocks noChangeShapeType="1"/>
            </p:cNvSpPr>
            <p:nvPr/>
          </p:nvSpPr>
          <p:spPr bwMode="auto">
            <a:xfrm>
              <a:off x="1438" y="1744"/>
              <a:ext cx="0" cy="1786"/>
            </a:xfrm>
            <a:prstGeom prst="line">
              <a:avLst/>
            </a:prstGeom>
            <a:noFill/>
            <a:ln w="12700">
              <a:solidFill>
                <a:srgbClr val="FF0000"/>
              </a:solidFill>
              <a:prstDash val="dash"/>
              <a:round/>
              <a:headEnd/>
              <a:tailEnd/>
            </a:ln>
          </p:spPr>
          <p:txBody>
            <a:bodyPr/>
            <a:lstStyle/>
            <a:p>
              <a:endParaRPr lang="en-US"/>
            </a:p>
          </p:txBody>
        </p:sp>
        <p:sp>
          <p:nvSpPr>
            <p:cNvPr id="5" name="Oval 15"/>
            <p:cNvSpPr>
              <a:spLocks noChangeArrowheads="1"/>
            </p:cNvSpPr>
            <p:nvPr/>
          </p:nvSpPr>
          <p:spPr bwMode="auto">
            <a:xfrm>
              <a:off x="1394" y="1698"/>
              <a:ext cx="88" cy="87"/>
            </a:xfrm>
            <a:prstGeom prst="ellipse">
              <a:avLst/>
            </a:prstGeom>
            <a:solidFill>
              <a:srgbClr val="000000"/>
            </a:solidFill>
            <a:ln w="9525">
              <a:noFill/>
              <a:prstDash val="dash"/>
              <a:round/>
              <a:headEnd/>
              <a:tailEnd/>
            </a:ln>
          </p:spPr>
          <p:txBody>
            <a:bodyPr wrap="none" anchor="ctr"/>
            <a:lstStyle/>
            <a:p>
              <a:pPr eaLnBrk="0" hangingPunct="0"/>
              <a:endParaRPr lang="en-US"/>
            </a:p>
          </p:txBody>
        </p:sp>
      </p:grpSp>
      <p:sp>
        <p:nvSpPr>
          <p:cNvPr id="116752" name="Rectangle 16"/>
          <p:cNvSpPr>
            <a:spLocks noGrp="1" noRot="1" noChangeArrowheads="1"/>
          </p:cNvSpPr>
          <p:nvPr>
            <p:ph type="title"/>
          </p:nvPr>
        </p:nvSpPr>
        <p:spPr>
          <a:xfrm>
            <a:off x="685800" y="0"/>
            <a:ext cx="6565900" cy="1309688"/>
          </a:xfrm>
        </p:spPr>
        <p:txBody>
          <a:bodyPr/>
          <a:lstStyle/>
          <a:p>
            <a:pPr eaLnBrk="1" hangingPunct="1">
              <a:defRPr/>
            </a:pPr>
            <a:r>
              <a:rPr lang="en-US" sz="3800">
                <a:solidFill>
                  <a:srgbClr val="CC0000"/>
                </a:solidFill>
              </a:rPr>
              <a:t>Surplus:</a:t>
            </a:r>
          </a:p>
        </p:txBody>
      </p:sp>
      <p:sp>
        <p:nvSpPr>
          <p:cNvPr id="116753" name="Text Box 17"/>
          <p:cNvSpPr txBox="1">
            <a:spLocks noChangeArrowheads="1"/>
          </p:cNvSpPr>
          <p:nvPr/>
        </p:nvSpPr>
        <p:spPr bwMode="auto">
          <a:xfrm>
            <a:off x="1524000" y="838200"/>
            <a:ext cx="6562725" cy="914400"/>
          </a:xfrm>
          <a:prstGeom prst="rect">
            <a:avLst/>
          </a:prstGeom>
          <a:noFill/>
          <a:ln w="9525">
            <a:noFill/>
            <a:miter lim="800000"/>
            <a:headEnd/>
            <a:tailEnd/>
          </a:ln>
        </p:spPr>
        <p:txBody>
          <a:bodyPr>
            <a:spAutoFit/>
          </a:bodyPr>
          <a:lstStyle/>
          <a:p>
            <a:pPr>
              <a:spcBef>
                <a:spcPct val="50000"/>
              </a:spcBef>
            </a:pPr>
            <a:r>
              <a:rPr lang="en-US" sz="2700">
                <a:cs typeface="Arial" charset="0"/>
              </a:rPr>
              <a:t>when quantity supplied is greater than quantity demanded</a:t>
            </a:r>
          </a:p>
        </p:txBody>
      </p:sp>
      <p:sp>
        <p:nvSpPr>
          <p:cNvPr id="116754" name="AutoShape 18"/>
          <p:cNvSpPr>
            <a:spLocks/>
          </p:cNvSpPr>
          <p:nvPr/>
        </p:nvSpPr>
        <p:spPr bwMode="auto">
          <a:xfrm rot="5400000">
            <a:off x="3029744" y="1705769"/>
            <a:ext cx="220662" cy="1714500"/>
          </a:xfrm>
          <a:prstGeom prst="leftBrace">
            <a:avLst>
              <a:gd name="adj1" fmla="val 64748"/>
              <a:gd name="adj2" fmla="val 50000"/>
            </a:avLst>
          </a:prstGeom>
          <a:noFill/>
          <a:ln w="19050">
            <a:solidFill>
              <a:srgbClr val="990000"/>
            </a:solidFill>
            <a:round/>
            <a:headEnd/>
            <a:tailEnd/>
          </a:ln>
        </p:spPr>
        <p:txBody>
          <a:bodyPr wrap="none" anchor="ctr"/>
          <a:lstStyle/>
          <a:p>
            <a:pPr eaLnBrk="0" hangingPunct="0"/>
            <a:endParaRPr lang="en-US"/>
          </a:p>
        </p:txBody>
      </p:sp>
      <p:sp>
        <p:nvSpPr>
          <p:cNvPr id="116755" name="Text Box 19"/>
          <p:cNvSpPr txBox="1">
            <a:spLocks noChangeArrowheads="1"/>
          </p:cNvSpPr>
          <p:nvPr/>
        </p:nvSpPr>
        <p:spPr bwMode="auto">
          <a:xfrm>
            <a:off x="2428875" y="1924050"/>
            <a:ext cx="1501775" cy="488950"/>
          </a:xfrm>
          <a:prstGeom prst="rect">
            <a:avLst/>
          </a:prstGeom>
          <a:solidFill>
            <a:srgbClr val="CCFFCC"/>
          </a:solidFill>
          <a:ln w="9525">
            <a:noFill/>
            <a:miter lim="800000"/>
            <a:headEnd/>
            <a:tailEnd/>
          </a:ln>
        </p:spPr>
        <p:txBody>
          <a:bodyPr>
            <a:spAutoFit/>
          </a:bodyPr>
          <a:lstStyle/>
          <a:p>
            <a:pPr algn="ctr">
              <a:spcBef>
                <a:spcPct val="50000"/>
              </a:spcBef>
            </a:pPr>
            <a:r>
              <a:rPr lang="en-US" sz="2600" b="1" i="1">
                <a:cs typeface="Arial" charset="0"/>
              </a:rPr>
              <a:t>Surplus</a:t>
            </a:r>
          </a:p>
        </p:txBody>
      </p:sp>
      <p:sp>
        <p:nvSpPr>
          <p:cNvPr id="116756" name="Text Box 20"/>
          <p:cNvSpPr txBox="1">
            <a:spLocks noChangeArrowheads="1"/>
          </p:cNvSpPr>
          <p:nvPr/>
        </p:nvSpPr>
        <p:spPr bwMode="auto">
          <a:xfrm>
            <a:off x="5476875" y="1843088"/>
            <a:ext cx="2257425" cy="885825"/>
          </a:xfrm>
          <a:prstGeom prst="rect">
            <a:avLst/>
          </a:prstGeom>
          <a:noFill/>
          <a:ln w="9525">
            <a:noFill/>
            <a:miter lim="800000"/>
            <a:headEnd/>
            <a:tailEnd/>
          </a:ln>
        </p:spPr>
        <p:txBody>
          <a:bodyPr>
            <a:spAutoFit/>
          </a:bodyPr>
          <a:lstStyle/>
          <a:p>
            <a:pPr>
              <a:spcBef>
                <a:spcPct val="50000"/>
              </a:spcBef>
            </a:pPr>
            <a:r>
              <a:rPr lang="en-US" sz="2600">
                <a:cs typeface="Arial" charset="0"/>
              </a:rPr>
              <a:t>Example: </a:t>
            </a:r>
            <a:br>
              <a:rPr lang="en-US" sz="2600">
                <a:cs typeface="Arial" charset="0"/>
              </a:rPr>
            </a:br>
            <a:r>
              <a:rPr lang="en-US" sz="2600">
                <a:cs typeface="Arial" charset="0"/>
              </a:rPr>
              <a:t>If  </a:t>
            </a:r>
            <a:r>
              <a:rPr lang="en-US" sz="2600" b="1" i="1">
                <a:cs typeface="Arial" charset="0"/>
              </a:rPr>
              <a:t>P</a:t>
            </a:r>
            <a:r>
              <a:rPr lang="en-US" sz="2600">
                <a:cs typeface="Arial" charset="0"/>
              </a:rPr>
              <a:t>  =  $5, </a:t>
            </a:r>
          </a:p>
        </p:txBody>
      </p:sp>
      <p:sp>
        <p:nvSpPr>
          <p:cNvPr id="116757" name="Text Box 21"/>
          <p:cNvSpPr txBox="1">
            <a:spLocks noChangeArrowheads="1"/>
          </p:cNvSpPr>
          <p:nvPr/>
        </p:nvSpPr>
        <p:spPr bwMode="auto">
          <a:xfrm>
            <a:off x="5511800" y="2776538"/>
            <a:ext cx="2862263" cy="885825"/>
          </a:xfrm>
          <a:prstGeom prst="rect">
            <a:avLst/>
          </a:prstGeom>
          <a:noFill/>
          <a:ln w="9525">
            <a:noFill/>
            <a:miter lim="800000"/>
            <a:headEnd/>
            <a:tailEnd/>
          </a:ln>
        </p:spPr>
        <p:txBody>
          <a:bodyPr>
            <a:spAutoFit/>
          </a:bodyPr>
          <a:lstStyle/>
          <a:p>
            <a:pPr>
              <a:spcBef>
                <a:spcPct val="50000"/>
              </a:spcBef>
            </a:pPr>
            <a:r>
              <a:rPr lang="en-US" sz="2600">
                <a:cs typeface="Arial" charset="0"/>
              </a:rPr>
              <a:t>then</a:t>
            </a:r>
            <a:br>
              <a:rPr lang="en-US" sz="2600">
                <a:cs typeface="Arial" charset="0"/>
              </a:rPr>
            </a:br>
            <a:r>
              <a:rPr lang="en-US" sz="2600">
                <a:cs typeface="Arial" charset="0"/>
              </a:rPr>
              <a:t>   </a:t>
            </a:r>
            <a:r>
              <a:rPr lang="en-US" sz="2600" b="1" i="1">
                <a:cs typeface="Arial" charset="0"/>
              </a:rPr>
              <a:t>Q</a:t>
            </a:r>
            <a:r>
              <a:rPr lang="en-US" sz="2600" b="1" i="1" baseline="30000">
                <a:cs typeface="Arial" charset="0"/>
              </a:rPr>
              <a:t>D</a:t>
            </a:r>
            <a:r>
              <a:rPr lang="en-US" sz="2600">
                <a:cs typeface="Arial" charset="0"/>
              </a:rPr>
              <a:t>  =  9 lattes</a:t>
            </a:r>
          </a:p>
        </p:txBody>
      </p:sp>
      <p:sp>
        <p:nvSpPr>
          <p:cNvPr id="116758" name="Text Box 22"/>
          <p:cNvSpPr txBox="1">
            <a:spLocks noChangeArrowheads="1"/>
          </p:cNvSpPr>
          <p:nvPr/>
        </p:nvSpPr>
        <p:spPr bwMode="auto">
          <a:xfrm>
            <a:off x="5521325" y="3714750"/>
            <a:ext cx="2787650" cy="885825"/>
          </a:xfrm>
          <a:prstGeom prst="rect">
            <a:avLst/>
          </a:prstGeom>
          <a:noFill/>
          <a:ln w="9525">
            <a:noFill/>
            <a:miter lim="800000"/>
            <a:headEnd/>
            <a:tailEnd/>
          </a:ln>
        </p:spPr>
        <p:txBody>
          <a:bodyPr>
            <a:spAutoFit/>
          </a:bodyPr>
          <a:lstStyle/>
          <a:p>
            <a:pPr>
              <a:spcBef>
                <a:spcPct val="50000"/>
              </a:spcBef>
            </a:pPr>
            <a:r>
              <a:rPr lang="en-US" sz="2600">
                <a:cs typeface="Arial" charset="0"/>
              </a:rPr>
              <a:t>and</a:t>
            </a:r>
            <a:br>
              <a:rPr lang="en-US" sz="2600">
                <a:cs typeface="Arial" charset="0"/>
              </a:rPr>
            </a:br>
            <a:r>
              <a:rPr lang="en-US" sz="2600">
                <a:cs typeface="Arial" charset="0"/>
              </a:rPr>
              <a:t>   </a:t>
            </a:r>
            <a:r>
              <a:rPr lang="en-US" sz="2600" b="1" i="1">
                <a:cs typeface="Arial" charset="0"/>
              </a:rPr>
              <a:t>Q</a:t>
            </a:r>
            <a:r>
              <a:rPr lang="en-US" sz="2600" b="1" i="1" baseline="30000">
                <a:cs typeface="Arial" charset="0"/>
              </a:rPr>
              <a:t>S</a:t>
            </a:r>
            <a:r>
              <a:rPr lang="en-US" sz="2600">
                <a:cs typeface="Arial" charset="0"/>
              </a:rPr>
              <a:t>  =  25 lattes</a:t>
            </a:r>
          </a:p>
        </p:txBody>
      </p:sp>
      <p:sp>
        <p:nvSpPr>
          <p:cNvPr id="116759" name="Text Box 23"/>
          <p:cNvSpPr txBox="1">
            <a:spLocks noChangeArrowheads="1"/>
          </p:cNvSpPr>
          <p:nvPr/>
        </p:nvSpPr>
        <p:spPr bwMode="auto">
          <a:xfrm>
            <a:off x="4900613" y="4630738"/>
            <a:ext cx="3322637" cy="885825"/>
          </a:xfrm>
          <a:prstGeom prst="rect">
            <a:avLst/>
          </a:prstGeom>
          <a:noFill/>
          <a:ln w="9525">
            <a:noFill/>
            <a:miter lim="800000"/>
            <a:headEnd/>
            <a:tailEnd/>
          </a:ln>
        </p:spPr>
        <p:txBody>
          <a:bodyPr>
            <a:spAutoFit/>
          </a:bodyPr>
          <a:lstStyle/>
          <a:p>
            <a:pPr algn="r">
              <a:spcBef>
                <a:spcPct val="50000"/>
              </a:spcBef>
            </a:pPr>
            <a:r>
              <a:rPr lang="en-US" sz="2600">
                <a:cs typeface="Arial" charset="0"/>
              </a:rPr>
              <a:t>resulting in a surplus of 16 lattes</a:t>
            </a:r>
          </a:p>
        </p:txBody>
      </p:sp>
      <p:grpSp>
        <p:nvGrpSpPr>
          <p:cNvPr id="116760" name="Group 24"/>
          <p:cNvGrpSpPr>
            <a:grpSpLocks/>
          </p:cNvGrpSpPr>
          <p:nvPr/>
        </p:nvGrpSpPr>
        <p:grpSpPr bwMode="auto">
          <a:xfrm>
            <a:off x="3927475" y="2695575"/>
            <a:ext cx="139700" cy="2911475"/>
            <a:chOff x="2474" y="1698"/>
            <a:chExt cx="88" cy="1834"/>
          </a:xfrm>
        </p:grpSpPr>
        <p:sp>
          <p:nvSpPr>
            <p:cNvPr id="6" name="Line 25"/>
            <p:cNvSpPr>
              <a:spLocks noChangeShapeType="1"/>
            </p:cNvSpPr>
            <p:nvPr/>
          </p:nvSpPr>
          <p:spPr bwMode="auto">
            <a:xfrm>
              <a:off x="2519" y="1744"/>
              <a:ext cx="0" cy="1788"/>
            </a:xfrm>
            <a:prstGeom prst="line">
              <a:avLst/>
            </a:prstGeom>
            <a:noFill/>
            <a:ln w="12700">
              <a:solidFill>
                <a:srgbClr val="FF0000"/>
              </a:solidFill>
              <a:prstDash val="dash"/>
              <a:round/>
              <a:headEnd/>
              <a:tailEnd/>
            </a:ln>
          </p:spPr>
          <p:txBody>
            <a:bodyPr/>
            <a:lstStyle/>
            <a:p>
              <a:endParaRPr lang="en-US"/>
            </a:p>
          </p:txBody>
        </p:sp>
        <p:sp>
          <p:nvSpPr>
            <p:cNvPr id="7" name="Oval 26"/>
            <p:cNvSpPr>
              <a:spLocks noChangeArrowheads="1"/>
            </p:cNvSpPr>
            <p:nvPr/>
          </p:nvSpPr>
          <p:spPr bwMode="auto">
            <a:xfrm>
              <a:off x="2474" y="1698"/>
              <a:ext cx="88" cy="87"/>
            </a:xfrm>
            <a:prstGeom prst="ellipse">
              <a:avLst/>
            </a:prstGeom>
            <a:solidFill>
              <a:srgbClr val="000000"/>
            </a:solidFill>
            <a:ln w="9525">
              <a:noFill/>
              <a:prstDash val="dash"/>
              <a:round/>
              <a:headEnd/>
              <a:tailEnd/>
            </a:ln>
          </p:spPr>
          <p:txBody>
            <a:bodyPr wrap="none" anchor="ctr"/>
            <a:lstStyle/>
            <a:p>
              <a:pPr eaLnBrk="0" hangingPunct="0"/>
              <a:endParaRPr lang="en-US"/>
            </a:p>
          </p:txBody>
        </p:sp>
      </p:grpSp>
      <p:sp>
        <p:nvSpPr>
          <p:cNvPr id="8" name="FlagCount" hidden="1">
            <a:hlinkClick r:id="rId7"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1" charset="0"/>
                <a:cs typeface="Arial" charset="0"/>
              </a:rPr>
              <a:t>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6752"/>
                                        </p:tgtEl>
                                        <p:attrNameLst>
                                          <p:attrName>style.visibility</p:attrName>
                                        </p:attrNameLst>
                                      </p:cBhvr>
                                      <p:to>
                                        <p:strVal val="visible"/>
                                      </p:to>
                                    </p:set>
                                    <p:animEffect transition="in" filter="wipe(left)">
                                      <p:cBhvr>
                                        <p:cTn id="7" dur="500"/>
                                        <p:tgtEl>
                                          <p:spTgt spid="11675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6753"/>
                                        </p:tgtEl>
                                        <p:attrNameLst>
                                          <p:attrName>style.visibility</p:attrName>
                                        </p:attrNameLst>
                                      </p:cBhvr>
                                      <p:to>
                                        <p:strVal val="visible"/>
                                      </p:to>
                                    </p:set>
                                    <p:animEffect transition="in" filter="wipe(left)">
                                      <p:cBhvr>
                                        <p:cTn id="10" dur="500"/>
                                        <p:tgtEl>
                                          <p:spTgt spid="11675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6756"/>
                                        </p:tgtEl>
                                        <p:attrNameLst>
                                          <p:attrName>style.visibility</p:attrName>
                                        </p:attrNameLst>
                                      </p:cBhvr>
                                      <p:to>
                                        <p:strVal val="visible"/>
                                      </p:to>
                                    </p:set>
                                    <p:animEffect transition="in" filter="wipe(left)">
                                      <p:cBhvr>
                                        <p:cTn id="15" dur="500"/>
                                        <p:tgtEl>
                                          <p:spTgt spid="11675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6748"/>
                                        </p:tgtEl>
                                        <p:attrNameLst>
                                          <p:attrName>style.visibility</p:attrName>
                                        </p:attrNameLst>
                                      </p:cBhvr>
                                      <p:to>
                                        <p:strVal val="visible"/>
                                      </p:to>
                                    </p:set>
                                    <p:animEffect transition="in" filter="wipe(left)">
                                      <p:cBhvr>
                                        <p:cTn id="18" dur="500"/>
                                        <p:tgtEl>
                                          <p:spTgt spid="11674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6757"/>
                                        </p:tgtEl>
                                        <p:attrNameLst>
                                          <p:attrName>style.visibility</p:attrName>
                                        </p:attrNameLst>
                                      </p:cBhvr>
                                      <p:to>
                                        <p:strVal val="visible"/>
                                      </p:to>
                                    </p:set>
                                    <p:animEffect transition="in" filter="wipe(left)">
                                      <p:cBhvr>
                                        <p:cTn id="23" dur="500"/>
                                        <p:tgtEl>
                                          <p:spTgt spid="116757"/>
                                        </p:tgtEl>
                                      </p:cBhvr>
                                    </p:animEffect>
                                  </p:childTnLst>
                                </p:cTn>
                              </p:par>
                            </p:childTnLst>
                          </p:cTn>
                        </p:par>
                        <p:par>
                          <p:cTn id="24" fill="hold">
                            <p:stCondLst>
                              <p:cond delay="500"/>
                            </p:stCondLst>
                            <p:childTnLst>
                              <p:par>
                                <p:cTn id="25" presetID="22" presetClass="entr" presetSubtype="1" fill="hold" nodeType="afterEffect">
                                  <p:stCondLst>
                                    <p:cond delay="0"/>
                                  </p:stCondLst>
                                  <p:childTnLst>
                                    <p:set>
                                      <p:cBhvr>
                                        <p:cTn id="26" dur="1" fill="hold">
                                          <p:stCondLst>
                                            <p:cond delay="0"/>
                                          </p:stCondLst>
                                        </p:cTn>
                                        <p:tgtEl>
                                          <p:spTgt spid="116749"/>
                                        </p:tgtEl>
                                        <p:attrNameLst>
                                          <p:attrName>style.visibility</p:attrName>
                                        </p:attrNameLst>
                                      </p:cBhvr>
                                      <p:to>
                                        <p:strVal val="visible"/>
                                      </p:to>
                                    </p:set>
                                    <p:animEffect transition="in" filter="wipe(up)">
                                      <p:cBhvr>
                                        <p:cTn id="27" dur="500"/>
                                        <p:tgtEl>
                                          <p:spTgt spid="11674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6758"/>
                                        </p:tgtEl>
                                        <p:attrNameLst>
                                          <p:attrName>style.visibility</p:attrName>
                                        </p:attrNameLst>
                                      </p:cBhvr>
                                      <p:to>
                                        <p:strVal val="visible"/>
                                      </p:to>
                                    </p:set>
                                    <p:animEffect transition="in" filter="wipe(left)">
                                      <p:cBhvr>
                                        <p:cTn id="32" dur="500"/>
                                        <p:tgtEl>
                                          <p:spTgt spid="116758"/>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116760"/>
                                        </p:tgtEl>
                                        <p:attrNameLst>
                                          <p:attrName>style.visibility</p:attrName>
                                        </p:attrNameLst>
                                      </p:cBhvr>
                                      <p:to>
                                        <p:strVal val="visible"/>
                                      </p:to>
                                    </p:set>
                                    <p:animEffect transition="in" filter="wipe(up)">
                                      <p:cBhvr>
                                        <p:cTn id="36" dur="500"/>
                                        <p:tgtEl>
                                          <p:spTgt spid="11676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16759"/>
                                        </p:tgtEl>
                                        <p:attrNameLst>
                                          <p:attrName>style.visibility</p:attrName>
                                        </p:attrNameLst>
                                      </p:cBhvr>
                                      <p:to>
                                        <p:strVal val="visible"/>
                                      </p:to>
                                    </p:set>
                                    <p:animEffect transition="in" filter="wipe(left)">
                                      <p:cBhvr>
                                        <p:cTn id="41" dur="500"/>
                                        <p:tgtEl>
                                          <p:spTgt spid="116759"/>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16754"/>
                                        </p:tgtEl>
                                        <p:attrNameLst>
                                          <p:attrName>style.visibility</p:attrName>
                                        </p:attrNameLst>
                                      </p:cBhvr>
                                      <p:to>
                                        <p:strVal val="visible"/>
                                      </p:to>
                                    </p:set>
                                    <p:animEffect transition="in" filter="wipe(left)">
                                      <p:cBhvr>
                                        <p:cTn id="45" dur="500"/>
                                        <p:tgtEl>
                                          <p:spTgt spid="116754"/>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16755"/>
                                        </p:tgtEl>
                                        <p:attrNameLst>
                                          <p:attrName>style.visibility</p:attrName>
                                        </p:attrNameLst>
                                      </p:cBhvr>
                                      <p:to>
                                        <p:strVal val="visible"/>
                                      </p:to>
                                    </p:set>
                                    <p:animEffect transition="in" filter="dissolve">
                                      <p:cBhvr>
                                        <p:cTn id="48" dur="500"/>
                                        <p:tgtEl>
                                          <p:spTgt spid="116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8" grpId="0" animBg="1"/>
      <p:bldP spid="116752" grpId="0"/>
      <p:bldP spid="116753" grpId="0"/>
      <p:bldP spid="116754" grpId="0" animBg="1"/>
      <p:bldP spid="116755" grpId="0" animBg="1"/>
      <p:bldP spid="116756" grpId="0"/>
      <p:bldP spid="116758" grpId="0"/>
      <p:bldP spid="11675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788" name="Group 2"/>
          <p:cNvGrpSpPr>
            <a:grpSpLocks/>
          </p:cNvGrpSpPr>
          <p:nvPr/>
        </p:nvGrpSpPr>
        <p:grpSpPr bwMode="auto">
          <a:xfrm>
            <a:off x="277813" y="1444625"/>
            <a:ext cx="5513387" cy="4886325"/>
            <a:chOff x="175" y="910"/>
            <a:chExt cx="3473" cy="3078"/>
          </a:xfrm>
        </p:grpSpPr>
        <p:graphicFrame>
          <p:nvGraphicFramePr>
            <p:cNvPr id="118787" name="Object 3"/>
            <p:cNvGraphicFramePr>
              <a:graphicFrameLocks noChangeAspect="1"/>
            </p:cNvGraphicFramePr>
            <p:nvPr/>
          </p:nvGraphicFramePr>
          <p:xfrm>
            <a:off x="175" y="910"/>
            <a:ext cx="3446" cy="3078"/>
          </p:xfrm>
          <a:graphic>
            <a:graphicData uri="http://schemas.openxmlformats.org/presentationml/2006/ole">
              <mc:AlternateContent xmlns:mc="http://schemas.openxmlformats.org/markup-compatibility/2006">
                <mc:Choice xmlns:v="urn:schemas-microsoft-com:vml" Requires="v">
                  <p:oleObj spid="_x0000_s118788" name="Chart" r:id="rId5" imgW="5800649" imgH="5181600" progId="Excel.Sheet.8">
                    <p:embed/>
                  </p:oleObj>
                </mc:Choice>
                <mc:Fallback>
                  <p:oleObj name="Chart" r:id="rId5" imgW="5800649" imgH="5181600" progId="Excel.Shee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 y="910"/>
                          <a:ext cx="3446" cy="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824" name="Text Box 4"/>
            <p:cNvSpPr txBox="1">
              <a:spLocks noChangeArrowheads="1"/>
            </p:cNvSpPr>
            <p:nvPr/>
          </p:nvSpPr>
          <p:spPr bwMode="auto">
            <a:xfrm>
              <a:off x="665" y="1015"/>
              <a:ext cx="262" cy="308"/>
            </a:xfrm>
            <a:prstGeom prst="rect">
              <a:avLst/>
            </a:prstGeom>
            <a:solidFill>
              <a:schemeClr val="bg1"/>
            </a:solidFill>
            <a:ln w="9525">
              <a:noFill/>
              <a:miter lim="800000"/>
              <a:headEnd/>
              <a:tailEnd/>
            </a:ln>
          </p:spPr>
          <p:txBody>
            <a:bodyPr>
              <a:spAutoFit/>
            </a:bodyPr>
            <a:lstStyle/>
            <a:p>
              <a:pPr algn="r">
                <a:spcBef>
                  <a:spcPct val="50000"/>
                </a:spcBef>
              </a:pPr>
              <a:r>
                <a:rPr lang="en-US" sz="2600" b="1" i="1">
                  <a:cs typeface="Arial" charset="0"/>
                </a:rPr>
                <a:t>P</a:t>
              </a:r>
            </a:p>
          </p:txBody>
        </p:sp>
        <p:sp>
          <p:nvSpPr>
            <p:cNvPr id="118825" name="Text Box 5"/>
            <p:cNvSpPr txBox="1">
              <a:spLocks noChangeArrowheads="1"/>
            </p:cNvSpPr>
            <p:nvPr/>
          </p:nvSpPr>
          <p:spPr bwMode="auto">
            <a:xfrm>
              <a:off x="3375" y="3451"/>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Q</a:t>
              </a:r>
            </a:p>
          </p:txBody>
        </p:sp>
      </p:grpSp>
      <p:sp>
        <p:nvSpPr>
          <p:cNvPr id="118789" name="Line 6"/>
          <p:cNvSpPr>
            <a:spLocks noChangeShapeType="1"/>
          </p:cNvSpPr>
          <p:nvPr/>
        </p:nvSpPr>
        <p:spPr bwMode="auto">
          <a:xfrm>
            <a:off x="1319213" y="2767013"/>
            <a:ext cx="2681287" cy="0"/>
          </a:xfrm>
          <a:prstGeom prst="line">
            <a:avLst/>
          </a:prstGeom>
          <a:noFill/>
          <a:ln w="12700">
            <a:solidFill>
              <a:srgbClr val="B2B2B2"/>
            </a:solidFill>
            <a:prstDash val="dash"/>
            <a:round/>
            <a:headEnd/>
            <a:tailEnd/>
          </a:ln>
        </p:spPr>
        <p:txBody>
          <a:bodyPr/>
          <a:lstStyle/>
          <a:p>
            <a:endParaRPr lang="en-US"/>
          </a:p>
        </p:txBody>
      </p:sp>
      <p:grpSp>
        <p:nvGrpSpPr>
          <p:cNvPr id="118790" name="Group 7"/>
          <p:cNvGrpSpPr>
            <a:grpSpLocks/>
          </p:cNvGrpSpPr>
          <p:nvPr/>
        </p:nvGrpSpPr>
        <p:grpSpPr bwMode="auto">
          <a:xfrm>
            <a:off x="1808163" y="1946275"/>
            <a:ext cx="2101850" cy="3660775"/>
            <a:chOff x="1139" y="1226"/>
            <a:chExt cx="1324" cy="2306"/>
          </a:xfrm>
        </p:grpSpPr>
        <p:sp>
          <p:nvSpPr>
            <p:cNvPr id="2" name="Line 8"/>
            <p:cNvSpPr>
              <a:spLocks noChangeShapeType="1"/>
            </p:cNvSpPr>
            <p:nvPr/>
          </p:nvSpPr>
          <p:spPr bwMode="auto">
            <a:xfrm>
              <a:off x="1151" y="1252"/>
              <a:ext cx="1312" cy="2280"/>
            </a:xfrm>
            <a:prstGeom prst="line">
              <a:avLst/>
            </a:prstGeom>
            <a:noFill/>
            <a:ln w="50800">
              <a:solidFill>
                <a:srgbClr val="003399"/>
              </a:solidFill>
              <a:round/>
              <a:headEnd/>
              <a:tailEnd/>
            </a:ln>
          </p:spPr>
          <p:txBody>
            <a:bodyPr/>
            <a:lstStyle/>
            <a:p>
              <a:endParaRPr lang="en-US"/>
            </a:p>
          </p:txBody>
        </p:sp>
        <p:sp>
          <p:nvSpPr>
            <p:cNvPr id="3" name="Text Box 9"/>
            <p:cNvSpPr txBox="1">
              <a:spLocks noChangeArrowheads="1"/>
            </p:cNvSpPr>
            <p:nvPr/>
          </p:nvSpPr>
          <p:spPr bwMode="auto">
            <a:xfrm>
              <a:off x="1139" y="1226"/>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D</a:t>
              </a:r>
            </a:p>
          </p:txBody>
        </p:sp>
      </p:grpSp>
      <p:grpSp>
        <p:nvGrpSpPr>
          <p:cNvPr id="118791" name="Group 10"/>
          <p:cNvGrpSpPr>
            <a:grpSpLocks/>
          </p:cNvGrpSpPr>
          <p:nvPr/>
        </p:nvGrpSpPr>
        <p:grpSpPr bwMode="auto">
          <a:xfrm>
            <a:off x="1327150" y="1944688"/>
            <a:ext cx="3367088" cy="3665537"/>
            <a:chOff x="836" y="1225"/>
            <a:chExt cx="2121" cy="2309"/>
          </a:xfrm>
        </p:grpSpPr>
        <p:sp>
          <p:nvSpPr>
            <p:cNvPr id="118820" name="Line 11"/>
            <p:cNvSpPr>
              <a:spLocks noChangeShapeType="1"/>
            </p:cNvSpPr>
            <p:nvPr/>
          </p:nvSpPr>
          <p:spPr bwMode="auto">
            <a:xfrm flipH="1">
              <a:off x="836" y="1326"/>
              <a:ext cx="2064" cy="2208"/>
            </a:xfrm>
            <a:prstGeom prst="line">
              <a:avLst/>
            </a:prstGeom>
            <a:noFill/>
            <a:ln w="50800">
              <a:solidFill>
                <a:srgbClr val="003399"/>
              </a:solidFill>
              <a:round/>
              <a:headEnd/>
              <a:tailEnd/>
            </a:ln>
          </p:spPr>
          <p:txBody>
            <a:bodyPr/>
            <a:lstStyle/>
            <a:p>
              <a:endParaRPr lang="en-US"/>
            </a:p>
          </p:txBody>
        </p:sp>
        <p:sp>
          <p:nvSpPr>
            <p:cNvPr id="118821" name="Text Box 12"/>
            <p:cNvSpPr txBox="1">
              <a:spLocks noChangeArrowheads="1"/>
            </p:cNvSpPr>
            <p:nvPr/>
          </p:nvSpPr>
          <p:spPr bwMode="auto">
            <a:xfrm>
              <a:off x="2684" y="1225"/>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S</a:t>
              </a:r>
            </a:p>
          </p:txBody>
        </p:sp>
      </p:grpSp>
      <p:sp>
        <p:nvSpPr>
          <p:cNvPr id="118797" name="Rectangle 13"/>
          <p:cNvSpPr>
            <a:spLocks noGrp="1" noRot="1" noChangeArrowheads="1"/>
          </p:cNvSpPr>
          <p:nvPr>
            <p:ph type="title"/>
          </p:nvPr>
        </p:nvSpPr>
        <p:spPr>
          <a:xfrm>
            <a:off x="609600" y="0"/>
            <a:ext cx="6565900" cy="1309688"/>
          </a:xfrm>
        </p:spPr>
        <p:txBody>
          <a:bodyPr/>
          <a:lstStyle/>
          <a:p>
            <a:pPr eaLnBrk="1" hangingPunct="1">
              <a:defRPr/>
            </a:pPr>
            <a:r>
              <a:rPr lang="en-US" sz="3800">
                <a:solidFill>
                  <a:srgbClr val="CC0000"/>
                </a:solidFill>
              </a:rPr>
              <a:t>Surplus:</a:t>
            </a:r>
          </a:p>
        </p:txBody>
      </p:sp>
      <p:sp>
        <p:nvSpPr>
          <p:cNvPr id="118793" name="Text Box 14"/>
          <p:cNvSpPr txBox="1">
            <a:spLocks noChangeArrowheads="1"/>
          </p:cNvSpPr>
          <p:nvPr/>
        </p:nvSpPr>
        <p:spPr bwMode="auto">
          <a:xfrm>
            <a:off x="1524000" y="914400"/>
            <a:ext cx="6562725" cy="914400"/>
          </a:xfrm>
          <a:prstGeom prst="rect">
            <a:avLst/>
          </a:prstGeom>
          <a:noFill/>
          <a:ln w="9525">
            <a:noFill/>
            <a:miter lim="800000"/>
            <a:headEnd/>
            <a:tailEnd/>
          </a:ln>
        </p:spPr>
        <p:txBody>
          <a:bodyPr>
            <a:spAutoFit/>
          </a:bodyPr>
          <a:lstStyle/>
          <a:p>
            <a:pPr>
              <a:spcBef>
                <a:spcPct val="50000"/>
              </a:spcBef>
            </a:pPr>
            <a:r>
              <a:rPr lang="en-US" sz="2700">
                <a:cs typeface="Arial" charset="0"/>
              </a:rPr>
              <a:t>when quantity supplied is greater than quantity demanded</a:t>
            </a:r>
          </a:p>
        </p:txBody>
      </p:sp>
      <p:sp>
        <p:nvSpPr>
          <p:cNvPr id="118794" name="Line 15"/>
          <p:cNvSpPr>
            <a:spLocks noChangeShapeType="1"/>
          </p:cNvSpPr>
          <p:nvPr/>
        </p:nvSpPr>
        <p:spPr bwMode="auto">
          <a:xfrm>
            <a:off x="2282825" y="2768600"/>
            <a:ext cx="0" cy="2835275"/>
          </a:xfrm>
          <a:prstGeom prst="line">
            <a:avLst/>
          </a:prstGeom>
          <a:noFill/>
          <a:ln w="12700">
            <a:solidFill>
              <a:srgbClr val="B2B2B2"/>
            </a:solidFill>
            <a:prstDash val="dash"/>
            <a:round/>
            <a:headEnd/>
            <a:tailEnd/>
          </a:ln>
        </p:spPr>
        <p:txBody>
          <a:bodyPr/>
          <a:lstStyle/>
          <a:p>
            <a:endParaRPr lang="en-US"/>
          </a:p>
        </p:txBody>
      </p:sp>
      <p:sp>
        <p:nvSpPr>
          <p:cNvPr id="118795" name="Oval 16"/>
          <p:cNvSpPr>
            <a:spLocks noChangeArrowheads="1"/>
          </p:cNvSpPr>
          <p:nvPr/>
        </p:nvSpPr>
        <p:spPr bwMode="auto">
          <a:xfrm>
            <a:off x="2212975" y="2695575"/>
            <a:ext cx="139700" cy="138113"/>
          </a:xfrm>
          <a:prstGeom prst="ellipse">
            <a:avLst/>
          </a:prstGeom>
          <a:solidFill>
            <a:srgbClr val="B2B2B2"/>
          </a:solidFill>
          <a:ln w="9525">
            <a:noFill/>
            <a:prstDash val="dash"/>
            <a:round/>
            <a:headEnd/>
            <a:tailEnd/>
          </a:ln>
        </p:spPr>
        <p:txBody>
          <a:bodyPr wrap="none" anchor="ctr"/>
          <a:lstStyle/>
          <a:p>
            <a:pPr eaLnBrk="0" hangingPunct="0"/>
            <a:endParaRPr lang="en-US"/>
          </a:p>
        </p:txBody>
      </p:sp>
      <p:sp>
        <p:nvSpPr>
          <p:cNvPr id="118796" name="Line 17"/>
          <p:cNvSpPr>
            <a:spLocks noChangeShapeType="1"/>
          </p:cNvSpPr>
          <p:nvPr/>
        </p:nvSpPr>
        <p:spPr bwMode="auto">
          <a:xfrm>
            <a:off x="3998913" y="2768600"/>
            <a:ext cx="0" cy="2838450"/>
          </a:xfrm>
          <a:prstGeom prst="line">
            <a:avLst/>
          </a:prstGeom>
          <a:noFill/>
          <a:ln w="12700">
            <a:solidFill>
              <a:srgbClr val="B2B2B2"/>
            </a:solidFill>
            <a:prstDash val="dash"/>
            <a:round/>
            <a:headEnd/>
            <a:tailEnd/>
          </a:ln>
        </p:spPr>
        <p:txBody>
          <a:bodyPr/>
          <a:lstStyle/>
          <a:p>
            <a:endParaRPr lang="en-US"/>
          </a:p>
        </p:txBody>
      </p:sp>
      <p:sp>
        <p:nvSpPr>
          <p:cNvPr id="4" name="Oval 18"/>
          <p:cNvSpPr>
            <a:spLocks noChangeArrowheads="1"/>
          </p:cNvSpPr>
          <p:nvPr/>
        </p:nvSpPr>
        <p:spPr bwMode="auto">
          <a:xfrm>
            <a:off x="3927475" y="2695575"/>
            <a:ext cx="139700" cy="138113"/>
          </a:xfrm>
          <a:prstGeom prst="ellipse">
            <a:avLst/>
          </a:prstGeom>
          <a:solidFill>
            <a:srgbClr val="B2B2B2"/>
          </a:solidFill>
          <a:ln w="9525">
            <a:noFill/>
            <a:prstDash val="dash"/>
            <a:round/>
            <a:headEnd/>
            <a:tailEnd/>
          </a:ln>
        </p:spPr>
        <p:txBody>
          <a:bodyPr wrap="none" anchor="ctr"/>
          <a:lstStyle/>
          <a:p>
            <a:pPr eaLnBrk="0" hangingPunct="0"/>
            <a:endParaRPr lang="en-US"/>
          </a:p>
        </p:txBody>
      </p:sp>
      <p:sp>
        <p:nvSpPr>
          <p:cNvPr id="118798" name="AutoShape 19"/>
          <p:cNvSpPr>
            <a:spLocks/>
          </p:cNvSpPr>
          <p:nvPr/>
        </p:nvSpPr>
        <p:spPr bwMode="auto">
          <a:xfrm rot="5400000">
            <a:off x="3029744" y="1705769"/>
            <a:ext cx="220662" cy="1714500"/>
          </a:xfrm>
          <a:prstGeom prst="leftBrace">
            <a:avLst>
              <a:gd name="adj1" fmla="val 64748"/>
              <a:gd name="adj2" fmla="val 50000"/>
            </a:avLst>
          </a:prstGeom>
          <a:noFill/>
          <a:ln w="19050">
            <a:solidFill>
              <a:srgbClr val="B2B2B2"/>
            </a:solidFill>
            <a:round/>
            <a:headEnd/>
            <a:tailEnd/>
          </a:ln>
        </p:spPr>
        <p:txBody>
          <a:bodyPr wrap="none" anchor="ctr"/>
          <a:lstStyle/>
          <a:p>
            <a:pPr eaLnBrk="0" hangingPunct="0"/>
            <a:endParaRPr lang="en-US"/>
          </a:p>
        </p:txBody>
      </p:sp>
      <p:sp>
        <p:nvSpPr>
          <p:cNvPr id="118804" name="Text Box 20"/>
          <p:cNvSpPr txBox="1">
            <a:spLocks noChangeArrowheads="1"/>
          </p:cNvSpPr>
          <p:nvPr/>
        </p:nvSpPr>
        <p:spPr bwMode="auto">
          <a:xfrm>
            <a:off x="4960938" y="1782763"/>
            <a:ext cx="3968750" cy="1282700"/>
          </a:xfrm>
          <a:prstGeom prst="rect">
            <a:avLst/>
          </a:prstGeom>
          <a:noFill/>
          <a:ln w="9525">
            <a:noFill/>
            <a:miter lim="800000"/>
            <a:headEnd/>
            <a:tailEnd/>
          </a:ln>
        </p:spPr>
        <p:txBody>
          <a:bodyPr>
            <a:spAutoFit/>
          </a:bodyPr>
          <a:lstStyle/>
          <a:p>
            <a:pPr>
              <a:spcBef>
                <a:spcPct val="50000"/>
              </a:spcBef>
            </a:pPr>
            <a:r>
              <a:rPr lang="en-US" sz="2600">
                <a:cs typeface="Arial" charset="0"/>
              </a:rPr>
              <a:t>Facing a surplus, </a:t>
            </a:r>
            <a:br>
              <a:rPr lang="en-US" sz="2600">
                <a:cs typeface="Arial" charset="0"/>
              </a:rPr>
            </a:br>
            <a:r>
              <a:rPr lang="en-US" sz="2600">
                <a:cs typeface="Arial" charset="0"/>
              </a:rPr>
              <a:t>sellers try to increase sales by cutting the price.</a:t>
            </a:r>
          </a:p>
        </p:txBody>
      </p:sp>
      <p:sp>
        <p:nvSpPr>
          <p:cNvPr id="118805" name="Text Box 21"/>
          <p:cNvSpPr txBox="1">
            <a:spLocks noChangeArrowheads="1"/>
          </p:cNvSpPr>
          <p:nvPr/>
        </p:nvSpPr>
        <p:spPr bwMode="auto">
          <a:xfrm>
            <a:off x="4962525" y="3155950"/>
            <a:ext cx="3122613" cy="885825"/>
          </a:xfrm>
          <a:prstGeom prst="rect">
            <a:avLst/>
          </a:prstGeom>
          <a:noFill/>
          <a:ln w="9525">
            <a:noFill/>
            <a:miter lim="800000"/>
            <a:headEnd/>
            <a:tailEnd/>
          </a:ln>
        </p:spPr>
        <p:txBody>
          <a:bodyPr>
            <a:spAutoFit/>
          </a:bodyPr>
          <a:lstStyle/>
          <a:p>
            <a:pPr>
              <a:spcBef>
                <a:spcPct val="50000"/>
              </a:spcBef>
            </a:pPr>
            <a:r>
              <a:rPr lang="en-US" sz="2600">
                <a:cs typeface="Arial" charset="0"/>
              </a:rPr>
              <a:t>This causes </a:t>
            </a:r>
            <a:br>
              <a:rPr lang="en-US" sz="2600">
                <a:cs typeface="Arial" charset="0"/>
              </a:rPr>
            </a:br>
            <a:r>
              <a:rPr lang="en-US" sz="2600" b="1" i="1">
                <a:cs typeface="Arial" charset="0"/>
              </a:rPr>
              <a:t>Q</a:t>
            </a:r>
            <a:r>
              <a:rPr lang="en-US" sz="2600" b="1" i="1" baseline="30000">
                <a:cs typeface="Arial" charset="0"/>
              </a:rPr>
              <a:t>D</a:t>
            </a:r>
            <a:r>
              <a:rPr lang="en-US" sz="2600">
                <a:cs typeface="Arial" charset="0"/>
              </a:rPr>
              <a:t> to rise</a:t>
            </a:r>
          </a:p>
        </p:txBody>
      </p:sp>
      <p:grpSp>
        <p:nvGrpSpPr>
          <p:cNvPr id="118806" name="Group 22"/>
          <p:cNvGrpSpPr>
            <a:grpSpLocks/>
          </p:cNvGrpSpPr>
          <p:nvPr/>
        </p:nvGrpSpPr>
        <p:grpSpPr bwMode="auto">
          <a:xfrm>
            <a:off x="1320800" y="2770188"/>
            <a:ext cx="2152650" cy="558800"/>
            <a:chOff x="832" y="1745"/>
            <a:chExt cx="1356" cy="352"/>
          </a:xfrm>
        </p:grpSpPr>
        <p:sp>
          <p:nvSpPr>
            <p:cNvPr id="118818" name="Line 23"/>
            <p:cNvSpPr>
              <a:spLocks noChangeShapeType="1"/>
            </p:cNvSpPr>
            <p:nvPr/>
          </p:nvSpPr>
          <p:spPr bwMode="auto">
            <a:xfrm>
              <a:off x="833" y="1745"/>
              <a:ext cx="0" cy="352"/>
            </a:xfrm>
            <a:prstGeom prst="line">
              <a:avLst/>
            </a:prstGeom>
            <a:noFill/>
            <a:ln w="57150">
              <a:solidFill>
                <a:srgbClr val="990000"/>
              </a:solidFill>
              <a:round/>
              <a:headEnd/>
              <a:tailEnd type="triangle" w="med" len="med"/>
            </a:ln>
          </p:spPr>
          <p:txBody>
            <a:bodyPr/>
            <a:lstStyle/>
            <a:p>
              <a:endParaRPr lang="en-US"/>
            </a:p>
          </p:txBody>
        </p:sp>
        <p:sp>
          <p:nvSpPr>
            <p:cNvPr id="118819" name="Line 24"/>
            <p:cNvSpPr>
              <a:spLocks noChangeShapeType="1"/>
            </p:cNvSpPr>
            <p:nvPr/>
          </p:nvSpPr>
          <p:spPr bwMode="auto">
            <a:xfrm flipV="1">
              <a:off x="832" y="2096"/>
              <a:ext cx="1356" cy="1"/>
            </a:xfrm>
            <a:prstGeom prst="line">
              <a:avLst/>
            </a:prstGeom>
            <a:noFill/>
            <a:ln w="12700">
              <a:solidFill>
                <a:srgbClr val="FF0000"/>
              </a:solidFill>
              <a:prstDash val="dash"/>
              <a:round/>
              <a:headEnd/>
              <a:tailEnd/>
            </a:ln>
          </p:spPr>
          <p:txBody>
            <a:bodyPr/>
            <a:lstStyle/>
            <a:p>
              <a:endParaRPr lang="en-US"/>
            </a:p>
          </p:txBody>
        </p:sp>
      </p:grpSp>
      <p:grpSp>
        <p:nvGrpSpPr>
          <p:cNvPr id="118809" name="Group 25"/>
          <p:cNvGrpSpPr>
            <a:grpSpLocks/>
          </p:cNvGrpSpPr>
          <p:nvPr/>
        </p:nvGrpSpPr>
        <p:grpSpPr bwMode="auto">
          <a:xfrm>
            <a:off x="2282825" y="3254375"/>
            <a:ext cx="377825" cy="2365375"/>
            <a:chOff x="1438" y="2050"/>
            <a:chExt cx="238" cy="1490"/>
          </a:xfrm>
        </p:grpSpPr>
        <p:sp>
          <p:nvSpPr>
            <p:cNvPr id="118815" name="Line 26"/>
            <p:cNvSpPr>
              <a:spLocks noChangeShapeType="1"/>
            </p:cNvSpPr>
            <p:nvPr/>
          </p:nvSpPr>
          <p:spPr bwMode="auto">
            <a:xfrm>
              <a:off x="1634" y="2090"/>
              <a:ext cx="6" cy="1450"/>
            </a:xfrm>
            <a:prstGeom prst="line">
              <a:avLst/>
            </a:prstGeom>
            <a:noFill/>
            <a:ln w="12700">
              <a:solidFill>
                <a:srgbClr val="FF0000"/>
              </a:solidFill>
              <a:prstDash val="dash"/>
              <a:round/>
              <a:headEnd/>
              <a:tailEnd/>
            </a:ln>
          </p:spPr>
          <p:txBody>
            <a:bodyPr/>
            <a:lstStyle/>
            <a:p>
              <a:endParaRPr lang="en-US"/>
            </a:p>
          </p:txBody>
        </p:sp>
        <p:sp>
          <p:nvSpPr>
            <p:cNvPr id="118816" name="Oval 27"/>
            <p:cNvSpPr>
              <a:spLocks noChangeArrowheads="1"/>
            </p:cNvSpPr>
            <p:nvPr/>
          </p:nvSpPr>
          <p:spPr bwMode="auto">
            <a:xfrm>
              <a:off x="1588" y="2050"/>
              <a:ext cx="88" cy="87"/>
            </a:xfrm>
            <a:prstGeom prst="ellipse">
              <a:avLst/>
            </a:prstGeom>
            <a:solidFill>
              <a:srgbClr val="000000"/>
            </a:solidFill>
            <a:ln w="9525">
              <a:noFill/>
              <a:prstDash val="dash"/>
              <a:round/>
              <a:headEnd/>
              <a:tailEnd/>
            </a:ln>
          </p:spPr>
          <p:txBody>
            <a:bodyPr wrap="none" anchor="ctr"/>
            <a:lstStyle/>
            <a:p>
              <a:pPr eaLnBrk="0" hangingPunct="0"/>
              <a:endParaRPr lang="en-US"/>
            </a:p>
          </p:txBody>
        </p:sp>
        <p:sp>
          <p:nvSpPr>
            <p:cNvPr id="5" name="Line 28"/>
            <p:cNvSpPr>
              <a:spLocks noChangeShapeType="1"/>
            </p:cNvSpPr>
            <p:nvPr/>
          </p:nvSpPr>
          <p:spPr bwMode="auto">
            <a:xfrm rot="-5400000">
              <a:off x="1541" y="3435"/>
              <a:ext cx="0" cy="206"/>
            </a:xfrm>
            <a:prstGeom prst="line">
              <a:avLst/>
            </a:prstGeom>
            <a:noFill/>
            <a:ln w="57150">
              <a:solidFill>
                <a:srgbClr val="990000"/>
              </a:solidFill>
              <a:round/>
              <a:headEnd/>
              <a:tailEnd type="triangle" w="med" len="med"/>
            </a:ln>
          </p:spPr>
          <p:txBody>
            <a:bodyPr/>
            <a:lstStyle/>
            <a:p>
              <a:endParaRPr lang="en-US"/>
            </a:p>
          </p:txBody>
        </p:sp>
      </p:grpSp>
      <p:grpSp>
        <p:nvGrpSpPr>
          <p:cNvPr id="118813" name="Group 29"/>
          <p:cNvGrpSpPr>
            <a:grpSpLocks/>
          </p:cNvGrpSpPr>
          <p:nvPr/>
        </p:nvGrpSpPr>
        <p:grpSpPr bwMode="auto">
          <a:xfrm>
            <a:off x="3381375" y="3254375"/>
            <a:ext cx="617538" cy="2362200"/>
            <a:chOff x="2130" y="2050"/>
            <a:chExt cx="389" cy="1488"/>
          </a:xfrm>
        </p:grpSpPr>
        <p:sp>
          <p:nvSpPr>
            <p:cNvPr id="118812" name="Line 30"/>
            <p:cNvSpPr>
              <a:spLocks noChangeShapeType="1"/>
            </p:cNvSpPr>
            <p:nvPr/>
          </p:nvSpPr>
          <p:spPr bwMode="auto">
            <a:xfrm>
              <a:off x="2174" y="2088"/>
              <a:ext cx="6" cy="1450"/>
            </a:xfrm>
            <a:prstGeom prst="line">
              <a:avLst/>
            </a:prstGeom>
            <a:noFill/>
            <a:ln w="12700">
              <a:solidFill>
                <a:srgbClr val="FF0000"/>
              </a:solidFill>
              <a:prstDash val="dash"/>
              <a:round/>
              <a:headEnd/>
              <a:tailEnd/>
            </a:ln>
          </p:spPr>
          <p:txBody>
            <a:bodyPr/>
            <a:lstStyle/>
            <a:p>
              <a:endParaRPr lang="en-US"/>
            </a:p>
          </p:txBody>
        </p:sp>
        <p:sp>
          <p:nvSpPr>
            <p:cNvPr id="6" name="Oval 31"/>
            <p:cNvSpPr>
              <a:spLocks noChangeArrowheads="1"/>
            </p:cNvSpPr>
            <p:nvPr/>
          </p:nvSpPr>
          <p:spPr bwMode="auto">
            <a:xfrm>
              <a:off x="2130" y="2050"/>
              <a:ext cx="88" cy="87"/>
            </a:xfrm>
            <a:prstGeom prst="ellipse">
              <a:avLst/>
            </a:prstGeom>
            <a:solidFill>
              <a:srgbClr val="000000"/>
            </a:solidFill>
            <a:ln w="9525">
              <a:noFill/>
              <a:prstDash val="dash"/>
              <a:round/>
              <a:headEnd/>
              <a:tailEnd/>
            </a:ln>
          </p:spPr>
          <p:txBody>
            <a:bodyPr wrap="none" anchor="ctr"/>
            <a:lstStyle/>
            <a:p>
              <a:pPr eaLnBrk="0" hangingPunct="0"/>
              <a:endParaRPr lang="en-US"/>
            </a:p>
          </p:txBody>
        </p:sp>
        <p:sp>
          <p:nvSpPr>
            <p:cNvPr id="118814" name="Line 32"/>
            <p:cNvSpPr>
              <a:spLocks noChangeShapeType="1"/>
            </p:cNvSpPr>
            <p:nvPr/>
          </p:nvSpPr>
          <p:spPr bwMode="auto">
            <a:xfrm rot="5400000">
              <a:off x="2348" y="3367"/>
              <a:ext cx="0" cy="342"/>
            </a:xfrm>
            <a:prstGeom prst="line">
              <a:avLst/>
            </a:prstGeom>
            <a:noFill/>
            <a:ln w="57150">
              <a:solidFill>
                <a:srgbClr val="990000"/>
              </a:solidFill>
              <a:round/>
              <a:headEnd/>
              <a:tailEnd type="triangle" w="med" len="med"/>
            </a:ln>
          </p:spPr>
          <p:txBody>
            <a:bodyPr/>
            <a:lstStyle/>
            <a:p>
              <a:endParaRPr lang="en-US"/>
            </a:p>
          </p:txBody>
        </p:sp>
      </p:grpSp>
      <p:grpSp>
        <p:nvGrpSpPr>
          <p:cNvPr id="118817" name="Group 33"/>
          <p:cNvGrpSpPr>
            <a:grpSpLocks/>
          </p:cNvGrpSpPr>
          <p:nvPr/>
        </p:nvGrpSpPr>
        <p:grpSpPr bwMode="auto">
          <a:xfrm>
            <a:off x="2428875" y="1924050"/>
            <a:ext cx="1501775" cy="1317625"/>
            <a:chOff x="1530" y="1212"/>
            <a:chExt cx="946" cy="830"/>
          </a:xfrm>
        </p:grpSpPr>
        <p:sp>
          <p:nvSpPr>
            <p:cNvPr id="118808" name="AutoShape 34"/>
            <p:cNvSpPr>
              <a:spLocks/>
            </p:cNvSpPr>
            <p:nvPr/>
          </p:nvSpPr>
          <p:spPr bwMode="auto">
            <a:xfrm rot="5400000">
              <a:off x="1834" y="1699"/>
              <a:ext cx="139" cy="548"/>
            </a:xfrm>
            <a:prstGeom prst="leftBrace">
              <a:avLst>
                <a:gd name="adj1" fmla="val 32854"/>
                <a:gd name="adj2" fmla="val 50000"/>
              </a:avLst>
            </a:prstGeom>
            <a:noFill/>
            <a:ln w="19050">
              <a:solidFill>
                <a:srgbClr val="990000"/>
              </a:solidFill>
              <a:round/>
              <a:headEnd/>
              <a:tailEnd/>
            </a:ln>
          </p:spPr>
          <p:txBody>
            <a:bodyPr wrap="none" anchor="ctr"/>
            <a:lstStyle/>
            <a:p>
              <a:pPr eaLnBrk="0" hangingPunct="0"/>
              <a:endParaRPr lang="en-US"/>
            </a:p>
          </p:txBody>
        </p:sp>
        <p:grpSp>
          <p:nvGrpSpPr>
            <p:cNvPr id="7" name="Group 35"/>
            <p:cNvGrpSpPr>
              <a:grpSpLocks/>
            </p:cNvGrpSpPr>
            <p:nvPr/>
          </p:nvGrpSpPr>
          <p:grpSpPr bwMode="auto">
            <a:xfrm>
              <a:off x="1530" y="1212"/>
              <a:ext cx="946" cy="666"/>
              <a:chOff x="1530" y="1212"/>
              <a:chExt cx="946" cy="666"/>
            </a:xfrm>
          </p:grpSpPr>
          <p:sp>
            <p:nvSpPr>
              <p:cNvPr id="118810" name="Line 36"/>
              <p:cNvSpPr>
                <a:spLocks noChangeShapeType="1"/>
              </p:cNvSpPr>
              <p:nvPr/>
            </p:nvSpPr>
            <p:spPr bwMode="auto">
              <a:xfrm flipV="1">
                <a:off x="1907" y="1489"/>
                <a:ext cx="120" cy="389"/>
              </a:xfrm>
              <a:prstGeom prst="line">
                <a:avLst/>
              </a:prstGeom>
              <a:noFill/>
              <a:ln w="9525">
                <a:solidFill>
                  <a:schemeClr val="tx1"/>
                </a:solidFill>
                <a:round/>
                <a:headEnd/>
                <a:tailEnd/>
              </a:ln>
            </p:spPr>
            <p:txBody>
              <a:bodyPr/>
              <a:lstStyle/>
              <a:p>
                <a:endParaRPr lang="en-US"/>
              </a:p>
            </p:txBody>
          </p:sp>
          <p:sp>
            <p:nvSpPr>
              <p:cNvPr id="118811" name="Text Box 37"/>
              <p:cNvSpPr txBox="1">
                <a:spLocks noChangeArrowheads="1"/>
              </p:cNvSpPr>
              <p:nvPr/>
            </p:nvSpPr>
            <p:spPr bwMode="auto">
              <a:xfrm>
                <a:off x="1530" y="1212"/>
                <a:ext cx="946" cy="308"/>
              </a:xfrm>
              <a:prstGeom prst="rect">
                <a:avLst/>
              </a:prstGeom>
              <a:solidFill>
                <a:srgbClr val="CCFFCC"/>
              </a:solidFill>
              <a:ln w="9525">
                <a:noFill/>
                <a:miter lim="800000"/>
                <a:headEnd/>
                <a:tailEnd/>
              </a:ln>
            </p:spPr>
            <p:txBody>
              <a:bodyPr>
                <a:spAutoFit/>
              </a:bodyPr>
              <a:lstStyle/>
              <a:p>
                <a:pPr algn="ctr">
                  <a:spcBef>
                    <a:spcPct val="50000"/>
                  </a:spcBef>
                </a:pPr>
                <a:r>
                  <a:rPr lang="en-US" sz="2600" b="1" i="1">
                    <a:cs typeface="Arial" charset="0"/>
                  </a:rPr>
                  <a:t>Surplus</a:t>
                </a:r>
              </a:p>
            </p:txBody>
          </p:sp>
        </p:grpSp>
      </p:grpSp>
      <p:sp>
        <p:nvSpPr>
          <p:cNvPr id="118822" name="Text Box 38"/>
          <p:cNvSpPr txBox="1">
            <a:spLocks noChangeArrowheads="1"/>
          </p:cNvSpPr>
          <p:nvPr/>
        </p:nvSpPr>
        <p:spPr bwMode="auto">
          <a:xfrm>
            <a:off x="4973638" y="4156075"/>
            <a:ext cx="3352800" cy="885825"/>
          </a:xfrm>
          <a:prstGeom prst="rect">
            <a:avLst/>
          </a:prstGeom>
          <a:noFill/>
          <a:ln w="9525">
            <a:noFill/>
            <a:miter lim="800000"/>
            <a:headEnd/>
            <a:tailEnd/>
          </a:ln>
        </p:spPr>
        <p:txBody>
          <a:bodyPr>
            <a:spAutoFit/>
          </a:bodyPr>
          <a:lstStyle/>
          <a:p>
            <a:pPr>
              <a:spcBef>
                <a:spcPct val="50000"/>
              </a:spcBef>
            </a:pPr>
            <a:r>
              <a:rPr lang="en-US" sz="2600">
                <a:cs typeface="Arial" charset="0"/>
              </a:rPr>
              <a:t>…which reduces the surplus.   </a:t>
            </a:r>
          </a:p>
        </p:txBody>
      </p:sp>
      <p:sp>
        <p:nvSpPr>
          <p:cNvPr id="118823" name="Text Box 39"/>
          <p:cNvSpPr txBox="1">
            <a:spLocks noChangeArrowheads="1"/>
          </p:cNvSpPr>
          <p:nvPr/>
        </p:nvSpPr>
        <p:spPr bwMode="auto">
          <a:xfrm>
            <a:off x="6513513" y="3546475"/>
            <a:ext cx="2446337" cy="488950"/>
          </a:xfrm>
          <a:prstGeom prst="rect">
            <a:avLst/>
          </a:prstGeom>
          <a:noFill/>
          <a:ln w="9525">
            <a:noFill/>
            <a:miter lim="800000"/>
            <a:headEnd/>
            <a:tailEnd/>
          </a:ln>
        </p:spPr>
        <p:txBody>
          <a:bodyPr>
            <a:spAutoFit/>
          </a:bodyPr>
          <a:lstStyle/>
          <a:p>
            <a:pPr>
              <a:spcBef>
                <a:spcPct val="50000"/>
              </a:spcBef>
            </a:pPr>
            <a:r>
              <a:rPr lang="en-US" sz="2600">
                <a:cs typeface="Arial" charset="0"/>
              </a:rPr>
              <a:t>and </a:t>
            </a:r>
            <a:r>
              <a:rPr lang="en-US" sz="2600" b="1" i="1">
                <a:cs typeface="Arial" charset="0"/>
              </a:rPr>
              <a:t>Q</a:t>
            </a:r>
            <a:r>
              <a:rPr lang="en-US" sz="2600" b="1" i="1" baseline="30000">
                <a:cs typeface="Arial" charset="0"/>
              </a:rPr>
              <a:t>S</a:t>
            </a:r>
            <a:r>
              <a:rPr lang="en-US" sz="2600">
                <a:cs typeface="Arial" charset="0"/>
              </a:rPr>
              <a:t> to fall…  </a:t>
            </a:r>
          </a:p>
        </p:txBody>
      </p:sp>
      <p:sp>
        <p:nvSpPr>
          <p:cNvPr id="118807" name="FlagCount" hidden="1">
            <a:hlinkClick r:id="rId7"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1" charset="0"/>
                <a:cs typeface="Arial" charset="0"/>
              </a:rPr>
              <a:t>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8804"/>
                                        </p:tgtEl>
                                        <p:attrNameLst>
                                          <p:attrName>style.visibility</p:attrName>
                                        </p:attrNameLst>
                                      </p:cBhvr>
                                      <p:to>
                                        <p:strVal val="visible"/>
                                      </p:to>
                                    </p:set>
                                    <p:animEffect transition="in" filter="wipe(left)">
                                      <p:cBhvr>
                                        <p:cTn id="7" dur="500"/>
                                        <p:tgtEl>
                                          <p:spTgt spid="11880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18806"/>
                                        </p:tgtEl>
                                        <p:attrNameLst>
                                          <p:attrName>style.visibility</p:attrName>
                                        </p:attrNameLst>
                                      </p:cBhvr>
                                      <p:to>
                                        <p:strVal val="visible"/>
                                      </p:to>
                                    </p:set>
                                    <p:animEffect transition="in" filter="strips(downRight)">
                                      <p:cBhvr>
                                        <p:cTn id="12" dur="500"/>
                                        <p:tgtEl>
                                          <p:spTgt spid="11880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8805"/>
                                        </p:tgtEl>
                                        <p:attrNameLst>
                                          <p:attrName>style.visibility</p:attrName>
                                        </p:attrNameLst>
                                      </p:cBhvr>
                                      <p:to>
                                        <p:strVal val="visible"/>
                                      </p:to>
                                    </p:set>
                                    <p:animEffect transition="in" filter="wipe(left)">
                                      <p:cBhvr>
                                        <p:cTn id="17" dur="500"/>
                                        <p:tgtEl>
                                          <p:spTgt spid="118805"/>
                                        </p:tgtEl>
                                      </p:cBhvr>
                                    </p:animEffect>
                                  </p:childTnLst>
                                </p:cTn>
                              </p:par>
                            </p:childTnLst>
                          </p:cTn>
                        </p:par>
                        <p:par>
                          <p:cTn id="18" fill="hold">
                            <p:stCondLst>
                              <p:cond delay="500"/>
                            </p:stCondLst>
                            <p:childTnLst>
                              <p:par>
                                <p:cTn id="19" presetID="18" presetClass="entr" presetSubtype="6" fill="hold" nodeType="afterEffect">
                                  <p:stCondLst>
                                    <p:cond delay="0"/>
                                  </p:stCondLst>
                                  <p:childTnLst>
                                    <p:set>
                                      <p:cBhvr>
                                        <p:cTn id="20" dur="1" fill="hold">
                                          <p:stCondLst>
                                            <p:cond delay="0"/>
                                          </p:stCondLst>
                                        </p:cTn>
                                        <p:tgtEl>
                                          <p:spTgt spid="118809"/>
                                        </p:tgtEl>
                                        <p:attrNameLst>
                                          <p:attrName>style.visibility</p:attrName>
                                        </p:attrNameLst>
                                      </p:cBhvr>
                                      <p:to>
                                        <p:strVal val="visible"/>
                                      </p:to>
                                    </p:set>
                                    <p:animEffect transition="in" filter="strips(downRight)">
                                      <p:cBhvr>
                                        <p:cTn id="21" dur="500"/>
                                        <p:tgtEl>
                                          <p:spTgt spid="11880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8823"/>
                                        </p:tgtEl>
                                        <p:attrNameLst>
                                          <p:attrName>style.visibility</p:attrName>
                                        </p:attrNameLst>
                                      </p:cBhvr>
                                      <p:to>
                                        <p:strVal val="visible"/>
                                      </p:to>
                                    </p:set>
                                    <p:animEffect transition="in" filter="wipe(left)">
                                      <p:cBhvr>
                                        <p:cTn id="26" dur="500"/>
                                        <p:tgtEl>
                                          <p:spTgt spid="118823"/>
                                        </p:tgtEl>
                                      </p:cBhvr>
                                    </p:animEffect>
                                  </p:childTnLst>
                                </p:cTn>
                              </p:par>
                            </p:childTnLst>
                          </p:cTn>
                        </p:par>
                        <p:par>
                          <p:cTn id="27" fill="hold">
                            <p:stCondLst>
                              <p:cond delay="500"/>
                            </p:stCondLst>
                            <p:childTnLst>
                              <p:par>
                                <p:cTn id="28" presetID="18" presetClass="entr" presetSubtype="12" fill="hold" nodeType="afterEffect">
                                  <p:stCondLst>
                                    <p:cond delay="0"/>
                                  </p:stCondLst>
                                  <p:childTnLst>
                                    <p:set>
                                      <p:cBhvr>
                                        <p:cTn id="29" dur="1" fill="hold">
                                          <p:stCondLst>
                                            <p:cond delay="0"/>
                                          </p:stCondLst>
                                        </p:cTn>
                                        <p:tgtEl>
                                          <p:spTgt spid="118813"/>
                                        </p:tgtEl>
                                        <p:attrNameLst>
                                          <p:attrName>style.visibility</p:attrName>
                                        </p:attrNameLst>
                                      </p:cBhvr>
                                      <p:to>
                                        <p:strVal val="visible"/>
                                      </p:to>
                                    </p:set>
                                    <p:animEffect transition="in" filter="strips(downLeft)">
                                      <p:cBhvr>
                                        <p:cTn id="30" dur="500"/>
                                        <p:tgtEl>
                                          <p:spTgt spid="1188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8822"/>
                                        </p:tgtEl>
                                        <p:attrNameLst>
                                          <p:attrName>style.visibility</p:attrName>
                                        </p:attrNameLst>
                                      </p:cBhvr>
                                      <p:to>
                                        <p:strVal val="visible"/>
                                      </p:to>
                                    </p:set>
                                    <p:animEffect transition="in" filter="wipe(left)">
                                      <p:cBhvr>
                                        <p:cTn id="35" dur="500"/>
                                        <p:tgtEl>
                                          <p:spTgt spid="118822"/>
                                        </p:tgtEl>
                                      </p:cBhvr>
                                    </p:animEffect>
                                  </p:childTnLst>
                                </p:cTn>
                              </p:par>
                            </p:childTnLst>
                          </p:cTn>
                        </p:par>
                        <p:par>
                          <p:cTn id="36" fill="hold">
                            <p:stCondLst>
                              <p:cond delay="500"/>
                            </p:stCondLst>
                            <p:childTnLst>
                              <p:par>
                                <p:cTn id="37" presetID="9" presetClass="entr" presetSubtype="0" fill="hold" nodeType="afterEffect">
                                  <p:stCondLst>
                                    <p:cond delay="0"/>
                                  </p:stCondLst>
                                  <p:childTnLst>
                                    <p:set>
                                      <p:cBhvr>
                                        <p:cTn id="38" dur="1" fill="hold">
                                          <p:stCondLst>
                                            <p:cond delay="0"/>
                                          </p:stCondLst>
                                        </p:cTn>
                                        <p:tgtEl>
                                          <p:spTgt spid="118817"/>
                                        </p:tgtEl>
                                        <p:attrNameLst>
                                          <p:attrName>style.visibility</p:attrName>
                                        </p:attrNameLst>
                                      </p:cBhvr>
                                      <p:to>
                                        <p:strVal val="visible"/>
                                      </p:to>
                                    </p:set>
                                    <p:animEffect transition="in" filter="dissolve">
                                      <p:cBhvr>
                                        <p:cTn id="39" dur="500"/>
                                        <p:tgtEl>
                                          <p:spTgt spid="118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04" grpId="0"/>
      <p:bldP spid="118805" grpId="0"/>
      <p:bldP spid="118822" grpId="0"/>
      <p:bldP spid="11882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836" name="Group 2"/>
          <p:cNvGrpSpPr>
            <a:grpSpLocks/>
          </p:cNvGrpSpPr>
          <p:nvPr/>
        </p:nvGrpSpPr>
        <p:grpSpPr bwMode="auto">
          <a:xfrm>
            <a:off x="277813" y="1444625"/>
            <a:ext cx="5513387" cy="4886325"/>
            <a:chOff x="175" y="910"/>
            <a:chExt cx="3473" cy="3078"/>
          </a:xfrm>
        </p:grpSpPr>
        <p:graphicFrame>
          <p:nvGraphicFramePr>
            <p:cNvPr id="120835" name="Object 3"/>
            <p:cNvGraphicFramePr>
              <a:graphicFrameLocks noChangeAspect="1"/>
            </p:cNvGraphicFramePr>
            <p:nvPr/>
          </p:nvGraphicFramePr>
          <p:xfrm>
            <a:off x="175" y="910"/>
            <a:ext cx="3446" cy="3078"/>
          </p:xfrm>
          <a:graphic>
            <a:graphicData uri="http://schemas.openxmlformats.org/presentationml/2006/ole">
              <mc:AlternateContent xmlns:mc="http://schemas.openxmlformats.org/markup-compatibility/2006">
                <mc:Choice xmlns:v="urn:schemas-microsoft-com:vml" Requires="v">
                  <p:oleObj spid="_x0000_s120836" name="Chart" r:id="rId5" imgW="5800649" imgH="5181600" progId="Excel.Sheet.8">
                    <p:embed/>
                  </p:oleObj>
                </mc:Choice>
                <mc:Fallback>
                  <p:oleObj name="Chart" r:id="rId5" imgW="5800649" imgH="5181600" progId="Excel.Shee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 y="910"/>
                          <a:ext cx="3446" cy="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0862" name="Text Box 4"/>
            <p:cNvSpPr txBox="1">
              <a:spLocks noChangeArrowheads="1"/>
            </p:cNvSpPr>
            <p:nvPr/>
          </p:nvSpPr>
          <p:spPr bwMode="auto">
            <a:xfrm>
              <a:off x="665" y="1015"/>
              <a:ext cx="262" cy="308"/>
            </a:xfrm>
            <a:prstGeom prst="rect">
              <a:avLst/>
            </a:prstGeom>
            <a:solidFill>
              <a:schemeClr val="bg1"/>
            </a:solidFill>
            <a:ln w="9525">
              <a:noFill/>
              <a:miter lim="800000"/>
              <a:headEnd/>
              <a:tailEnd/>
            </a:ln>
          </p:spPr>
          <p:txBody>
            <a:bodyPr>
              <a:spAutoFit/>
            </a:bodyPr>
            <a:lstStyle/>
            <a:p>
              <a:pPr algn="r">
                <a:spcBef>
                  <a:spcPct val="50000"/>
                </a:spcBef>
              </a:pPr>
              <a:r>
                <a:rPr lang="en-US" sz="2600" b="1" i="1">
                  <a:cs typeface="Arial" charset="0"/>
                </a:rPr>
                <a:t>P</a:t>
              </a:r>
            </a:p>
          </p:txBody>
        </p:sp>
        <p:sp>
          <p:nvSpPr>
            <p:cNvPr id="120863" name="Text Box 5"/>
            <p:cNvSpPr txBox="1">
              <a:spLocks noChangeArrowheads="1"/>
            </p:cNvSpPr>
            <p:nvPr/>
          </p:nvSpPr>
          <p:spPr bwMode="auto">
            <a:xfrm>
              <a:off x="3375" y="3451"/>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Q</a:t>
              </a:r>
            </a:p>
          </p:txBody>
        </p:sp>
      </p:grpSp>
      <p:grpSp>
        <p:nvGrpSpPr>
          <p:cNvPr id="120837" name="Group 6"/>
          <p:cNvGrpSpPr>
            <a:grpSpLocks/>
          </p:cNvGrpSpPr>
          <p:nvPr/>
        </p:nvGrpSpPr>
        <p:grpSpPr bwMode="auto">
          <a:xfrm>
            <a:off x="1808163" y="1946275"/>
            <a:ext cx="2101850" cy="3660775"/>
            <a:chOff x="1139" y="1226"/>
            <a:chExt cx="1324" cy="2306"/>
          </a:xfrm>
        </p:grpSpPr>
        <p:sp>
          <p:nvSpPr>
            <p:cNvPr id="120860" name="Line 7"/>
            <p:cNvSpPr>
              <a:spLocks noChangeShapeType="1"/>
            </p:cNvSpPr>
            <p:nvPr/>
          </p:nvSpPr>
          <p:spPr bwMode="auto">
            <a:xfrm>
              <a:off x="1151" y="1252"/>
              <a:ext cx="1312" cy="2280"/>
            </a:xfrm>
            <a:prstGeom prst="line">
              <a:avLst/>
            </a:prstGeom>
            <a:noFill/>
            <a:ln w="50800">
              <a:solidFill>
                <a:srgbClr val="003399"/>
              </a:solidFill>
              <a:round/>
              <a:headEnd/>
              <a:tailEnd/>
            </a:ln>
          </p:spPr>
          <p:txBody>
            <a:bodyPr/>
            <a:lstStyle/>
            <a:p>
              <a:endParaRPr lang="en-US"/>
            </a:p>
          </p:txBody>
        </p:sp>
        <p:sp>
          <p:nvSpPr>
            <p:cNvPr id="120861" name="Text Box 8"/>
            <p:cNvSpPr txBox="1">
              <a:spLocks noChangeArrowheads="1"/>
            </p:cNvSpPr>
            <p:nvPr/>
          </p:nvSpPr>
          <p:spPr bwMode="auto">
            <a:xfrm>
              <a:off x="1139" y="1226"/>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D</a:t>
              </a:r>
            </a:p>
          </p:txBody>
        </p:sp>
      </p:grpSp>
      <p:grpSp>
        <p:nvGrpSpPr>
          <p:cNvPr id="120838" name="Group 9"/>
          <p:cNvGrpSpPr>
            <a:grpSpLocks/>
          </p:cNvGrpSpPr>
          <p:nvPr/>
        </p:nvGrpSpPr>
        <p:grpSpPr bwMode="auto">
          <a:xfrm>
            <a:off x="1327150" y="1944688"/>
            <a:ext cx="3367088" cy="3665537"/>
            <a:chOff x="836" y="1225"/>
            <a:chExt cx="2121" cy="2309"/>
          </a:xfrm>
        </p:grpSpPr>
        <p:sp>
          <p:nvSpPr>
            <p:cNvPr id="120858" name="Line 10"/>
            <p:cNvSpPr>
              <a:spLocks noChangeShapeType="1"/>
            </p:cNvSpPr>
            <p:nvPr/>
          </p:nvSpPr>
          <p:spPr bwMode="auto">
            <a:xfrm flipH="1">
              <a:off x="836" y="1326"/>
              <a:ext cx="2064" cy="2208"/>
            </a:xfrm>
            <a:prstGeom prst="line">
              <a:avLst/>
            </a:prstGeom>
            <a:noFill/>
            <a:ln w="50800">
              <a:solidFill>
                <a:srgbClr val="003399"/>
              </a:solidFill>
              <a:round/>
              <a:headEnd/>
              <a:tailEnd/>
            </a:ln>
          </p:spPr>
          <p:txBody>
            <a:bodyPr/>
            <a:lstStyle/>
            <a:p>
              <a:endParaRPr lang="en-US"/>
            </a:p>
          </p:txBody>
        </p:sp>
        <p:sp>
          <p:nvSpPr>
            <p:cNvPr id="120859" name="Text Box 11"/>
            <p:cNvSpPr txBox="1">
              <a:spLocks noChangeArrowheads="1"/>
            </p:cNvSpPr>
            <p:nvPr/>
          </p:nvSpPr>
          <p:spPr bwMode="auto">
            <a:xfrm>
              <a:off x="2684" y="1225"/>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S</a:t>
              </a:r>
            </a:p>
          </p:txBody>
        </p:sp>
      </p:grpSp>
      <p:sp>
        <p:nvSpPr>
          <p:cNvPr id="120844" name="Rectangle 12"/>
          <p:cNvSpPr>
            <a:spLocks noGrp="1" noRot="1" noChangeArrowheads="1"/>
          </p:cNvSpPr>
          <p:nvPr>
            <p:ph type="title"/>
          </p:nvPr>
        </p:nvSpPr>
        <p:spPr>
          <a:xfrm>
            <a:off x="609600" y="0"/>
            <a:ext cx="6565900" cy="1309688"/>
          </a:xfrm>
        </p:spPr>
        <p:txBody>
          <a:bodyPr/>
          <a:lstStyle/>
          <a:p>
            <a:pPr eaLnBrk="1" hangingPunct="1">
              <a:defRPr/>
            </a:pPr>
            <a:r>
              <a:rPr lang="en-US" sz="3800">
                <a:solidFill>
                  <a:srgbClr val="CC0000"/>
                </a:solidFill>
              </a:rPr>
              <a:t>Surplus:</a:t>
            </a:r>
          </a:p>
        </p:txBody>
      </p:sp>
      <p:sp>
        <p:nvSpPr>
          <p:cNvPr id="120840" name="Text Box 13"/>
          <p:cNvSpPr txBox="1">
            <a:spLocks noChangeArrowheads="1"/>
          </p:cNvSpPr>
          <p:nvPr/>
        </p:nvSpPr>
        <p:spPr bwMode="auto">
          <a:xfrm>
            <a:off x="1447800" y="990600"/>
            <a:ext cx="6562725" cy="914400"/>
          </a:xfrm>
          <a:prstGeom prst="rect">
            <a:avLst/>
          </a:prstGeom>
          <a:noFill/>
          <a:ln w="9525">
            <a:noFill/>
            <a:miter lim="800000"/>
            <a:headEnd/>
            <a:tailEnd/>
          </a:ln>
        </p:spPr>
        <p:txBody>
          <a:bodyPr>
            <a:spAutoFit/>
          </a:bodyPr>
          <a:lstStyle/>
          <a:p>
            <a:pPr>
              <a:spcBef>
                <a:spcPct val="50000"/>
              </a:spcBef>
            </a:pPr>
            <a:r>
              <a:rPr lang="en-US" sz="2700">
                <a:cs typeface="Arial" charset="0"/>
              </a:rPr>
              <a:t>when quantity supplied is greater than quantity demanded</a:t>
            </a:r>
          </a:p>
        </p:txBody>
      </p:sp>
      <p:sp>
        <p:nvSpPr>
          <p:cNvPr id="120841" name="Text Box 14"/>
          <p:cNvSpPr txBox="1">
            <a:spLocks noChangeArrowheads="1"/>
          </p:cNvSpPr>
          <p:nvPr/>
        </p:nvSpPr>
        <p:spPr bwMode="auto">
          <a:xfrm>
            <a:off x="5005388" y="1782763"/>
            <a:ext cx="3968750" cy="1282700"/>
          </a:xfrm>
          <a:prstGeom prst="rect">
            <a:avLst/>
          </a:prstGeom>
          <a:noFill/>
          <a:ln w="9525">
            <a:noFill/>
            <a:miter lim="800000"/>
            <a:headEnd/>
            <a:tailEnd/>
          </a:ln>
        </p:spPr>
        <p:txBody>
          <a:bodyPr>
            <a:spAutoFit/>
          </a:bodyPr>
          <a:lstStyle/>
          <a:p>
            <a:pPr>
              <a:spcBef>
                <a:spcPct val="50000"/>
              </a:spcBef>
            </a:pPr>
            <a:r>
              <a:rPr lang="en-US" sz="2600">
                <a:solidFill>
                  <a:srgbClr val="B2B2B2"/>
                </a:solidFill>
                <a:cs typeface="Arial" charset="0"/>
              </a:rPr>
              <a:t>Facing a surplus, </a:t>
            </a:r>
            <a:br>
              <a:rPr lang="en-US" sz="2600">
                <a:solidFill>
                  <a:srgbClr val="B2B2B2"/>
                </a:solidFill>
                <a:cs typeface="Arial" charset="0"/>
              </a:rPr>
            </a:br>
            <a:r>
              <a:rPr lang="en-US" sz="2600">
                <a:solidFill>
                  <a:srgbClr val="B2B2B2"/>
                </a:solidFill>
                <a:cs typeface="Arial" charset="0"/>
              </a:rPr>
              <a:t>sellers try to increase sales by cutting the price.</a:t>
            </a:r>
          </a:p>
        </p:txBody>
      </p:sp>
      <p:sp>
        <p:nvSpPr>
          <p:cNvPr id="120842" name="Text Box 15"/>
          <p:cNvSpPr txBox="1">
            <a:spLocks noChangeArrowheads="1"/>
          </p:cNvSpPr>
          <p:nvPr/>
        </p:nvSpPr>
        <p:spPr bwMode="auto">
          <a:xfrm>
            <a:off x="5006975" y="3155950"/>
            <a:ext cx="4048125" cy="885825"/>
          </a:xfrm>
          <a:prstGeom prst="rect">
            <a:avLst/>
          </a:prstGeom>
          <a:noFill/>
          <a:ln w="9525">
            <a:noFill/>
            <a:miter lim="800000"/>
            <a:headEnd/>
            <a:tailEnd/>
          </a:ln>
        </p:spPr>
        <p:txBody>
          <a:bodyPr>
            <a:spAutoFit/>
          </a:bodyPr>
          <a:lstStyle/>
          <a:p>
            <a:pPr>
              <a:spcBef>
                <a:spcPct val="50000"/>
              </a:spcBef>
            </a:pPr>
            <a:r>
              <a:rPr lang="en-US" sz="2600">
                <a:solidFill>
                  <a:srgbClr val="B2B2B2"/>
                </a:solidFill>
                <a:cs typeface="Arial" charset="0"/>
              </a:rPr>
              <a:t>Falling prices cause </a:t>
            </a:r>
            <a:br>
              <a:rPr lang="en-US" sz="2600">
                <a:solidFill>
                  <a:srgbClr val="B2B2B2"/>
                </a:solidFill>
                <a:cs typeface="Arial" charset="0"/>
              </a:rPr>
            </a:br>
            <a:r>
              <a:rPr lang="en-US" sz="2600" b="1" i="1">
                <a:solidFill>
                  <a:srgbClr val="B2B2B2"/>
                </a:solidFill>
                <a:cs typeface="Arial" charset="0"/>
              </a:rPr>
              <a:t>Q</a:t>
            </a:r>
            <a:r>
              <a:rPr lang="en-US" sz="2600" b="1" i="1" baseline="30000">
                <a:solidFill>
                  <a:srgbClr val="B2B2B2"/>
                </a:solidFill>
                <a:cs typeface="Arial" charset="0"/>
              </a:rPr>
              <a:t>D</a:t>
            </a:r>
            <a:r>
              <a:rPr lang="en-US" sz="2600">
                <a:solidFill>
                  <a:srgbClr val="B2B2B2"/>
                </a:solidFill>
                <a:cs typeface="Arial" charset="0"/>
              </a:rPr>
              <a:t> to rise and </a:t>
            </a:r>
            <a:r>
              <a:rPr lang="en-US" sz="2600" b="1" i="1">
                <a:solidFill>
                  <a:srgbClr val="B2B2B2"/>
                </a:solidFill>
                <a:cs typeface="Arial" charset="0"/>
              </a:rPr>
              <a:t>Q</a:t>
            </a:r>
            <a:r>
              <a:rPr lang="en-US" sz="2600" b="1" i="1" baseline="30000">
                <a:solidFill>
                  <a:srgbClr val="B2B2B2"/>
                </a:solidFill>
                <a:cs typeface="Arial" charset="0"/>
              </a:rPr>
              <a:t>S</a:t>
            </a:r>
            <a:r>
              <a:rPr lang="en-US" sz="2600">
                <a:solidFill>
                  <a:srgbClr val="B2B2B2"/>
                </a:solidFill>
                <a:cs typeface="Arial" charset="0"/>
              </a:rPr>
              <a:t> to fall.  </a:t>
            </a:r>
          </a:p>
        </p:txBody>
      </p:sp>
      <p:sp>
        <p:nvSpPr>
          <p:cNvPr id="120843" name="Line 16"/>
          <p:cNvSpPr>
            <a:spLocks noChangeShapeType="1"/>
          </p:cNvSpPr>
          <p:nvPr/>
        </p:nvSpPr>
        <p:spPr bwMode="auto">
          <a:xfrm flipV="1">
            <a:off x="1320800" y="3327400"/>
            <a:ext cx="2152650" cy="1588"/>
          </a:xfrm>
          <a:prstGeom prst="line">
            <a:avLst/>
          </a:prstGeom>
          <a:noFill/>
          <a:ln w="12700">
            <a:solidFill>
              <a:srgbClr val="B2B2B2"/>
            </a:solidFill>
            <a:prstDash val="dash"/>
            <a:round/>
            <a:headEnd/>
            <a:tailEnd/>
          </a:ln>
        </p:spPr>
        <p:txBody>
          <a:bodyPr/>
          <a:lstStyle/>
          <a:p>
            <a:endParaRPr lang="en-US"/>
          </a:p>
        </p:txBody>
      </p:sp>
      <p:sp>
        <p:nvSpPr>
          <p:cNvPr id="2" name="Line 17"/>
          <p:cNvSpPr>
            <a:spLocks noChangeShapeType="1"/>
          </p:cNvSpPr>
          <p:nvPr/>
        </p:nvSpPr>
        <p:spPr bwMode="auto">
          <a:xfrm>
            <a:off x="2593975" y="3317875"/>
            <a:ext cx="9525" cy="2301875"/>
          </a:xfrm>
          <a:prstGeom prst="line">
            <a:avLst/>
          </a:prstGeom>
          <a:noFill/>
          <a:ln w="12700">
            <a:solidFill>
              <a:srgbClr val="B2B2B2"/>
            </a:solidFill>
            <a:prstDash val="dash"/>
            <a:round/>
            <a:headEnd/>
            <a:tailEnd/>
          </a:ln>
        </p:spPr>
        <p:txBody>
          <a:bodyPr/>
          <a:lstStyle/>
          <a:p>
            <a:endParaRPr lang="en-US"/>
          </a:p>
        </p:txBody>
      </p:sp>
      <p:sp>
        <p:nvSpPr>
          <p:cNvPr id="120845" name="Line 18"/>
          <p:cNvSpPr>
            <a:spLocks noChangeShapeType="1"/>
          </p:cNvSpPr>
          <p:nvPr/>
        </p:nvSpPr>
        <p:spPr bwMode="auto">
          <a:xfrm>
            <a:off x="3451225" y="3314700"/>
            <a:ext cx="9525" cy="2301875"/>
          </a:xfrm>
          <a:prstGeom prst="line">
            <a:avLst/>
          </a:prstGeom>
          <a:noFill/>
          <a:ln w="12700">
            <a:solidFill>
              <a:srgbClr val="B2B2B2"/>
            </a:solidFill>
            <a:prstDash val="dash"/>
            <a:round/>
            <a:headEnd/>
            <a:tailEnd/>
          </a:ln>
        </p:spPr>
        <p:txBody>
          <a:bodyPr/>
          <a:lstStyle/>
          <a:p>
            <a:endParaRPr lang="en-US"/>
          </a:p>
        </p:txBody>
      </p:sp>
      <p:sp>
        <p:nvSpPr>
          <p:cNvPr id="120846" name="AutoShape 19"/>
          <p:cNvSpPr>
            <a:spLocks/>
          </p:cNvSpPr>
          <p:nvPr/>
        </p:nvSpPr>
        <p:spPr bwMode="auto">
          <a:xfrm rot="5400000">
            <a:off x="2912269" y="2696369"/>
            <a:ext cx="220662" cy="869950"/>
          </a:xfrm>
          <a:prstGeom prst="leftBrace">
            <a:avLst>
              <a:gd name="adj1" fmla="val 32854"/>
              <a:gd name="adj2" fmla="val 50000"/>
            </a:avLst>
          </a:prstGeom>
          <a:noFill/>
          <a:ln w="19050">
            <a:solidFill>
              <a:srgbClr val="B2B2B2"/>
            </a:solidFill>
            <a:round/>
            <a:headEnd/>
            <a:tailEnd/>
          </a:ln>
        </p:spPr>
        <p:txBody>
          <a:bodyPr wrap="none" anchor="ctr"/>
          <a:lstStyle/>
          <a:p>
            <a:pPr eaLnBrk="0" hangingPunct="0"/>
            <a:endParaRPr lang="en-US"/>
          </a:p>
        </p:txBody>
      </p:sp>
      <p:sp>
        <p:nvSpPr>
          <p:cNvPr id="120847" name="Line 20"/>
          <p:cNvSpPr>
            <a:spLocks noChangeShapeType="1"/>
          </p:cNvSpPr>
          <p:nvPr/>
        </p:nvSpPr>
        <p:spPr bwMode="auto">
          <a:xfrm flipV="1">
            <a:off x="3027363" y="2363788"/>
            <a:ext cx="190500" cy="617537"/>
          </a:xfrm>
          <a:prstGeom prst="line">
            <a:avLst/>
          </a:prstGeom>
          <a:noFill/>
          <a:ln w="9525">
            <a:solidFill>
              <a:srgbClr val="B2B2B2"/>
            </a:solidFill>
            <a:round/>
            <a:headEnd/>
            <a:tailEnd/>
          </a:ln>
        </p:spPr>
        <p:txBody>
          <a:bodyPr/>
          <a:lstStyle/>
          <a:p>
            <a:endParaRPr lang="en-US"/>
          </a:p>
        </p:txBody>
      </p:sp>
      <p:sp>
        <p:nvSpPr>
          <p:cNvPr id="120848" name="Text Box 21"/>
          <p:cNvSpPr txBox="1">
            <a:spLocks noChangeArrowheads="1"/>
          </p:cNvSpPr>
          <p:nvPr/>
        </p:nvSpPr>
        <p:spPr bwMode="auto">
          <a:xfrm>
            <a:off x="2428875" y="1924050"/>
            <a:ext cx="1501775" cy="488950"/>
          </a:xfrm>
          <a:prstGeom prst="rect">
            <a:avLst/>
          </a:prstGeom>
          <a:noFill/>
          <a:ln w="9525">
            <a:noFill/>
            <a:miter lim="800000"/>
            <a:headEnd/>
            <a:tailEnd/>
          </a:ln>
        </p:spPr>
        <p:txBody>
          <a:bodyPr>
            <a:spAutoFit/>
          </a:bodyPr>
          <a:lstStyle/>
          <a:p>
            <a:pPr algn="ctr">
              <a:spcBef>
                <a:spcPct val="50000"/>
              </a:spcBef>
            </a:pPr>
            <a:r>
              <a:rPr lang="en-US" sz="2600" b="1" i="1">
                <a:solidFill>
                  <a:srgbClr val="B2B2B2"/>
                </a:solidFill>
                <a:cs typeface="Arial" charset="0"/>
              </a:rPr>
              <a:t>Surplus</a:t>
            </a:r>
          </a:p>
        </p:txBody>
      </p:sp>
      <p:sp>
        <p:nvSpPr>
          <p:cNvPr id="120854" name="Text Box 22"/>
          <p:cNvSpPr txBox="1">
            <a:spLocks noChangeArrowheads="1"/>
          </p:cNvSpPr>
          <p:nvPr/>
        </p:nvSpPr>
        <p:spPr bwMode="auto">
          <a:xfrm>
            <a:off x="4595813" y="4108450"/>
            <a:ext cx="4308475" cy="885825"/>
          </a:xfrm>
          <a:prstGeom prst="rect">
            <a:avLst/>
          </a:prstGeom>
          <a:noFill/>
          <a:ln w="9525">
            <a:noFill/>
            <a:miter lim="800000"/>
            <a:headEnd/>
            <a:tailEnd/>
          </a:ln>
        </p:spPr>
        <p:txBody>
          <a:bodyPr>
            <a:spAutoFit/>
          </a:bodyPr>
          <a:lstStyle/>
          <a:p>
            <a:pPr>
              <a:spcBef>
                <a:spcPct val="50000"/>
              </a:spcBef>
            </a:pPr>
            <a:r>
              <a:rPr lang="en-US" sz="2600">
                <a:cs typeface="Arial" charset="0"/>
              </a:rPr>
              <a:t>Prices continue to fall until market reaches equilibrium. </a:t>
            </a:r>
          </a:p>
        </p:txBody>
      </p:sp>
      <p:grpSp>
        <p:nvGrpSpPr>
          <p:cNvPr id="120855" name="Group 23"/>
          <p:cNvGrpSpPr>
            <a:grpSpLocks/>
          </p:cNvGrpSpPr>
          <p:nvPr/>
        </p:nvGrpSpPr>
        <p:grpSpPr bwMode="auto">
          <a:xfrm>
            <a:off x="1319213" y="3338513"/>
            <a:ext cx="1681162" cy="2278062"/>
            <a:chOff x="831" y="2103"/>
            <a:chExt cx="1059" cy="1435"/>
          </a:xfrm>
        </p:grpSpPr>
        <p:grpSp>
          <p:nvGrpSpPr>
            <p:cNvPr id="120852" name="Group 24"/>
            <p:cNvGrpSpPr>
              <a:grpSpLocks/>
            </p:cNvGrpSpPr>
            <p:nvPr/>
          </p:nvGrpSpPr>
          <p:grpSpPr bwMode="auto">
            <a:xfrm>
              <a:off x="831" y="2103"/>
              <a:ext cx="1013" cy="358"/>
              <a:chOff x="831" y="2103"/>
              <a:chExt cx="1013" cy="358"/>
            </a:xfrm>
          </p:grpSpPr>
          <p:sp>
            <p:nvSpPr>
              <p:cNvPr id="120856" name="Line 25"/>
              <p:cNvSpPr>
                <a:spLocks noChangeShapeType="1"/>
              </p:cNvSpPr>
              <p:nvPr/>
            </p:nvSpPr>
            <p:spPr bwMode="auto">
              <a:xfrm>
                <a:off x="831" y="2103"/>
                <a:ext cx="0" cy="352"/>
              </a:xfrm>
              <a:prstGeom prst="line">
                <a:avLst/>
              </a:prstGeom>
              <a:noFill/>
              <a:ln w="57150">
                <a:solidFill>
                  <a:srgbClr val="990000"/>
                </a:solidFill>
                <a:round/>
                <a:headEnd/>
                <a:tailEnd type="triangle" w="med" len="med"/>
              </a:ln>
            </p:spPr>
            <p:txBody>
              <a:bodyPr/>
              <a:lstStyle/>
              <a:p>
                <a:endParaRPr lang="en-US"/>
              </a:p>
            </p:txBody>
          </p:sp>
          <p:sp>
            <p:nvSpPr>
              <p:cNvPr id="120857" name="Line 26"/>
              <p:cNvSpPr>
                <a:spLocks noChangeShapeType="1"/>
              </p:cNvSpPr>
              <p:nvPr/>
            </p:nvSpPr>
            <p:spPr bwMode="auto">
              <a:xfrm flipV="1">
                <a:off x="834" y="2460"/>
                <a:ext cx="1010" cy="1"/>
              </a:xfrm>
              <a:prstGeom prst="line">
                <a:avLst/>
              </a:prstGeom>
              <a:noFill/>
              <a:ln w="12700">
                <a:solidFill>
                  <a:srgbClr val="FF0000"/>
                </a:solidFill>
                <a:prstDash val="dash"/>
                <a:round/>
                <a:headEnd/>
                <a:tailEnd/>
              </a:ln>
            </p:spPr>
            <p:txBody>
              <a:bodyPr/>
              <a:lstStyle/>
              <a:p>
                <a:endParaRPr lang="en-US"/>
              </a:p>
            </p:txBody>
          </p:sp>
        </p:grpSp>
        <p:grpSp>
          <p:nvGrpSpPr>
            <p:cNvPr id="120853" name="Group 27"/>
            <p:cNvGrpSpPr>
              <a:grpSpLocks/>
            </p:cNvGrpSpPr>
            <p:nvPr/>
          </p:nvGrpSpPr>
          <p:grpSpPr bwMode="auto">
            <a:xfrm>
              <a:off x="1802" y="2410"/>
              <a:ext cx="88" cy="1128"/>
              <a:chOff x="1802" y="2410"/>
              <a:chExt cx="88" cy="1128"/>
            </a:xfrm>
          </p:grpSpPr>
          <p:sp>
            <p:nvSpPr>
              <p:cNvPr id="3" name="Line 28"/>
              <p:cNvSpPr>
                <a:spLocks noChangeShapeType="1"/>
              </p:cNvSpPr>
              <p:nvPr/>
            </p:nvSpPr>
            <p:spPr bwMode="auto">
              <a:xfrm>
                <a:off x="1840" y="2440"/>
                <a:ext cx="4" cy="1098"/>
              </a:xfrm>
              <a:prstGeom prst="line">
                <a:avLst/>
              </a:prstGeom>
              <a:noFill/>
              <a:ln w="12700">
                <a:solidFill>
                  <a:srgbClr val="FF0000"/>
                </a:solidFill>
                <a:prstDash val="dash"/>
                <a:round/>
                <a:headEnd/>
                <a:tailEnd/>
              </a:ln>
            </p:spPr>
            <p:txBody>
              <a:bodyPr/>
              <a:lstStyle/>
              <a:p>
                <a:endParaRPr lang="en-US"/>
              </a:p>
            </p:txBody>
          </p:sp>
          <p:sp>
            <p:nvSpPr>
              <p:cNvPr id="4" name="Oval 29"/>
              <p:cNvSpPr>
                <a:spLocks noChangeArrowheads="1"/>
              </p:cNvSpPr>
              <p:nvPr/>
            </p:nvSpPr>
            <p:spPr bwMode="auto">
              <a:xfrm>
                <a:off x="1802" y="2410"/>
                <a:ext cx="88" cy="87"/>
              </a:xfrm>
              <a:prstGeom prst="ellipse">
                <a:avLst/>
              </a:prstGeom>
              <a:solidFill>
                <a:srgbClr val="000000"/>
              </a:solidFill>
              <a:ln w="9525">
                <a:noFill/>
                <a:prstDash val="dash"/>
                <a:round/>
                <a:headEnd/>
                <a:tailEnd/>
              </a:ln>
            </p:spPr>
            <p:txBody>
              <a:bodyPr wrap="none" anchor="ctr"/>
              <a:lstStyle/>
              <a:p>
                <a:pPr eaLnBrk="0" hangingPunct="0"/>
                <a:endParaRPr lang="en-US"/>
              </a:p>
            </p:txBody>
          </p:sp>
        </p:grpSp>
      </p:grpSp>
      <p:sp>
        <p:nvSpPr>
          <p:cNvPr id="120851" name="FlagCount" hidden="1">
            <a:hlinkClick r:id="rId7"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1" charset="0"/>
                <a:cs typeface="Arial" charset="0"/>
              </a:rPr>
              <a:t>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0854"/>
                                        </p:tgtEl>
                                        <p:attrNameLst>
                                          <p:attrName>style.visibility</p:attrName>
                                        </p:attrNameLst>
                                      </p:cBhvr>
                                      <p:to>
                                        <p:strVal val="visible"/>
                                      </p:to>
                                    </p:set>
                                    <p:animEffect transition="in" filter="wipe(left)">
                                      <p:cBhvr>
                                        <p:cTn id="7" dur="500"/>
                                        <p:tgtEl>
                                          <p:spTgt spid="120854"/>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120855"/>
                                        </p:tgtEl>
                                        <p:attrNameLst>
                                          <p:attrName>style.visibility</p:attrName>
                                        </p:attrNameLst>
                                      </p:cBhvr>
                                      <p:to>
                                        <p:strVal val="visible"/>
                                      </p:to>
                                    </p:set>
                                    <p:animEffect transition="in" filter="strips(downRight)">
                                      <p:cBhvr>
                                        <p:cTn id="11" dur="500"/>
                                        <p:tgtEl>
                                          <p:spTgt spid="120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5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pPr algn="ctr" eaLnBrk="1" hangingPunct="1">
              <a:defRPr/>
            </a:pPr>
            <a:r>
              <a:rPr lang="en-US"/>
              <a:t>Supply and Demand Together</a:t>
            </a:r>
          </a:p>
        </p:txBody>
      </p:sp>
      <p:sp>
        <p:nvSpPr>
          <p:cNvPr id="26627" name="Rectangle 3"/>
          <p:cNvSpPr>
            <a:spLocks noGrp="1" noRot="1" noChangeArrowheads="1"/>
          </p:cNvSpPr>
          <p:nvPr>
            <p:ph type="body" idx="1"/>
          </p:nvPr>
        </p:nvSpPr>
        <p:spPr/>
        <p:txBody>
          <a:bodyPr/>
          <a:lstStyle/>
          <a:p>
            <a:pPr eaLnBrk="1" hangingPunct="1">
              <a:lnSpc>
                <a:spcPct val="90000"/>
              </a:lnSpc>
              <a:defRPr/>
            </a:pPr>
            <a:r>
              <a:rPr lang="en-US" sz="2800"/>
              <a:t>If the actual price is lower than the equilibrium price, there will be a shortage of the good</a:t>
            </a:r>
          </a:p>
          <a:p>
            <a:pPr eaLnBrk="1" hangingPunct="1">
              <a:lnSpc>
                <a:spcPct val="90000"/>
              </a:lnSpc>
              <a:defRPr/>
            </a:pPr>
            <a:r>
              <a:rPr lang="en-US" sz="2800" b="1" u="sng"/>
              <a:t>Shortage – </a:t>
            </a:r>
            <a:r>
              <a:rPr lang="en-US" sz="2800"/>
              <a:t>a situation in which quantity demanded is greater than quantity supplied.</a:t>
            </a:r>
          </a:p>
          <a:p>
            <a:pPr eaLnBrk="1" hangingPunct="1">
              <a:lnSpc>
                <a:spcPct val="90000"/>
              </a:lnSpc>
              <a:defRPr/>
            </a:pPr>
            <a:r>
              <a:rPr lang="en-US" sz="2800"/>
              <a:t>Sellers will respond to the shortage by raising the price of the good until the market reaches equilibrium</a:t>
            </a:r>
          </a:p>
          <a:p>
            <a:pPr eaLnBrk="1" hangingPunct="1">
              <a:lnSpc>
                <a:spcPct val="90000"/>
              </a:lnSpc>
              <a:defRPr/>
            </a:pPr>
            <a:r>
              <a:rPr lang="en-US" sz="2800" b="1" u="sng"/>
              <a:t>Law of supply and demand – </a:t>
            </a:r>
            <a:r>
              <a:rPr lang="en-US" sz="2800"/>
              <a:t>the claim that the price of any good adjusts to bring the supply and demand for that good into balance</a:t>
            </a:r>
            <a:endParaRPr lang="en-US" sz="2800" b="1" u="sng"/>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84" name="Group 2"/>
          <p:cNvGrpSpPr>
            <a:grpSpLocks/>
          </p:cNvGrpSpPr>
          <p:nvPr/>
        </p:nvGrpSpPr>
        <p:grpSpPr bwMode="auto">
          <a:xfrm>
            <a:off x="277813" y="1444625"/>
            <a:ext cx="5513387" cy="4886325"/>
            <a:chOff x="175" y="910"/>
            <a:chExt cx="3473" cy="3078"/>
          </a:xfrm>
        </p:grpSpPr>
        <p:graphicFrame>
          <p:nvGraphicFramePr>
            <p:cNvPr id="122883" name="Object 3"/>
            <p:cNvGraphicFramePr>
              <a:graphicFrameLocks noChangeAspect="1"/>
            </p:cNvGraphicFramePr>
            <p:nvPr/>
          </p:nvGraphicFramePr>
          <p:xfrm>
            <a:off x="175" y="910"/>
            <a:ext cx="3446" cy="3078"/>
          </p:xfrm>
          <a:graphic>
            <a:graphicData uri="http://schemas.openxmlformats.org/presentationml/2006/ole">
              <mc:AlternateContent xmlns:mc="http://schemas.openxmlformats.org/markup-compatibility/2006">
                <mc:Choice xmlns:v="urn:schemas-microsoft-com:vml" Requires="v">
                  <p:oleObj spid="_x0000_s122884" name="Chart" r:id="rId5" imgW="5800649" imgH="5181600" progId="Excel.Sheet.8">
                    <p:embed/>
                  </p:oleObj>
                </mc:Choice>
                <mc:Fallback>
                  <p:oleObj name="Chart" r:id="rId5" imgW="5800649" imgH="5181600" progId="Excel.Shee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 y="910"/>
                          <a:ext cx="3446" cy="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07" name="Text Box 4"/>
            <p:cNvSpPr txBox="1">
              <a:spLocks noChangeArrowheads="1"/>
            </p:cNvSpPr>
            <p:nvPr/>
          </p:nvSpPr>
          <p:spPr bwMode="auto">
            <a:xfrm>
              <a:off x="665" y="1015"/>
              <a:ext cx="262" cy="308"/>
            </a:xfrm>
            <a:prstGeom prst="rect">
              <a:avLst/>
            </a:prstGeom>
            <a:solidFill>
              <a:schemeClr val="bg1"/>
            </a:solidFill>
            <a:ln w="9525">
              <a:noFill/>
              <a:miter lim="800000"/>
              <a:headEnd/>
              <a:tailEnd/>
            </a:ln>
          </p:spPr>
          <p:txBody>
            <a:bodyPr>
              <a:spAutoFit/>
            </a:bodyPr>
            <a:lstStyle/>
            <a:p>
              <a:pPr algn="r">
                <a:spcBef>
                  <a:spcPct val="50000"/>
                </a:spcBef>
              </a:pPr>
              <a:r>
                <a:rPr lang="en-US" sz="2600" b="1" i="1">
                  <a:cs typeface="Arial" charset="0"/>
                </a:rPr>
                <a:t>P</a:t>
              </a:r>
            </a:p>
          </p:txBody>
        </p:sp>
        <p:sp>
          <p:nvSpPr>
            <p:cNvPr id="122908" name="Text Box 5"/>
            <p:cNvSpPr txBox="1">
              <a:spLocks noChangeArrowheads="1"/>
            </p:cNvSpPr>
            <p:nvPr/>
          </p:nvSpPr>
          <p:spPr bwMode="auto">
            <a:xfrm>
              <a:off x="3375" y="3451"/>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Q</a:t>
              </a:r>
            </a:p>
          </p:txBody>
        </p:sp>
      </p:grpSp>
      <p:grpSp>
        <p:nvGrpSpPr>
          <p:cNvPr id="122885" name="Group 6"/>
          <p:cNvGrpSpPr>
            <a:grpSpLocks/>
          </p:cNvGrpSpPr>
          <p:nvPr/>
        </p:nvGrpSpPr>
        <p:grpSpPr bwMode="auto">
          <a:xfrm>
            <a:off x="1808163" y="1946275"/>
            <a:ext cx="2101850" cy="3660775"/>
            <a:chOff x="1139" y="1226"/>
            <a:chExt cx="1324" cy="2306"/>
          </a:xfrm>
        </p:grpSpPr>
        <p:sp>
          <p:nvSpPr>
            <p:cNvPr id="2" name="Line 7"/>
            <p:cNvSpPr>
              <a:spLocks noChangeShapeType="1"/>
            </p:cNvSpPr>
            <p:nvPr/>
          </p:nvSpPr>
          <p:spPr bwMode="auto">
            <a:xfrm>
              <a:off x="1151" y="1252"/>
              <a:ext cx="1312" cy="2280"/>
            </a:xfrm>
            <a:prstGeom prst="line">
              <a:avLst/>
            </a:prstGeom>
            <a:noFill/>
            <a:ln w="50800">
              <a:solidFill>
                <a:srgbClr val="003399"/>
              </a:solidFill>
              <a:round/>
              <a:headEnd/>
              <a:tailEnd/>
            </a:ln>
          </p:spPr>
          <p:txBody>
            <a:bodyPr/>
            <a:lstStyle/>
            <a:p>
              <a:endParaRPr lang="en-US"/>
            </a:p>
          </p:txBody>
        </p:sp>
        <p:sp>
          <p:nvSpPr>
            <p:cNvPr id="3" name="Text Box 8"/>
            <p:cNvSpPr txBox="1">
              <a:spLocks noChangeArrowheads="1"/>
            </p:cNvSpPr>
            <p:nvPr/>
          </p:nvSpPr>
          <p:spPr bwMode="auto">
            <a:xfrm>
              <a:off x="1139" y="1226"/>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D</a:t>
              </a:r>
            </a:p>
          </p:txBody>
        </p:sp>
      </p:grpSp>
      <p:grpSp>
        <p:nvGrpSpPr>
          <p:cNvPr id="122886" name="Group 9"/>
          <p:cNvGrpSpPr>
            <a:grpSpLocks/>
          </p:cNvGrpSpPr>
          <p:nvPr/>
        </p:nvGrpSpPr>
        <p:grpSpPr bwMode="auto">
          <a:xfrm>
            <a:off x="1327150" y="1944688"/>
            <a:ext cx="3367088" cy="3665537"/>
            <a:chOff x="836" y="1225"/>
            <a:chExt cx="2121" cy="2309"/>
          </a:xfrm>
        </p:grpSpPr>
        <p:sp>
          <p:nvSpPr>
            <p:cNvPr id="122903" name="Line 10"/>
            <p:cNvSpPr>
              <a:spLocks noChangeShapeType="1"/>
            </p:cNvSpPr>
            <p:nvPr/>
          </p:nvSpPr>
          <p:spPr bwMode="auto">
            <a:xfrm flipH="1">
              <a:off x="836" y="1326"/>
              <a:ext cx="2064" cy="2208"/>
            </a:xfrm>
            <a:prstGeom prst="line">
              <a:avLst/>
            </a:prstGeom>
            <a:noFill/>
            <a:ln w="50800">
              <a:solidFill>
                <a:srgbClr val="003399"/>
              </a:solidFill>
              <a:round/>
              <a:headEnd/>
              <a:tailEnd/>
            </a:ln>
          </p:spPr>
          <p:txBody>
            <a:bodyPr/>
            <a:lstStyle/>
            <a:p>
              <a:endParaRPr lang="en-US"/>
            </a:p>
          </p:txBody>
        </p:sp>
        <p:sp>
          <p:nvSpPr>
            <p:cNvPr id="122904" name="Text Box 11"/>
            <p:cNvSpPr txBox="1">
              <a:spLocks noChangeArrowheads="1"/>
            </p:cNvSpPr>
            <p:nvPr/>
          </p:nvSpPr>
          <p:spPr bwMode="auto">
            <a:xfrm>
              <a:off x="2684" y="1225"/>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S</a:t>
              </a:r>
            </a:p>
          </p:txBody>
        </p:sp>
      </p:grpSp>
      <p:sp>
        <p:nvSpPr>
          <p:cNvPr id="122892" name="Rectangle 12"/>
          <p:cNvSpPr>
            <a:spLocks noGrp="1" noRot="1" noChangeArrowheads="1"/>
          </p:cNvSpPr>
          <p:nvPr>
            <p:ph type="title"/>
          </p:nvPr>
        </p:nvSpPr>
        <p:spPr>
          <a:xfrm>
            <a:off x="685800" y="0"/>
            <a:ext cx="6565900" cy="1308100"/>
          </a:xfrm>
        </p:spPr>
        <p:txBody>
          <a:bodyPr/>
          <a:lstStyle/>
          <a:p>
            <a:pPr eaLnBrk="1" hangingPunct="1">
              <a:defRPr/>
            </a:pPr>
            <a:r>
              <a:rPr lang="en-US" sz="3800">
                <a:solidFill>
                  <a:srgbClr val="CC0000"/>
                </a:solidFill>
              </a:rPr>
              <a:t>Shortage:</a:t>
            </a:r>
          </a:p>
        </p:txBody>
      </p:sp>
      <p:sp>
        <p:nvSpPr>
          <p:cNvPr id="122893" name="Text Box 13"/>
          <p:cNvSpPr txBox="1">
            <a:spLocks noChangeArrowheads="1"/>
          </p:cNvSpPr>
          <p:nvPr/>
        </p:nvSpPr>
        <p:spPr bwMode="auto">
          <a:xfrm>
            <a:off x="1524000" y="914400"/>
            <a:ext cx="6675438" cy="914400"/>
          </a:xfrm>
          <a:prstGeom prst="rect">
            <a:avLst/>
          </a:prstGeom>
          <a:noFill/>
          <a:ln w="9525">
            <a:noFill/>
            <a:miter lim="800000"/>
            <a:headEnd/>
            <a:tailEnd/>
          </a:ln>
        </p:spPr>
        <p:txBody>
          <a:bodyPr>
            <a:spAutoFit/>
          </a:bodyPr>
          <a:lstStyle/>
          <a:p>
            <a:pPr>
              <a:spcBef>
                <a:spcPct val="50000"/>
              </a:spcBef>
            </a:pPr>
            <a:r>
              <a:rPr lang="en-US" sz="2700">
                <a:cs typeface="Arial" charset="0"/>
              </a:rPr>
              <a:t>when quantity demanded is greater than quantity supplied</a:t>
            </a:r>
          </a:p>
        </p:txBody>
      </p:sp>
      <p:sp>
        <p:nvSpPr>
          <p:cNvPr id="122894" name="Text Box 14"/>
          <p:cNvSpPr txBox="1">
            <a:spLocks noChangeArrowheads="1"/>
          </p:cNvSpPr>
          <p:nvPr/>
        </p:nvSpPr>
        <p:spPr bwMode="auto">
          <a:xfrm>
            <a:off x="5299075" y="1809750"/>
            <a:ext cx="2257425" cy="885825"/>
          </a:xfrm>
          <a:prstGeom prst="rect">
            <a:avLst/>
          </a:prstGeom>
          <a:noFill/>
          <a:ln w="9525">
            <a:noFill/>
            <a:miter lim="800000"/>
            <a:headEnd/>
            <a:tailEnd/>
          </a:ln>
        </p:spPr>
        <p:txBody>
          <a:bodyPr>
            <a:spAutoFit/>
          </a:bodyPr>
          <a:lstStyle/>
          <a:p>
            <a:pPr>
              <a:spcBef>
                <a:spcPct val="50000"/>
              </a:spcBef>
            </a:pPr>
            <a:r>
              <a:rPr lang="en-US" sz="2600">
                <a:cs typeface="Arial" charset="0"/>
              </a:rPr>
              <a:t>Example: </a:t>
            </a:r>
            <a:br>
              <a:rPr lang="en-US" sz="2600">
                <a:cs typeface="Arial" charset="0"/>
              </a:rPr>
            </a:br>
            <a:r>
              <a:rPr lang="en-US" sz="2600">
                <a:cs typeface="Arial" charset="0"/>
              </a:rPr>
              <a:t>If  </a:t>
            </a:r>
            <a:r>
              <a:rPr lang="en-US" sz="2600" b="1" i="1">
                <a:cs typeface="Arial" charset="0"/>
              </a:rPr>
              <a:t>P</a:t>
            </a:r>
            <a:r>
              <a:rPr lang="en-US" sz="2600">
                <a:cs typeface="Arial" charset="0"/>
              </a:rPr>
              <a:t>  =  $1, </a:t>
            </a:r>
          </a:p>
        </p:txBody>
      </p:sp>
      <p:sp>
        <p:nvSpPr>
          <p:cNvPr id="122895" name="Text Box 15"/>
          <p:cNvSpPr txBox="1">
            <a:spLocks noChangeArrowheads="1"/>
          </p:cNvSpPr>
          <p:nvPr/>
        </p:nvSpPr>
        <p:spPr bwMode="auto">
          <a:xfrm>
            <a:off x="5534025" y="2698750"/>
            <a:ext cx="2862263" cy="885825"/>
          </a:xfrm>
          <a:prstGeom prst="rect">
            <a:avLst/>
          </a:prstGeom>
          <a:noFill/>
          <a:ln w="9525">
            <a:noFill/>
            <a:miter lim="800000"/>
            <a:headEnd/>
            <a:tailEnd/>
          </a:ln>
        </p:spPr>
        <p:txBody>
          <a:bodyPr>
            <a:spAutoFit/>
          </a:bodyPr>
          <a:lstStyle/>
          <a:p>
            <a:pPr>
              <a:spcBef>
                <a:spcPct val="50000"/>
              </a:spcBef>
            </a:pPr>
            <a:r>
              <a:rPr lang="en-US" sz="2600">
                <a:cs typeface="Arial" charset="0"/>
              </a:rPr>
              <a:t>then</a:t>
            </a:r>
            <a:br>
              <a:rPr lang="en-US" sz="2600">
                <a:cs typeface="Arial" charset="0"/>
              </a:rPr>
            </a:br>
            <a:r>
              <a:rPr lang="en-US" sz="2600">
                <a:cs typeface="Arial" charset="0"/>
              </a:rPr>
              <a:t>   </a:t>
            </a:r>
            <a:r>
              <a:rPr lang="en-US" sz="2600" b="1" i="1">
                <a:cs typeface="Arial" charset="0"/>
              </a:rPr>
              <a:t>Q</a:t>
            </a:r>
            <a:r>
              <a:rPr lang="en-US" sz="2600" b="1" i="1" baseline="30000">
                <a:cs typeface="Arial" charset="0"/>
              </a:rPr>
              <a:t>D</a:t>
            </a:r>
            <a:r>
              <a:rPr lang="en-US" sz="2600">
                <a:cs typeface="Arial" charset="0"/>
              </a:rPr>
              <a:t>  =  21 lattes</a:t>
            </a:r>
          </a:p>
        </p:txBody>
      </p:sp>
      <p:sp>
        <p:nvSpPr>
          <p:cNvPr id="122896" name="Text Box 16"/>
          <p:cNvSpPr txBox="1">
            <a:spLocks noChangeArrowheads="1"/>
          </p:cNvSpPr>
          <p:nvPr/>
        </p:nvSpPr>
        <p:spPr bwMode="auto">
          <a:xfrm>
            <a:off x="5543550" y="3570288"/>
            <a:ext cx="2787650" cy="885825"/>
          </a:xfrm>
          <a:prstGeom prst="rect">
            <a:avLst/>
          </a:prstGeom>
          <a:noFill/>
          <a:ln w="9525">
            <a:noFill/>
            <a:miter lim="800000"/>
            <a:headEnd/>
            <a:tailEnd/>
          </a:ln>
        </p:spPr>
        <p:txBody>
          <a:bodyPr>
            <a:spAutoFit/>
          </a:bodyPr>
          <a:lstStyle/>
          <a:p>
            <a:pPr>
              <a:spcBef>
                <a:spcPct val="50000"/>
              </a:spcBef>
            </a:pPr>
            <a:r>
              <a:rPr lang="en-US" sz="2600">
                <a:cs typeface="Arial" charset="0"/>
              </a:rPr>
              <a:t>and</a:t>
            </a:r>
            <a:br>
              <a:rPr lang="en-US" sz="2600">
                <a:cs typeface="Arial" charset="0"/>
              </a:rPr>
            </a:br>
            <a:r>
              <a:rPr lang="en-US" sz="2600">
                <a:cs typeface="Arial" charset="0"/>
              </a:rPr>
              <a:t>   </a:t>
            </a:r>
            <a:r>
              <a:rPr lang="en-US" sz="2600" b="1" i="1">
                <a:cs typeface="Arial" charset="0"/>
              </a:rPr>
              <a:t>Q</a:t>
            </a:r>
            <a:r>
              <a:rPr lang="en-US" sz="2600" b="1" i="1" baseline="30000">
                <a:cs typeface="Arial" charset="0"/>
              </a:rPr>
              <a:t>S</a:t>
            </a:r>
            <a:r>
              <a:rPr lang="en-US" sz="2600">
                <a:cs typeface="Arial" charset="0"/>
              </a:rPr>
              <a:t>  =  5 lattes</a:t>
            </a:r>
          </a:p>
        </p:txBody>
      </p:sp>
      <p:sp>
        <p:nvSpPr>
          <p:cNvPr id="122897" name="Text Box 17"/>
          <p:cNvSpPr txBox="1">
            <a:spLocks noChangeArrowheads="1"/>
          </p:cNvSpPr>
          <p:nvPr/>
        </p:nvSpPr>
        <p:spPr bwMode="auto">
          <a:xfrm>
            <a:off x="5537200" y="4451350"/>
            <a:ext cx="3252788" cy="885825"/>
          </a:xfrm>
          <a:prstGeom prst="rect">
            <a:avLst/>
          </a:prstGeom>
          <a:noFill/>
          <a:ln w="9525">
            <a:noFill/>
            <a:miter lim="800000"/>
            <a:headEnd/>
            <a:tailEnd/>
          </a:ln>
        </p:spPr>
        <p:txBody>
          <a:bodyPr>
            <a:spAutoFit/>
          </a:bodyPr>
          <a:lstStyle/>
          <a:p>
            <a:pPr>
              <a:spcBef>
                <a:spcPct val="50000"/>
              </a:spcBef>
            </a:pPr>
            <a:r>
              <a:rPr lang="en-US" sz="2600">
                <a:cs typeface="Arial" charset="0"/>
              </a:rPr>
              <a:t>resulting in a </a:t>
            </a:r>
            <a:br>
              <a:rPr lang="en-US" sz="2600">
                <a:cs typeface="Arial" charset="0"/>
              </a:rPr>
            </a:br>
            <a:r>
              <a:rPr lang="en-US" sz="2600">
                <a:cs typeface="Arial" charset="0"/>
              </a:rPr>
              <a:t>shortage of 16 lattes</a:t>
            </a:r>
          </a:p>
        </p:txBody>
      </p:sp>
      <p:sp>
        <p:nvSpPr>
          <p:cNvPr id="122898" name="Line 18"/>
          <p:cNvSpPr>
            <a:spLocks noChangeShapeType="1"/>
          </p:cNvSpPr>
          <p:nvPr/>
        </p:nvSpPr>
        <p:spPr bwMode="auto">
          <a:xfrm>
            <a:off x="1322388" y="5045075"/>
            <a:ext cx="2259012" cy="0"/>
          </a:xfrm>
          <a:prstGeom prst="line">
            <a:avLst/>
          </a:prstGeom>
          <a:noFill/>
          <a:ln w="12700">
            <a:solidFill>
              <a:srgbClr val="FF0000"/>
            </a:solidFill>
            <a:prstDash val="dash"/>
            <a:round/>
            <a:headEnd/>
            <a:tailEnd/>
          </a:ln>
        </p:spPr>
        <p:txBody>
          <a:bodyPr/>
          <a:lstStyle/>
          <a:p>
            <a:endParaRPr lang="en-US"/>
          </a:p>
        </p:txBody>
      </p:sp>
      <p:grpSp>
        <p:nvGrpSpPr>
          <p:cNvPr id="122899" name="Group 19"/>
          <p:cNvGrpSpPr>
            <a:grpSpLocks/>
          </p:cNvGrpSpPr>
          <p:nvPr/>
        </p:nvGrpSpPr>
        <p:grpSpPr bwMode="auto">
          <a:xfrm>
            <a:off x="3505200" y="4972050"/>
            <a:ext cx="139700" cy="642938"/>
            <a:chOff x="2208" y="3132"/>
            <a:chExt cx="88" cy="405"/>
          </a:xfrm>
        </p:grpSpPr>
        <p:sp>
          <p:nvSpPr>
            <p:cNvPr id="122901" name="Line 20"/>
            <p:cNvSpPr>
              <a:spLocks noChangeShapeType="1"/>
            </p:cNvSpPr>
            <p:nvPr/>
          </p:nvSpPr>
          <p:spPr bwMode="auto">
            <a:xfrm flipH="1">
              <a:off x="2247" y="3163"/>
              <a:ext cx="2" cy="374"/>
            </a:xfrm>
            <a:prstGeom prst="line">
              <a:avLst/>
            </a:prstGeom>
            <a:noFill/>
            <a:ln w="12700">
              <a:solidFill>
                <a:srgbClr val="FF0000"/>
              </a:solidFill>
              <a:prstDash val="dash"/>
              <a:round/>
              <a:headEnd/>
              <a:tailEnd/>
            </a:ln>
          </p:spPr>
          <p:txBody>
            <a:bodyPr/>
            <a:lstStyle/>
            <a:p>
              <a:endParaRPr lang="en-US"/>
            </a:p>
          </p:txBody>
        </p:sp>
        <p:sp>
          <p:nvSpPr>
            <p:cNvPr id="4" name="Oval 21"/>
            <p:cNvSpPr>
              <a:spLocks noChangeArrowheads="1"/>
            </p:cNvSpPr>
            <p:nvPr/>
          </p:nvSpPr>
          <p:spPr bwMode="auto">
            <a:xfrm>
              <a:off x="2208" y="3132"/>
              <a:ext cx="88" cy="87"/>
            </a:xfrm>
            <a:prstGeom prst="ellipse">
              <a:avLst/>
            </a:prstGeom>
            <a:solidFill>
              <a:srgbClr val="000000"/>
            </a:solidFill>
            <a:ln w="9525">
              <a:noFill/>
              <a:prstDash val="dash"/>
              <a:round/>
              <a:headEnd/>
              <a:tailEnd/>
            </a:ln>
          </p:spPr>
          <p:txBody>
            <a:bodyPr wrap="none" anchor="ctr"/>
            <a:lstStyle/>
            <a:p>
              <a:pPr eaLnBrk="0" hangingPunct="0"/>
              <a:endParaRPr lang="en-US"/>
            </a:p>
          </p:txBody>
        </p:sp>
      </p:grpSp>
      <p:grpSp>
        <p:nvGrpSpPr>
          <p:cNvPr id="122902" name="Group 22"/>
          <p:cNvGrpSpPr>
            <a:grpSpLocks/>
          </p:cNvGrpSpPr>
          <p:nvPr/>
        </p:nvGrpSpPr>
        <p:grpSpPr bwMode="auto">
          <a:xfrm>
            <a:off x="1793875" y="4972050"/>
            <a:ext cx="139700" cy="646113"/>
            <a:chOff x="1130" y="3132"/>
            <a:chExt cx="88" cy="407"/>
          </a:xfrm>
        </p:grpSpPr>
        <p:sp>
          <p:nvSpPr>
            <p:cNvPr id="5" name="Line 23"/>
            <p:cNvSpPr>
              <a:spLocks noChangeShapeType="1"/>
            </p:cNvSpPr>
            <p:nvPr/>
          </p:nvSpPr>
          <p:spPr bwMode="auto">
            <a:xfrm flipH="1">
              <a:off x="1173" y="3165"/>
              <a:ext cx="2" cy="374"/>
            </a:xfrm>
            <a:prstGeom prst="line">
              <a:avLst/>
            </a:prstGeom>
            <a:noFill/>
            <a:ln w="12700">
              <a:solidFill>
                <a:srgbClr val="FF0000"/>
              </a:solidFill>
              <a:prstDash val="dash"/>
              <a:round/>
              <a:headEnd/>
              <a:tailEnd/>
            </a:ln>
          </p:spPr>
          <p:txBody>
            <a:bodyPr/>
            <a:lstStyle/>
            <a:p>
              <a:endParaRPr lang="en-US"/>
            </a:p>
          </p:txBody>
        </p:sp>
        <p:sp>
          <p:nvSpPr>
            <p:cNvPr id="122900" name="Oval 24"/>
            <p:cNvSpPr>
              <a:spLocks noChangeArrowheads="1"/>
            </p:cNvSpPr>
            <p:nvPr/>
          </p:nvSpPr>
          <p:spPr bwMode="auto">
            <a:xfrm>
              <a:off x="1130" y="3132"/>
              <a:ext cx="88" cy="87"/>
            </a:xfrm>
            <a:prstGeom prst="ellipse">
              <a:avLst/>
            </a:prstGeom>
            <a:solidFill>
              <a:srgbClr val="000000"/>
            </a:solidFill>
            <a:ln w="9525">
              <a:noFill/>
              <a:prstDash val="dash"/>
              <a:round/>
              <a:headEnd/>
              <a:tailEnd/>
            </a:ln>
          </p:spPr>
          <p:txBody>
            <a:bodyPr wrap="none" anchor="ctr"/>
            <a:lstStyle/>
            <a:p>
              <a:pPr eaLnBrk="0" hangingPunct="0"/>
              <a:endParaRPr lang="en-US"/>
            </a:p>
          </p:txBody>
        </p:sp>
      </p:grpSp>
      <p:sp>
        <p:nvSpPr>
          <p:cNvPr id="122905" name="AutoShape 25"/>
          <p:cNvSpPr>
            <a:spLocks/>
          </p:cNvSpPr>
          <p:nvPr/>
        </p:nvSpPr>
        <p:spPr bwMode="auto">
          <a:xfrm rot="-5400000">
            <a:off x="2601119" y="4407694"/>
            <a:ext cx="220662" cy="1714500"/>
          </a:xfrm>
          <a:prstGeom prst="leftBrace">
            <a:avLst>
              <a:gd name="adj1" fmla="val 64748"/>
              <a:gd name="adj2" fmla="val 50000"/>
            </a:avLst>
          </a:prstGeom>
          <a:noFill/>
          <a:ln w="19050">
            <a:solidFill>
              <a:srgbClr val="990000"/>
            </a:solidFill>
            <a:round/>
            <a:headEnd/>
            <a:tailEnd/>
          </a:ln>
        </p:spPr>
        <p:txBody>
          <a:bodyPr wrap="none" anchor="ctr"/>
          <a:lstStyle/>
          <a:p>
            <a:pPr eaLnBrk="0" hangingPunct="0"/>
            <a:endParaRPr lang="en-US"/>
          </a:p>
        </p:txBody>
      </p:sp>
      <p:sp>
        <p:nvSpPr>
          <p:cNvPr id="122906" name="Text Box 26"/>
          <p:cNvSpPr txBox="1">
            <a:spLocks noChangeArrowheads="1"/>
          </p:cNvSpPr>
          <p:nvPr/>
        </p:nvSpPr>
        <p:spPr bwMode="auto">
          <a:xfrm>
            <a:off x="1951038" y="5394325"/>
            <a:ext cx="1512887" cy="473075"/>
          </a:xfrm>
          <a:prstGeom prst="rect">
            <a:avLst/>
          </a:prstGeom>
          <a:solidFill>
            <a:srgbClr val="CCFFCC"/>
          </a:solidFill>
          <a:ln w="9525">
            <a:noFill/>
            <a:miter lim="800000"/>
            <a:headEnd/>
            <a:tailEnd/>
          </a:ln>
        </p:spPr>
        <p:txBody>
          <a:bodyPr lIns="45720" rIns="45720">
            <a:spAutoFit/>
          </a:bodyPr>
          <a:lstStyle/>
          <a:p>
            <a:pPr algn="ctr">
              <a:spcBef>
                <a:spcPct val="50000"/>
              </a:spcBef>
            </a:pPr>
            <a:r>
              <a:rPr lang="en-US" sz="2500" b="1" i="1">
                <a:cs typeface="Arial" charset="0"/>
              </a:rPr>
              <a:t>Shortage</a:t>
            </a:r>
          </a:p>
        </p:txBody>
      </p:sp>
      <p:sp>
        <p:nvSpPr>
          <p:cNvPr id="6" name="FlagCount" hidden="1">
            <a:hlinkClick r:id="rId7"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1" charset="0"/>
                <a:cs typeface="Arial" charset="0"/>
              </a:rPr>
              <a:t>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892"/>
                                        </p:tgtEl>
                                        <p:attrNameLst>
                                          <p:attrName>style.visibility</p:attrName>
                                        </p:attrNameLst>
                                      </p:cBhvr>
                                      <p:to>
                                        <p:strVal val="visible"/>
                                      </p:to>
                                    </p:set>
                                    <p:animEffect transition="in" filter="wipe(left)">
                                      <p:cBhvr>
                                        <p:cTn id="7" dur="500"/>
                                        <p:tgtEl>
                                          <p:spTgt spid="12289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2893"/>
                                        </p:tgtEl>
                                        <p:attrNameLst>
                                          <p:attrName>style.visibility</p:attrName>
                                        </p:attrNameLst>
                                      </p:cBhvr>
                                      <p:to>
                                        <p:strVal val="visible"/>
                                      </p:to>
                                    </p:set>
                                    <p:animEffect transition="in" filter="wipe(left)">
                                      <p:cBhvr>
                                        <p:cTn id="10" dur="500"/>
                                        <p:tgtEl>
                                          <p:spTgt spid="12289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2894"/>
                                        </p:tgtEl>
                                        <p:attrNameLst>
                                          <p:attrName>style.visibility</p:attrName>
                                        </p:attrNameLst>
                                      </p:cBhvr>
                                      <p:to>
                                        <p:strVal val="visible"/>
                                      </p:to>
                                    </p:set>
                                    <p:animEffect transition="in" filter="wipe(left)">
                                      <p:cBhvr>
                                        <p:cTn id="15" dur="500"/>
                                        <p:tgtEl>
                                          <p:spTgt spid="12289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2898"/>
                                        </p:tgtEl>
                                        <p:attrNameLst>
                                          <p:attrName>style.visibility</p:attrName>
                                        </p:attrNameLst>
                                      </p:cBhvr>
                                      <p:to>
                                        <p:strVal val="visible"/>
                                      </p:to>
                                    </p:set>
                                    <p:animEffect transition="in" filter="wipe(left)">
                                      <p:cBhvr>
                                        <p:cTn id="18" dur="500"/>
                                        <p:tgtEl>
                                          <p:spTgt spid="12289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22895"/>
                                        </p:tgtEl>
                                        <p:attrNameLst>
                                          <p:attrName>style.visibility</p:attrName>
                                        </p:attrNameLst>
                                      </p:cBhvr>
                                      <p:to>
                                        <p:strVal val="visible"/>
                                      </p:to>
                                    </p:set>
                                    <p:animEffect transition="in" filter="wipe(left)">
                                      <p:cBhvr>
                                        <p:cTn id="23" dur="500"/>
                                        <p:tgtEl>
                                          <p:spTgt spid="122895"/>
                                        </p:tgtEl>
                                      </p:cBhvr>
                                    </p:animEffect>
                                  </p:childTnLst>
                                </p:cTn>
                              </p:par>
                            </p:childTnLst>
                          </p:cTn>
                        </p:par>
                        <p:par>
                          <p:cTn id="24" fill="hold">
                            <p:stCondLst>
                              <p:cond delay="500"/>
                            </p:stCondLst>
                            <p:childTnLst>
                              <p:par>
                                <p:cTn id="25" presetID="22" presetClass="entr" presetSubtype="1" fill="hold" nodeType="afterEffect">
                                  <p:stCondLst>
                                    <p:cond delay="0"/>
                                  </p:stCondLst>
                                  <p:childTnLst>
                                    <p:set>
                                      <p:cBhvr>
                                        <p:cTn id="26" dur="1" fill="hold">
                                          <p:stCondLst>
                                            <p:cond delay="0"/>
                                          </p:stCondLst>
                                        </p:cTn>
                                        <p:tgtEl>
                                          <p:spTgt spid="122899"/>
                                        </p:tgtEl>
                                        <p:attrNameLst>
                                          <p:attrName>style.visibility</p:attrName>
                                        </p:attrNameLst>
                                      </p:cBhvr>
                                      <p:to>
                                        <p:strVal val="visible"/>
                                      </p:to>
                                    </p:set>
                                    <p:animEffect transition="in" filter="wipe(up)">
                                      <p:cBhvr>
                                        <p:cTn id="27" dur="500"/>
                                        <p:tgtEl>
                                          <p:spTgt spid="12289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2896"/>
                                        </p:tgtEl>
                                        <p:attrNameLst>
                                          <p:attrName>style.visibility</p:attrName>
                                        </p:attrNameLst>
                                      </p:cBhvr>
                                      <p:to>
                                        <p:strVal val="visible"/>
                                      </p:to>
                                    </p:set>
                                    <p:animEffect transition="in" filter="wipe(left)">
                                      <p:cBhvr>
                                        <p:cTn id="32" dur="500"/>
                                        <p:tgtEl>
                                          <p:spTgt spid="122896"/>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122902"/>
                                        </p:tgtEl>
                                        <p:attrNameLst>
                                          <p:attrName>style.visibility</p:attrName>
                                        </p:attrNameLst>
                                      </p:cBhvr>
                                      <p:to>
                                        <p:strVal val="visible"/>
                                      </p:to>
                                    </p:set>
                                    <p:animEffect transition="in" filter="wipe(up)">
                                      <p:cBhvr>
                                        <p:cTn id="36" dur="500"/>
                                        <p:tgtEl>
                                          <p:spTgt spid="12290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22897"/>
                                        </p:tgtEl>
                                        <p:attrNameLst>
                                          <p:attrName>style.visibility</p:attrName>
                                        </p:attrNameLst>
                                      </p:cBhvr>
                                      <p:to>
                                        <p:strVal val="visible"/>
                                      </p:to>
                                    </p:set>
                                    <p:animEffect transition="in" filter="wipe(left)">
                                      <p:cBhvr>
                                        <p:cTn id="41" dur="500"/>
                                        <p:tgtEl>
                                          <p:spTgt spid="122897"/>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22905"/>
                                        </p:tgtEl>
                                        <p:attrNameLst>
                                          <p:attrName>style.visibility</p:attrName>
                                        </p:attrNameLst>
                                      </p:cBhvr>
                                      <p:to>
                                        <p:strVal val="visible"/>
                                      </p:to>
                                    </p:set>
                                    <p:animEffect transition="in" filter="wipe(left)">
                                      <p:cBhvr>
                                        <p:cTn id="45" dur="500"/>
                                        <p:tgtEl>
                                          <p:spTgt spid="122905"/>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22906"/>
                                        </p:tgtEl>
                                        <p:attrNameLst>
                                          <p:attrName>style.visibility</p:attrName>
                                        </p:attrNameLst>
                                      </p:cBhvr>
                                      <p:to>
                                        <p:strVal val="visible"/>
                                      </p:to>
                                    </p:set>
                                    <p:animEffect transition="in" filter="dissolve">
                                      <p:cBhvr>
                                        <p:cTn id="48" dur="500"/>
                                        <p:tgtEl>
                                          <p:spTgt spid="122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2" grpId="0"/>
      <p:bldP spid="122893" grpId="0"/>
      <p:bldP spid="122894" grpId="0"/>
      <p:bldP spid="122896" grpId="0"/>
      <p:bldP spid="122897" grpId="0"/>
      <p:bldP spid="122898" grpId="0" animBg="1"/>
      <p:bldP spid="122905" grpId="0" animBg="1"/>
      <p:bldP spid="12290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2"/>
          <p:cNvGrpSpPr>
            <a:grpSpLocks/>
          </p:cNvGrpSpPr>
          <p:nvPr/>
        </p:nvGrpSpPr>
        <p:grpSpPr bwMode="auto">
          <a:xfrm>
            <a:off x="133350" y="876300"/>
            <a:ext cx="6445250" cy="5456238"/>
            <a:chOff x="84" y="552"/>
            <a:chExt cx="4060" cy="3437"/>
          </a:xfrm>
        </p:grpSpPr>
        <p:pic>
          <p:nvPicPr>
            <p:cNvPr id="23590" name="Picture 3" descr="chap4 graph1"/>
            <p:cNvPicPr>
              <a:picLocks noChangeAspect="1" noChangeArrowheads="1"/>
            </p:cNvPicPr>
            <p:nvPr/>
          </p:nvPicPr>
          <p:blipFill>
            <a:blip r:embed="rId3" cstate="print"/>
            <a:srcRect/>
            <a:stretch>
              <a:fillRect/>
            </a:stretch>
          </p:blipFill>
          <p:spPr bwMode="auto">
            <a:xfrm>
              <a:off x="137" y="631"/>
              <a:ext cx="3646" cy="3358"/>
            </a:xfrm>
            <a:prstGeom prst="rect">
              <a:avLst/>
            </a:prstGeom>
            <a:noFill/>
            <a:ln w="9525">
              <a:noFill/>
              <a:miter lim="800000"/>
              <a:headEnd/>
              <a:tailEnd/>
            </a:ln>
          </p:spPr>
        </p:pic>
        <p:sp>
          <p:nvSpPr>
            <p:cNvPr id="23591" name="Text Box 4"/>
            <p:cNvSpPr txBox="1">
              <a:spLocks noChangeArrowheads="1"/>
            </p:cNvSpPr>
            <p:nvPr/>
          </p:nvSpPr>
          <p:spPr bwMode="auto">
            <a:xfrm>
              <a:off x="84" y="552"/>
              <a:ext cx="857" cy="518"/>
            </a:xfrm>
            <a:prstGeom prst="rect">
              <a:avLst/>
            </a:prstGeom>
            <a:solidFill>
              <a:schemeClr val="bg1"/>
            </a:solidFill>
            <a:ln w="9525">
              <a:noFill/>
              <a:miter lim="800000"/>
              <a:headEnd/>
              <a:tailEnd/>
            </a:ln>
          </p:spPr>
          <p:txBody>
            <a:bodyPr>
              <a:spAutoFit/>
            </a:bodyPr>
            <a:lstStyle/>
            <a:p>
              <a:pPr algn="r">
                <a:spcBef>
                  <a:spcPct val="50000"/>
                </a:spcBef>
              </a:pPr>
              <a:r>
                <a:rPr lang="en-US" sz="2400" b="1">
                  <a:cs typeface="Arial" charset="0"/>
                </a:rPr>
                <a:t>Price of Lattes</a:t>
              </a:r>
            </a:p>
          </p:txBody>
        </p:sp>
        <p:sp>
          <p:nvSpPr>
            <p:cNvPr id="23592" name="Text Box 5"/>
            <p:cNvSpPr txBox="1">
              <a:spLocks noChangeArrowheads="1"/>
            </p:cNvSpPr>
            <p:nvPr/>
          </p:nvSpPr>
          <p:spPr bwMode="auto">
            <a:xfrm>
              <a:off x="3277" y="3489"/>
              <a:ext cx="867" cy="46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400" b="1">
                  <a:cs typeface="Arial" charset="0"/>
                </a:rPr>
                <a:t>Quantity of Lattes</a:t>
              </a:r>
            </a:p>
          </p:txBody>
        </p:sp>
      </p:grpSp>
      <p:sp>
        <p:nvSpPr>
          <p:cNvPr id="65542" name="Line 6"/>
          <p:cNvSpPr>
            <a:spLocks noChangeShapeType="1"/>
          </p:cNvSpPr>
          <p:nvPr/>
        </p:nvSpPr>
        <p:spPr bwMode="auto">
          <a:xfrm>
            <a:off x="1960563" y="1585913"/>
            <a:ext cx="3052762" cy="3889375"/>
          </a:xfrm>
          <a:prstGeom prst="line">
            <a:avLst/>
          </a:prstGeom>
          <a:noFill/>
          <a:ln w="50800">
            <a:solidFill>
              <a:srgbClr val="FF0000"/>
            </a:solidFill>
            <a:round/>
            <a:headEnd/>
            <a:tailEnd/>
          </a:ln>
        </p:spPr>
        <p:txBody>
          <a:bodyPr/>
          <a:lstStyle/>
          <a:p>
            <a:endParaRPr lang="en-US"/>
          </a:p>
        </p:txBody>
      </p:sp>
      <p:sp>
        <p:nvSpPr>
          <p:cNvPr id="65543" name="Oval 7"/>
          <p:cNvSpPr>
            <a:spLocks noChangeArrowheads="1"/>
          </p:cNvSpPr>
          <p:nvPr/>
        </p:nvSpPr>
        <p:spPr bwMode="auto">
          <a:xfrm>
            <a:off x="4943475" y="5414963"/>
            <a:ext cx="139700" cy="138112"/>
          </a:xfrm>
          <a:prstGeom prst="ellipse">
            <a:avLst/>
          </a:prstGeom>
          <a:solidFill>
            <a:srgbClr val="FF0000"/>
          </a:solidFill>
          <a:ln w="9525">
            <a:noFill/>
            <a:round/>
            <a:headEnd/>
            <a:tailEnd/>
          </a:ln>
        </p:spPr>
        <p:txBody>
          <a:bodyPr wrap="none" anchor="ctr"/>
          <a:lstStyle/>
          <a:p>
            <a:pPr eaLnBrk="0" hangingPunct="0"/>
            <a:endParaRPr lang="en-US"/>
          </a:p>
        </p:txBody>
      </p:sp>
      <p:sp>
        <p:nvSpPr>
          <p:cNvPr id="65544" name="Rectangle 8"/>
          <p:cNvSpPr>
            <a:spLocks noGrp="1" noRot="1" noChangeArrowheads="1"/>
          </p:cNvSpPr>
          <p:nvPr>
            <p:ph type="title"/>
          </p:nvPr>
        </p:nvSpPr>
        <p:spPr/>
        <p:txBody>
          <a:bodyPr/>
          <a:lstStyle/>
          <a:p>
            <a:pPr algn="ctr" eaLnBrk="1" hangingPunct="1">
              <a:defRPr/>
            </a:pPr>
            <a:r>
              <a:rPr lang="en-US" sz="3800"/>
              <a:t>Demand Curve</a:t>
            </a:r>
          </a:p>
        </p:txBody>
      </p:sp>
      <p:sp>
        <p:nvSpPr>
          <p:cNvPr id="65631" name="Rectangle 95"/>
          <p:cNvSpPr>
            <a:spLocks noGrp="1" noRot="1" noChangeArrowheads="1"/>
          </p:cNvSpPr>
          <p:nvPr>
            <p:ph sz="half" idx="1"/>
          </p:nvPr>
        </p:nvSpPr>
        <p:spPr/>
        <p:txBody>
          <a:bodyPr/>
          <a:lstStyle/>
          <a:p>
            <a:pPr eaLnBrk="1" hangingPunct="1">
              <a:defRPr/>
            </a:pPr>
            <a:endParaRPr lang="en-US" sz="2400"/>
          </a:p>
        </p:txBody>
      </p:sp>
      <p:sp>
        <p:nvSpPr>
          <p:cNvPr id="65632" name="Rectangle 96"/>
          <p:cNvSpPr>
            <a:spLocks noGrp="1" noRot="1" noChangeArrowheads="1"/>
          </p:cNvSpPr>
          <p:nvPr>
            <p:ph type="body" sz="half" idx="2"/>
          </p:nvPr>
        </p:nvSpPr>
        <p:spPr/>
        <p:txBody>
          <a:bodyPr/>
          <a:lstStyle/>
          <a:p>
            <a:pPr eaLnBrk="1" hangingPunct="1">
              <a:defRPr/>
            </a:pPr>
            <a:r>
              <a:rPr lang="en-US" sz="2400"/>
              <a:t>A graph of the relationship between the price of a good and the quantity demanded</a:t>
            </a:r>
          </a:p>
          <a:p>
            <a:pPr eaLnBrk="1" hangingPunct="1">
              <a:defRPr/>
            </a:pPr>
            <a:r>
              <a:rPr lang="en-US" sz="2400"/>
              <a:t>Price is generally drawn on the vertical axis</a:t>
            </a:r>
          </a:p>
          <a:p>
            <a:pPr eaLnBrk="1" hangingPunct="1">
              <a:defRPr/>
            </a:pPr>
            <a:r>
              <a:rPr lang="en-US" sz="2400"/>
              <a:t>Quantity demanded is represented on the horizontal axis</a:t>
            </a:r>
          </a:p>
          <a:p>
            <a:pPr eaLnBrk="1" hangingPunct="1">
              <a:defRPr/>
            </a:pPr>
            <a:endParaRPr lang="en-US" sz="2400"/>
          </a:p>
        </p:txBody>
      </p:sp>
      <p:grpSp>
        <p:nvGrpSpPr>
          <p:cNvPr id="65590" name="Group 54"/>
          <p:cNvGrpSpPr>
            <a:grpSpLocks/>
          </p:cNvGrpSpPr>
          <p:nvPr/>
        </p:nvGrpSpPr>
        <p:grpSpPr bwMode="auto">
          <a:xfrm>
            <a:off x="1335088" y="4235450"/>
            <a:ext cx="2832100" cy="1250950"/>
            <a:chOff x="841" y="2668"/>
            <a:chExt cx="1784" cy="788"/>
          </a:xfrm>
        </p:grpSpPr>
        <p:grpSp>
          <p:nvGrpSpPr>
            <p:cNvPr id="23586" name="Group 55"/>
            <p:cNvGrpSpPr>
              <a:grpSpLocks/>
            </p:cNvGrpSpPr>
            <p:nvPr/>
          </p:nvGrpSpPr>
          <p:grpSpPr bwMode="auto">
            <a:xfrm>
              <a:off x="841" y="2712"/>
              <a:ext cx="1747" cy="744"/>
              <a:chOff x="357" y="2450"/>
              <a:chExt cx="795" cy="646"/>
            </a:xfrm>
          </p:grpSpPr>
          <p:sp>
            <p:nvSpPr>
              <p:cNvPr id="23588" name="Line 56"/>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3589" name="Line 57"/>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23587" name="Oval 58"/>
            <p:cNvSpPr>
              <a:spLocks noChangeArrowheads="1"/>
            </p:cNvSpPr>
            <p:nvPr/>
          </p:nvSpPr>
          <p:spPr bwMode="auto">
            <a:xfrm>
              <a:off x="2537" y="2668"/>
              <a:ext cx="88" cy="87"/>
            </a:xfrm>
            <a:prstGeom prst="ellipse">
              <a:avLst/>
            </a:prstGeom>
            <a:solidFill>
              <a:srgbClr val="FF0000"/>
            </a:solidFill>
            <a:ln w="9525">
              <a:noFill/>
              <a:round/>
              <a:headEnd/>
              <a:tailEnd/>
            </a:ln>
          </p:spPr>
          <p:txBody>
            <a:bodyPr wrap="none" anchor="ctr"/>
            <a:lstStyle/>
            <a:p>
              <a:pPr eaLnBrk="0" hangingPunct="0"/>
              <a:endParaRPr lang="en-US"/>
            </a:p>
          </p:txBody>
        </p:sp>
      </p:grpSp>
      <p:grpSp>
        <p:nvGrpSpPr>
          <p:cNvPr id="65595" name="Group 59"/>
          <p:cNvGrpSpPr>
            <a:grpSpLocks/>
          </p:cNvGrpSpPr>
          <p:nvPr/>
        </p:nvGrpSpPr>
        <p:grpSpPr bwMode="auto">
          <a:xfrm>
            <a:off x="1335088" y="4837113"/>
            <a:ext cx="3300412" cy="655637"/>
            <a:chOff x="841" y="3047"/>
            <a:chExt cx="2079" cy="413"/>
          </a:xfrm>
        </p:grpSpPr>
        <p:grpSp>
          <p:nvGrpSpPr>
            <p:cNvPr id="23582" name="Group 60"/>
            <p:cNvGrpSpPr>
              <a:grpSpLocks/>
            </p:cNvGrpSpPr>
            <p:nvPr/>
          </p:nvGrpSpPr>
          <p:grpSpPr bwMode="auto">
            <a:xfrm>
              <a:off x="841" y="3092"/>
              <a:ext cx="2032" cy="368"/>
              <a:chOff x="357" y="2450"/>
              <a:chExt cx="795" cy="646"/>
            </a:xfrm>
          </p:grpSpPr>
          <p:sp>
            <p:nvSpPr>
              <p:cNvPr id="23584" name="Line 61"/>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3585" name="Line 62"/>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23583" name="Oval 63"/>
            <p:cNvSpPr>
              <a:spLocks noChangeArrowheads="1"/>
            </p:cNvSpPr>
            <p:nvPr/>
          </p:nvSpPr>
          <p:spPr bwMode="auto">
            <a:xfrm>
              <a:off x="2832" y="3047"/>
              <a:ext cx="88" cy="87"/>
            </a:xfrm>
            <a:prstGeom prst="ellipse">
              <a:avLst/>
            </a:prstGeom>
            <a:solidFill>
              <a:srgbClr val="FF0000"/>
            </a:solidFill>
            <a:ln w="9525">
              <a:noFill/>
              <a:round/>
              <a:headEnd/>
              <a:tailEnd/>
            </a:ln>
          </p:spPr>
          <p:txBody>
            <a:bodyPr wrap="none" anchor="ctr"/>
            <a:lstStyle/>
            <a:p>
              <a:pPr eaLnBrk="0" hangingPunct="0"/>
              <a:endParaRPr lang="en-US"/>
            </a:p>
          </p:txBody>
        </p:sp>
      </p:grpSp>
      <p:grpSp>
        <p:nvGrpSpPr>
          <p:cNvPr id="65600" name="Group 64"/>
          <p:cNvGrpSpPr>
            <a:grpSpLocks/>
          </p:cNvGrpSpPr>
          <p:nvPr/>
        </p:nvGrpSpPr>
        <p:grpSpPr bwMode="auto">
          <a:xfrm>
            <a:off x="1338263" y="3652838"/>
            <a:ext cx="2374900" cy="1835150"/>
            <a:chOff x="843" y="2301"/>
            <a:chExt cx="1496" cy="1156"/>
          </a:xfrm>
        </p:grpSpPr>
        <p:sp>
          <p:nvSpPr>
            <p:cNvPr id="23578" name="Oval 65"/>
            <p:cNvSpPr>
              <a:spLocks noChangeArrowheads="1"/>
            </p:cNvSpPr>
            <p:nvPr/>
          </p:nvSpPr>
          <p:spPr bwMode="auto">
            <a:xfrm>
              <a:off x="2251" y="2301"/>
              <a:ext cx="88" cy="87"/>
            </a:xfrm>
            <a:prstGeom prst="ellipse">
              <a:avLst/>
            </a:prstGeom>
            <a:solidFill>
              <a:srgbClr val="FF0000"/>
            </a:solidFill>
            <a:ln w="9525">
              <a:noFill/>
              <a:round/>
              <a:headEnd/>
              <a:tailEnd/>
            </a:ln>
          </p:spPr>
          <p:txBody>
            <a:bodyPr wrap="none" anchor="ctr"/>
            <a:lstStyle/>
            <a:p>
              <a:pPr eaLnBrk="0" hangingPunct="0"/>
              <a:endParaRPr lang="en-US"/>
            </a:p>
          </p:txBody>
        </p:sp>
        <p:grpSp>
          <p:nvGrpSpPr>
            <p:cNvPr id="23579" name="Group 66"/>
            <p:cNvGrpSpPr>
              <a:grpSpLocks/>
            </p:cNvGrpSpPr>
            <p:nvPr/>
          </p:nvGrpSpPr>
          <p:grpSpPr bwMode="auto">
            <a:xfrm>
              <a:off x="843" y="2343"/>
              <a:ext cx="1452" cy="1114"/>
              <a:chOff x="357" y="2450"/>
              <a:chExt cx="795" cy="646"/>
            </a:xfrm>
          </p:grpSpPr>
          <p:sp>
            <p:nvSpPr>
              <p:cNvPr id="23580" name="Line 67"/>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3581" name="Line 68"/>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grpSp>
        <p:nvGrpSpPr>
          <p:cNvPr id="65605" name="Group 69"/>
          <p:cNvGrpSpPr>
            <a:grpSpLocks/>
          </p:cNvGrpSpPr>
          <p:nvPr/>
        </p:nvGrpSpPr>
        <p:grpSpPr bwMode="auto">
          <a:xfrm>
            <a:off x="1333500" y="3063875"/>
            <a:ext cx="1917700" cy="2420938"/>
            <a:chOff x="840" y="1930"/>
            <a:chExt cx="1208" cy="1525"/>
          </a:xfrm>
        </p:grpSpPr>
        <p:sp>
          <p:nvSpPr>
            <p:cNvPr id="23574" name="Oval 70"/>
            <p:cNvSpPr>
              <a:spLocks noChangeArrowheads="1"/>
            </p:cNvSpPr>
            <p:nvPr/>
          </p:nvSpPr>
          <p:spPr bwMode="auto">
            <a:xfrm>
              <a:off x="1960" y="1930"/>
              <a:ext cx="88" cy="87"/>
            </a:xfrm>
            <a:prstGeom prst="ellipse">
              <a:avLst/>
            </a:prstGeom>
            <a:solidFill>
              <a:srgbClr val="FF0000"/>
            </a:solidFill>
            <a:ln w="9525">
              <a:noFill/>
              <a:round/>
              <a:headEnd/>
              <a:tailEnd/>
            </a:ln>
          </p:spPr>
          <p:txBody>
            <a:bodyPr wrap="none" anchor="ctr"/>
            <a:lstStyle/>
            <a:p>
              <a:pPr eaLnBrk="0" hangingPunct="0"/>
              <a:endParaRPr lang="en-US"/>
            </a:p>
          </p:txBody>
        </p:sp>
        <p:grpSp>
          <p:nvGrpSpPr>
            <p:cNvPr id="23575" name="Group 71"/>
            <p:cNvGrpSpPr>
              <a:grpSpLocks/>
            </p:cNvGrpSpPr>
            <p:nvPr/>
          </p:nvGrpSpPr>
          <p:grpSpPr bwMode="auto">
            <a:xfrm>
              <a:off x="840" y="1971"/>
              <a:ext cx="1172" cy="1484"/>
              <a:chOff x="357" y="2450"/>
              <a:chExt cx="795" cy="646"/>
            </a:xfrm>
          </p:grpSpPr>
          <p:sp>
            <p:nvSpPr>
              <p:cNvPr id="23576" name="Line 72"/>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3577" name="Line 73"/>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grpSp>
        <p:nvGrpSpPr>
          <p:cNvPr id="65610" name="Group 74"/>
          <p:cNvGrpSpPr>
            <a:grpSpLocks/>
          </p:cNvGrpSpPr>
          <p:nvPr/>
        </p:nvGrpSpPr>
        <p:grpSpPr bwMode="auto">
          <a:xfrm>
            <a:off x="1336675" y="2466975"/>
            <a:ext cx="1452563" cy="3027363"/>
            <a:chOff x="842" y="1554"/>
            <a:chExt cx="915" cy="1907"/>
          </a:xfrm>
        </p:grpSpPr>
        <p:sp>
          <p:nvSpPr>
            <p:cNvPr id="23570" name="Oval 75"/>
            <p:cNvSpPr>
              <a:spLocks noChangeArrowheads="1"/>
            </p:cNvSpPr>
            <p:nvPr/>
          </p:nvSpPr>
          <p:spPr bwMode="auto">
            <a:xfrm>
              <a:off x="1669" y="1554"/>
              <a:ext cx="88" cy="87"/>
            </a:xfrm>
            <a:prstGeom prst="ellipse">
              <a:avLst/>
            </a:prstGeom>
            <a:solidFill>
              <a:srgbClr val="FF0000"/>
            </a:solidFill>
            <a:ln w="9525">
              <a:noFill/>
              <a:round/>
              <a:headEnd/>
              <a:tailEnd/>
            </a:ln>
          </p:spPr>
          <p:txBody>
            <a:bodyPr wrap="none" anchor="ctr"/>
            <a:lstStyle/>
            <a:p>
              <a:pPr eaLnBrk="0" hangingPunct="0"/>
              <a:endParaRPr lang="en-US"/>
            </a:p>
          </p:txBody>
        </p:sp>
        <p:grpSp>
          <p:nvGrpSpPr>
            <p:cNvPr id="23571" name="Group 76"/>
            <p:cNvGrpSpPr>
              <a:grpSpLocks/>
            </p:cNvGrpSpPr>
            <p:nvPr/>
          </p:nvGrpSpPr>
          <p:grpSpPr bwMode="auto">
            <a:xfrm>
              <a:off x="842" y="1590"/>
              <a:ext cx="873" cy="1871"/>
              <a:chOff x="357" y="2450"/>
              <a:chExt cx="795" cy="646"/>
            </a:xfrm>
          </p:grpSpPr>
          <p:sp>
            <p:nvSpPr>
              <p:cNvPr id="23572" name="Line 77"/>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3573" name="Line 78"/>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grpSp>
        <p:nvGrpSpPr>
          <p:cNvPr id="65615" name="Group 79"/>
          <p:cNvGrpSpPr>
            <a:grpSpLocks/>
          </p:cNvGrpSpPr>
          <p:nvPr/>
        </p:nvGrpSpPr>
        <p:grpSpPr bwMode="auto">
          <a:xfrm>
            <a:off x="1333500" y="1876425"/>
            <a:ext cx="984250" cy="3619500"/>
            <a:chOff x="840" y="1182"/>
            <a:chExt cx="620" cy="2280"/>
          </a:xfrm>
        </p:grpSpPr>
        <p:sp>
          <p:nvSpPr>
            <p:cNvPr id="23566" name="Oval 80"/>
            <p:cNvSpPr>
              <a:spLocks noChangeArrowheads="1"/>
            </p:cNvSpPr>
            <p:nvPr/>
          </p:nvSpPr>
          <p:spPr bwMode="auto">
            <a:xfrm>
              <a:off x="1372" y="1182"/>
              <a:ext cx="88" cy="87"/>
            </a:xfrm>
            <a:prstGeom prst="ellipse">
              <a:avLst/>
            </a:prstGeom>
            <a:solidFill>
              <a:srgbClr val="FF0000"/>
            </a:solidFill>
            <a:ln w="9525">
              <a:noFill/>
              <a:round/>
              <a:headEnd/>
              <a:tailEnd/>
            </a:ln>
          </p:spPr>
          <p:txBody>
            <a:bodyPr wrap="none" anchor="ctr"/>
            <a:lstStyle/>
            <a:p>
              <a:pPr eaLnBrk="0" hangingPunct="0"/>
              <a:endParaRPr lang="en-US"/>
            </a:p>
          </p:txBody>
        </p:sp>
        <p:grpSp>
          <p:nvGrpSpPr>
            <p:cNvPr id="23567" name="Group 81"/>
            <p:cNvGrpSpPr>
              <a:grpSpLocks/>
            </p:cNvGrpSpPr>
            <p:nvPr/>
          </p:nvGrpSpPr>
          <p:grpSpPr bwMode="auto">
            <a:xfrm>
              <a:off x="840" y="1221"/>
              <a:ext cx="579" cy="2241"/>
              <a:chOff x="357" y="2450"/>
              <a:chExt cx="795" cy="646"/>
            </a:xfrm>
          </p:grpSpPr>
          <p:sp>
            <p:nvSpPr>
              <p:cNvPr id="23568" name="Line 82"/>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3569" name="Line 83"/>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sp>
        <p:nvSpPr>
          <p:cNvPr id="23565"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1" charset="0"/>
                <a:cs typeface="Arial" charset="0"/>
              </a:rPr>
              <a:t>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strips(downRight)">
                                      <p:cBhvr>
                                        <p:cTn id="7" dur="1000"/>
                                        <p:tgtEl>
                                          <p:spTgt spid="6553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5543"/>
                                        </p:tgtEl>
                                        <p:attrNameLst>
                                          <p:attrName>style.visibility</p:attrName>
                                        </p:attrNameLst>
                                      </p:cBhvr>
                                      <p:to>
                                        <p:strVal val="visible"/>
                                      </p:to>
                                    </p:set>
                                    <p:animEffect transition="in" filter="dissolve">
                                      <p:cBhvr>
                                        <p:cTn id="12" dur="500"/>
                                        <p:tgtEl>
                                          <p:spTgt spid="6554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65595"/>
                                        </p:tgtEl>
                                        <p:attrNameLst>
                                          <p:attrName>style.visibility</p:attrName>
                                        </p:attrNameLst>
                                      </p:cBhvr>
                                      <p:to>
                                        <p:strVal val="visible"/>
                                      </p:to>
                                    </p:set>
                                    <p:animEffect transition="in" filter="strips(upRight)">
                                      <p:cBhvr>
                                        <p:cTn id="17" dur="1000"/>
                                        <p:tgtEl>
                                          <p:spTgt spid="6559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65590"/>
                                        </p:tgtEl>
                                        <p:attrNameLst>
                                          <p:attrName>style.visibility</p:attrName>
                                        </p:attrNameLst>
                                      </p:cBhvr>
                                      <p:to>
                                        <p:strVal val="visible"/>
                                      </p:to>
                                    </p:set>
                                    <p:animEffect transition="in" filter="strips(upRight)">
                                      <p:cBhvr>
                                        <p:cTn id="22" dur="1000"/>
                                        <p:tgtEl>
                                          <p:spTgt spid="6559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65600"/>
                                        </p:tgtEl>
                                        <p:attrNameLst>
                                          <p:attrName>style.visibility</p:attrName>
                                        </p:attrNameLst>
                                      </p:cBhvr>
                                      <p:to>
                                        <p:strVal val="visible"/>
                                      </p:to>
                                    </p:set>
                                    <p:animEffect transition="in" filter="strips(upRight)">
                                      <p:cBhvr>
                                        <p:cTn id="27" dur="1000"/>
                                        <p:tgtEl>
                                          <p:spTgt spid="65600"/>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65605"/>
                                        </p:tgtEl>
                                        <p:attrNameLst>
                                          <p:attrName>style.visibility</p:attrName>
                                        </p:attrNameLst>
                                      </p:cBhvr>
                                      <p:to>
                                        <p:strVal val="visible"/>
                                      </p:to>
                                    </p:set>
                                    <p:animEffect transition="in" filter="strips(upRight)">
                                      <p:cBhvr>
                                        <p:cTn id="32" dur="1000"/>
                                        <p:tgtEl>
                                          <p:spTgt spid="65605"/>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65610"/>
                                        </p:tgtEl>
                                        <p:attrNameLst>
                                          <p:attrName>style.visibility</p:attrName>
                                        </p:attrNameLst>
                                      </p:cBhvr>
                                      <p:to>
                                        <p:strVal val="visible"/>
                                      </p:to>
                                    </p:set>
                                    <p:animEffect transition="in" filter="strips(upRight)">
                                      <p:cBhvr>
                                        <p:cTn id="37" dur="1000"/>
                                        <p:tgtEl>
                                          <p:spTgt spid="65610"/>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3" fill="hold" nodeType="clickEffect">
                                  <p:stCondLst>
                                    <p:cond delay="0"/>
                                  </p:stCondLst>
                                  <p:childTnLst>
                                    <p:set>
                                      <p:cBhvr>
                                        <p:cTn id="41" dur="1" fill="hold">
                                          <p:stCondLst>
                                            <p:cond delay="0"/>
                                          </p:stCondLst>
                                        </p:cTn>
                                        <p:tgtEl>
                                          <p:spTgt spid="65615"/>
                                        </p:tgtEl>
                                        <p:attrNameLst>
                                          <p:attrName>style.visibility</p:attrName>
                                        </p:attrNameLst>
                                      </p:cBhvr>
                                      <p:to>
                                        <p:strVal val="visible"/>
                                      </p:to>
                                    </p:set>
                                    <p:animEffect transition="in" filter="strips(upRight)">
                                      <p:cBhvr>
                                        <p:cTn id="42" dur="1000"/>
                                        <p:tgtEl>
                                          <p:spTgt spid="65615"/>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65542"/>
                                        </p:tgtEl>
                                        <p:attrNameLst>
                                          <p:attrName>style.visibility</p:attrName>
                                        </p:attrNameLst>
                                      </p:cBhvr>
                                      <p:to>
                                        <p:strVal val="visible"/>
                                      </p:to>
                                    </p:set>
                                    <p:animEffect transition="in" filter="strips(downRight)">
                                      <p:cBhvr>
                                        <p:cTn id="47" dur="1000"/>
                                        <p:tgtEl>
                                          <p:spTgt spid="65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2" grpId="0" animBg="1"/>
      <p:bldP spid="6554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932" name="Group 2"/>
          <p:cNvGrpSpPr>
            <a:grpSpLocks/>
          </p:cNvGrpSpPr>
          <p:nvPr/>
        </p:nvGrpSpPr>
        <p:grpSpPr bwMode="auto">
          <a:xfrm>
            <a:off x="277813" y="1444625"/>
            <a:ext cx="5513387" cy="4886325"/>
            <a:chOff x="175" y="910"/>
            <a:chExt cx="3473" cy="3078"/>
          </a:xfrm>
        </p:grpSpPr>
        <p:graphicFrame>
          <p:nvGraphicFramePr>
            <p:cNvPr id="124931" name="Object 3"/>
            <p:cNvGraphicFramePr>
              <a:graphicFrameLocks noChangeAspect="1"/>
            </p:cNvGraphicFramePr>
            <p:nvPr/>
          </p:nvGraphicFramePr>
          <p:xfrm>
            <a:off x="175" y="910"/>
            <a:ext cx="3446" cy="3078"/>
          </p:xfrm>
          <a:graphic>
            <a:graphicData uri="http://schemas.openxmlformats.org/presentationml/2006/ole">
              <mc:AlternateContent xmlns:mc="http://schemas.openxmlformats.org/markup-compatibility/2006">
                <mc:Choice xmlns:v="urn:schemas-microsoft-com:vml" Requires="v">
                  <p:oleObj spid="_x0000_s124932" name="Chart" r:id="rId5" imgW="5800825" imgH="5181763" progId="Excel.Sheet.8">
                    <p:embed/>
                  </p:oleObj>
                </mc:Choice>
                <mc:Fallback>
                  <p:oleObj name="Chart" r:id="rId5" imgW="5800825" imgH="5181763" progId="Excel.Shee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 y="910"/>
                          <a:ext cx="3446" cy="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4970" name="Text Box 4"/>
            <p:cNvSpPr txBox="1">
              <a:spLocks noChangeArrowheads="1"/>
            </p:cNvSpPr>
            <p:nvPr/>
          </p:nvSpPr>
          <p:spPr bwMode="auto">
            <a:xfrm>
              <a:off x="665" y="1015"/>
              <a:ext cx="262" cy="308"/>
            </a:xfrm>
            <a:prstGeom prst="rect">
              <a:avLst/>
            </a:prstGeom>
            <a:solidFill>
              <a:schemeClr val="bg1"/>
            </a:solidFill>
            <a:ln w="9525">
              <a:noFill/>
              <a:miter lim="800000"/>
              <a:headEnd/>
              <a:tailEnd/>
            </a:ln>
          </p:spPr>
          <p:txBody>
            <a:bodyPr>
              <a:spAutoFit/>
            </a:bodyPr>
            <a:lstStyle/>
            <a:p>
              <a:pPr algn="r">
                <a:spcBef>
                  <a:spcPct val="50000"/>
                </a:spcBef>
              </a:pPr>
              <a:r>
                <a:rPr lang="en-US" sz="2600" b="1" i="1">
                  <a:cs typeface="Arial" charset="0"/>
                </a:rPr>
                <a:t>P</a:t>
              </a:r>
            </a:p>
          </p:txBody>
        </p:sp>
        <p:sp>
          <p:nvSpPr>
            <p:cNvPr id="124971" name="Text Box 5"/>
            <p:cNvSpPr txBox="1">
              <a:spLocks noChangeArrowheads="1"/>
            </p:cNvSpPr>
            <p:nvPr/>
          </p:nvSpPr>
          <p:spPr bwMode="auto">
            <a:xfrm>
              <a:off x="3375" y="3451"/>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Q</a:t>
              </a:r>
            </a:p>
          </p:txBody>
        </p:sp>
      </p:grpSp>
      <p:grpSp>
        <p:nvGrpSpPr>
          <p:cNvPr id="124933" name="Group 6"/>
          <p:cNvGrpSpPr>
            <a:grpSpLocks/>
          </p:cNvGrpSpPr>
          <p:nvPr/>
        </p:nvGrpSpPr>
        <p:grpSpPr bwMode="auto">
          <a:xfrm>
            <a:off x="1808163" y="1946275"/>
            <a:ext cx="2101850" cy="3660775"/>
            <a:chOff x="1139" y="1226"/>
            <a:chExt cx="1324" cy="2306"/>
          </a:xfrm>
        </p:grpSpPr>
        <p:sp>
          <p:nvSpPr>
            <p:cNvPr id="124968" name="Line 7"/>
            <p:cNvSpPr>
              <a:spLocks noChangeShapeType="1"/>
            </p:cNvSpPr>
            <p:nvPr/>
          </p:nvSpPr>
          <p:spPr bwMode="auto">
            <a:xfrm>
              <a:off x="1151" y="1252"/>
              <a:ext cx="1312" cy="2280"/>
            </a:xfrm>
            <a:prstGeom prst="line">
              <a:avLst/>
            </a:prstGeom>
            <a:noFill/>
            <a:ln w="50800">
              <a:solidFill>
                <a:srgbClr val="003399"/>
              </a:solidFill>
              <a:round/>
              <a:headEnd/>
              <a:tailEnd/>
            </a:ln>
          </p:spPr>
          <p:txBody>
            <a:bodyPr/>
            <a:lstStyle/>
            <a:p>
              <a:endParaRPr lang="en-US"/>
            </a:p>
          </p:txBody>
        </p:sp>
        <p:sp>
          <p:nvSpPr>
            <p:cNvPr id="124969" name="Text Box 8"/>
            <p:cNvSpPr txBox="1">
              <a:spLocks noChangeArrowheads="1"/>
            </p:cNvSpPr>
            <p:nvPr/>
          </p:nvSpPr>
          <p:spPr bwMode="auto">
            <a:xfrm>
              <a:off x="1139" y="1226"/>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D</a:t>
              </a:r>
            </a:p>
          </p:txBody>
        </p:sp>
      </p:grpSp>
      <p:grpSp>
        <p:nvGrpSpPr>
          <p:cNvPr id="124934" name="Group 9"/>
          <p:cNvGrpSpPr>
            <a:grpSpLocks/>
          </p:cNvGrpSpPr>
          <p:nvPr/>
        </p:nvGrpSpPr>
        <p:grpSpPr bwMode="auto">
          <a:xfrm>
            <a:off x="1327150" y="1944688"/>
            <a:ext cx="3367088" cy="3665537"/>
            <a:chOff x="836" y="1225"/>
            <a:chExt cx="2121" cy="2309"/>
          </a:xfrm>
        </p:grpSpPr>
        <p:sp>
          <p:nvSpPr>
            <p:cNvPr id="124966" name="Line 10"/>
            <p:cNvSpPr>
              <a:spLocks noChangeShapeType="1"/>
            </p:cNvSpPr>
            <p:nvPr/>
          </p:nvSpPr>
          <p:spPr bwMode="auto">
            <a:xfrm flipH="1">
              <a:off x="836" y="1326"/>
              <a:ext cx="2064" cy="2208"/>
            </a:xfrm>
            <a:prstGeom prst="line">
              <a:avLst/>
            </a:prstGeom>
            <a:noFill/>
            <a:ln w="50800">
              <a:solidFill>
                <a:srgbClr val="003399"/>
              </a:solidFill>
              <a:round/>
              <a:headEnd/>
              <a:tailEnd/>
            </a:ln>
          </p:spPr>
          <p:txBody>
            <a:bodyPr/>
            <a:lstStyle/>
            <a:p>
              <a:endParaRPr lang="en-US"/>
            </a:p>
          </p:txBody>
        </p:sp>
        <p:sp>
          <p:nvSpPr>
            <p:cNvPr id="124967" name="Text Box 11"/>
            <p:cNvSpPr txBox="1">
              <a:spLocks noChangeArrowheads="1"/>
            </p:cNvSpPr>
            <p:nvPr/>
          </p:nvSpPr>
          <p:spPr bwMode="auto">
            <a:xfrm>
              <a:off x="2684" y="1225"/>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S</a:t>
              </a:r>
            </a:p>
          </p:txBody>
        </p:sp>
      </p:grpSp>
      <p:sp>
        <p:nvSpPr>
          <p:cNvPr id="124940" name="Rectangle 12"/>
          <p:cNvSpPr>
            <a:spLocks noGrp="1" noRot="1" noChangeArrowheads="1"/>
          </p:cNvSpPr>
          <p:nvPr>
            <p:ph type="title"/>
          </p:nvPr>
        </p:nvSpPr>
        <p:spPr>
          <a:xfrm>
            <a:off x="685800" y="0"/>
            <a:ext cx="6565900" cy="1308100"/>
          </a:xfrm>
        </p:spPr>
        <p:txBody>
          <a:bodyPr/>
          <a:lstStyle/>
          <a:p>
            <a:pPr eaLnBrk="1" hangingPunct="1">
              <a:defRPr/>
            </a:pPr>
            <a:r>
              <a:rPr lang="en-US" sz="3800">
                <a:solidFill>
                  <a:srgbClr val="CC0000"/>
                </a:solidFill>
              </a:rPr>
              <a:t>Shortage:</a:t>
            </a:r>
          </a:p>
        </p:txBody>
      </p:sp>
      <p:sp>
        <p:nvSpPr>
          <p:cNvPr id="124936" name="Text Box 13"/>
          <p:cNvSpPr txBox="1">
            <a:spLocks noChangeArrowheads="1"/>
          </p:cNvSpPr>
          <p:nvPr/>
        </p:nvSpPr>
        <p:spPr bwMode="auto">
          <a:xfrm>
            <a:off x="1447800" y="990600"/>
            <a:ext cx="6675438" cy="914400"/>
          </a:xfrm>
          <a:prstGeom prst="rect">
            <a:avLst/>
          </a:prstGeom>
          <a:noFill/>
          <a:ln w="9525">
            <a:noFill/>
            <a:miter lim="800000"/>
            <a:headEnd/>
            <a:tailEnd/>
          </a:ln>
        </p:spPr>
        <p:txBody>
          <a:bodyPr>
            <a:spAutoFit/>
          </a:bodyPr>
          <a:lstStyle/>
          <a:p>
            <a:pPr>
              <a:spcBef>
                <a:spcPct val="50000"/>
              </a:spcBef>
            </a:pPr>
            <a:r>
              <a:rPr lang="en-US" sz="2700">
                <a:cs typeface="Arial" charset="0"/>
              </a:rPr>
              <a:t>when quantity demanded is greater than quantity supplied</a:t>
            </a:r>
          </a:p>
        </p:txBody>
      </p:sp>
      <p:sp>
        <p:nvSpPr>
          <p:cNvPr id="124937" name="Line 14"/>
          <p:cNvSpPr>
            <a:spLocks noChangeShapeType="1"/>
          </p:cNvSpPr>
          <p:nvPr/>
        </p:nvSpPr>
        <p:spPr bwMode="auto">
          <a:xfrm>
            <a:off x="1322388" y="5045075"/>
            <a:ext cx="2259012" cy="0"/>
          </a:xfrm>
          <a:prstGeom prst="line">
            <a:avLst/>
          </a:prstGeom>
          <a:noFill/>
          <a:ln w="12700">
            <a:solidFill>
              <a:srgbClr val="B2B2B2"/>
            </a:solidFill>
            <a:prstDash val="dash"/>
            <a:round/>
            <a:headEnd/>
            <a:tailEnd/>
          </a:ln>
        </p:spPr>
        <p:txBody>
          <a:bodyPr/>
          <a:lstStyle/>
          <a:p>
            <a:endParaRPr lang="en-US"/>
          </a:p>
        </p:txBody>
      </p:sp>
      <p:sp>
        <p:nvSpPr>
          <p:cNvPr id="124938" name="Line 15"/>
          <p:cNvSpPr>
            <a:spLocks noChangeShapeType="1"/>
          </p:cNvSpPr>
          <p:nvPr/>
        </p:nvSpPr>
        <p:spPr bwMode="auto">
          <a:xfrm flipH="1">
            <a:off x="3567113" y="5021263"/>
            <a:ext cx="3175" cy="593725"/>
          </a:xfrm>
          <a:prstGeom prst="line">
            <a:avLst/>
          </a:prstGeom>
          <a:noFill/>
          <a:ln w="12700">
            <a:solidFill>
              <a:srgbClr val="B2B2B2"/>
            </a:solidFill>
            <a:prstDash val="dash"/>
            <a:round/>
            <a:headEnd/>
            <a:tailEnd/>
          </a:ln>
        </p:spPr>
        <p:txBody>
          <a:bodyPr/>
          <a:lstStyle/>
          <a:p>
            <a:endParaRPr lang="en-US"/>
          </a:p>
        </p:txBody>
      </p:sp>
      <p:sp>
        <p:nvSpPr>
          <p:cNvPr id="124939" name="Oval 16"/>
          <p:cNvSpPr>
            <a:spLocks noChangeArrowheads="1"/>
          </p:cNvSpPr>
          <p:nvPr/>
        </p:nvSpPr>
        <p:spPr bwMode="auto">
          <a:xfrm>
            <a:off x="3505200" y="4972050"/>
            <a:ext cx="139700" cy="138113"/>
          </a:xfrm>
          <a:prstGeom prst="ellipse">
            <a:avLst/>
          </a:prstGeom>
          <a:solidFill>
            <a:srgbClr val="B2B2B2"/>
          </a:solidFill>
          <a:ln w="9525">
            <a:noFill/>
            <a:prstDash val="dash"/>
            <a:round/>
            <a:headEnd/>
            <a:tailEnd/>
          </a:ln>
        </p:spPr>
        <p:txBody>
          <a:bodyPr wrap="none" anchor="ctr"/>
          <a:lstStyle/>
          <a:p>
            <a:pPr eaLnBrk="0" hangingPunct="0"/>
            <a:endParaRPr lang="en-US"/>
          </a:p>
        </p:txBody>
      </p:sp>
      <p:grpSp>
        <p:nvGrpSpPr>
          <p:cNvPr id="2" name="Group 17"/>
          <p:cNvGrpSpPr>
            <a:grpSpLocks/>
          </p:cNvGrpSpPr>
          <p:nvPr/>
        </p:nvGrpSpPr>
        <p:grpSpPr bwMode="auto">
          <a:xfrm>
            <a:off x="1793875" y="4972050"/>
            <a:ext cx="139700" cy="646113"/>
            <a:chOff x="1130" y="3132"/>
            <a:chExt cx="88" cy="407"/>
          </a:xfrm>
        </p:grpSpPr>
        <p:sp>
          <p:nvSpPr>
            <p:cNvPr id="124964" name="Line 18"/>
            <p:cNvSpPr>
              <a:spLocks noChangeShapeType="1"/>
            </p:cNvSpPr>
            <p:nvPr/>
          </p:nvSpPr>
          <p:spPr bwMode="auto">
            <a:xfrm flipH="1">
              <a:off x="1173" y="3165"/>
              <a:ext cx="2" cy="374"/>
            </a:xfrm>
            <a:prstGeom prst="line">
              <a:avLst/>
            </a:prstGeom>
            <a:noFill/>
            <a:ln w="12700">
              <a:solidFill>
                <a:srgbClr val="B2B2B2"/>
              </a:solidFill>
              <a:prstDash val="dash"/>
              <a:round/>
              <a:headEnd/>
              <a:tailEnd/>
            </a:ln>
          </p:spPr>
          <p:txBody>
            <a:bodyPr/>
            <a:lstStyle/>
            <a:p>
              <a:endParaRPr lang="en-US"/>
            </a:p>
          </p:txBody>
        </p:sp>
        <p:sp>
          <p:nvSpPr>
            <p:cNvPr id="3" name="Oval 19"/>
            <p:cNvSpPr>
              <a:spLocks noChangeArrowheads="1"/>
            </p:cNvSpPr>
            <p:nvPr/>
          </p:nvSpPr>
          <p:spPr bwMode="auto">
            <a:xfrm>
              <a:off x="1130" y="3132"/>
              <a:ext cx="88" cy="87"/>
            </a:xfrm>
            <a:prstGeom prst="ellipse">
              <a:avLst/>
            </a:prstGeom>
            <a:solidFill>
              <a:srgbClr val="B2B2B2"/>
            </a:solidFill>
            <a:ln w="9525">
              <a:noFill/>
              <a:prstDash val="dash"/>
              <a:round/>
              <a:headEnd/>
              <a:tailEnd/>
            </a:ln>
          </p:spPr>
          <p:txBody>
            <a:bodyPr wrap="none" anchor="ctr"/>
            <a:lstStyle/>
            <a:p>
              <a:pPr eaLnBrk="0" hangingPunct="0"/>
              <a:endParaRPr lang="en-US"/>
            </a:p>
          </p:txBody>
        </p:sp>
      </p:grpSp>
      <p:sp>
        <p:nvSpPr>
          <p:cNvPr id="124948" name="Text Box 20"/>
          <p:cNvSpPr txBox="1">
            <a:spLocks noChangeArrowheads="1"/>
          </p:cNvSpPr>
          <p:nvPr/>
        </p:nvSpPr>
        <p:spPr bwMode="auto">
          <a:xfrm>
            <a:off x="5005388" y="1782763"/>
            <a:ext cx="3968750" cy="885825"/>
          </a:xfrm>
          <a:prstGeom prst="rect">
            <a:avLst/>
          </a:prstGeom>
          <a:noFill/>
          <a:ln w="9525">
            <a:noFill/>
            <a:miter lim="800000"/>
            <a:headEnd/>
            <a:tailEnd/>
          </a:ln>
        </p:spPr>
        <p:txBody>
          <a:bodyPr>
            <a:spAutoFit/>
          </a:bodyPr>
          <a:lstStyle/>
          <a:p>
            <a:pPr>
              <a:spcBef>
                <a:spcPct val="50000"/>
              </a:spcBef>
            </a:pPr>
            <a:r>
              <a:rPr lang="en-US" sz="2600">
                <a:cs typeface="Arial" charset="0"/>
              </a:rPr>
              <a:t>Facing a shortage, </a:t>
            </a:r>
            <a:br>
              <a:rPr lang="en-US" sz="2600">
                <a:cs typeface="Arial" charset="0"/>
              </a:rPr>
            </a:br>
            <a:r>
              <a:rPr lang="en-US" sz="2600">
                <a:cs typeface="Arial" charset="0"/>
              </a:rPr>
              <a:t>sellers raise the price,</a:t>
            </a:r>
          </a:p>
        </p:txBody>
      </p:sp>
      <p:sp>
        <p:nvSpPr>
          <p:cNvPr id="124949" name="Text Box 21"/>
          <p:cNvSpPr txBox="1">
            <a:spLocks noChangeArrowheads="1"/>
          </p:cNvSpPr>
          <p:nvPr/>
        </p:nvSpPr>
        <p:spPr bwMode="auto">
          <a:xfrm>
            <a:off x="5056188" y="2722563"/>
            <a:ext cx="3122612" cy="488950"/>
          </a:xfrm>
          <a:prstGeom prst="rect">
            <a:avLst/>
          </a:prstGeom>
          <a:noFill/>
          <a:ln w="9525">
            <a:noFill/>
            <a:miter lim="800000"/>
            <a:headEnd/>
            <a:tailEnd/>
          </a:ln>
        </p:spPr>
        <p:txBody>
          <a:bodyPr>
            <a:spAutoFit/>
          </a:bodyPr>
          <a:lstStyle/>
          <a:p>
            <a:pPr>
              <a:spcBef>
                <a:spcPct val="50000"/>
              </a:spcBef>
            </a:pPr>
            <a:r>
              <a:rPr lang="en-US" sz="2600">
                <a:cs typeface="Arial" charset="0"/>
              </a:rPr>
              <a:t>causing </a:t>
            </a:r>
            <a:r>
              <a:rPr lang="en-US" sz="2600" b="1" i="1">
                <a:cs typeface="Arial" charset="0"/>
              </a:rPr>
              <a:t>Q</a:t>
            </a:r>
            <a:r>
              <a:rPr lang="en-US" sz="2600" b="1" i="1" baseline="30000">
                <a:cs typeface="Arial" charset="0"/>
              </a:rPr>
              <a:t>D</a:t>
            </a:r>
            <a:r>
              <a:rPr lang="en-US" sz="2600">
                <a:cs typeface="Arial" charset="0"/>
              </a:rPr>
              <a:t> to fall</a:t>
            </a:r>
          </a:p>
        </p:txBody>
      </p:sp>
      <p:sp>
        <p:nvSpPr>
          <p:cNvPr id="124950" name="Text Box 22"/>
          <p:cNvSpPr txBox="1">
            <a:spLocks noChangeArrowheads="1"/>
          </p:cNvSpPr>
          <p:nvPr/>
        </p:nvSpPr>
        <p:spPr bwMode="auto">
          <a:xfrm>
            <a:off x="5019675" y="3638550"/>
            <a:ext cx="3352800" cy="885825"/>
          </a:xfrm>
          <a:prstGeom prst="rect">
            <a:avLst/>
          </a:prstGeom>
          <a:noFill/>
          <a:ln w="9525">
            <a:noFill/>
            <a:miter lim="800000"/>
            <a:headEnd/>
            <a:tailEnd/>
          </a:ln>
        </p:spPr>
        <p:txBody>
          <a:bodyPr>
            <a:spAutoFit/>
          </a:bodyPr>
          <a:lstStyle/>
          <a:p>
            <a:pPr>
              <a:spcBef>
                <a:spcPct val="50000"/>
              </a:spcBef>
            </a:pPr>
            <a:r>
              <a:rPr lang="en-US" sz="2600">
                <a:cs typeface="Arial" charset="0"/>
              </a:rPr>
              <a:t>…which reduces the shortage.   </a:t>
            </a:r>
          </a:p>
        </p:txBody>
      </p:sp>
      <p:sp>
        <p:nvSpPr>
          <p:cNvPr id="124951" name="Text Box 23"/>
          <p:cNvSpPr txBox="1">
            <a:spLocks noChangeArrowheads="1"/>
          </p:cNvSpPr>
          <p:nvPr/>
        </p:nvSpPr>
        <p:spPr bwMode="auto">
          <a:xfrm>
            <a:off x="5065713" y="3144838"/>
            <a:ext cx="3122612" cy="488950"/>
          </a:xfrm>
          <a:prstGeom prst="rect">
            <a:avLst/>
          </a:prstGeom>
          <a:noFill/>
          <a:ln w="9525">
            <a:noFill/>
            <a:miter lim="800000"/>
            <a:headEnd/>
            <a:tailEnd/>
          </a:ln>
        </p:spPr>
        <p:txBody>
          <a:bodyPr>
            <a:spAutoFit/>
          </a:bodyPr>
          <a:lstStyle/>
          <a:p>
            <a:pPr>
              <a:spcBef>
                <a:spcPct val="50000"/>
              </a:spcBef>
            </a:pPr>
            <a:r>
              <a:rPr lang="en-US" sz="2600">
                <a:cs typeface="Arial" charset="0"/>
              </a:rPr>
              <a:t>and </a:t>
            </a:r>
            <a:r>
              <a:rPr lang="en-US" sz="2600" b="1" i="1">
                <a:cs typeface="Arial" charset="0"/>
              </a:rPr>
              <a:t>Q</a:t>
            </a:r>
            <a:r>
              <a:rPr lang="en-US" sz="2600" b="1" i="1" baseline="30000">
                <a:cs typeface="Arial" charset="0"/>
              </a:rPr>
              <a:t>S</a:t>
            </a:r>
            <a:r>
              <a:rPr lang="en-US" sz="2600">
                <a:cs typeface="Arial" charset="0"/>
              </a:rPr>
              <a:t> to rise,</a:t>
            </a:r>
          </a:p>
        </p:txBody>
      </p:sp>
      <p:grpSp>
        <p:nvGrpSpPr>
          <p:cNvPr id="124952" name="Group 24"/>
          <p:cNvGrpSpPr>
            <a:grpSpLocks/>
          </p:cNvGrpSpPr>
          <p:nvPr/>
        </p:nvGrpSpPr>
        <p:grpSpPr bwMode="auto">
          <a:xfrm>
            <a:off x="1319213" y="4479925"/>
            <a:ext cx="1952625" cy="558800"/>
            <a:chOff x="831" y="2822"/>
            <a:chExt cx="1230" cy="352"/>
          </a:xfrm>
        </p:grpSpPr>
        <p:sp>
          <p:nvSpPr>
            <p:cNvPr id="124962" name="Line 25"/>
            <p:cNvSpPr>
              <a:spLocks noChangeShapeType="1"/>
            </p:cNvSpPr>
            <p:nvPr/>
          </p:nvSpPr>
          <p:spPr bwMode="auto">
            <a:xfrm>
              <a:off x="831" y="2822"/>
              <a:ext cx="1230" cy="0"/>
            </a:xfrm>
            <a:prstGeom prst="line">
              <a:avLst/>
            </a:prstGeom>
            <a:noFill/>
            <a:ln w="12700">
              <a:solidFill>
                <a:srgbClr val="FF0000"/>
              </a:solidFill>
              <a:prstDash val="dash"/>
              <a:round/>
              <a:headEnd/>
              <a:tailEnd/>
            </a:ln>
          </p:spPr>
          <p:txBody>
            <a:bodyPr/>
            <a:lstStyle/>
            <a:p>
              <a:endParaRPr lang="en-US"/>
            </a:p>
          </p:txBody>
        </p:sp>
        <p:sp>
          <p:nvSpPr>
            <p:cNvPr id="124963" name="Line 26"/>
            <p:cNvSpPr>
              <a:spLocks noChangeShapeType="1"/>
            </p:cNvSpPr>
            <p:nvPr/>
          </p:nvSpPr>
          <p:spPr bwMode="auto">
            <a:xfrm rot="10800000">
              <a:off x="833" y="2822"/>
              <a:ext cx="0" cy="352"/>
            </a:xfrm>
            <a:prstGeom prst="line">
              <a:avLst/>
            </a:prstGeom>
            <a:noFill/>
            <a:ln w="57150">
              <a:solidFill>
                <a:srgbClr val="990000"/>
              </a:solidFill>
              <a:round/>
              <a:headEnd/>
              <a:tailEnd type="triangle" w="med" len="med"/>
            </a:ln>
          </p:spPr>
          <p:txBody>
            <a:bodyPr/>
            <a:lstStyle/>
            <a:p>
              <a:endParaRPr lang="en-US"/>
            </a:p>
          </p:txBody>
        </p:sp>
      </p:grpSp>
      <p:grpSp>
        <p:nvGrpSpPr>
          <p:cNvPr id="124955" name="Group 27"/>
          <p:cNvGrpSpPr>
            <a:grpSpLocks/>
          </p:cNvGrpSpPr>
          <p:nvPr/>
        </p:nvGrpSpPr>
        <p:grpSpPr bwMode="auto">
          <a:xfrm>
            <a:off x="3186113" y="4405313"/>
            <a:ext cx="384175" cy="1214437"/>
            <a:chOff x="2007" y="2775"/>
            <a:chExt cx="242" cy="765"/>
          </a:xfrm>
        </p:grpSpPr>
        <p:grpSp>
          <p:nvGrpSpPr>
            <p:cNvPr id="124958" name="Group 28"/>
            <p:cNvGrpSpPr>
              <a:grpSpLocks/>
            </p:cNvGrpSpPr>
            <p:nvPr/>
          </p:nvGrpSpPr>
          <p:grpSpPr bwMode="auto">
            <a:xfrm>
              <a:off x="2007" y="2775"/>
              <a:ext cx="88" cy="765"/>
              <a:chOff x="2007" y="2775"/>
              <a:chExt cx="88" cy="765"/>
            </a:xfrm>
          </p:grpSpPr>
          <p:sp>
            <p:nvSpPr>
              <p:cNvPr id="4" name="Line 29"/>
              <p:cNvSpPr>
                <a:spLocks noChangeShapeType="1"/>
              </p:cNvSpPr>
              <p:nvPr/>
            </p:nvSpPr>
            <p:spPr bwMode="auto">
              <a:xfrm flipH="1">
                <a:off x="2050" y="2822"/>
                <a:ext cx="0" cy="718"/>
              </a:xfrm>
              <a:prstGeom prst="line">
                <a:avLst/>
              </a:prstGeom>
              <a:noFill/>
              <a:ln w="12700">
                <a:solidFill>
                  <a:srgbClr val="FF0000"/>
                </a:solidFill>
                <a:prstDash val="dash"/>
                <a:round/>
                <a:headEnd/>
                <a:tailEnd/>
              </a:ln>
            </p:spPr>
            <p:txBody>
              <a:bodyPr/>
              <a:lstStyle/>
              <a:p>
                <a:endParaRPr lang="en-US"/>
              </a:p>
            </p:txBody>
          </p:sp>
          <p:sp>
            <p:nvSpPr>
              <p:cNvPr id="124961" name="Oval 30"/>
              <p:cNvSpPr>
                <a:spLocks noChangeArrowheads="1"/>
              </p:cNvSpPr>
              <p:nvPr/>
            </p:nvSpPr>
            <p:spPr bwMode="auto">
              <a:xfrm>
                <a:off x="2007" y="2775"/>
                <a:ext cx="88" cy="87"/>
              </a:xfrm>
              <a:prstGeom prst="ellipse">
                <a:avLst/>
              </a:prstGeom>
              <a:solidFill>
                <a:srgbClr val="000000"/>
              </a:solidFill>
              <a:ln w="9525">
                <a:noFill/>
                <a:prstDash val="dash"/>
                <a:round/>
                <a:headEnd/>
                <a:tailEnd/>
              </a:ln>
            </p:spPr>
            <p:txBody>
              <a:bodyPr wrap="none" anchor="ctr"/>
              <a:lstStyle/>
              <a:p>
                <a:pPr eaLnBrk="0" hangingPunct="0"/>
                <a:endParaRPr lang="en-US"/>
              </a:p>
            </p:txBody>
          </p:sp>
        </p:grpSp>
        <p:sp>
          <p:nvSpPr>
            <p:cNvPr id="124959" name="Line 31"/>
            <p:cNvSpPr>
              <a:spLocks noChangeShapeType="1"/>
            </p:cNvSpPr>
            <p:nvPr/>
          </p:nvSpPr>
          <p:spPr bwMode="auto">
            <a:xfrm rot="5400000">
              <a:off x="2148" y="3438"/>
              <a:ext cx="0" cy="202"/>
            </a:xfrm>
            <a:prstGeom prst="line">
              <a:avLst/>
            </a:prstGeom>
            <a:noFill/>
            <a:ln w="57150">
              <a:solidFill>
                <a:srgbClr val="990000"/>
              </a:solidFill>
              <a:round/>
              <a:headEnd/>
              <a:tailEnd type="triangle" w="med" len="med"/>
            </a:ln>
          </p:spPr>
          <p:txBody>
            <a:bodyPr/>
            <a:lstStyle/>
            <a:p>
              <a:endParaRPr lang="en-US"/>
            </a:p>
          </p:txBody>
        </p:sp>
      </p:grpSp>
      <p:grpSp>
        <p:nvGrpSpPr>
          <p:cNvPr id="124960" name="Group 32"/>
          <p:cNvGrpSpPr>
            <a:grpSpLocks/>
          </p:cNvGrpSpPr>
          <p:nvPr/>
        </p:nvGrpSpPr>
        <p:grpSpPr bwMode="auto">
          <a:xfrm>
            <a:off x="1858963" y="4408488"/>
            <a:ext cx="596900" cy="1209675"/>
            <a:chOff x="1171" y="2777"/>
            <a:chExt cx="376" cy="762"/>
          </a:xfrm>
        </p:grpSpPr>
        <p:grpSp>
          <p:nvGrpSpPr>
            <p:cNvPr id="124954" name="Group 33"/>
            <p:cNvGrpSpPr>
              <a:grpSpLocks/>
            </p:cNvGrpSpPr>
            <p:nvPr/>
          </p:nvGrpSpPr>
          <p:grpSpPr bwMode="auto">
            <a:xfrm>
              <a:off x="1459" y="2777"/>
              <a:ext cx="88" cy="759"/>
              <a:chOff x="1459" y="2777"/>
              <a:chExt cx="88" cy="759"/>
            </a:xfrm>
          </p:grpSpPr>
          <p:sp>
            <p:nvSpPr>
              <p:cNvPr id="124956" name="Line 34"/>
              <p:cNvSpPr>
                <a:spLocks noChangeShapeType="1"/>
              </p:cNvSpPr>
              <p:nvPr/>
            </p:nvSpPr>
            <p:spPr bwMode="auto">
              <a:xfrm flipH="1">
                <a:off x="1504" y="2820"/>
                <a:ext cx="2" cy="716"/>
              </a:xfrm>
              <a:prstGeom prst="line">
                <a:avLst/>
              </a:prstGeom>
              <a:noFill/>
              <a:ln w="12700">
                <a:solidFill>
                  <a:srgbClr val="FF0000"/>
                </a:solidFill>
                <a:prstDash val="dash"/>
                <a:round/>
                <a:headEnd/>
                <a:tailEnd/>
              </a:ln>
            </p:spPr>
            <p:txBody>
              <a:bodyPr/>
              <a:lstStyle/>
              <a:p>
                <a:endParaRPr lang="en-US"/>
              </a:p>
            </p:txBody>
          </p:sp>
          <p:sp>
            <p:nvSpPr>
              <p:cNvPr id="124957" name="Oval 35"/>
              <p:cNvSpPr>
                <a:spLocks noChangeArrowheads="1"/>
              </p:cNvSpPr>
              <p:nvPr/>
            </p:nvSpPr>
            <p:spPr bwMode="auto">
              <a:xfrm>
                <a:off x="1459" y="2777"/>
                <a:ext cx="88" cy="87"/>
              </a:xfrm>
              <a:prstGeom prst="ellipse">
                <a:avLst/>
              </a:prstGeom>
              <a:solidFill>
                <a:srgbClr val="000000"/>
              </a:solidFill>
              <a:ln w="9525">
                <a:noFill/>
                <a:prstDash val="dash"/>
                <a:round/>
                <a:headEnd/>
                <a:tailEnd/>
              </a:ln>
            </p:spPr>
            <p:txBody>
              <a:bodyPr wrap="none" anchor="ctr"/>
              <a:lstStyle/>
              <a:p>
                <a:pPr eaLnBrk="0" hangingPunct="0"/>
                <a:endParaRPr lang="en-US"/>
              </a:p>
            </p:txBody>
          </p:sp>
        </p:grpSp>
        <p:sp>
          <p:nvSpPr>
            <p:cNvPr id="5" name="Line 36"/>
            <p:cNvSpPr>
              <a:spLocks noChangeShapeType="1"/>
            </p:cNvSpPr>
            <p:nvPr/>
          </p:nvSpPr>
          <p:spPr bwMode="auto">
            <a:xfrm rot="-5400000">
              <a:off x="1340" y="3370"/>
              <a:ext cx="0" cy="338"/>
            </a:xfrm>
            <a:prstGeom prst="line">
              <a:avLst/>
            </a:prstGeom>
            <a:noFill/>
            <a:ln w="57150">
              <a:solidFill>
                <a:srgbClr val="990000"/>
              </a:solidFill>
              <a:round/>
              <a:headEnd/>
              <a:tailEnd type="triangle" w="med" len="med"/>
            </a:ln>
          </p:spPr>
          <p:txBody>
            <a:bodyPr/>
            <a:lstStyle/>
            <a:p>
              <a:endParaRPr lang="en-US"/>
            </a:p>
          </p:txBody>
        </p:sp>
      </p:grpSp>
      <p:grpSp>
        <p:nvGrpSpPr>
          <p:cNvPr id="124965" name="Group 37"/>
          <p:cNvGrpSpPr>
            <a:grpSpLocks/>
          </p:cNvGrpSpPr>
          <p:nvPr/>
        </p:nvGrpSpPr>
        <p:grpSpPr bwMode="auto">
          <a:xfrm>
            <a:off x="1958975" y="4572000"/>
            <a:ext cx="1512888" cy="912813"/>
            <a:chOff x="1234" y="2880"/>
            <a:chExt cx="953" cy="575"/>
          </a:xfrm>
        </p:grpSpPr>
        <p:sp>
          <p:nvSpPr>
            <p:cNvPr id="6" name="AutoShape 38"/>
            <p:cNvSpPr>
              <a:spLocks/>
            </p:cNvSpPr>
            <p:nvPr/>
          </p:nvSpPr>
          <p:spPr bwMode="auto">
            <a:xfrm rot="-5400000">
              <a:off x="1712" y="2675"/>
              <a:ext cx="132" cy="541"/>
            </a:xfrm>
            <a:prstGeom prst="leftBrace">
              <a:avLst>
                <a:gd name="adj1" fmla="val 34154"/>
                <a:gd name="adj2" fmla="val 50000"/>
              </a:avLst>
            </a:prstGeom>
            <a:noFill/>
            <a:ln w="19050">
              <a:solidFill>
                <a:srgbClr val="990000"/>
              </a:solidFill>
              <a:round/>
              <a:headEnd/>
              <a:tailEnd/>
            </a:ln>
          </p:spPr>
          <p:txBody>
            <a:bodyPr wrap="none" anchor="ctr"/>
            <a:lstStyle/>
            <a:p>
              <a:pPr eaLnBrk="0" hangingPunct="0"/>
              <a:endParaRPr lang="en-US"/>
            </a:p>
          </p:txBody>
        </p:sp>
        <p:grpSp>
          <p:nvGrpSpPr>
            <p:cNvPr id="7" name="Group 39"/>
            <p:cNvGrpSpPr>
              <a:grpSpLocks/>
            </p:cNvGrpSpPr>
            <p:nvPr/>
          </p:nvGrpSpPr>
          <p:grpSpPr bwMode="auto">
            <a:xfrm>
              <a:off x="1234" y="3031"/>
              <a:ext cx="953" cy="424"/>
              <a:chOff x="1234" y="3031"/>
              <a:chExt cx="953" cy="424"/>
            </a:xfrm>
          </p:grpSpPr>
          <p:sp>
            <p:nvSpPr>
              <p:cNvPr id="8" name="Line 40"/>
              <p:cNvSpPr>
                <a:spLocks noChangeShapeType="1"/>
              </p:cNvSpPr>
              <p:nvPr/>
            </p:nvSpPr>
            <p:spPr bwMode="auto">
              <a:xfrm flipV="1">
                <a:off x="1700" y="3031"/>
                <a:ext cx="75" cy="322"/>
              </a:xfrm>
              <a:prstGeom prst="line">
                <a:avLst/>
              </a:prstGeom>
              <a:noFill/>
              <a:ln w="9525">
                <a:solidFill>
                  <a:schemeClr val="tx1"/>
                </a:solidFill>
                <a:round/>
                <a:headEnd/>
                <a:tailEnd/>
              </a:ln>
            </p:spPr>
            <p:txBody>
              <a:bodyPr/>
              <a:lstStyle/>
              <a:p>
                <a:endParaRPr lang="en-US"/>
              </a:p>
            </p:txBody>
          </p:sp>
          <p:sp>
            <p:nvSpPr>
              <p:cNvPr id="124953" name="Text Box 41"/>
              <p:cNvSpPr txBox="1">
                <a:spLocks noChangeArrowheads="1"/>
              </p:cNvSpPr>
              <p:nvPr/>
            </p:nvSpPr>
            <p:spPr bwMode="auto">
              <a:xfrm>
                <a:off x="1234" y="3157"/>
                <a:ext cx="953" cy="298"/>
              </a:xfrm>
              <a:prstGeom prst="rect">
                <a:avLst/>
              </a:prstGeom>
              <a:solidFill>
                <a:srgbClr val="CCFFCC"/>
              </a:solidFill>
              <a:ln w="9525">
                <a:noFill/>
                <a:miter lim="800000"/>
                <a:headEnd/>
                <a:tailEnd/>
              </a:ln>
            </p:spPr>
            <p:txBody>
              <a:bodyPr lIns="45720" rIns="45720">
                <a:spAutoFit/>
              </a:bodyPr>
              <a:lstStyle/>
              <a:p>
                <a:pPr algn="ctr">
                  <a:spcBef>
                    <a:spcPct val="50000"/>
                  </a:spcBef>
                </a:pPr>
                <a:r>
                  <a:rPr lang="en-US" sz="2500" b="1" i="1">
                    <a:cs typeface="Arial" charset="0"/>
                  </a:rPr>
                  <a:t>Shortage</a:t>
                </a:r>
              </a:p>
            </p:txBody>
          </p:sp>
        </p:grpSp>
      </p:grpSp>
      <p:sp>
        <p:nvSpPr>
          <p:cNvPr id="9" name="FlagCount" hidden="1">
            <a:hlinkClick r:id="rId7"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1" charset="0"/>
                <a:cs typeface="Arial" charset="0"/>
              </a:rPr>
              <a:t>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4948"/>
                                        </p:tgtEl>
                                        <p:attrNameLst>
                                          <p:attrName>style.visibility</p:attrName>
                                        </p:attrNameLst>
                                      </p:cBhvr>
                                      <p:to>
                                        <p:strVal val="visible"/>
                                      </p:to>
                                    </p:set>
                                    <p:animEffect transition="in" filter="wipe(left)">
                                      <p:cBhvr>
                                        <p:cTn id="7" dur="500"/>
                                        <p:tgtEl>
                                          <p:spTgt spid="124948"/>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124952"/>
                                        </p:tgtEl>
                                        <p:attrNameLst>
                                          <p:attrName>style.visibility</p:attrName>
                                        </p:attrNameLst>
                                      </p:cBhvr>
                                      <p:to>
                                        <p:strVal val="visible"/>
                                      </p:to>
                                    </p:set>
                                    <p:animEffect transition="in" filter="strips(upRight)">
                                      <p:cBhvr>
                                        <p:cTn id="11" dur="500"/>
                                        <p:tgtEl>
                                          <p:spTgt spid="12495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4949"/>
                                        </p:tgtEl>
                                        <p:attrNameLst>
                                          <p:attrName>style.visibility</p:attrName>
                                        </p:attrNameLst>
                                      </p:cBhvr>
                                      <p:to>
                                        <p:strVal val="visible"/>
                                      </p:to>
                                    </p:set>
                                    <p:animEffect transition="in" filter="wipe(left)">
                                      <p:cBhvr>
                                        <p:cTn id="16" dur="500"/>
                                        <p:tgtEl>
                                          <p:spTgt spid="124949"/>
                                        </p:tgtEl>
                                      </p:cBhvr>
                                    </p:animEffect>
                                  </p:childTnLst>
                                </p:cTn>
                              </p:par>
                            </p:childTnLst>
                          </p:cTn>
                        </p:par>
                        <p:par>
                          <p:cTn id="17" fill="hold">
                            <p:stCondLst>
                              <p:cond delay="500"/>
                            </p:stCondLst>
                            <p:childTnLst>
                              <p:par>
                                <p:cTn id="18" presetID="18" presetClass="entr" presetSubtype="12" fill="hold" nodeType="afterEffect">
                                  <p:stCondLst>
                                    <p:cond delay="0"/>
                                  </p:stCondLst>
                                  <p:childTnLst>
                                    <p:set>
                                      <p:cBhvr>
                                        <p:cTn id="19" dur="1" fill="hold">
                                          <p:stCondLst>
                                            <p:cond delay="0"/>
                                          </p:stCondLst>
                                        </p:cTn>
                                        <p:tgtEl>
                                          <p:spTgt spid="124955"/>
                                        </p:tgtEl>
                                        <p:attrNameLst>
                                          <p:attrName>style.visibility</p:attrName>
                                        </p:attrNameLst>
                                      </p:cBhvr>
                                      <p:to>
                                        <p:strVal val="visible"/>
                                      </p:to>
                                    </p:set>
                                    <p:animEffect transition="in" filter="strips(downLeft)">
                                      <p:cBhvr>
                                        <p:cTn id="20" dur="500"/>
                                        <p:tgtEl>
                                          <p:spTgt spid="12495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24951"/>
                                        </p:tgtEl>
                                        <p:attrNameLst>
                                          <p:attrName>style.visibility</p:attrName>
                                        </p:attrNameLst>
                                      </p:cBhvr>
                                      <p:to>
                                        <p:strVal val="visible"/>
                                      </p:to>
                                    </p:set>
                                    <p:animEffect transition="in" filter="wipe(left)">
                                      <p:cBhvr>
                                        <p:cTn id="25" dur="500"/>
                                        <p:tgtEl>
                                          <p:spTgt spid="124951"/>
                                        </p:tgtEl>
                                      </p:cBhvr>
                                    </p:animEffect>
                                  </p:childTnLst>
                                </p:cTn>
                              </p:par>
                            </p:childTnLst>
                          </p:cTn>
                        </p:par>
                        <p:par>
                          <p:cTn id="26" fill="hold">
                            <p:stCondLst>
                              <p:cond delay="500"/>
                            </p:stCondLst>
                            <p:childTnLst>
                              <p:par>
                                <p:cTn id="27" presetID="18" presetClass="entr" presetSubtype="6" fill="hold" nodeType="afterEffect">
                                  <p:stCondLst>
                                    <p:cond delay="0"/>
                                  </p:stCondLst>
                                  <p:childTnLst>
                                    <p:set>
                                      <p:cBhvr>
                                        <p:cTn id="28" dur="1" fill="hold">
                                          <p:stCondLst>
                                            <p:cond delay="0"/>
                                          </p:stCondLst>
                                        </p:cTn>
                                        <p:tgtEl>
                                          <p:spTgt spid="124960"/>
                                        </p:tgtEl>
                                        <p:attrNameLst>
                                          <p:attrName>style.visibility</p:attrName>
                                        </p:attrNameLst>
                                      </p:cBhvr>
                                      <p:to>
                                        <p:strVal val="visible"/>
                                      </p:to>
                                    </p:set>
                                    <p:animEffect transition="in" filter="strips(downRight)">
                                      <p:cBhvr>
                                        <p:cTn id="29" dur="500"/>
                                        <p:tgtEl>
                                          <p:spTgt spid="12496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24950"/>
                                        </p:tgtEl>
                                        <p:attrNameLst>
                                          <p:attrName>style.visibility</p:attrName>
                                        </p:attrNameLst>
                                      </p:cBhvr>
                                      <p:to>
                                        <p:strVal val="visible"/>
                                      </p:to>
                                    </p:set>
                                    <p:animEffect transition="in" filter="wipe(left)">
                                      <p:cBhvr>
                                        <p:cTn id="34" dur="500"/>
                                        <p:tgtEl>
                                          <p:spTgt spid="124950"/>
                                        </p:tgtEl>
                                      </p:cBhvr>
                                    </p:animEffect>
                                  </p:childTnLst>
                                </p:cTn>
                              </p:par>
                            </p:childTnLst>
                          </p:cTn>
                        </p:par>
                        <p:par>
                          <p:cTn id="35" fill="hold">
                            <p:stCondLst>
                              <p:cond delay="500"/>
                            </p:stCondLst>
                            <p:childTnLst>
                              <p:par>
                                <p:cTn id="36" presetID="9" presetClass="entr" presetSubtype="0" fill="hold" nodeType="afterEffect">
                                  <p:stCondLst>
                                    <p:cond delay="0"/>
                                  </p:stCondLst>
                                  <p:childTnLst>
                                    <p:set>
                                      <p:cBhvr>
                                        <p:cTn id="37" dur="1" fill="hold">
                                          <p:stCondLst>
                                            <p:cond delay="0"/>
                                          </p:stCondLst>
                                        </p:cTn>
                                        <p:tgtEl>
                                          <p:spTgt spid="124965"/>
                                        </p:tgtEl>
                                        <p:attrNameLst>
                                          <p:attrName>style.visibility</p:attrName>
                                        </p:attrNameLst>
                                      </p:cBhvr>
                                      <p:to>
                                        <p:strVal val="visible"/>
                                      </p:to>
                                    </p:set>
                                    <p:animEffect transition="in" filter="dissolve">
                                      <p:cBhvr>
                                        <p:cTn id="38" dur="500"/>
                                        <p:tgtEl>
                                          <p:spTgt spid="124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48" grpId="0"/>
      <p:bldP spid="124949" grpId="0"/>
      <p:bldP spid="124950" grpId="0"/>
      <p:bldP spid="12495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980" name="Group 2"/>
          <p:cNvGrpSpPr>
            <a:grpSpLocks/>
          </p:cNvGrpSpPr>
          <p:nvPr/>
        </p:nvGrpSpPr>
        <p:grpSpPr bwMode="auto">
          <a:xfrm>
            <a:off x="277813" y="1444625"/>
            <a:ext cx="5513387" cy="4886325"/>
            <a:chOff x="175" y="910"/>
            <a:chExt cx="3473" cy="3078"/>
          </a:xfrm>
        </p:grpSpPr>
        <p:graphicFrame>
          <p:nvGraphicFramePr>
            <p:cNvPr id="126979" name="Object 3"/>
            <p:cNvGraphicFramePr>
              <a:graphicFrameLocks noChangeAspect="1"/>
            </p:cNvGraphicFramePr>
            <p:nvPr/>
          </p:nvGraphicFramePr>
          <p:xfrm>
            <a:off x="175" y="910"/>
            <a:ext cx="3446" cy="3078"/>
          </p:xfrm>
          <a:graphic>
            <a:graphicData uri="http://schemas.openxmlformats.org/presentationml/2006/ole">
              <mc:AlternateContent xmlns:mc="http://schemas.openxmlformats.org/markup-compatibility/2006">
                <mc:Choice xmlns:v="urn:schemas-microsoft-com:vml" Requires="v">
                  <p:oleObj spid="_x0000_s126980" name="Chart" r:id="rId5" imgW="5800825" imgH="5181763" progId="Excel.Sheet.8">
                    <p:embed/>
                  </p:oleObj>
                </mc:Choice>
                <mc:Fallback>
                  <p:oleObj name="Chart" r:id="rId5" imgW="5800825" imgH="5181763" progId="Excel.Shee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 y="910"/>
                          <a:ext cx="3446" cy="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7006" name="Text Box 4"/>
            <p:cNvSpPr txBox="1">
              <a:spLocks noChangeArrowheads="1"/>
            </p:cNvSpPr>
            <p:nvPr/>
          </p:nvSpPr>
          <p:spPr bwMode="auto">
            <a:xfrm>
              <a:off x="665" y="1015"/>
              <a:ext cx="262" cy="308"/>
            </a:xfrm>
            <a:prstGeom prst="rect">
              <a:avLst/>
            </a:prstGeom>
            <a:solidFill>
              <a:schemeClr val="bg1"/>
            </a:solidFill>
            <a:ln w="9525">
              <a:noFill/>
              <a:miter lim="800000"/>
              <a:headEnd/>
              <a:tailEnd/>
            </a:ln>
          </p:spPr>
          <p:txBody>
            <a:bodyPr>
              <a:spAutoFit/>
            </a:bodyPr>
            <a:lstStyle/>
            <a:p>
              <a:pPr algn="r">
                <a:spcBef>
                  <a:spcPct val="50000"/>
                </a:spcBef>
              </a:pPr>
              <a:r>
                <a:rPr lang="en-US" sz="2600" b="1" i="1">
                  <a:cs typeface="Arial" charset="0"/>
                </a:rPr>
                <a:t>P</a:t>
              </a:r>
            </a:p>
          </p:txBody>
        </p:sp>
        <p:sp>
          <p:nvSpPr>
            <p:cNvPr id="127007" name="Text Box 5"/>
            <p:cNvSpPr txBox="1">
              <a:spLocks noChangeArrowheads="1"/>
            </p:cNvSpPr>
            <p:nvPr/>
          </p:nvSpPr>
          <p:spPr bwMode="auto">
            <a:xfrm>
              <a:off x="3375" y="3451"/>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Q</a:t>
              </a:r>
            </a:p>
          </p:txBody>
        </p:sp>
      </p:grpSp>
      <p:grpSp>
        <p:nvGrpSpPr>
          <p:cNvPr id="126981" name="Group 6"/>
          <p:cNvGrpSpPr>
            <a:grpSpLocks/>
          </p:cNvGrpSpPr>
          <p:nvPr/>
        </p:nvGrpSpPr>
        <p:grpSpPr bwMode="auto">
          <a:xfrm>
            <a:off x="1808163" y="1946275"/>
            <a:ext cx="2101850" cy="3660775"/>
            <a:chOff x="1139" y="1226"/>
            <a:chExt cx="1324" cy="2306"/>
          </a:xfrm>
        </p:grpSpPr>
        <p:sp>
          <p:nvSpPr>
            <p:cNvPr id="127004" name="Line 7"/>
            <p:cNvSpPr>
              <a:spLocks noChangeShapeType="1"/>
            </p:cNvSpPr>
            <p:nvPr/>
          </p:nvSpPr>
          <p:spPr bwMode="auto">
            <a:xfrm>
              <a:off x="1151" y="1252"/>
              <a:ext cx="1312" cy="2280"/>
            </a:xfrm>
            <a:prstGeom prst="line">
              <a:avLst/>
            </a:prstGeom>
            <a:noFill/>
            <a:ln w="50800">
              <a:solidFill>
                <a:srgbClr val="003399"/>
              </a:solidFill>
              <a:round/>
              <a:headEnd/>
              <a:tailEnd/>
            </a:ln>
          </p:spPr>
          <p:txBody>
            <a:bodyPr/>
            <a:lstStyle/>
            <a:p>
              <a:endParaRPr lang="en-US"/>
            </a:p>
          </p:txBody>
        </p:sp>
        <p:sp>
          <p:nvSpPr>
            <p:cNvPr id="127005" name="Text Box 8"/>
            <p:cNvSpPr txBox="1">
              <a:spLocks noChangeArrowheads="1"/>
            </p:cNvSpPr>
            <p:nvPr/>
          </p:nvSpPr>
          <p:spPr bwMode="auto">
            <a:xfrm>
              <a:off x="1139" y="1226"/>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D</a:t>
              </a:r>
            </a:p>
          </p:txBody>
        </p:sp>
      </p:grpSp>
      <p:grpSp>
        <p:nvGrpSpPr>
          <p:cNvPr id="126982" name="Group 9"/>
          <p:cNvGrpSpPr>
            <a:grpSpLocks/>
          </p:cNvGrpSpPr>
          <p:nvPr/>
        </p:nvGrpSpPr>
        <p:grpSpPr bwMode="auto">
          <a:xfrm>
            <a:off x="1327150" y="1944688"/>
            <a:ext cx="3367088" cy="3665537"/>
            <a:chOff x="836" y="1225"/>
            <a:chExt cx="2121" cy="2309"/>
          </a:xfrm>
        </p:grpSpPr>
        <p:sp>
          <p:nvSpPr>
            <p:cNvPr id="127002" name="Line 10"/>
            <p:cNvSpPr>
              <a:spLocks noChangeShapeType="1"/>
            </p:cNvSpPr>
            <p:nvPr/>
          </p:nvSpPr>
          <p:spPr bwMode="auto">
            <a:xfrm flipH="1">
              <a:off x="836" y="1326"/>
              <a:ext cx="2064" cy="2208"/>
            </a:xfrm>
            <a:prstGeom prst="line">
              <a:avLst/>
            </a:prstGeom>
            <a:noFill/>
            <a:ln w="50800">
              <a:solidFill>
                <a:srgbClr val="003399"/>
              </a:solidFill>
              <a:round/>
              <a:headEnd/>
              <a:tailEnd/>
            </a:ln>
          </p:spPr>
          <p:txBody>
            <a:bodyPr/>
            <a:lstStyle/>
            <a:p>
              <a:endParaRPr lang="en-US"/>
            </a:p>
          </p:txBody>
        </p:sp>
        <p:sp>
          <p:nvSpPr>
            <p:cNvPr id="2" name="Text Box 11"/>
            <p:cNvSpPr txBox="1">
              <a:spLocks noChangeArrowheads="1"/>
            </p:cNvSpPr>
            <p:nvPr/>
          </p:nvSpPr>
          <p:spPr bwMode="auto">
            <a:xfrm>
              <a:off x="2684" y="1225"/>
              <a:ext cx="273"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S</a:t>
              </a:r>
            </a:p>
          </p:txBody>
        </p:sp>
      </p:grpSp>
      <p:sp>
        <p:nvSpPr>
          <p:cNvPr id="126988" name="Rectangle 12"/>
          <p:cNvSpPr>
            <a:spLocks noGrp="1" noRot="1" noChangeArrowheads="1"/>
          </p:cNvSpPr>
          <p:nvPr>
            <p:ph type="title"/>
          </p:nvPr>
        </p:nvSpPr>
        <p:spPr>
          <a:xfrm>
            <a:off x="685800" y="0"/>
            <a:ext cx="6565900" cy="1308100"/>
          </a:xfrm>
        </p:spPr>
        <p:txBody>
          <a:bodyPr/>
          <a:lstStyle/>
          <a:p>
            <a:pPr eaLnBrk="1" hangingPunct="1">
              <a:defRPr/>
            </a:pPr>
            <a:r>
              <a:rPr lang="en-US" sz="3800">
                <a:solidFill>
                  <a:srgbClr val="CC0000"/>
                </a:solidFill>
              </a:rPr>
              <a:t>Shortage:</a:t>
            </a:r>
          </a:p>
        </p:txBody>
      </p:sp>
      <p:sp>
        <p:nvSpPr>
          <p:cNvPr id="126984" name="Text Box 13"/>
          <p:cNvSpPr txBox="1">
            <a:spLocks noChangeArrowheads="1"/>
          </p:cNvSpPr>
          <p:nvPr/>
        </p:nvSpPr>
        <p:spPr bwMode="auto">
          <a:xfrm>
            <a:off x="1524000" y="990600"/>
            <a:ext cx="6675438" cy="914400"/>
          </a:xfrm>
          <a:prstGeom prst="rect">
            <a:avLst/>
          </a:prstGeom>
          <a:noFill/>
          <a:ln w="9525">
            <a:noFill/>
            <a:miter lim="800000"/>
            <a:headEnd/>
            <a:tailEnd/>
          </a:ln>
        </p:spPr>
        <p:txBody>
          <a:bodyPr>
            <a:spAutoFit/>
          </a:bodyPr>
          <a:lstStyle/>
          <a:p>
            <a:pPr>
              <a:spcBef>
                <a:spcPct val="50000"/>
              </a:spcBef>
            </a:pPr>
            <a:r>
              <a:rPr lang="en-US" sz="2700">
                <a:cs typeface="Arial" charset="0"/>
              </a:rPr>
              <a:t>when quantity demanded is greater than quantity supplied</a:t>
            </a:r>
          </a:p>
        </p:txBody>
      </p:sp>
      <p:sp>
        <p:nvSpPr>
          <p:cNvPr id="126985" name="Text Box 14"/>
          <p:cNvSpPr txBox="1">
            <a:spLocks noChangeArrowheads="1"/>
          </p:cNvSpPr>
          <p:nvPr/>
        </p:nvSpPr>
        <p:spPr bwMode="auto">
          <a:xfrm>
            <a:off x="5005388" y="1782763"/>
            <a:ext cx="3517900" cy="885825"/>
          </a:xfrm>
          <a:prstGeom prst="rect">
            <a:avLst/>
          </a:prstGeom>
          <a:noFill/>
          <a:ln w="9525">
            <a:noFill/>
            <a:miter lim="800000"/>
            <a:headEnd/>
            <a:tailEnd/>
          </a:ln>
        </p:spPr>
        <p:txBody>
          <a:bodyPr>
            <a:spAutoFit/>
          </a:bodyPr>
          <a:lstStyle/>
          <a:p>
            <a:pPr>
              <a:spcBef>
                <a:spcPct val="50000"/>
              </a:spcBef>
            </a:pPr>
            <a:r>
              <a:rPr lang="en-US" sz="2600">
                <a:solidFill>
                  <a:srgbClr val="B2B2B2"/>
                </a:solidFill>
                <a:cs typeface="Arial" charset="0"/>
              </a:rPr>
              <a:t>Facing a shortage, </a:t>
            </a:r>
            <a:br>
              <a:rPr lang="en-US" sz="2600">
                <a:solidFill>
                  <a:srgbClr val="B2B2B2"/>
                </a:solidFill>
                <a:cs typeface="Arial" charset="0"/>
              </a:rPr>
            </a:br>
            <a:r>
              <a:rPr lang="en-US" sz="2600">
                <a:solidFill>
                  <a:srgbClr val="B2B2B2"/>
                </a:solidFill>
                <a:cs typeface="Arial" charset="0"/>
              </a:rPr>
              <a:t>sellers raise the price,</a:t>
            </a:r>
          </a:p>
        </p:txBody>
      </p:sp>
      <p:sp>
        <p:nvSpPr>
          <p:cNvPr id="126986" name="Text Box 15"/>
          <p:cNvSpPr txBox="1">
            <a:spLocks noChangeArrowheads="1"/>
          </p:cNvSpPr>
          <p:nvPr/>
        </p:nvSpPr>
        <p:spPr bwMode="auto">
          <a:xfrm>
            <a:off x="5056188" y="2722563"/>
            <a:ext cx="3122612" cy="488950"/>
          </a:xfrm>
          <a:prstGeom prst="rect">
            <a:avLst/>
          </a:prstGeom>
          <a:noFill/>
          <a:ln w="9525">
            <a:noFill/>
            <a:miter lim="800000"/>
            <a:headEnd/>
            <a:tailEnd/>
          </a:ln>
        </p:spPr>
        <p:txBody>
          <a:bodyPr>
            <a:spAutoFit/>
          </a:bodyPr>
          <a:lstStyle/>
          <a:p>
            <a:pPr>
              <a:spcBef>
                <a:spcPct val="50000"/>
              </a:spcBef>
            </a:pPr>
            <a:r>
              <a:rPr lang="en-US" sz="2600">
                <a:solidFill>
                  <a:srgbClr val="B2B2B2"/>
                </a:solidFill>
                <a:cs typeface="Arial" charset="0"/>
              </a:rPr>
              <a:t>causing </a:t>
            </a:r>
            <a:r>
              <a:rPr lang="en-US" sz="2600" b="1" i="1">
                <a:solidFill>
                  <a:srgbClr val="B2B2B2"/>
                </a:solidFill>
                <a:cs typeface="Arial" charset="0"/>
              </a:rPr>
              <a:t>Q</a:t>
            </a:r>
            <a:r>
              <a:rPr lang="en-US" sz="2600" b="1" i="1" baseline="30000">
                <a:solidFill>
                  <a:srgbClr val="B2B2B2"/>
                </a:solidFill>
                <a:cs typeface="Arial" charset="0"/>
              </a:rPr>
              <a:t>D</a:t>
            </a:r>
            <a:r>
              <a:rPr lang="en-US" sz="2600">
                <a:solidFill>
                  <a:srgbClr val="B2B2B2"/>
                </a:solidFill>
                <a:cs typeface="Arial" charset="0"/>
              </a:rPr>
              <a:t> to fall</a:t>
            </a:r>
          </a:p>
        </p:txBody>
      </p:sp>
      <p:sp>
        <p:nvSpPr>
          <p:cNvPr id="126987" name="Text Box 16"/>
          <p:cNvSpPr txBox="1">
            <a:spLocks noChangeArrowheads="1"/>
          </p:cNvSpPr>
          <p:nvPr/>
        </p:nvSpPr>
        <p:spPr bwMode="auto">
          <a:xfrm>
            <a:off x="5065713" y="3144838"/>
            <a:ext cx="3122612" cy="488950"/>
          </a:xfrm>
          <a:prstGeom prst="rect">
            <a:avLst/>
          </a:prstGeom>
          <a:noFill/>
          <a:ln w="9525">
            <a:noFill/>
            <a:miter lim="800000"/>
            <a:headEnd/>
            <a:tailEnd/>
          </a:ln>
        </p:spPr>
        <p:txBody>
          <a:bodyPr>
            <a:spAutoFit/>
          </a:bodyPr>
          <a:lstStyle/>
          <a:p>
            <a:pPr>
              <a:spcBef>
                <a:spcPct val="50000"/>
              </a:spcBef>
            </a:pPr>
            <a:r>
              <a:rPr lang="en-US" sz="2600">
                <a:solidFill>
                  <a:srgbClr val="B2B2B2"/>
                </a:solidFill>
                <a:cs typeface="Arial" charset="0"/>
              </a:rPr>
              <a:t>and </a:t>
            </a:r>
            <a:r>
              <a:rPr lang="en-US" sz="2600" b="1" i="1">
                <a:solidFill>
                  <a:srgbClr val="B2B2B2"/>
                </a:solidFill>
                <a:cs typeface="Arial" charset="0"/>
              </a:rPr>
              <a:t>Q</a:t>
            </a:r>
            <a:r>
              <a:rPr lang="en-US" sz="2600" b="1" i="1" baseline="30000">
                <a:solidFill>
                  <a:srgbClr val="B2B2B2"/>
                </a:solidFill>
                <a:cs typeface="Arial" charset="0"/>
              </a:rPr>
              <a:t>S</a:t>
            </a:r>
            <a:r>
              <a:rPr lang="en-US" sz="2600">
                <a:solidFill>
                  <a:srgbClr val="B2B2B2"/>
                </a:solidFill>
                <a:cs typeface="Arial" charset="0"/>
              </a:rPr>
              <a:t> to rise.</a:t>
            </a:r>
          </a:p>
        </p:txBody>
      </p:sp>
      <p:sp>
        <p:nvSpPr>
          <p:cNvPr id="3" name="Line 17"/>
          <p:cNvSpPr>
            <a:spLocks noChangeShapeType="1"/>
          </p:cNvSpPr>
          <p:nvPr/>
        </p:nvSpPr>
        <p:spPr bwMode="auto">
          <a:xfrm>
            <a:off x="1319213" y="4479925"/>
            <a:ext cx="1952625" cy="0"/>
          </a:xfrm>
          <a:prstGeom prst="line">
            <a:avLst/>
          </a:prstGeom>
          <a:noFill/>
          <a:ln w="12700">
            <a:solidFill>
              <a:srgbClr val="B2B2B2"/>
            </a:solidFill>
            <a:prstDash val="dash"/>
            <a:round/>
            <a:headEnd/>
            <a:tailEnd/>
          </a:ln>
        </p:spPr>
        <p:txBody>
          <a:bodyPr/>
          <a:lstStyle/>
          <a:p>
            <a:endParaRPr lang="en-US"/>
          </a:p>
        </p:txBody>
      </p:sp>
      <p:sp>
        <p:nvSpPr>
          <p:cNvPr id="126989" name="Line 18"/>
          <p:cNvSpPr>
            <a:spLocks noChangeShapeType="1"/>
          </p:cNvSpPr>
          <p:nvPr/>
        </p:nvSpPr>
        <p:spPr bwMode="auto">
          <a:xfrm flipH="1">
            <a:off x="3254375" y="4479925"/>
            <a:ext cx="0" cy="1139825"/>
          </a:xfrm>
          <a:prstGeom prst="line">
            <a:avLst/>
          </a:prstGeom>
          <a:noFill/>
          <a:ln w="12700">
            <a:solidFill>
              <a:srgbClr val="B2B2B2"/>
            </a:solidFill>
            <a:prstDash val="dash"/>
            <a:round/>
            <a:headEnd/>
            <a:tailEnd/>
          </a:ln>
        </p:spPr>
        <p:txBody>
          <a:bodyPr/>
          <a:lstStyle/>
          <a:p>
            <a:endParaRPr lang="en-US"/>
          </a:p>
        </p:txBody>
      </p:sp>
      <p:sp>
        <p:nvSpPr>
          <p:cNvPr id="126990" name="Line 19"/>
          <p:cNvSpPr>
            <a:spLocks noChangeShapeType="1"/>
          </p:cNvSpPr>
          <p:nvPr/>
        </p:nvSpPr>
        <p:spPr bwMode="auto">
          <a:xfrm flipH="1">
            <a:off x="2387600" y="4476750"/>
            <a:ext cx="3175" cy="1136650"/>
          </a:xfrm>
          <a:prstGeom prst="line">
            <a:avLst/>
          </a:prstGeom>
          <a:noFill/>
          <a:ln w="12700">
            <a:solidFill>
              <a:srgbClr val="B2B2B2"/>
            </a:solidFill>
            <a:prstDash val="dash"/>
            <a:round/>
            <a:headEnd/>
            <a:tailEnd/>
          </a:ln>
        </p:spPr>
        <p:txBody>
          <a:bodyPr/>
          <a:lstStyle/>
          <a:p>
            <a:endParaRPr lang="en-US"/>
          </a:p>
        </p:txBody>
      </p:sp>
      <p:sp>
        <p:nvSpPr>
          <p:cNvPr id="126991" name="AutoShape 20"/>
          <p:cNvSpPr>
            <a:spLocks/>
          </p:cNvSpPr>
          <p:nvPr/>
        </p:nvSpPr>
        <p:spPr bwMode="auto">
          <a:xfrm rot="-5400000">
            <a:off x="2717007" y="4247356"/>
            <a:ext cx="209550" cy="858837"/>
          </a:xfrm>
          <a:prstGeom prst="leftBrace">
            <a:avLst>
              <a:gd name="adj1" fmla="val 34154"/>
              <a:gd name="adj2" fmla="val 50000"/>
            </a:avLst>
          </a:prstGeom>
          <a:noFill/>
          <a:ln w="19050">
            <a:solidFill>
              <a:srgbClr val="B2B2B2"/>
            </a:solidFill>
            <a:round/>
            <a:headEnd/>
            <a:tailEnd/>
          </a:ln>
        </p:spPr>
        <p:txBody>
          <a:bodyPr wrap="none" anchor="ctr"/>
          <a:lstStyle/>
          <a:p>
            <a:pPr eaLnBrk="0" hangingPunct="0"/>
            <a:endParaRPr lang="en-US"/>
          </a:p>
        </p:txBody>
      </p:sp>
      <p:sp>
        <p:nvSpPr>
          <p:cNvPr id="126992" name="Line 21"/>
          <p:cNvSpPr>
            <a:spLocks noChangeShapeType="1"/>
          </p:cNvSpPr>
          <p:nvPr/>
        </p:nvSpPr>
        <p:spPr bwMode="auto">
          <a:xfrm flipV="1">
            <a:off x="2746375" y="4811713"/>
            <a:ext cx="71438" cy="320675"/>
          </a:xfrm>
          <a:prstGeom prst="line">
            <a:avLst/>
          </a:prstGeom>
          <a:noFill/>
          <a:ln w="9525">
            <a:solidFill>
              <a:srgbClr val="B2B2B2"/>
            </a:solidFill>
            <a:round/>
            <a:headEnd/>
            <a:tailEnd/>
          </a:ln>
        </p:spPr>
        <p:txBody>
          <a:bodyPr/>
          <a:lstStyle/>
          <a:p>
            <a:endParaRPr lang="en-US"/>
          </a:p>
        </p:txBody>
      </p:sp>
      <p:sp>
        <p:nvSpPr>
          <p:cNvPr id="126993" name="Text Box 22"/>
          <p:cNvSpPr txBox="1">
            <a:spLocks noChangeArrowheads="1"/>
          </p:cNvSpPr>
          <p:nvPr/>
        </p:nvSpPr>
        <p:spPr bwMode="auto">
          <a:xfrm>
            <a:off x="1958975" y="5011738"/>
            <a:ext cx="1512888" cy="473075"/>
          </a:xfrm>
          <a:prstGeom prst="rect">
            <a:avLst/>
          </a:prstGeom>
          <a:noFill/>
          <a:ln w="9525">
            <a:noFill/>
            <a:miter lim="800000"/>
            <a:headEnd/>
            <a:tailEnd/>
          </a:ln>
        </p:spPr>
        <p:txBody>
          <a:bodyPr lIns="45720" rIns="45720">
            <a:spAutoFit/>
          </a:bodyPr>
          <a:lstStyle/>
          <a:p>
            <a:pPr algn="ctr">
              <a:spcBef>
                <a:spcPct val="50000"/>
              </a:spcBef>
            </a:pPr>
            <a:r>
              <a:rPr lang="en-US" sz="2500" b="1" i="1">
                <a:solidFill>
                  <a:srgbClr val="B2B2B2"/>
                </a:solidFill>
                <a:cs typeface="Arial" charset="0"/>
              </a:rPr>
              <a:t>Shortage</a:t>
            </a:r>
          </a:p>
        </p:txBody>
      </p:sp>
      <p:sp>
        <p:nvSpPr>
          <p:cNvPr id="126999" name="Text Box 23"/>
          <p:cNvSpPr txBox="1">
            <a:spLocks noChangeArrowheads="1"/>
          </p:cNvSpPr>
          <p:nvPr/>
        </p:nvSpPr>
        <p:spPr bwMode="auto">
          <a:xfrm>
            <a:off x="5105400" y="3668713"/>
            <a:ext cx="3536950" cy="1282700"/>
          </a:xfrm>
          <a:prstGeom prst="rect">
            <a:avLst/>
          </a:prstGeom>
          <a:noFill/>
          <a:ln w="9525">
            <a:noFill/>
            <a:miter lim="800000"/>
            <a:headEnd/>
            <a:tailEnd/>
          </a:ln>
        </p:spPr>
        <p:txBody>
          <a:bodyPr>
            <a:spAutoFit/>
          </a:bodyPr>
          <a:lstStyle/>
          <a:p>
            <a:pPr>
              <a:spcBef>
                <a:spcPct val="50000"/>
              </a:spcBef>
            </a:pPr>
            <a:r>
              <a:rPr lang="en-US" sz="2600">
                <a:cs typeface="Arial" charset="0"/>
              </a:rPr>
              <a:t>Prices continue to rise until market reaches equilibrium. </a:t>
            </a:r>
          </a:p>
        </p:txBody>
      </p:sp>
      <p:grpSp>
        <p:nvGrpSpPr>
          <p:cNvPr id="127000" name="Group 24"/>
          <p:cNvGrpSpPr>
            <a:grpSpLocks/>
          </p:cNvGrpSpPr>
          <p:nvPr/>
        </p:nvGrpSpPr>
        <p:grpSpPr bwMode="auto">
          <a:xfrm>
            <a:off x="1322388" y="3902075"/>
            <a:ext cx="1604962" cy="558800"/>
            <a:chOff x="833" y="2458"/>
            <a:chExt cx="1011" cy="352"/>
          </a:xfrm>
        </p:grpSpPr>
        <p:sp>
          <p:nvSpPr>
            <p:cNvPr id="4" name="Line 25"/>
            <p:cNvSpPr>
              <a:spLocks noChangeShapeType="1"/>
            </p:cNvSpPr>
            <p:nvPr/>
          </p:nvSpPr>
          <p:spPr bwMode="auto">
            <a:xfrm rot="10800000">
              <a:off x="833" y="2458"/>
              <a:ext cx="0" cy="352"/>
            </a:xfrm>
            <a:prstGeom prst="line">
              <a:avLst/>
            </a:prstGeom>
            <a:noFill/>
            <a:ln w="57150">
              <a:solidFill>
                <a:srgbClr val="990000"/>
              </a:solidFill>
              <a:round/>
              <a:headEnd/>
              <a:tailEnd type="triangle" w="med" len="med"/>
            </a:ln>
          </p:spPr>
          <p:txBody>
            <a:bodyPr/>
            <a:lstStyle/>
            <a:p>
              <a:endParaRPr lang="en-US"/>
            </a:p>
          </p:txBody>
        </p:sp>
        <p:sp>
          <p:nvSpPr>
            <p:cNvPr id="127001" name="Line 26"/>
            <p:cNvSpPr>
              <a:spLocks noChangeShapeType="1"/>
            </p:cNvSpPr>
            <p:nvPr/>
          </p:nvSpPr>
          <p:spPr bwMode="auto">
            <a:xfrm flipV="1">
              <a:off x="834" y="2460"/>
              <a:ext cx="1010" cy="1"/>
            </a:xfrm>
            <a:prstGeom prst="line">
              <a:avLst/>
            </a:prstGeom>
            <a:noFill/>
            <a:ln w="12700">
              <a:solidFill>
                <a:srgbClr val="FF0000"/>
              </a:solidFill>
              <a:prstDash val="dash"/>
              <a:round/>
              <a:headEnd/>
              <a:tailEnd/>
            </a:ln>
          </p:spPr>
          <p:txBody>
            <a:bodyPr/>
            <a:lstStyle/>
            <a:p>
              <a:endParaRPr lang="en-US"/>
            </a:p>
          </p:txBody>
        </p:sp>
      </p:grpSp>
      <p:grpSp>
        <p:nvGrpSpPr>
          <p:cNvPr id="127003" name="Group 27"/>
          <p:cNvGrpSpPr>
            <a:grpSpLocks/>
          </p:cNvGrpSpPr>
          <p:nvPr/>
        </p:nvGrpSpPr>
        <p:grpSpPr bwMode="auto">
          <a:xfrm>
            <a:off x="2860675" y="3825875"/>
            <a:ext cx="139700" cy="1790700"/>
            <a:chOff x="1802" y="2410"/>
            <a:chExt cx="88" cy="1128"/>
          </a:xfrm>
        </p:grpSpPr>
        <p:sp>
          <p:nvSpPr>
            <p:cNvPr id="126998" name="Line 28"/>
            <p:cNvSpPr>
              <a:spLocks noChangeShapeType="1"/>
            </p:cNvSpPr>
            <p:nvPr/>
          </p:nvSpPr>
          <p:spPr bwMode="auto">
            <a:xfrm>
              <a:off x="1840" y="2440"/>
              <a:ext cx="4" cy="1098"/>
            </a:xfrm>
            <a:prstGeom prst="line">
              <a:avLst/>
            </a:prstGeom>
            <a:noFill/>
            <a:ln w="12700">
              <a:solidFill>
                <a:srgbClr val="FF0000"/>
              </a:solidFill>
              <a:prstDash val="dash"/>
              <a:round/>
              <a:headEnd/>
              <a:tailEnd/>
            </a:ln>
          </p:spPr>
          <p:txBody>
            <a:bodyPr/>
            <a:lstStyle/>
            <a:p>
              <a:endParaRPr lang="en-US"/>
            </a:p>
          </p:txBody>
        </p:sp>
        <p:sp>
          <p:nvSpPr>
            <p:cNvPr id="5" name="Oval 29"/>
            <p:cNvSpPr>
              <a:spLocks noChangeArrowheads="1"/>
            </p:cNvSpPr>
            <p:nvPr/>
          </p:nvSpPr>
          <p:spPr bwMode="auto">
            <a:xfrm>
              <a:off x="1802" y="2410"/>
              <a:ext cx="88" cy="87"/>
            </a:xfrm>
            <a:prstGeom prst="ellipse">
              <a:avLst/>
            </a:prstGeom>
            <a:solidFill>
              <a:srgbClr val="000000"/>
            </a:solidFill>
            <a:ln w="9525">
              <a:noFill/>
              <a:prstDash val="dash"/>
              <a:round/>
              <a:headEnd/>
              <a:tailEnd/>
            </a:ln>
          </p:spPr>
          <p:txBody>
            <a:bodyPr wrap="none" anchor="ctr"/>
            <a:lstStyle/>
            <a:p>
              <a:pPr eaLnBrk="0" hangingPunct="0"/>
              <a:endParaRPr lang="en-US"/>
            </a:p>
          </p:txBody>
        </p:sp>
      </p:grpSp>
      <p:sp>
        <p:nvSpPr>
          <p:cNvPr id="126997" name="FlagCount" hidden="1">
            <a:hlinkClick r:id="rId7"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1" charset="0"/>
                <a:cs typeface="Arial" charset="0"/>
              </a:rPr>
              <a:t>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6999"/>
                                        </p:tgtEl>
                                        <p:attrNameLst>
                                          <p:attrName>style.visibility</p:attrName>
                                        </p:attrNameLst>
                                      </p:cBhvr>
                                      <p:to>
                                        <p:strVal val="visible"/>
                                      </p:to>
                                    </p:set>
                                    <p:animEffect transition="in" filter="wipe(left)">
                                      <p:cBhvr>
                                        <p:cTn id="7" dur="500"/>
                                        <p:tgtEl>
                                          <p:spTgt spid="12699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127000"/>
                                        </p:tgtEl>
                                        <p:attrNameLst>
                                          <p:attrName>style.visibility</p:attrName>
                                        </p:attrNameLst>
                                      </p:cBhvr>
                                      <p:to>
                                        <p:strVal val="visible"/>
                                      </p:to>
                                    </p:set>
                                    <p:animEffect transition="in" filter="strips(upRight)">
                                      <p:cBhvr>
                                        <p:cTn id="11" dur="500"/>
                                        <p:tgtEl>
                                          <p:spTgt spid="127000"/>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27003"/>
                                        </p:tgtEl>
                                        <p:attrNameLst>
                                          <p:attrName>style.visibility</p:attrName>
                                        </p:attrNameLst>
                                      </p:cBhvr>
                                      <p:to>
                                        <p:strVal val="visible"/>
                                      </p:to>
                                    </p:set>
                                    <p:animEffect transition="in" filter="wipe(up)">
                                      <p:cBhvr>
                                        <p:cTn id="15" dur="500"/>
                                        <p:tgtEl>
                                          <p:spTgt spid="127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9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algn="ctr" eaLnBrk="1" hangingPunct="1">
              <a:defRPr/>
            </a:pPr>
            <a:r>
              <a:rPr lang="en-US"/>
              <a:t>Three steps to analyzing changes in equilibrium</a:t>
            </a:r>
          </a:p>
        </p:txBody>
      </p:sp>
      <p:sp>
        <p:nvSpPr>
          <p:cNvPr id="27651" name="Rectangle 3"/>
          <p:cNvSpPr>
            <a:spLocks noGrp="1" noRot="1" noChangeArrowheads="1"/>
          </p:cNvSpPr>
          <p:nvPr>
            <p:ph type="body" idx="1"/>
          </p:nvPr>
        </p:nvSpPr>
        <p:spPr/>
        <p:txBody>
          <a:bodyPr/>
          <a:lstStyle/>
          <a:p>
            <a:pPr eaLnBrk="1" hangingPunct="1">
              <a:lnSpc>
                <a:spcPct val="90000"/>
              </a:lnSpc>
              <a:defRPr/>
            </a:pPr>
            <a:r>
              <a:rPr lang="en-US" sz="2400"/>
              <a:t>Decide whether the event shifts the supply or demand curve </a:t>
            </a:r>
          </a:p>
          <a:p>
            <a:pPr eaLnBrk="1" hangingPunct="1">
              <a:lnSpc>
                <a:spcPct val="90000"/>
              </a:lnSpc>
              <a:defRPr/>
            </a:pPr>
            <a:r>
              <a:rPr lang="en-US" sz="2400"/>
              <a:t>Decide in which direction the curve shifts</a:t>
            </a:r>
          </a:p>
          <a:p>
            <a:pPr eaLnBrk="1" hangingPunct="1">
              <a:lnSpc>
                <a:spcPct val="90000"/>
              </a:lnSpc>
              <a:defRPr/>
            </a:pPr>
            <a:r>
              <a:rPr lang="en-US" sz="2400"/>
              <a:t>Use the supply-and-demand diagram to see how the shift changes the equilibrium price and quantity</a:t>
            </a:r>
          </a:p>
          <a:p>
            <a:pPr lvl="1" eaLnBrk="1" hangingPunct="1">
              <a:lnSpc>
                <a:spcPct val="90000"/>
              </a:lnSpc>
              <a:defRPr/>
            </a:pPr>
            <a:r>
              <a:rPr lang="en-US" sz="2000"/>
              <a:t>A shift in the demand curve is called a “change in demand.” A shift in the supply curve is called a “change is supply.”</a:t>
            </a:r>
          </a:p>
          <a:p>
            <a:pPr lvl="1" eaLnBrk="1" hangingPunct="1">
              <a:lnSpc>
                <a:spcPct val="90000"/>
              </a:lnSpc>
              <a:defRPr/>
            </a:pPr>
            <a:r>
              <a:rPr lang="en-US" sz="2000"/>
              <a:t>A movement along a fixed demand curve is called a “change in quantity demanded.” A movement along a fixed supply curve is called a “change in quantity supplied.”</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Rot="1" noChangeArrowheads="1"/>
          </p:cNvSpPr>
          <p:nvPr>
            <p:ph type="title"/>
          </p:nvPr>
        </p:nvSpPr>
        <p:spPr>
          <a:xfrm>
            <a:off x="381000" y="457200"/>
            <a:ext cx="8351838" cy="1139825"/>
          </a:xfrm>
        </p:spPr>
        <p:txBody>
          <a:bodyPr/>
          <a:lstStyle/>
          <a:p>
            <a:pPr marL="2341563" indent="-2341563" eaLnBrk="1" hangingPunct="1">
              <a:defRPr/>
            </a:pPr>
            <a:r>
              <a:rPr lang="en-US" sz="3800"/>
              <a:t>EXAMPLE:  	</a:t>
            </a:r>
            <a:r>
              <a:rPr lang="en-US" sz="4000"/>
              <a:t>The Market for Hybrid Cars</a:t>
            </a:r>
            <a:br>
              <a:rPr lang="en-US" sz="4000"/>
            </a:br>
            <a:endParaRPr lang="en-US" sz="4000"/>
          </a:p>
        </p:txBody>
      </p:sp>
      <p:grpSp>
        <p:nvGrpSpPr>
          <p:cNvPr id="129027" name="Group 3"/>
          <p:cNvGrpSpPr>
            <a:grpSpLocks/>
          </p:cNvGrpSpPr>
          <p:nvPr/>
        </p:nvGrpSpPr>
        <p:grpSpPr bwMode="auto">
          <a:xfrm>
            <a:off x="4094163" y="1179513"/>
            <a:ext cx="4422775" cy="4106862"/>
            <a:chOff x="2579" y="785"/>
            <a:chExt cx="2786" cy="2420"/>
          </a:xfrm>
        </p:grpSpPr>
        <p:grpSp>
          <p:nvGrpSpPr>
            <p:cNvPr id="160789" name="Group 4"/>
            <p:cNvGrpSpPr>
              <a:grpSpLocks/>
            </p:cNvGrpSpPr>
            <p:nvPr/>
          </p:nvGrpSpPr>
          <p:grpSpPr bwMode="auto">
            <a:xfrm>
              <a:off x="2697" y="1037"/>
              <a:ext cx="2409" cy="2049"/>
              <a:chOff x="1098" y="1361"/>
              <a:chExt cx="2116" cy="2027"/>
            </a:xfrm>
          </p:grpSpPr>
          <p:sp>
            <p:nvSpPr>
              <p:cNvPr id="160792" name="Line 5"/>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160793" name="Line 6"/>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160790" name="Text Box 7"/>
            <p:cNvSpPr txBox="1">
              <a:spLocks noChangeArrowheads="1"/>
            </p:cNvSpPr>
            <p:nvPr/>
          </p:nvSpPr>
          <p:spPr bwMode="auto">
            <a:xfrm>
              <a:off x="2579" y="785"/>
              <a:ext cx="267" cy="269"/>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160791" name="Text Box 8"/>
            <p:cNvSpPr txBox="1">
              <a:spLocks noChangeArrowheads="1"/>
            </p:cNvSpPr>
            <p:nvPr/>
          </p:nvSpPr>
          <p:spPr bwMode="auto">
            <a:xfrm>
              <a:off x="5075" y="2936"/>
              <a:ext cx="290" cy="269"/>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grpSp>
        <p:nvGrpSpPr>
          <p:cNvPr id="129033" name="Group 9"/>
          <p:cNvGrpSpPr>
            <a:grpSpLocks/>
          </p:cNvGrpSpPr>
          <p:nvPr/>
        </p:nvGrpSpPr>
        <p:grpSpPr bwMode="auto">
          <a:xfrm>
            <a:off x="4524375" y="1957388"/>
            <a:ext cx="2486025" cy="2901950"/>
            <a:chOff x="2850" y="1233"/>
            <a:chExt cx="1566" cy="1828"/>
          </a:xfrm>
        </p:grpSpPr>
        <p:sp>
          <p:nvSpPr>
            <p:cNvPr id="160787" name="Line 10"/>
            <p:cNvSpPr>
              <a:spLocks noChangeShapeType="1"/>
            </p:cNvSpPr>
            <p:nvPr/>
          </p:nvSpPr>
          <p:spPr bwMode="auto">
            <a:xfrm>
              <a:off x="2850" y="1233"/>
              <a:ext cx="1263" cy="1587"/>
            </a:xfrm>
            <a:prstGeom prst="line">
              <a:avLst/>
            </a:prstGeom>
            <a:noFill/>
            <a:ln w="38100">
              <a:solidFill>
                <a:srgbClr val="003399"/>
              </a:solidFill>
              <a:round/>
              <a:headEnd/>
              <a:tailEnd/>
            </a:ln>
          </p:spPr>
          <p:txBody>
            <a:bodyPr/>
            <a:lstStyle/>
            <a:p>
              <a:endParaRPr lang="en-US"/>
            </a:p>
          </p:txBody>
        </p:sp>
        <p:sp>
          <p:nvSpPr>
            <p:cNvPr id="160788" name="Text Box 11"/>
            <p:cNvSpPr txBox="1">
              <a:spLocks noChangeArrowheads="1"/>
            </p:cNvSpPr>
            <p:nvPr/>
          </p:nvSpPr>
          <p:spPr bwMode="auto">
            <a:xfrm>
              <a:off x="4072" y="2773"/>
              <a:ext cx="344" cy="288"/>
            </a:xfrm>
            <a:prstGeom prst="rect">
              <a:avLst/>
            </a:prstGeom>
            <a:noFill/>
            <a:ln w="9525">
              <a:noFill/>
              <a:miter lim="800000"/>
              <a:headEnd/>
              <a:tailEnd/>
            </a:ln>
          </p:spPr>
          <p:txBody>
            <a:bodyPr>
              <a:spAutoFit/>
            </a:bodyPr>
            <a:lstStyle/>
            <a:p>
              <a:pPr algn="ctr">
                <a:spcBef>
                  <a:spcPct val="50000"/>
                </a:spcBef>
              </a:pPr>
              <a:r>
                <a:rPr lang="en-US" sz="2400">
                  <a:cs typeface="Arial" charset="0"/>
                </a:rPr>
                <a:t>D</a:t>
              </a:r>
              <a:r>
                <a:rPr lang="en-US" sz="2400" baseline="-25000">
                  <a:cs typeface="Arial" charset="0"/>
                </a:rPr>
                <a:t>1</a:t>
              </a:r>
            </a:p>
          </p:txBody>
        </p:sp>
      </p:grpSp>
      <p:grpSp>
        <p:nvGrpSpPr>
          <p:cNvPr id="129036" name="Group 12"/>
          <p:cNvGrpSpPr>
            <a:grpSpLocks/>
          </p:cNvGrpSpPr>
          <p:nvPr/>
        </p:nvGrpSpPr>
        <p:grpSpPr bwMode="auto">
          <a:xfrm>
            <a:off x="4868863" y="1625600"/>
            <a:ext cx="1933575" cy="2901950"/>
            <a:chOff x="3067" y="1024"/>
            <a:chExt cx="1218" cy="1828"/>
          </a:xfrm>
        </p:grpSpPr>
        <p:sp>
          <p:nvSpPr>
            <p:cNvPr id="160785" name="Line 13"/>
            <p:cNvSpPr>
              <a:spLocks noChangeShapeType="1"/>
            </p:cNvSpPr>
            <p:nvPr/>
          </p:nvSpPr>
          <p:spPr bwMode="auto">
            <a:xfrm flipV="1">
              <a:off x="3067" y="1278"/>
              <a:ext cx="949" cy="1574"/>
            </a:xfrm>
            <a:prstGeom prst="line">
              <a:avLst/>
            </a:prstGeom>
            <a:noFill/>
            <a:ln w="38100">
              <a:solidFill>
                <a:srgbClr val="003399"/>
              </a:solidFill>
              <a:round/>
              <a:headEnd/>
              <a:tailEnd/>
            </a:ln>
          </p:spPr>
          <p:txBody>
            <a:bodyPr/>
            <a:lstStyle/>
            <a:p>
              <a:endParaRPr lang="en-US"/>
            </a:p>
          </p:txBody>
        </p:sp>
        <p:sp>
          <p:nvSpPr>
            <p:cNvPr id="160786" name="Text Box 14"/>
            <p:cNvSpPr txBox="1">
              <a:spLocks noChangeArrowheads="1"/>
            </p:cNvSpPr>
            <p:nvPr/>
          </p:nvSpPr>
          <p:spPr bwMode="auto">
            <a:xfrm>
              <a:off x="3920" y="1024"/>
              <a:ext cx="365" cy="288"/>
            </a:xfrm>
            <a:prstGeom prst="rect">
              <a:avLst/>
            </a:prstGeom>
            <a:noFill/>
            <a:ln w="9525">
              <a:noFill/>
              <a:miter lim="800000"/>
              <a:headEnd/>
              <a:tailEnd/>
            </a:ln>
          </p:spPr>
          <p:txBody>
            <a:bodyPr>
              <a:spAutoFit/>
            </a:bodyPr>
            <a:lstStyle/>
            <a:p>
              <a:pPr algn="ctr">
                <a:spcBef>
                  <a:spcPct val="50000"/>
                </a:spcBef>
              </a:pPr>
              <a:r>
                <a:rPr lang="en-US" sz="2400">
                  <a:cs typeface="Arial" charset="0"/>
                </a:rPr>
                <a:t>S</a:t>
              </a:r>
              <a:r>
                <a:rPr lang="en-US" sz="2400" baseline="-25000">
                  <a:cs typeface="Arial" charset="0"/>
                </a:rPr>
                <a:t>1</a:t>
              </a:r>
            </a:p>
          </p:txBody>
        </p:sp>
      </p:grpSp>
      <p:grpSp>
        <p:nvGrpSpPr>
          <p:cNvPr id="129039" name="Group 15"/>
          <p:cNvGrpSpPr>
            <a:grpSpLocks/>
          </p:cNvGrpSpPr>
          <p:nvPr/>
        </p:nvGrpSpPr>
        <p:grpSpPr bwMode="auto">
          <a:xfrm>
            <a:off x="3783013" y="3136900"/>
            <a:ext cx="2060575" cy="2327275"/>
            <a:chOff x="2383" y="1976"/>
            <a:chExt cx="1298" cy="1466"/>
          </a:xfrm>
        </p:grpSpPr>
        <p:sp>
          <p:nvSpPr>
            <p:cNvPr id="160780" name="Text Box 16"/>
            <p:cNvSpPr txBox="1">
              <a:spLocks noChangeArrowheads="1"/>
            </p:cNvSpPr>
            <p:nvPr/>
          </p:nvSpPr>
          <p:spPr bwMode="auto">
            <a:xfrm>
              <a:off x="2383" y="1976"/>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P</a:t>
              </a:r>
              <a:r>
                <a:rPr lang="en-US" sz="2400" b="1" baseline="-25000">
                  <a:cs typeface="Arial" charset="0"/>
                </a:rPr>
                <a:t>1</a:t>
              </a:r>
            </a:p>
          </p:txBody>
        </p:sp>
        <p:sp>
          <p:nvSpPr>
            <p:cNvPr id="160781" name="Oval 17"/>
            <p:cNvSpPr>
              <a:spLocks noChangeArrowheads="1"/>
            </p:cNvSpPr>
            <p:nvPr/>
          </p:nvSpPr>
          <p:spPr bwMode="auto">
            <a:xfrm>
              <a:off x="3481" y="2043"/>
              <a:ext cx="88" cy="87"/>
            </a:xfrm>
            <a:prstGeom prst="ellipse">
              <a:avLst/>
            </a:prstGeom>
            <a:solidFill>
              <a:srgbClr val="000000"/>
            </a:solidFill>
            <a:ln w="9525">
              <a:noFill/>
              <a:prstDash val="dash"/>
              <a:round/>
              <a:headEnd/>
              <a:tailEnd/>
            </a:ln>
          </p:spPr>
          <p:txBody>
            <a:bodyPr wrap="none" anchor="ctr"/>
            <a:lstStyle/>
            <a:p>
              <a:pPr eaLnBrk="0" hangingPunct="0"/>
              <a:endParaRPr lang="en-US"/>
            </a:p>
          </p:txBody>
        </p:sp>
        <p:sp>
          <p:nvSpPr>
            <p:cNvPr id="160782" name="Line 18"/>
            <p:cNvSpPr>
              <a:spLocks noChangeShapeType="1"/>
            </p:cNvSpPr>
            <p:nvPr/>
          </p:nvSpPr>
          <p:spPr bwMode="auto">
            <a:xfrm>
              <a:off x="2701" y="2090"/>
              <a:ext cx="823" cy="0"/>
            </a:xfrm>
            <a:prstGeom prst="line">
              <a:avLst/>
            </a:prstGeom>
            <a:noFill/>
            <a:ln w="9525">
              <a:solidFill>
                <a:schemeClr val="tx1"/>
              </a:solidFill>
              <a:prstDash val="lgDash"/>
              <a:round/>
              <a:headEnd/>
              <a:tailEnd/>
            </a:ln>
          </p:spPr>
          <p:txBody>
            <a:bodyPr/>
            <a:lstStyle/>
            <a:p>
              <a:endParaRPr lang="en-US"/>
            </a:p>
          </p:txBody>
        </p:sp>
        <p:sp>
          <p:nvSpPr>
            <p:cNvPr id="160783" name="Line 19"/>
            <p:cNvSpPr>
              <a:spLocks noChangeShapeType="1"/>
            </p:cNvSpPr>
            <p:nvPr/>
          </p:nvSpPr>
          <p:spPr bwMode="auto">
            <a:xfrm>
              <a:off x="3527" y="2088"/>
              <a:ext cx="0" cy="1117"/>
            </a:xfrm>
            <a:prstGeom prst="line">
              <a:avLst/>
            </a:prstGeom>
            <a:noFill/>
            <a:ln w="9525">
              <a:solidFill>
                <a:schemeClr val="tx1"/>
              </a:solidFill>
              <a:prstDash val="lgDash"/>
              <a:round/>
              <a:headEnd/>
              <a:tailEnd/>
            </a:ln>
          </p:spPr>
          <p:txBody>
            <a:bodyPr/>
            <a:lstStyle/>
            <a:p>
              <a:endParaRPr lang="en-US"/>
            </a:p>
          </p:txBody>
        </p:sp>
        <p:sp>
          <p:nvSpPr>
            <p:cNvPr id="160784" name="Text Box 20"/>
            <p:cNvSpPr txBox="1">
              <a:spLocks noChangeArrowheads="1"/>
            </p:cNvSpPr>
            <p:nvPr/>
          </p:nvSpPr>
          <p:spPr bwMode="auto">
            <a:xfrm>
              <a:off x="3373" y="3212"/>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Q</a:t>
              </a:r>
              <a:r>
                <a:rPr lang="en-US" sz="2400" b="1" baseline="-25000">
                  <a:cs typeface="Arial" charset="0"/>
                </a:rPr>
                <a:t>1</a:t>
              </a:r>
            </a:p>
          </p:txBody>
        </p:sp>
      </p:grpSp>
      <p:grpSp>
        <p:nvGrpSpPr>
          <p:cNvPr id="129045" name="Group 21"/>
          <p:cNvGrpSpPr>
            <a:grpSpLocks/>
          </p:cNvGrpSpPr>
          <p:nvPr/>
        </p:nvGrpSpPr>
        <p:grpSpPr bwMode="auto">
          <a:xfrm>
            <a:off x="1876425" y="1412875"/>
            <a:ext cx="2259013" cy="831850"/>
            <a:chOff x="1330" y="890"/>
            <a:chExt cx="1275" cy="524"/>
          </a:xfrm>
        </p:grpSpPr>
        <p:sp>
          <p:nvSpPr>
            <p:cNvPr id="160778" name="Line 22"/>
            <p:cNvSpPr>
              <a:spLocks noChangeShapeType="1"/>
            </p:cNvSpPr>
            <p:nvPr/>
          </p:nvSpPr>
          <p:spPr bwMode="auto">
            <a:xfrm flipV="1">
              <a:off x="2271" y="907"/>
              <a:ext cx="334" cy="240"/>
            </a:xfrm>
            <a:prstGeom prst="line">
              <a:avLst/>
            </a:prstGeom>
            <a:noFill/>
            <a:ln w="44450">
              <a:solidFill>
                <a:schemeClr val="tx1"/>
              </a:solidFill>
              <a:round/>
              <a:headEnd/>
              <a:tailEnd type="triangle" w="lg" len="med"/>
            </a:ln>
          </p:spPr>
          <p:txBody>
            <a:bodyPr/>
            <a:lstStyle/>
            <a:p>
              <a:endParaRPr lang="en-US"/>
            </a:p>
          </p:txBody>
        </p:sp>
        <p:sp>
          <p:nvSpPr>
            <p:cNvPr id="160779" name="Text Box 23"/>
            <p:cNvSpPr txBox="1">
              <a:spLocks noChangeArrowheads="1"/>
            </p:cNvSpPr>
            <p:nvPr/>
          </p:nvSpPr>
          <p:spPr bwMode="auto">
            <a:xfrm>
              <a:off x="1330" y="890"/>
              <a:ext cx="986" cy="524"/>
            </a:xfrm>
            <a:prstGeom prst="rect">
              <a:avLst/>
            </a:prstGeom>
            <a:solidFill>
              <a:srgbClr val="CCFFCC"/>
            </a:solidFill>
            <a:ln w="9525">
              <a:solidFill>
                <a:schemeClr val="tx1"/>
              </a:solidFill>
              <a:miter lim="800000"/>
              <a:headEnd/>
              <a:tailEnd/>
            </a:ln>
          </p:spPr>
          <p:txBody>
            <a:bodyPr>
              <a:spAutoFit/>
            </a:bodyPr>
            <a:lstStyle/>
            <a:p>
              <a:pPr algn="ctr">
                <a:spcBef>
                  <a:spcPct val="50000"/>
                </a:spcBef>
              </a:pPr>
              <a:r>
                <a:rPr lang="en-US" sz="2400">
                  <a:cs typeface="Arial" charset="0"/>
                </a:rPr>
                <a:t>price of hybrid cars</a:t>
              </a:r>
            </a:p>
          </p:txBody>
        </p:sp>
      </p:grpSp>
      <p:grpSp>
        <p:nvGrpSpPr>
          <p:cNvPr id="129048" name="Group 24"/>
          <p:cNvGrpSpPr>
            <a:grpSpLocks/>
          </p:cNvGrpSpPr>
          <p:nvPr/>
        </p:nvGrpSpPr>
        <p:grpSpPr bwMode="auto">
          <a:xfrm>
            <a:off x="6581775" y="5253038"/>
            <a:ext cx="1909763" cy="1214437"/>
            <a:chOff x="3703" y="3309"/>
            <a:chExt cx="1695" cy="765"/>
          </a:xfrm>
        </p:grpSpPr>
        <p:sp>
          <p:nvSpPr>
            <p:cNvPr id="160776" name="Line 25"/>
            <p:cNvSpPr>
              <a:spLocks noChangeShapeType="1"/>
            </p:cNvSpPr>
            <p:nvPr/>
          </p:nvSpPr>
          <p:spPr bwMode="auto">
            <a:xfrm flipV="1">
              <a:off x="5050" y="3309"/>
              <a:ext cx="127" cy="281"/>
            </a:xfrm>
            <a:prstGeom prst="line">
              <a:avLst/>
            </a:prstGeom>
            <a:noFill/>
            <a:ln w="44450">
              <a:solidFill>
                <a:schemeClr val="tx1"/>
              </a:solidFill>
              <a:round/>
              <a:headEnd/>
              <a:tailEnd type="triangle" w="lg" len="med"/>
            </a:ln>
          </p:spPr>
          <p:txBody>
            <a:bodyPr/>
            <a:lstStyle/>
            <a:p>
              <a:endParaRPr lang="en-US"/>
            </a:p>
          </p:txBody>
        </p:sp>
        <p:sp>
          <p:nvSpPr>
            <p:cNvPr id="160777" name="Text Box 26"/>
            <p:cNvSpPr txBox="1">
              <a:spLocks noChangeArrowheads="1"/>
            </p:cNvSpPr>
            <p:nvPr/>
          </p:nvSpPr>
          <p:spPr bwMode="auto">
            <a:xfrm>
              <a:off x="3703" y="3550"/>
              <a:ext cx="1695" cy="524"/>
            </a:xfrm>
            <a:prstGeom prst="rect">
              <a:avLst/>
            </a:prstGeom>
            <a:solidFill>
              <a:srgbClr val="CCFFCC"/>
            </a:solidFill>
            <a:ln w="9525">
              <a:solidFill>
                <a:schemeClr val="tx1"/>
              </a:solidFill>
              <a:miter lim="800000"/>
              <a:headEnd/>
              <a:tailEnd/>
            </a:ln>
          </p:spPr>
          <p:txBody>
            <a:bodyPr>
              <a:spAutoFit/>
            </a:bodyPr>
            <a:lstStyle/>
            <a:p>
              <a:pPr algn="ctr">
                <a:spcBef>
                  <a:spcPct val="50000"/>
                </a:spcBef>
              </a:pPr>
              <a:r>
                <a:rPr lang="en-US" sz="2400">
                  <a:cs typeface="Arial" charset="0"/>
                </a:rPr>
                <a:t>quantity of </a:t>
              </a:r>
              <a:br>
                <a:rPr lang="en-US" sz="2400">
                  <a:cs typeface="Arial" charset="0"/>
                </a:rPr>
              </a:br>
              <a:r>
                <a:rPr lang="en-US" sz="2400">
                  <a:cs typeface="Arial" charset="0"/>
                </a:rPr>
                <a:t>hybrid cars</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29027"/>
                                        </p:tgtEl>
                                        <p:attrNameLst>
                                          <p:attrName>style.visibility</p:attrName>
                                        </p:attrNameLst>
                                      </p:cBhvr>
                                      <p:to>
                                        <p:strVal val="visible"/>
                                      </p:to>
                                    </p:set>
                                    <p:animEffect transition="in" filter="strips(downRight)">
                                      <p:cBhvr>
                                        <p:cTn id="7" dur="500"/>
                                        <p:tgtEl>
                                          <p:spTgt spid="1290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9045"/>
                                        </p:tgtEl>
                                        <p:attrNameLst>
                                          <p:attrName>style.visibility</p:attrName>
                                        </p:attrNameLst>
                                      </p:cBhvr>
                                      <p:to>
                                        <p:strVal val="visible"/>
                                      </p:to>
                                    </p:set>
                                    <p:animEffect transition="in" filter="dissolve">
                                      <p:cBhvr>
                                        <p:cTn id="12" dur="500"/>
                                        <p:tgtEl>
                                          <p:spTgt spid="12904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9048"/>
                                        </p:tgtEl>
                                        <p:attrNameLst>
                                          <p:attrName>style.visibility</p:attrName>
                                        </p:attrNameLst>
                                      </p:cBhvr>
                                      <p:to>
                                        <p:strVal val="visible"/>
                                      </p:to>
                                    </p:set>
                                    <p:animEffect transition="in" filter="dissolve">
                                      <p:cBhvr>
                                        <p:cTn id="17" dur="500"/>
                                        <p:tgtEl>
                                          <p:spTgt spid="12904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500"/>
                                        <p:tgtEl>
                                          <p:spTgt spid="129045"/>
                                        </p:tgtEl>
                                      </p:cBhvr>
                                    </p:animEffect>
                                    <p:set>
                                      <p:cBhvr>
                                        <p:cTn id="22" dur="1" fill="hold">
                                          <p:stCondLst>
                                            <p:cond delay="499"/>
                                          </p:stCondLst>
                                        </p:cTn>
                                        <p:tgtEl>
                                          <p:spTgt spid="129045"/>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129048"/>
                                        </p:tgtEl>
                                      </p:cBhvr>
                                    </p:animEffect>
                                    <p:set>
                                      <p:cBhvr>
                                        <p:cTn id="25" dur="1" fill="hold">
                                          <p:stCondLst>
                                            <p:cond delay="499"/>
                                          </p:stCondLst>
                                        </p:cTn>
                                        <p:tgtEl>
                                          <p:spTgt spid="129048"/>
                                        </p:tgtEl>
                                        <p:attrNameLst>
                                          <p:attrName>style.visibility</p:attrName>
                                        </p:attrNameLst>
                                      </p:cBhvr>
                                      <p:to>
                                        <p:strVal val="hidden"/>
                                      </p:to>
                                    </p:set>
                                  </p:childTnLst>
                                </p:cTn>
                              </p:par>
                            </p:childTnLst>
                          </p:cTn>
                        </p:par>
                        <p:par>
                          <p:cTn id="26" fill="hold">
                            <p:stCondLst>
                              <p:cond delay="500"/>
                            </p:stCondLst>
                            <p:childTnLst>
                              <p:par>
                                <p:cTn id="27" presetID="18" presetClass="entr" presetSubtype="6" fill="hold" nodeType="afterEffect">
                                  <p:stCondLst>
                                    <p:cond delay="0"/>
                                  </p:stCondLst>
                                  <p:childTnLst>
                                    <p:set>
                                      <p:cBhvr>
                                        <p:cTn id="28" dur="1" fill="hold">
                                          <p:stCondLst>
                                            <p:cond delay="0"/>
                                          </p:stCondLst>
                                        </p:cTn>
                                        <p:tgtEl>
                                          <p:spTgt spid="129033"/>
                                        </p:tgtEl>
                                        <p:attrNameLst>
                                          <p:attrName>style.visibility</p:attrName>
                                        </p:attrNameLst>
                                      </p:cBhvr>
                                      <p:to>
                                        <p:strVal val="visible"/>
                                      </p:to>
                                    </p:set>
                                    <p:animEffect transition="in" filter="strips(downRight)">
                                      <p:cBhvr>
                                        <p:cTn id="29" dur="500"/>
                                        <p:tgtEl>
                                          <p:spTgt spid="129033"/>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3" fill="hold" nodeType="clickEffect">
                                  <p:stCondLst>
                                    <p:cond delay="0"/>
                                  </p:stCondLst>
                                  <p:childTnLst>
                                    <p:set>
                                      <p:cBhvr>
                                        <p:cTn id="33" dur="1" fill="hold">
                                          <p:stCondLst>
                                            <p:cond delay="0"/>
                                          </p:stCondLst>
                                        </p:cTn>
                                        <p:tgtEl>
                                          <p:spTgt spid="129036"/>
                                        </p:tgtEl>
                                        <p:attrNameLst>
                                          <p:attrName>style.visibility</p:attrName>
                                        </p:attrNameLst>
                                      </p:cBhvr>
                                      <p:to>
                                        <p:strVal val="visible"/>
                                      </p:to>
                                    </p:set>
                                    <p:animEffect transition="in" filter="strips(upRight)">
                                      <p:cBhvr>
                                        <p:cTn id="34" dur="500"/>
                                        <p:tgtEl>
                                          <p:spTgt spid="129036"/>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nodeType="clickEffect">
                                  <p:stCondLst>
                                    <p:cond delay="0"/>
                                  </p:stCondLst>
                                  <p:childTnLst>
                                    <p:set>
                                      <p:cBhvr>
                                        <p:cTn id="38" dur="1" fill="hold">
                                          <p:stCondLst>
                                            <p:cond delay="0"/>
                                          </p:stCondLst>
                                        </p:cTn>
                                        <p:tgtEl>
                                          <p:spTgt spid="129039"/>
                                        </p:tgtEl>
                                        <p:attrNameLst>
                                          <p:attrName>style.visibility</p:attrName>
                                        </p:attrNameLst>
                                      </p:cBhvr>
                                      <p:to>
                                        <p:strVal val="visible"/>
                                      </p:to>
                                    </p:set>
                                    <p:animEffect transition="in" filter="strips(downRight)">
                                      <p:cBhvr>
                                        <p:cTn id="39" dur="500"/>
                                        <p:tgtEl>
                                          <p:spTgt spid="129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0" y="2682875"/>
            <a:ext cx="4038600" cy="2062163"/>
          </a:xfrm>
          <a:prstGeom prst="rect">
            <a:avLst/>
          </a:prstGeom>
          <a:noFill/>
          <a:ln w="9525">
            <a:noFill/>
            <a:miter lim="800000"/>
            <a:headEnd/>
            <a:tailEnd/>
          </a:ln>
        </p:spPr>
        <p:txBody>
          <a:bodyPr>
            <a:spAutoFit/>
          </a:bodyPr>
          <a:lstStyle/>
          <a:p>
            <a:pPr>
              <a:lnSpc>
                <a:spcPct val="105000"/>
              </a:lnSpc>
              <a:spcBef>
                <a:spcPct val="15000"/>
              </a:spcBef>
              <a:buClr>
                <a:srgbClr val="00B85C"/>
              </a:buClr>
              <a:buSzPct val="120000"/>
              <a:buFont typeface="Wingdings" pitchFamily="2" charset="2"/>
              <a:buNone/>
            </a:pPr>
            <a:r>
              <a:rPr lang="en-US" sz="2000" b="1">
                <a:cs typeface="Arial" charset="0"/>
              </a:rPr>
              <a:t>STEP 1: D</a:t>
            </a:r>
            <a:r>
              <a:rPr lang="en-US" sz="2000">
                <a:cs typeface="Arial" charset="0"/>
              </a:rPr>
              <a:t> curve shifts </a:t>
            </a:r>
            <a:br>
              <a:rPr lang="en-US" sz="2000">
                <a:cs typeface="Arial" charset="0"/>
              </a:rPr>
            </a:br>
            <a:r>
              <a:rPr lang="en-US" sz="2000">
                <a:cs typeface="Arial" charset="0"/>
              </a:rPr>
              <a:t>because price of gas affects demand for hybrids. </a:t>
            </a:r>
          </a:p>
          <a:p>
            <a:pPr>
              <a:lnSpc>
                <a:spcPct val="105000"/>
              </a:lnSpc>
              <a:spcBef>
                <a:spcPct val="15000"/>
              </a:spcBef>
              <a:buClr>
                <a:srgbClr val="00B85C"/>
              </a:buClr>
              <a:buSzPct val="120000"/>
              <a:buFont typeface="Wingdings" pitchFamily="2" charset="2"/>
              <a:buNone/>
            </a:pPr>
            <a:r>
              <a:rPr lang="en-US" sz="2000" b="1">
                <a:cs typeface="Arial" charset="0"/>
              </a:rPr>
              <a:t>S</a:t>
            </a:r>
            <a:r>
              <a:rPr lang="en-US" sz="2000">
                <a:cs typeface="Arial" charset="0"/>
              </a:rPr>
              <a:t> curve does not shift, because price of gas does not affect cost of producing hybrids. </a:t>
            </a:r>
          </a:p>
        </p:txBody>
      </p:sp>
      <p:sp>
        <p:nvSpPr>
          <p:cNvPr id="131076" name="Text Box 4"/>
          <p:cNvSpPr txBox="1">
            <a:spLocks noChangeArrowheads="1"/>
          </p:cNvSpPr>
          <p:nvPr/>
        </p:nvSpPr>
        <p:spPr bwMode="auto">
          <a:xfrm>
            <a:off x="0" y="4724400"/>
            <a:ext cx="4648200" cy="1143000"/>
          </a:xfrm>
          <a:prstGeom prst="rect">
            <a:avLst/>
          </a:prstGeom>
          <a:noFill/>
          <a:ln w="9525">
            <a:noFill/>
            <a:miter lim="800000"/>
            <a:headEnd/>
            <a:tailEnd/>
          </a:ln>
        </p:spPr>
        <p:txBody>
          <a:bodyPr tIns="137160"/>
          <a:lstStyle/>
          <a:p>
            <a:pPr>
              <a:lnSpc>
                <a:spcPct val="105000"/>
              </a:lnSpc>
              <a:spcBef>
                <a:spcPct val="15000"/>
              </a:spcBef>
              <a:buClr>
                <a:srgbClr val="00B85C"/>
              </a:buClr>
              <a:buSzPct val="120000"/>
              <a:buFont typeface="Wingdings" pitchFamily="2" charset="2"/>
              <a:buNone/>
            </a:pPr>
            <a:r>
              <a:rPr lang="en-US" sz="2000" b="1">
                <a:cs typeface="Arial" charset="0"/>
              </a:rPr>
              <a:t>STEP 2:  D</a:t>
            </a:r>
            <a:r>
              <a:rPr lang="en-US" sz="2000">
                <a:cs typeface="Arial" charset="0"/>
              </a:rPr>
              <a:t> shifts </a:t>
            </a:r>
            <a:r>
              <a:rPr lang="en-US" sz="2000" u="sng">
                <a:cs typeface="Arial" charset="0"/>
              </a:rPr>
              <a:t>right</a:t>
            </a:r>
            <a:r>
              <a:rPr lang="en-US" sz="2000">
                <a:cs typeface="Arial" charset="0"/>
              </a:rPr>
              <a:t/>
            </a:r>
            <a:br>
              <a:rPr lang="en-US" sz="2000">
                <a:cs typeface="Arial" charset="0"/>
              </a:rPr>
            </a:br>
            <a:r>
              <a:rPr lang="en-US" sz="2000">
                <a:cs typeface="Arial" charset="0"/>
              </a:rPr>
              <a:t>because high gas price makes hybrids more attractive relative to other cars.</a:t>
            </a:r>
          </a:p>
        </p:txBody>
      </p:sp>
      <p:sp>
        <p:nvSpPr>
          <p:cNvPr id="131078" name="Rectangle 6"/>
          <p:cNvSpPr>
            <a:spLocks noGrp="1" noRot="1" noChangeArrowheads="1"/>
          </p:cNvSpPr>
          <p:nvPr>
            <p:ph type="title"/>
          </p:nvPr>
        </p:nvSpPr>
        <p:spPr>
          <a:xfrm>
            <a:off x="346075" y="163513"/>
            <a:ext cx="8351838" cy="1139825"/>
          </a:xfrm>
        </p:spPr>
        <p:txBody>
          <a:bodyPr/>
          <a:lstStyle/>
          <a:p>
            <a:pPr marL="2341563" indent="-2341563" eaLnBrk="1" hangingPunct="1">
              <a:defRPr/>
            </a:pPr>
            <a:r>
              <a:rPr lang="en-US" sz="3800"/>
              <a:t>EXAMPLE 1:  	</a:t>
            </a:r>
            <a:r>
              <a:rPr lang="en-US" sz="4000"/>
              <a:t>A Change in Demand</a:t>
            </a:r>
            <a:br>
              <a:rPr lang="en-US" sz="4000"/>
            </a:br>
            <a:endParaRPr lang="en-US" sz="4000"/>
          </a:p>
        </p:txBody>
      </p:sp>
      <p:sp>
        <p:nvSpPr>
          <p:cNvPr id="131079" name="Rectangle 7"/>
          <p:cNvSpPr>
            <a:spLocks noGrp="1" noRot="1" noChangeArrowheads="1"/>
          </p:cNvSpPr>
          <p:nvPr>
            <p:ph type="body" idx="1"/>
          </p:nvPr>
        </p:nvSpPr>
        <p:spPr>
          <a:xfrm>
            <a:off x="433388" y="877888"/>
            <a:ext cx="3648075" cy="1350962"/>
          </a:xfrm>
        </p:spPr>
        <p:txBody>
          <a:bodyPr/>
          <a:lstStyle/>
          <a:p>
            <a:pPr marL="0" indent="0" eaLnBrk="1" hangingPunct="1">
              <a:buFont typeface="Wingdings" pitchFamily="2" charset="2"/>
              <a:buNone/>
              <a:defRPr/>
            </a:pPr>
            <a:r>
              <a:rPr lang="en-US" sz="2800" b="1"/>
              <a:t>EVENT TO BE </a:t>
            </a:r>
            <a:br>
              <a:rPr lang="en-US" sz="2800" b="1"/>
            </a:br>
            <a:r>
              <a:rPr lang="en-US" sz="2800" b="1"/>
              <a:t>ANALYZED:  </a:t>
            </a:r>
            <a:br>
              <a:rPr lang="en-US" sz="2800" b="1"/>
            </a:br>
            <a:r>
              <a:rPr lang="en-US" sz="2900"/>
              <a:t>Increase in price of gas.</a:t>
            </a:r>
          </a:p>
        </p:txBody>
      </p:sp>
      <p:grpSp>
        <p:nvGrpSpPr>
          <p:cNvPr id="162821" name="Group 8"/>
          <p:cNvGrpSpPr>
            <a:grpSpLocks/>
          </p:cNvGrpSpPr>
          <p:nvPr/>
        </p:nvGrpSpPr>
        <p:grpSpPr bwMode="auto">
          <a:xfrm>
            <a:off x="4094163" y="1179513"/>
            <a:ext cx="4422775" cy="4106862"/>
            <a:chOff x="2579" y="785"/>
            <a:chExt cx="2786" cy="2420"/>
          </a:xfrm>
        </p:grpSpPr>
        <p:grpSp>
          <p:nvGrpSpPr>
            <p:cNvPr id="162845" name="Group 9"/>
            <p:cNvGrpSpPr>
              <a:grpSpLocks/>
            </p:cNvGrpSpPr>
            <p:nvPr/>
          </p:nvGrpSpPr>
          <p:grpSpPr bwMode="auto">
            <a:xfrm>
              <a:off x="2697" y="1037"/>
              <a:ext cx="2409" cy="2049"/>
              <a:chOff x="1098" y="1361"/>
              <a:chExt cx="2116" cy="2027"/>
            </a:xfrm>
          </p:grpSpPr>
          <p:sp>
            <p:nvSpPr>
              <p:cNvPr id="162848" name="Line 10"/>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162849" name="Line 11"/>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162846" name="Text Box 12"/>
            <p:cNvSpPr txBox="1">
              <a:spLocks noChangeArrowheads="1"/>
            </p:cNvSpPr>
            <p:nvPr/>
          </p:nvSpPr>
          <p:spPr bwMode="auto">
            <a:xfrm>
              <a:off x="2579" y="785"/>
              <a:ext cx="267" cy="269"/>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162847" name="Text Box 13"/>
            <p:cNvSpPr txBox="1">
              <a:spLocks noChangeArrowheads="1"/>
            </p:cNvSpPr>
            <p:nvPr/>
          </p:nvSpPr>
          <p:spPr bwMode="auto">
            <a:xfrm>
              <a:off x="5075" y="2936"/>
              <a:ext cx="290" cy="269"/>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grpSp>
        <p:nvGrpSpPr>
          <p:cNvPr id="162822" name="Group 14"/>
          <p:cNvGrpSpPr>
            <a:grpSpLocks/>
          </p:cNvGrpSpPr>
          <p:nvPr/>
        </p:nvGrpSpPr>
        <p:grpSpPr bwMode="auto">
          <a:xfrm>
            <a:off x="4524375" y="1957388"/>
            <a:ext cx="2486025" cy="2901950"/>
            <a:chOff x="2850" y="1233"/>
            <a:chExt cx="1566" cy="1828"/>
          </a:xfrm>
        </p:grpSpPr>
        <p:sp>
          <p:nvSpPr>
            <p:cNvPr id="162843" name="Line 15"/>
            <p:cNvSpPr>
              <a:spLocks noChangeShapeType="1"/>
            </p:cNvSpPr>
            <p:nvPr/>
          </p:nvSpPr>
          <p:spPr bwMode="auto">
            <a:xfrm>
              <a:off x="2850" y="1233"/>
              <a:ext cx="1263" cy="1587"/>
            </a:xfrm>
            <a:prstGeom prst="line">
              <a:avLst/>
            </a:prstGeom>
            <a:noFill/>
            <a:ln w="38100">
              <a:solidFill>
                <a:srgbClr val="003399"/>
              </a:solidFill>
              <a:round/>
              <a:headEnd/>
              <a:tailEnd/>
            </a:ln>
          </p:spPr>
          <p:txBody>
            <a:bodyPr/>
            <a:lstStyle/>
            <a:p>
              <a:endParaRPr lang="en-US"/>
            </a:p>
          </p:txBody>
        </p:sp>
        <p:sp>
          <p:nvSpPr>
            <p:cNvPr id="162844" name="Text Box 16"/>
            <p:cNvSpPr txBox="1">
              <a:spLocks noChangeArrowheads="1"/>
            </p:cNvSpPr>
            <p:nvPr/>
          </p:nvSpPr>
          <p:spPr bwMode="auto">
            <a:xfrm>
              <a:off x="4072" y="2773"/>
              <a:ext cx="344" cy="288"/>
            </a:xfrm>
            <a:prstGeom prst="rect">
              <a:avLst/>
            </a:prstGeom>
            <a:noFill/>
            <a:ln w="9525">
              <a:noFill/>
              <a:miter lim="800000"/>
              <a:headEnd/>
              <a:tailEnd/>
            </a:ln>
          </p:spPr>
          <p:txBody>
            <a:bodyPr>
              <a:spAutoFit/>
            </a:bodyPr>
            <a:lstStyle/>
            <a:p>
              <a:pPr algn="ctr">
                <a:spcBef>
                  <a:spcPct val="50000"/>
                </a:spcBef>
              </a:pPr>
              <a:r>
                <a:rPr lang="en-US" sz="2400">
                  <a:cs typeface="Arial" charset="0"/>
                </a:rPr>
                <a:t>D</a:t>
              </a:r>
              <a:r>
                <a:rPr lang="en-US" sz="2400" baseline="-25000">
                  <a:cs typeface="Arial" charset="0"/>
                </a:rPr>
                <a:t>1</a:t>
              </a:r>
            </a:p>
          </p:txBody>
        </p:sp>
      </p:grpSp>
      <p:grpSp>
        <p:nvGrpSpPr>
          <p:cNvPr id="162823" name="Group 17"/>
          <p:cNvGrpSpPr>
            <a:grpSpLocks/>
          </p:cNvGrpSpPr>
          <p:nvPr/>
        </p:nvGrpSpPr>
        <p:grpSpPr bwMode="auto">
          <a:xfrm>
            <a:off x="4868863" y="1625600"/>
            <a:ext cx="1933575" cy="2901950"/>
            <a:chOff x="3067" y="1024"/>
            <a:chExt cx="1218" cy="1828"/>
          </a:xfrm>
        </p:grpSpPr>
        <p:sp>
          <p:nvSpPr>
            <p:cNvPr id="162841" name="Line 18"/>
            <p:cNvSpPr>
              <a:spLocks noChangeShapeType="1"/>
            </p:cNvSpPr>
            <p:nvPr/>
          </p:nvSpPr>
          <p:spPr bwMode="auto">
            <a:xfrm flipV="1">
              <a:off x="3067" y="1278"/>
              <a:ext cx="949" cy="1574"/>
            </a:xfrm>
            <a:prstGeom prst="line">
              <a:avLst/>
            </a:prstGeom>
            <a:noFill/>
            <a:ln w="38100">
              <a:solidFill>
                <a:srgbClr val="003399"/>
              </a:solidFill>
              <a:round/>
              <a:headEnd/>
              <a:tailEnd/>
            </a:ln>
          </p:spPr>
          <p:txBody>
            <a:bodyPr/>
            <a:lstStyle/>
            <a:p>
              <a:endParaRPr lang="en-US"/>
            </a:p>
          </p:txBody>
        </p:sp>
        <p:sp>
          <p:nvSpPr>
            <p:cNvPr id="162842" name="Text Box 19"/>
            <p:cNvSpPr txBox="1">
              <a:spLocks noChangeArrowheads="1"/>
            </p:cNvSpPr>
            <p:nvPr/>
          </p:nvSpPr>
          <p:spPr bwMode="auto">
            <a:xfrm>
              <a:off x="3920" y="1024"/>
              <a:ext cx="365" cy="288"/>
            </a:xfrm>
            <a:prstGeom prst="rect">
              <a:avLst/>
            </a:prstGeom>
            <a:noFill/>
            <a:ln w="9525">
              <a:noFill/>
              <a:miter lim="800000"/>
              <a:headEnd/>
              <a:tailEnd/>
            </a:ln>
          </p:spPr>
          <p:txBody>
            <a:bodyPr>
              <a:spAutoFit/>
            </a:bodyPr>
            <a:lstStyle/>
            <a:p>
              <a:pPr algn="ctr">
                <a:spcBef>
                  <a:spcPct val="50000"/>
                </a:spcBef>
              </a:pPr>
              <a:r>
                <a:rPr lang="en-US" sz="2400">
                  <a:cs typeface="Arial" charset="0"/>
                </a:rPr>
                <a:t>S</a:t>
              </a:r>
              <a:r>
                <a:rPr lang="en-US" sz="2400" baseline="-25000">
                  <a:cs typeface="Arial" charset="0"/>
                </a:rPr>
                <a:t>1</a:t>
              </a:r>
            </a:p>
          </p:txBody>
        </p:sp>
      </p:grpSp>
      <p:grpSp>
        <p:nvGrpSpPr>
          <p:cNvPr id="162824" name="Group 20"/>
          <p:cNvGrpSpPr>
            <a:grpSpLocks/>
          </p:cNvGrpSpPr>
          <p:nvPr/>
        </p:nvGrpSpPr>
        <p:grpSpPr bwMode="auto">
          <a:xfrm>
            <a:off x="3783013" y="3136900"/>
            <a:ext cx="2060575" cy="2327275"/>
            <a:chOff x="2383" y="1976"/>
            <a:chExt cx="1298" cy="1466"/>
          </a:xfrm>
        </p:grpSpPr>
        <p:sp>
          <p:nvSpPr>
            <p:cNvPr id="162836" name="Text Box 21"/>
            <p:cNvSpPr txBox="1">
              <a:spLocks noChangeArrowheads="1"/>
            </p:cNvSpPr>
            <p:nvPr/>
          </p:nvSpPr>
          <p:spPr bwMode="auto">
            <a:xfrm>
              <a:off x="2383" y="1976"/>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P</a:t>
              </a:r>
              <a:r>
                <a:rPr lang="en-US" sz="2400" b="1" baseline="-25000">
                  <a:cs typeface="Arial" charset="0"/>
                </a:rPr>
                <a:t>1</a:t>
              </a:r>
            </a:p>
          </p:txBody>
        </p:sp>
        <p:sp>
          <p:nvSpPr>
            <p:cNvPr id="162837" name="Oval 22"/>
            <p:cNvSpPr>
              <a:spLocks noChangeArrowheads="1"/>
            </p:cNvSpPr>
            <p:nvPr/>
          </p:nvSpPr>
          <p:spPr bwMode="auto">
            <a:xfrm>
              <a:off x="3481" y="2043"/>
              <a:ext cx="88" cy="87"/>
            </a:xfrm>
            <a:prstGeom prst="ellipse">
              <a:avLst/>
            </a:prstGeom>
            <a:solidFill>
              <a:srgbClr val="000000"/>
            </a:solidFill>
            <a:ln w="9525">
              <a:noFill/>
              <a:prstDash val="dash"/>
              <a:round/>
              <a:headEnd/>
              <a:tailEnd/>
            </a:ln>
          </p:spPr>
          <p:txBody>
            <a:bodyPr wrap="none" anchor="ctr"/>
            <a:lstStyle/>
            <a:p>
              <a:pPr eaLnBrk="0" hangingPunct="0"/>
              <a:endParaRPr lang="en-US"/>
            </a:p>
          </p:txBody>
        </p:sp>
        <p:sp>
          <p:nvSpPr>
            <p:cNvPr id="162838" name="Line 23"/>
            <p:cNvSpPr>
              <a:spLocks noChangeShapeType="1"/>
            </p:cNvSpPr>
            <p:nvPr/>
          </p:nvSpPr>
          <p:spPr bwMode="auto">
            <a:xfrm>
              <a:off x="2701" y="2090"/>
              <a:ext cx="823" cy="0"/>
            </a:xfrm>
            <a:prstGeom prst="line">
              <a:avLst/>
            </a:prstGeom>
            <a:noFill/>
            <a:ln w="9525">
              <a:solidFill>
                <a:schemeClr val="tx1"/>
              </a:solidFill>
              <a:prstDash val="lgDash"/>
              <a:round/>
              <a:headEnd/>
              <a:tailEnd/>
            </a:ln>
          </p:spPr>
          <p:txBody>
            <a:bodyPr/>
            <a:lstStyle/>
            <a:p>
              <a:endParaRPr lang="en-US"/>
            </a:p>
          </p:txBody>
        </p:sp>
        <p:sp>
          <p:nvSpPr>
            <p:cNvPr id="162839" name="Line 24"/>
            <p:cNvSpPr>
              <a:spLocks noChangeShapeType="1"/>
            </p:cNvSpPr>
            <p:nvPr/>
          </p:nvSpPr>
          <p:spPr bwMode="auto">
            <a:xfrm>
              <a:off x="3527" y="2088"/>
              <a:ext cx="0" cy="1117"/>
            </a:xfrm>
            <a:prstGeom prst="line">
              <a:avLst/>
            </a:prstGeom>
            <a:noFill/>
            <a:ln w="9525">
              <a:solidFill>
                <a:schemeClr val="tx1"/>
              </a:solidFill>
              <a:prstDash val="lgDash"/>
              <a:round/>
              <a:headEnd/>
              <a:tailEnd/>
            </a:ln>
          </p:spPr>
          <p:txBody>
            <a:bodyPr/>
            <a:lstStyle/>
            <a:p>
              <a:endParaRPr lang="en-US"/>
            </a:p>
          </p:txBody>
        </p:sp>
        <p:sp>
          <p:nvSpPr>
            <p:cNvPr id="162840" name="Text Box 25"/>
            <p:cNvSpPr txBox="1">
              <a:spLocks noChangeArrowheads="1"/>
            </p:cNvSpPr>
            <p:nvPr/>
          </p:nvSpPr>
          <p:spPr bwMode="auto">
            <a:xfrm>
              <a:off x="3373" y="3212"/>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Q</a:t>
              </a:r>
              <a:r>
                <a:rPr lang="en-US" sz="2400" b="1" baseline="-25000">
                  <a:cs typeface="Arial" charset="0"/>
                </a:rPr>
                <a:t>1</a:t>
              </a:r>
            </a:p>
          </p:txBody>
        </p:sp>
      </p:grpSp>
      <p:grpSp>
        <p:nvGrpSpPr>
          <p:cNvPr id="131098" name="Group 26"/>
          <p:cNvGrpSpPr>
            <a:grpSpLocks/>
          </p:cNvGrpSpPr>
          <p:nvPr/>
        </p:nvGrpSpPr>
        <p:grpSpPr bwMode="auto">
          <a:xfrm>
            <a:off x="5665788" y="1854200"/>
            <a:ext cx="2486025" cy="2901950"/>
            <a:chOff x="3569" y="1168"/>
            <a:chExt cx="1566" cy="1828"/>
          </a:xfrm>
        </p:grpSpPr>
        <p:sp>
          <p:nvSpPr>
            <p:cNvPr id="162834" name="Line 27"/>
            <p:cNvSpPr>
              <a:spLocks noChangeShapeType="1"/>
            </p:cNvSpPr>
            <p:nvPr/>
          </p:nvSpPr>
          <p:spPr bwMode="auto">
            <a:xfrm>
              <a:off x="3569" y="1168"/>
              <a:ext cx="1263" cy="1587"/>
            </a:xfrm>
            <a:prstGeom prst="line">
              <a:avLst/>
            </a:prstGeom>
            <a:noFill/>
            <a:ln w="38100">
              <a:solidFill>
                <a:srgbClr val="FF0000"/>
              </a:solidFill>
              <a:round/>
              <a:headEnd/>
              <a:tailEnd/>
            </a:ln>
          </p:spPr>
          <p:txBody>
            <a:bodyPr/>
            <a:lstStyle/>
            <a:p>
              <a:endParaRPr lang="en-US"/>
            </a:p>
          </p:txBody>
        </p:sp>
        <p:sp>
          <p:nvSpPr>
            <p:cNvPr id="162835" name="Text Box 28"/>
            <p:cNvSpPr txBox="1">
              <a:spLocks noChangeArrowheads="1"/>
            </p:cNvSpPr>
            <p:nvPr/>
          </p:nvSpPr>
          <p:spPr bwMode="auto">
            <a:xfrm>
              <a:off x="4791" y="2708"/>
              <a:ext cx="344" cy="288"/>
            </a:xfrm>
            <a:prstGeom prst="rect">
              <a:avLst/>
            </a:prstGeom>
            <a:noFill/>
            <a:ln w="9525">
              <a:noFill/>
              <a:miter lim="800000"/>
              <a:headEnd/>
              <a:tailEnd/>
            </a:ln>
          </p:spPr>
          <p:txBody>
            <a:bodyPr>
              <a:spAutoFit/>
            </a:bodyPr>
            <a:lstStyle/>
            <a:p>
              <a:pPr algn="ctr">
                <a:spcBef>
                  <a:spcPct val="50000"/>
                </a:spcBef>
              </a:pPr>
              <a:r>
                <a:rPr lang="en-US" sz="2400">
                  <a:cs typeface="Arial" charset="0"/>
                </a:rPr>
                <a:t>D</a:t>
              </a:r>
              <a:r>
                <a:rPr lang="en-US" sz="2400" baseline="-25000">
                  <a:cs typeface="Arial" charset="0"/>
                </a:rPr>
                <a:t>2</a:t>
              </a:r>
            </a:p>
          </p:txBody>
        </p:sp>
      </p:grpSp>
      <p:sp>
        <p:nvSpPr>
          <p:cNvPr id="131101" name="Line 29"/>
          <p:cNvSpPr>
            <a:spLocks noChangeShapeType="1"/>
          </p:cNvSpPr>
          <p:nvPr/>
        </p:nvSpPr>
        <p:spPr bwMode="auto">
          <a:xfrm>
            <a:off x="4787900" y="2192338"/>
            <a:ext cx="1068388" cy="0"/>
          </a:xfrm>
          <a:prstGeom prst="line">
            <a:avLst/>
          </a:prstGeom>
          <a:noFill/>
          <a:ln w="57150">
            <a:solidFill>
              <a:srgbClr val="A50021"/>
            </a:solidFill>
            <a:round/>
            <a:headEnd/>
            <a:tailEnd type="triangle" w="lg" len="med"/>
          </a:ln>
        </p:spPr>
        <p:txBody>
          <a:bodyPr/>
          <a:lstStyle/>
          <a:p>
            <a:endParaRPr lang="en-US"/>
          </a:p>
        </p:txBody>
      </p:sp>
      <p:grpSp>
        <p:nvGrpSpPr>
          <p:cNvPr id="131102" name="Group 30"/>
          <p:cNvGrpSpPr>
            <a:grpSpLocks/>
          </p:cNvGrpSpPr>
          <p:nvPr/>
        </p:nvGrpSpPr>
        <p:grpSpPr bwMode="auto">
          <a:xfrm>
            <a:off x="3775075" y="2252663"/>
            <a:ext cx="2598738" cy="3219450"/>
            <a:chOff x="2378" y="1419"/>
            <a:chExt cx="1637" cy="2028"/>
          </a:xfrm>
        </p:grpSpPr>
        <p:sp>
          <p:nvSpPr>
            <p:cNvPr id="162829" name="Text Box 31"/>
            <p:cNvSpPr txBox="1">
              <a:spLocks noChangeArrowheads="1"/>
            </p:cNvSpPr>
            <p:nvPr/>
          </p:nvSpPr>
          <p:spPr bwMode="auto">
            <a:xfrm>
              <a:off x="2378" y="1419"/>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P</a:t>
              </a:r>
              <a:r>
                <a:rPr lang="en-US" sz="2400" b="1" baseline="-25000">
                  <a:cs typeface="Arial" charset="0"/>
                </a:rPr>
                <a:t>2</a:t>
              </a:r>
            </a:p>
          </p:txBody>
        </p:sp>
        <p:sp>
          <p:nvSpPr>
            <p:cNvPr id="162830" name="Oval 32"/>
            <p:cNvSpPr>
              <a:spLocks noChangeArrowheads="1"/>
            </p:cNvSpPr>
            <p:nvPr/>
          </p:nvSpPr>
          <p:spPr bwMode="auto">
            <a:xfrm>
              <a:off x="3818" y="1487"/>
              <a:ext cx="88" cy="87"/>
            </a:xfrm>
            <a:prstGeom prst="ellipse">
              <a:avLst/>
            </a:prstGeom>
            <a:solidFill>
              <a:srgbClr val="000000"/>
            </a:solidFill>
            <a:ln w="9525">
              <a:noFill/>
              <a:prstDash val="dash"/>
              <a:round/>
              <a:headEnd/>
              <a:tailEnd/>
            </a:ln>
          </p:spPr>
          <p:txBody>
            <a:bodyPr wrap="none" anchor="ctr"/>
            <a:lstStyle/>
            <a:p>
              <a:pPr eaLnBrk="0" hangingPunct="0"/>
              <a:endParaRPr lang="en-US"/>
            </a:p>
          </p:txBody>
        </p:sp>
        <p:sp>
          <p:nvSpPr>
            <p:cNvPr id="162831" name="Text Box 33"/>
            <p:cNvSpPr txBox="1">
              <a:spLocks noChangeArrowheads="1"/>
            </p:cNvSpPr>
            <p:nvPr/>
          </p:nvSpPr>
          <p:spPr bwMode="auto">
            <a:xfrm>
              <a:off x="3707" y="3217"/>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Q</a:t>
              </a:r>
              <a:r>
                <a:rPr lang="en-US" sz="2400" b="1" baseline="-25000">
                  <a:cs typeface="Arial" charset="0"/>
                </a:rPr>
                <a:t>2</a:t>
              </a:r>
            </a:p>
          </p:txBody>
        </p:sp>
        <p:sp>
          <p:nvSpPr>
            <p:cNvPr id="162832" name="Line 34"/>
            <p:cNvSpPr>
              <a:spLocks noChangeShapeType="1"/>
            </p:cNvSpPr>
            <p:nvPr/>
          </p:nvSpPr>
          <p:spPr bwMode="auto">
            <a:xfrm flipH="1">
              <a:off x="2700" y="1535"/>
              <a:ext cx="1165" cy="0"/>
            </a:xfrm>
            <a:prstGeom prst="line">
              <a:avLst/>
            </a:prstGeom>
            <a:noFill/>
            <a:ln w="9525">
              <a:solidFill>
                <a:schemeClr val="tx1"/>
              </a:solidFill>
              <a:prstDash val="lgDash"/>
              <a:round/>
              <a:headEnd/>
              <a:tailEnd/>
            </a:ln>
          </p:spPr>
          <p:txBody>
            <a:bodyPr/>
            <a:lstStyle/>
            <a:p>
              <a:endParaRPr lang="en-US"/>
            </a:p>
          </p:txBody>
        </p:sp>
        <p:sp>
          <p:nvSpPr>
            <p:cNvPr id="162833" name="Line 35"/>
            <p:cNvSpPr>
              <a:spLocks noChangeShapeType="1"/>
            </p:cNvSpPr>
            <p:nvPr/>
          </p:nvSpPr>
          <p:spPr bwMode="auto">
            <a:xfrm>
              <a:off x="3862" y="1535"/>
              <a:ext cx="0" cy="1665"/>
            </a:xfrm>
            <a:prstGeom prst="line">
              <a:avLst/>
            </a:prstGeom>
            <a:noFill/>
            <a:ln w="9525">
              <a:solidFill>
                <a:schemeClr val="tx1"/>
              </a:solidFill>
              <a:prstDash val="lgDash"/>
              <a:round/>
              <a:headEnd/>
              <a:tailEnd/>
            </a:ln>
          </p:spPr>
          <p:txBody>
            <a:bodyPr/>
            <a:lstStyle/>
            <a:p>
              <a:endParaRPr lang="en-US"/>
            </a:p>
          </p:txBody>
        </p:sp>
      </p:grpSp>
      <p:sp>
        <p:nvSpPr>
          <p:cNvPr id="131108" name="Text Box 36"/>
          <p:cNvSpPr txBox="1">
            <a:spLocks noChangeArrowheads="1"/>
          </p:cNvSpPr>
          <p:nvPr/>
        </p:nvSpPr>
        <p:spPr bwMode="auto">
          <a:xfrm>
            <a:off x="0" y="5715000"/>
            <a:ext cx="4648200" cy="1143000"/>
          </a:xfrm>
          <a:prstGeom prst="rect">
            <a:avLst/>
          </a:prstGeom>
          <a:noFill/>
          <a:ln w="9525">
            <a:noFill/>
            <a:miter lim="800000"/>
            <a:headEnd/>
            <a:tailEnd/>
          </a:ln>
        </p:spPr>
        <p:txBody>
          <a:bodyPr tIns="137160"/>
          <a:lstStyle/>
          <a:p>
            <a:pPr>
              <a:lnSpc>
                <a:spcPct val="105000"/>
              </a:lnSpc>
              <a:spcBef>
                <a:spcPct val="20000"/>
              </a:spcBef>
              <a:buClr>
                <a:srgbClr val="00B85C"/>
              </a:buClr>
              <a:buSzPct val="120000"/>
              <a:buFont typeface="Wingdings" pitchFamily="2" charset="2"/>
              <a:buNone/>
            </a:pPr>
            <a:r>
              <a:rPr lang="en-US" sz="2000" b="1">
                <a:cs typeface="Arial" charset="0"/>
              </a:rPr>
              <a:t>STEP 3:  </a:t>
            </a:r>
          </a:p>
          <a:p>
            <a:pPr>
              <a:lnSpc>
                <a:spcPct val="105000"/>
              </a:lnSpc>
              <a:spcBef>
                <a:spcPct val="20000"/>
              </a:spcBef>
              <a:buClr>
                <a:srgbClr val="00B85C"/>
              </a:buClr>
              <a:buSzPct val="120000"/>
              <a:buFont typeface="Wingdings" pitchFamily="2" charset="2"/>
              <a:buNone/>
            </a:pPr>
            <a:r>
              <a:rPr lang="en-US" sz="2000">
                <a:cs typeface="Arial" charset="0"/>
              </a:rPr>
              <a:t>The shift causes an increase in price </a:t>
            </a:r>
            <a:br>
              <a:rPr lang="en-US" sz="2000">
                <a:cs typeface="Arial" charset="0"/>
              </a:rPr>
            </a:br>
            <a:r>
              <a:rPr lang="en-US" sz="2000">
                <a:cs typeface="Arial" charset="0"/>
              </a:rPr>
              <a:t>and quantity of hybrid cars.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1079">
                                            <p:txEl>
                                              <p:pRg st="0" end="0"/>
                                            </p:txEl>
                                          </p:spTgt>
                                        </p:tgtEl>
                                        <p:attrNameLst>
                                          <p:attrName>style.visibility</p:attrName>
                                        </p:attrNameLst>
                                      </p:cBhvr>
                                      <p:to>
                                        <p:strVal val="visible"/>
                                      </p:to>
                                    </p:set>
                                    <p:animEffect transition="in" filter="wipe(left)">
                                      <p:cBhvr>
                                        <p:cTn id="7" dur="500"/>
                                        <p:tgtEl>
                                          <p:spTgt spid="131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1074">
                                            <p:txEl>
                                              <p:pRg st="0" end="0"/>
                                            </p:txEl>
                                          </p:spTgt>
                                        </p:tgtEl>
                                        <p:attrNameLst>
                                          <p:attrName>style.visibility</p:attrName>
                                        </p:attrNameLst>
                                      </p:cBhvr>
                                      <p:to>
                                        <p:strVal val="visible"/>
                                      </p:to>
                                    </p:set>
                                    <p:animEffect transition="in" filter="wipe(left)">
                                      <p:cBhvr>
                                        <p:cTn id="12" dur="500"/>
                                        <p:tgtEl>
                                          <p:spTgt spid="13107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1074">
                                            <p:txEl>
                                              <p:pRg st="1" end="1"/>
                                            </p:txEl>
                                          </p:spTgt>
                                        </p:tgtEl>
                                        <p:attrNameLst>
                                          <p:attrName>style.visibility</p:attrName>
                                        </p:attrNameLst>
                                      </p:cBhvr>
                                      <p:to>
                                        <p:strVal val="visible"/>
                                      </p:to>
                                    </p:set>
                                    <p:animEffect transition="in" filter="wipe(left)">
                                      <p:cBhvr>
                                        <p:cTn id="17" dur="500"/>
                                        <p:tgtEl>
                                          <p:spTgt spid="13107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1076">
                                            <p:txEl>
                                              <p:pRg st="0" end="0"/>
                                            </p:txEl>
                                          </p:spTgt>
                                        </p:tgtEl>
                                        <p:attrNameLst>
                                          <p:attrName>style.visibility</p:attrName>
                                        </p:attrNameLst>
                                      </p:cBhvr>
                                      <p:to>
                                        <p:strVal val="visible"/>
                                      </p:to>
                                    </p:set>
                                    <p:animEffect transition="in" filter="wipe(left)">
                                      <p:cBhvr>
                                        <p:cTn id="22" dur="500"/>
                                        <p:tgtEl>
                                          <p:spTgt spid="13107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8" fill="hold" grpId="0" nodeType="clickEffect">
                                  <p:stCondLst>
                                    <p:cond delay="0"/>
                                  </p:stCondLst>
                                  <p:childTnLst>
                                    <p:set>
                                      <p:cBhvr>
                                        <p:cTn id="26" dur="1" fill="hold">
                                          <p:stCondLst>
                                            <p:cond delay="0"/>
                                          </p:stCondLst>
                                        </p:cTn>
                                        <p:tgtEl>
                                          <p:spTgt spid="131101"/>
                                        </p:tgtEl>
                                        <p:attrNameLst>
                                          <p:attrName>style.visibility</p:attrName>
                                        </p:attrNameLst>
                                      </p:cBhvr>
                                      <p:to>
                                        <p:strVal val="visible"/>
                                      </p:to>
                                    </p:set>
                                    <p:anim calcmode="lin" valueType="num">
                                      <p:cBhvr>
                                        <p:cTn id="27" dur="500" fill="hold"/>
                                        <p:tgtEl>
                                          <p:spTgt spid="131101"/>
                                        </p:tgtEl>
                                        <p:attrNameLst>
                                          <p:attrName>ppt_x</p:attrName>
                                        </p:attrNameLst>
                                      </p:cBhvr>
                                      <p:tavLst>
                                        <p:tav tm="0">
                                          <p:val>
                                            <p:strVal val="#ppt_x-#ppt_w/2"/>
                                          </p:val>
                                        </p:tav>
                                        <p:tav tm="100000">
                                          <p:val>
                                            <p:strVal val="#ppt_x"/>
                                          </p:val>
                                        </p:tav>
                                      </p:tavLst>
                                    </p:anim>
                                    <p:anim calcmode="lin" valueType="num">
                                      <p:cBhvr>
                                        <p:cTn id="28" dur="500" fill="hold"/>
                                        <p:tgtEl>
                                          <p:spTgt spid="131101"/>
                                        </p:tgtEl>
                                        <p:attrNameLst>
                                          <p:attrName>ppt_y</p:attrName>
                                        </p:attrNameLst>
                                      </p:cBhvr>
                                      <p:tavLst>
                                        <p:tav tm="0">
                                          <p:val>
                                            <p:strVal val="#ppt_y"/>
                                          </p:val>
                                        </p:tav>
                                        <p:tav tm="100000">
                                          <p:val>
                                            <p:strVal val="#ppt_y"/>
                                          </p:val>
                                        </p:tav>
                                      </p:tavLst>
                                    </p:anim>
                                    <p:anim calcmode="lin" valueType="num">
                                      <p:cBhvr>
                                        <p:cTn id="29" dur="500" fill="hold"/>
                                        <p:tgtEl>
                                          <p:spTgt spid="131101"/>
                                        </p:tgtEl>
                                        <p:attrNameLst>
                                          <p:attrName>ppt_w</p:attrName>
                                        </p:attrNameLst>
                                      </p:cBhvr>
                                      <p:tavLst>
                                        <p:tav tm="0">
                                          <p:val>
                                            <p:fltVal val="0"/>
                                          </p:val>
                                        </p:tav>
                                        <p:tav tm="100000">
                                          <p:val>
                                            <p:strVal val="#ppt_w"/>
                                          </p:val>
                                        </p:tav>
                                      </p:tavLst>
                                    </p:anim>
                                    <p:anim calcmode="lin" valueType="num">
                                      <p:cBhvr>
                                        <p:cTn id="30" dur="500" fill="hold"/>
                                        <p:tgtEl>
                                          <p:spTgt spid="131101"/>
                                        </p:tgtEl>
                                        <p:attrNameLst>
                                          <p:attrName>ppt_h</p:attrName>
                                        </p:attrNameLst>
                                      </p:cBhvr>
                                      <p:tavLst>
                                        <p:tav tm="0">
                                          <p:val>
                                            <p:strVal val="#ppt_h"/>
                                          </p:val>
                                        </p:tav>
                                        <p:tav tm="100000">
                                          <p:val>
                                            <p:strVal val="#ppt_h"/>
                                          </p:val>
                                        </p:tav>
                                      </p:tavLst>
                                    </p:anim>
                                  </p:childTnLst>
                                </p:cTn>
                              </p:par>
                            </p:childTnLst>
                          </p:cTn>
                        </p:par>
                        <p:par>
                          <p:cTn id="31" fill="hold">
                            <p:stCondLst>
                              <p:cond delay="500"/>
                            </p:stCondLst>
                            <p:childTnLst>
                              <p:par>
                                <p:cTn id="32" presetID="18" presetClass="entr" presetSubtype="6" fill="hold" nodeType="afterEffect">
                                  <p:stCondLst>
                                    <p:cond delay="0"/>
                                  </p:stCondLst>
                                  <p:childTnLst>
                                    <p:set>
                                      <p:cBhvr>
                                        <p:cTn id="33" dur="1" fill="hold">
                                          <p:stCondLst>
                                            <p:cond delay="0"/>
                                          </p:stCondLst>
                                        </p:cTn>
                                        <p:tgtEl>
                                          <p:spTgt spid="131098"/>
                                        </p:tgtEl>
                                        <p:attrNameLst>
                                          <p:attrName>style.visibility</p:attrName>
                                        </p:attrNameLst>
                                      </p:cBhvr>
                                      <p:to>
                                        <p:strVal val="visible"/>
                                      </p:to>
                                    </p:set>
                                    <p:animEffect transition="in" filter="strips(downRight)">
                                      <p:cBhvr>
                                        <p:cTn id="34" dur="500"/>
                                        <p:tgtEl>
                                          <p:spTgt spid="13109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1108">
                                            <p:txEl>
                                              <p:pRg st="0" end="0"/>
                                            </p:txEl>
                                          </p:spTgt>
                                        </p:tgtEl>
                                        <p:attrNameLst>
                                          <p:attrName>style.visibility</p:attrName>
                                        </p:attrNameLst>
                                      </p:cBhvr>
                                      <p:to>
                                        <p:strVal val="visible"/>
                                      </p:to>
                                    </p:set>
                                    <p:animEffect transition="in" filter="wipe(left)">
                                      <p:cBhvr>
                                        <p:cTn id="39" dur="500"/>
                                        <p:tgtEl>
                                          <p:spTgt spid="131108">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31108">
                                            <p:txEl>
                                              <p:pRg st="1" end="1"/>
                                            </p:txEl>
                                          </p:spTgt>
                                        </p:tgtEl>
                                        <p:attrNameLst>
                                          <p:attrName>style.visibility</p:attrName>
                                        </p:attrNameLst>
                                      </p:cBhvr>
                                      <p:to>
                                        <p:strVal val="visible"/>
                                      </p:to>
                                    </p:set>
                                    <p:animEffect transition="in" filter="wipe(left)">
                                      <p:cBhvr>
                                        <p:cTn id="44" dur="500"/>
                                        <p:tgtEl>
                                          <p:spTgt spid="131108">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nodeType="clickEffect">
                                  <p:stCondLst>
                                    <p:cond delay="0"/>
                                  </p:stCondLst>
                                  <p:childTnLst>
                                    <p:set>
                                      <p:cBhvr>
                                        <p:cTn id="48" dur="1" fill="hold">
                                          <p:stCondLst>
                                            <p:cond delay="0"/>
                                          </p:stCondLst>
                                        </p:cTn>
                                        <p:tgtEl>
                                          <p:spTgt spid="131102"/>
                                        </p:tgtEl>
                                        <p:attrNameLst>
                                          <p:attrName>style.visibility</p:attrName>
                                        </p:attrNameLst>
                                      </p:cBhvr>
                                      <p:to>
                                        <p:strVal val="visible"/>
                                      </p:to>
                                    </p:set>
                                    <p:animEffect transition="in" filter="strips(downLeft)">
                                      <p:cBhvr>
                                        <p:cTn id="49" dur="500"/>
                                        <p:tgtEl>
                                          <p:spTgt spid="131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build="p"/>
      <p:bldP spid="131076" grpId="0" build="p"/>
      <p:bldP spid="131079" grpId="0" build="p" bldLvl="5"/>
      <p:bldP spid="131101" grpId="0" animBg="1"/>
      <p:bldP spid="131108" grpId="0" build="p"/>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p:cNvSpPr>
            <a:spLocks noGrp="1" noRot="1" noChangeArrowheads="1"/>
          </p:cNvSpPr>
          <p:nvPr>
            <p:ph type="title"/>
          </p:nvPr>
        </p:nvSpPr>
        <p:spPr>
          <a:xfrm>
            <a:off x="304800" y="381000"/>
            <a:ext cx="8351838" cy="1139825"/>
          </a:xfrm>
        </p:spPr>
        <p:txBody>
          <a:bodyPr/>
          <a:lstStyle/>
          <a:p>
            <a:pPr marL="2341563" indent="-2341563" eaLnBrk="1" hangingPunct="1">
              <a:defRPr/>
            </a:pPr>
            <a:r>
              <a:rPr lang="en-US" sz="3800"/>
              <a:t>EXAMPLE 1:  	</a:t>
            </a:r>
            <a:r>
              <a:rPr lang="en-US" sz="4000"/>
              <a:t>A Change in Demand</a:t>
            </a:r>
            <a:br>
              <a:rPr lang="en-US" sz="4000"/>
            </a:br>
            <a:endParaRPr lang="en-US" sz="4000"/>
          </a:p>
        </p:txBody>
      </p:sp>
      <p:grpSp>
        <p:nvGrpSpPr>
          <p:cNvPr id="164866" name="Group 3"/>
          <p:cNvGrpSpPr>
            <a:grpSpLocks/>
          </p:cNvGrpSpPr>
          <p:nvPr/>
        </p:nvGrpSpPr>
        <p:grpSpPr bwMode="auto">
          <a:xfrm>
            <a:off x="4094163" y="1179513"/>
            <a:ext cx="4422775" cy="4106862"/>
            <a:chOff x="2579" y="785"/>
            <a:chExt cx="2786" cy="2420"/>
          </a:xfrm>
        </p:grpSpPr>
        <p:grpSp>
          <p:nvGrpSpPr>
            <p:cNvPr id="164890" name="Group 4"/>
            <p:cNvGrpSpPr>
              <a:grpSpLocks/>
            </p:cNvGrpSpPr>
            <p:nvPr/>
          </p:nvGrpSpPr>
          <p:grpSpPr bwMode="auto">
            <a:xfrm>
              <a:off x="2697" y="1037"/>
              <a:ext cx="2409" cy="2049"/>
              <a:chOff x="1098" y="1361"/>
              <a:chExt cx="2116" cy="2027"/>
            </a:xfrm>
          </p:grpSpPr>
          <p:sp>
            <p:nvSpPr>
              <p:cNvPr id="164893" name="Line 5"/>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164894" name="Line 6"/>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164891" name="Text Box 7"/>
            <p:cNvSpPr txBox="1">
              <a:spLocks noChangeArrowheads="1"/>
            </p:cNvSpPr>
            <p:nvPr/>
          </p:nvSpPr>
          <p:spPr bwMode="auto">
            <a:xfrm>
              <a:off x="2579" y="785"/>
              <a:ext cx="267" cy="269"/>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164892" name="Text Box 8"/>
            <p:cNvSpPr txBox="1">
              <a:spLocks noChangeArrowheads="1"/>
            </p:cNvSpPr>
            <p:nvPr/>
          </p:nvSpPr>
          <p:spPr bwMode="auto">
            <a:xfrm>
              <a:off x="5075" y="2936"/>
              <a:ext cx="290" cy="269"/>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grpSp>
        <p:nvGrpSpPr>
          <p:cNvPr id="164867" name="Group 9"/>
          <p:cNvGrpSpPr>
            <a:grpSpLocks/>
          </p:cNvGrpSpPr>
          <p:nvPr/>
        </p:nvGrpSpPr>
        <p:grpSpPr bwMode="auto">
          <a:xfrm>
            <a:off x="4524375" y="1957388"/>
            <a:ext cx="2486025" cy="2901950"/>
            <a:chOff x="2850" y="1233"/>
            <a:chExt cx="1566" cy="1828"/>
          </a:xfrm>
        </p:grpSpPr>
        <p:sp>
          <p:nvSpPr>
            <p:cNvPr id="164888" name="Line 10"/>
            <p:cNvSpPr>
              <a:spLocks noChangeShapeType="1"/>
            </p:cNvSpPr>
            <p:nvPr/>
          </p:nvSpPr>
          <p:spPr bwMode="auto">
            <a:xfrm>
              <a:off x="2850" y="1233"/>
              <a:ext cx="1263" cy="1587"/>
            </a:xfrm>
            <a:prstGeom prst="line">
              <a:avLst/>
            </a:prstGeom>
            <a:noFill/>
            <a:ln w="38100">
              <a:solidFill>
                <a:srgbClr val="003399"/>
              </a:solidFill>
              <a:round/>
              <a:headEnd/>
              <a:tailEnd/>
            </a:ln>
          </p:spPr>
          <p:txBody>
            <a:bodyPr/>
            <a:lstStyle/>
            <a:p>
              <a:endParaRPr lang="en-US"/>
            </a:p>
          </p:txBody>
        </p:sp>
        <p:sp>
          <p:nvSpPr>
            <p:cNvPr id="164889" name="Text Box 11"/>
            <p:cNvSpPr txBox="1">
              <a:spLocks noChangeArrowheads="1"/>
            </p:cNvSpPr>
            <p:nvPr/>
          </p:nvSpPr>
          <p:spPr bwMode="auto">
            <a:xfrm>
              <a:off x="4072" y="2773"/>
              <a:ext cx="344" cy="288"/>
            </a:xfrm>
            <a:prstGeom prst="rect">
              <a:avLst/>
            </a:prstGeom>
            <a:noFill/>
            <a:ln w="9525">
              <a:noFill/>
              <a:miter lim="800000"/>
              <a:headEnd/>
              <a:tailEnd/>
            </a:ln>
          </p:spPr>
          <p:txBody>
            <a:bodyPr>
              <a:spAutoFit/>
            </a:bodyPr>
            <a:lstStyle/>
            <a:p>
              <a:pPr algn="ctr">
                <a:spcBef>
                  <a:spcPct val="50000"/>
                </a:spcBef>
              </a:pPr>
              <a:r>
                <a:rPr lang="en-US" sz="2400">
                  <a:cs typeface="Arial" charset="0"/>
                </a:rPr>
                <a:t>D</a:t>
              </a:r>
              <a:r>
                <a:rPr lang="en-US" sz="2400" baseline="-25000">
                  <a:cs typeface="Arial" charset="0"/>
                </a:rPr>
                <a:t>1</a:t>
              </a:r>
            </a:p>
          </p:txBody>
        </p:sp>
      </p:grpSp>
      <p:grpSp>
        <p:nvGrpSpPr>
          <p:cNvPr id="164868" name="Group 12"/>
          <p:cNvGrpSpPr>
            <a:grpSpLocks/>
          </p:cNvGrpSpPr>
          <p:nvPr/>
        </p:nvGrpSpPr>
        <p:grpSpPr bwMode="auto">
          <a:xfrm>
            <a:off x="4868863" y="1625600"/>
            <a:ext cx="1933575" cy="2901950"/>
            <a:chOff x="3067" y="1024"/>
            <a:chExt cx="1218" cy="1828"/>
          </a:xfrm>
        </p:grpSpPr>
        <p:sp>
          <p:nvSpPr>
            <p:cNvPr id="164886" name="Line 13"/>
            <p:cNvSpPr>
              <a:spLocks noChangeShapeType="1"/>
            </p:cNvSpPr>
            <p:nvPr/>
          </p:nvSpPr>
          <p:spPr bwMode="auto">
            <a:xfrm flipV="1">
              <a:off x="3067" y="1278"/>
              <a:ext cx="949" cy="1574"/>
            </a:xfrm>
            <a:prstGeom prst="line">
              <a:avLst/>
            </a:prstGeom>
            <a:noFill/>
            <a:ln w="38100">
              <a:solidFill>
                <a:srgbClr val="003399"/>
              </a:solidFill>
              <a:round/>
              <a:headEnd/>
              <a:tailEnd/>
            </a:ln>
          </p:spPr>
          <p:txBody>
            <a:bodyPr/>
            <a:lstStyle/>
            <a:p>
              <a:endParaRPr lang="en-US"/>
            </a:p>
          </p:txBody>
        </p:sp>
        <p:sp>
          <p:nvSpPr>
            <p:cNvPr id="164887" name="Text Box 14"/>
            <p:cNvSpPr txBox="1">
              <a:spLocks noChangeArrowheads="1"/>
            </p:cNvSpPr>
            <p:nvPr/>
          </p:nvSpPr>
          <p:spPr bwMode="auto">
            <a:xfrm>
              <a:off x="3920" y="1024"/>
              <a:ext cx="365" cy="288"/>
            </a:xfrm>
            <a:prstGeom prst="rect">
              <a:avLst/>
            </a:prstGeom>
            <a:noFill/>
            <a:ln w="9525">
              <a:noFill/>
              <a:miter lim="800000"/>
              <a:headEnd/>
              <a:tailEnd/>
            </a:ln>
          </p:spPr>
          <p:txBody>
            <a:bodyPr>
              <a:spAutoFit/>
            </a:bodyPr>
            <a:lstStyle/>
            <a:p>
              <a:pPr algn="ctr">
                <a:spcBef>
                  <a:spcPct val="50000"/>
                </a:spcBef>
              </a:pPr>
              <a:r>
                <a:rPr lang="en-US" sz="2400">
                  <a:cs typeface="Arial" charset="0"/>
                </a:rPr>
                <a:t>S</a:t>
              </a:r>
              <a:r>
                <a:rPr lang="en-US" sz="2400" baseline="-25000">
                  <a:cs typeface="Arial" charset="0"/>
                </a:rPr>
                <a:t>1</a:t>
              </a:r>
            </a:p>
          </p:txBody>
        </p:sp>
      </p:grpSp>
      <p:grpSp>
        <p:nvGrpSpPr>
          <p:cNvPr id="164869" name="Group 15"/>
          <p:cNvGrpSpPr>
            <a:grpSpLocks/>
          </p:cNvGrpSpPr>
          <p:nvPr/>
        </p:nvGrpSpPr>
        <p:grpSpPr bwMode="auto">
          <a:xfrm>
            <a:off x="3783013" y="3136900"/>
            <a:ext cx="2060575" cy="2327275"/>
            <a:chOff x="2383" y="1976"/>
            <a:chExt cx="1298" cy="1466"/>
          </a:xfrm>
        </p:grpSpPr>
        <p:sp>
          <p:nvSpPr>
            <p:cNvPr id="164881" name="Text Box 16"/>
            <p:cNvSpPr txBox="1">
              <a:spLocks noChangeArrowheads="1"/>
            </p:cNvSpPr>
            <p:nvPr/>
          </p:nvSpPr>
          <p:spPr bwMode="auto">
            <a:xfrm>
              <a:off x="2383" y="1976"/>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P</a:t>
              </a:r>
              <a:r>
                <a:rPr lang="en-US" sz="2400" b="1" baseline="-25000">
                  <a:cs typeface="Arial" charset="0"/>
                </a:rPr>
                <a:t>1</a:t>
              </a:r>
            </a:p>
          </p:txBody>
        </p:sp>
        <p:sp>
          <p:nvSpPr>
            <p:cNvPr id="164882" name="Oval 17"/>
            <p:cNvSpPr>
              <a:spLocks noChangeArrowheads="1"/>
            </p:cNvSpPr>
            <p:nvPr/>
          </p:nvSpPr>
          <p:spPr bwMode="auto">
            <a:xfrm>
              <a:off x="3481" y="2043"/>
              <a:ext cx="88" cy="87"/>
            </a:xfrm>
            <a:prstGeom prst="ellipse">
              <a:avLst/>
            </a:prstGeom>
            <a:solidFill>
              <a:srgbClr val="000000"/>
            </a:solidFill>
            <a:ln w="9525">
              <a:noFill/>
              <a:prstDash val="dash"/>
              <a:round/>
              <a:headEnd/>
              <a:tailEnd/>
            </a:ln>
          </p:spPr>
          <p:txBody>
            <a:bodyPr wrap="none" anchor="ctr"/>
            <a:lstStyle/>
            <a:p>
              <a:pPr eaLnBrk="0" hangingPunct="0"/>
              <a:endParaRPr lang="en-US"/>
            </a:p>
          </p:txBody>
        </p:sp>
        <p:sp>
          <p:nvSpPr>
            <p:cNvPr id="164883" name="Line 18"/>
            <p:cNvSpPr>
              <a:spLocks noChangeShapeType="1"/>
            </p:cNvSpPr>
            <p:nvPr/>
          </p:nvSpPr>
          <p:spPr bwMode="auto">
            <a:xfrm>
              <a:off x="2701" y="2090"/>
              <a:ext cx="823" cy="0"/>
            </a:xfrm>
            <a:prstGeom prst="line">
              <a:avLst/>
            </a:prstGeom>
            <a:noFill/>
            <a:ln w="9525">
              <a:solidFill>
                <a:schemeClr val="tx1"/>
              </a:solidFill>
              <a:prstDash val="lgDash"/>
              <a:round/>
              <a:headEnd/>
              <a:tailEnd/>
            </a:ln>
          </p:spPr>
          <p:txBody>
            <a:bodyPr/>
            <a:lstStyle/>
            <a:p>
              <a:endParaRPr lang="en-US"/>
            </a:p>
          </p:txBody>
        </p:sp>
        <p:sp>
          <p:nvSpPr>
            <p:cNvPr id="164884" name="Line 19"/>
            <p:cNvSpPr>
              <a:spLocks noChangeShapeType="1"/>
            </p:cNvSpPr>
            <p:nvPr/>
          </p:nvSpPr>
          <p:spPr bwMode="auto">
            <a:xfrm>
              <a:off x="3527" y="2088"/>
              <a:ext cx="0" cy="1117"/>
            </a:xfrm>
            <a:prstGeom prst="line">
              <a:avLst/>
            </a:prstGeom>
            <a:noFill/>
            <a:ln w="9525">
              <a:solidFill>
                <a:schemeClr val="tx1"/>
              </a:solidFill>
              <a:prstDash val="lgDash"/>
              <a:round/>
              <a:headEnd/>
              <a:tailEnd/>
            </a:ln>
          </p:spPr>
          <p:txBody>
            <a:bodyPr/>
            <a:lstStyle/>
            <a:p>
              <a:endParaRPr lang="en-US"/>
            </a:p>
          </p:txBody>
        </p:sp>
        <p:sp>
          <p:nvSpPr>
            <p:cNvPr id="164885" name="Text Box 20"/>
            <p:cNvSpPr txBox="1">
              <a:spLocks noChangeArrowheads="1"/>
            </p:cNvSpPr>
            <p:nvPr/>
          </p:nvSpPr>
          <p:spPr bwMode="auto">
            <a:xfrm>
              <a:off x="3373" y="3212"/>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Q</a:t>
              </a:r>
              <a:r>
                <a:rPr lang="en-US" sz="2400" b="1" baseline="-25000">
                  <a:cs typeface="Arial" charset="0"/>
                </a:rPr>
                <a:t>1</a:t>
              </a:r>
            </a:p>
          </p:txBody>
        </p:sp>
      </p:grpSp>
      <p:grpSp>
        <p:nvGrpSpPr>
          <p:cNvPr id="164870" name="Group 21"/>
          <p:cNvGrpSpPr>
            <a:grpSpLocks/>
          </p:cNvGrpSpPr>
          <p:nvPr/>
        </p:nvGrpSpPr>
        <p:grpSpPr bwMode="auto">
          <a:xfrm>
            <a:off x="5665788" y="1854200"/>
            <a:ext cx="2486025" cy="2901950"/>
            <a:chOff x="3569" y="1168"/>
            <a:chExt cx="1566" cy="1828"/>
          </a:xfrm>
        </p:grpSpPr>
        <p:sp>
          <p:nvSpPr>
            <p:cNvPr id="164879" name="Line 22"/>
            <p:cNvSpPr>
              <a:spLocks noChangeShapeType="1"/>
            </p:cNvSpPr>
            <p:nvPr/>
          </p:nvSpPr>
          <p:spPr bwMode="auto">
            <a:xfrm>
              <a:off x="3569" y="1168"/>
              <a:ext cx="1263" cy="1587"/>
            </a:xfrm>
            <a:prstGeom prst="line">
              <a:avLst/>
            </a:prstGeom>
            <a:noFill/>
            <a:ln w="38100">
              <a:solidFill>
                <a:srgbClr val="FF0000"/>
              </a:solidFill>
              <a:round/>
              <a:headEnd/>
              <a:tailEnd/>
            </a:ln>
          </p:spPr>
          <p:txBody>
            <a:bodyPr/>
            <a:lstStyle/>
            <a:p>
              <a:endParaRPr lang="en-US"/>
            </a:p>
          </p:txBody>
        </p:sp>
        <p:sp>
          <p:nvSpPr>
            <p:cNvPr id="164880" name="Text Box 23"/>
            <p:cNvSpPr txBox="1">
              <a:spLocks noChangeArrowheads="1"/>
            </p:cNvSpPr>
            <p:nvPr/>
          </p:nvSpPr>
          <p:spPr bwMode="auto">
            <a:xfrm>
              <a:off x="4791" y="2708"/>
              <a:ext cx="344" cy="288"/>
            </a:xfrm>
            <a:prstGeom prst="rect">
              <a:avLst/>
            </a:prstGeom>
            <a:noFill/>
            <a:ln w="9525">
              <a:noFill/>
              <a:miter lim="800000"/>
              <a:headEnd/>
              <a:tailEnd/>
            </a:ln>
          </p:spPr>
          <p:txBody>
            <a:bodyPr>
              <a:spAutoFit/>
            </a:bodyPr>
            <a:lstStyle/>
            <a:p>
              <a:pPr algn="ctr">
                <a:spcBef>
                  <a:spcPct val="50000"/>
                </a:spcBef>
              </a:pPr>
              <a:r>
                <a:rPr lang="en-US" sz="2400">
                  <a:cs typeface="Arial" charset="0"/>
                </a:rPr>
                <a:t>D</a:t>
              </a:r>
              <a:r>
                <a:rPr lang="en-US" sz="2400" baseline="-25000">
                  <a:cs typeface="Arial" charset="0"/>
                </a:rPr>
                <a:t>2</a:t>
              </a:r>
            </a:p>
          </p:txBody>
        </p:sp>
      </p:grpSp>
      <p:sp>
        <p:nvSpPr>
          <p:cNvPr id="164871" name="Line 24"/>
          <p:cNvSpPr>
            <a:spLocks noChangeShapeType="1"/>
          </p:cNvSpPr>
          <p:nvPr/>
        </p:nvSpPr>
        <p:spPr bwMode="auto">
          <a:xfrm>
            <a:off x="4787900" y="2192338"/>
            <a:ext cx="1068388" cy="0"/>
          </a:xfrm>
          <a:prstGeom prst="line">
            <a:avLst/>
          </a:prstGeom>
          <a:noFill/>
          <a:ln w="57150">
            <a:solidFill>
              <a:srgbClr val="A50021"/>
            </a:solidFill>
            <a:round/>
            <a:headEnd/>
            <a:tailEnd type="triangle" w="lg" len="med"/>
          </a:ln>
        </p:spPr>
        <p:txBody>
          <a:bodyPr/>
          <a:lstStyle/>
          <a:p>
            <a:endParaRPr lang="en-US"/>
          </a:p>
        </p:txBody>
      </p:sp>
      <p:sp>
        <p:nvSpPr>
          <p:cNvPr id="164872" name="Text Box 25"/>
          <p:cNvSpPr txBox="1">
            <a:spLocks noChangeArrowheads="1"/>
          </p:cNvSpPr>
          <p:nvPr/>
        </p:nvSpPr>
        <p:spPr bwMode="auto">
          <a:xfrm>
            <a:off x="3775075" y="2252663"/>
            <a:ext cx="488950" cy="365125"/>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P</a:t>
            </a:r>
            <a:r>
              <a:rPr lang="en-US" sz="2400" b="1" baseline="-25000">
                <a:cs typeface="Arial" charset="0"/>
              </a:rPr>
              <a:t>2</a:t>
            </a:r>
          </a:p>
        </p:txBody>
      </p:sp>
      <p:sp>
        <p:nvSpPr>
          <p:cNvPr id="164873" name="Oval 26"/>
          <p:cNvSpPr>
            <a:spLocks noChangeArrowheads="1"/>
          </p:cNvSpPr>
          <p:nvPr/>
        </p:nvSpPr>
        <p:spPr bwMode="auto">
          <a:xfrm>
            <a:off x="6061075" y="2360613"/>
            <a:ext cx="139700" cy="138112"/>
          </a:xfrm>
          <a:prstGeom prst="ellipse">
            <a:avLst/>
          </a:prstGeom>
          <a:solidFill>
            <a:srgbClr val="000000"/>
          </a:solidFill>
          <a:ln w="9525">
            <a:noFill/>
            <a:prstDash val="dash"/>
            <a:round/>
            <a:headEnd/>
            <a:tailEnd/>
          </a:ln>
        </p:spPr>
        <p:txBody>
          <a:bodyPr wrap="none" anchor="ctr"/>
          <a:lstStyle/>
          <a:p>
            <a:pPr eaLnBrk="0" hangingPunct="0"/>
            <a:endParaRPr lang="en-US"/>
          </a:p>
        </p:txBody>
      </p:sp>
      <p:sp>
        <p:nvSpPr>
          <p:cNvPr id="164874" name="Text Box 27"/>
          <p:cNvSpPr txBox="1">
            <a:spLocks noChangeArrowheads="1"/>
          </p:cNvSpPr>
          <p:nvPr/>
        </p:nvSpPr>
        <p:spPr bwMode="auto">
          <a:xfrm>
            <a:off x="5884863" y="5106988"/>
            <a:ext cx="488950" cy="365125"/>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Q</a:t>
            </a:r>
            <a:r>
              <a:rPr lang="en-US" sz="2400" b="1" baseline="-25000">
                <a:cs typeface="Arial" charset="0"/>
              </a:rPr>
              <a:t>2</a:t>
            </a:r>
          </a:p>
        </p:txBody>
      </p:sp>
      <p:sp>
        <p:nvSpPr>
          <p:cNvPr id="164875" name="Line 28"/>
          <p:cNvSpPr>
            <a:spLocks noChangeShapeType="1"/>
          </p:cNvSpPr>
          <p:nvPr/>
        </p:nvSpPr>
        <p:spPr bwMode="auto">
          <a:xfrm flipH="1">
            <a:off x="4286250" y="2436813"/>
            <a:ext cx="1849438" cy="0"/>
          </a:xfrm>
          <a:prstGeom prst="line">
            <a:avLst/>
          </a:prstGeom>
          <a:noFill/>
          <a:ln w="9525">
            <a:solidFill>
              <a:schemeClr val="tx1"/>
            </a:solidFill>
            <a:prstDash val="lgDash"/>
            <a:round/>
            <a:headEnd/>
            <a:tailEnd/>
          </a:ln>
        </p:spPr>
        <p:txBody>
          <a:bodyPr/>
          <a:lstStyle/>
          <a:p>
            <a:endParaRPr lang="en-US"/>
          </a:p>
        </p:txBody>
      </p:sp>
      <p:sp>
        <p:nvSpPr>
          <p:cNvPr id="164876" name="Line 29"/>
          <p:cNvSpPr>
            <a:spLocks noChangeShapeType="1"/>
          </p:cNvSpPr>
          <p:nvPr/>
        </p:nvSpPr>
        <p:spPr bwMode="auto">
          <a:xfrm>
            <a:off x="6130925" y="2436813"/>
            <a:ext cx="0" cy="2643187"/>
          </a:xfrm>
          <a:prstGeom prst="line">
            <a:avLst/>
          </a:prstGeom>
          <a:noFill/>
          <a:ln w="9525">
            <a:solidFill>
              <a:schemeClr val="tx1"/>
            </a:solidFill>
            <a:prstDash val="lgDash"/>
            <a:round/>
            <a:headEnd/>
            <a:tailEnd/>
          </a:ln>
        </p:spPr>
        <p:txBody>
          <a:bodyPr/>
          <a:lstStyle/>
          <a:p>
            <a:endParaRPr lang="en-US"/>
          </a:p>
        </p:txBody>
      </p:sp>
      <p:sp>
        <p:nvSpPr>
          <p:cNvPr id="133150" name="Text Box 30"/>
          <p:cNvSpPr txBox="1">
            <a:spLocks noChangeArrowheads="1"/>
          </p:cNvSpPr>
          <p:nvPr/>
        </p:nvSpPr>
        <p:spPr bwMode="auto">
          <a:xfrm>
            <a:off x="517525" y="1025525"/>
            <a:ext cx="2965450" cy="2892425"/>
          </a:xfrm>
          <a:prstGeom prst="rect">
            <a:avLst/>
          </a:prstGeom>
          <a:noFill/>
          <a:ln w="9525">
            <a:noFill/>
            <a:miter lim="800000"/>
            <a:headEnd/>
            <a:tailEnd/>
          </a:ln>
        </p:spPr>
        <p:txBody>
          <a:bodyPr>
            <a:spAutoFit/>
          </a:bodyPr>
          <a:lstStyle/>
          <a:p>
            <a:pPr>
              <a:lnSpc>
                <a:spcPct val="105000"/>
              </a:lnSpc>
              <a:spcBef>
                <a:spcPct val="15000"/>
              </a:spcBef>
              <a:buClr>
                <a:srgbClr val="00B85C"/>
              </a:buClr>
              <a:buSzPct val="120000"/>
              <a:buFont typeface="Wingdings" pitchFamily="2" charset="2"/>
              <a:buNone/>
            </a:pPr>
            <a:r>
              <a:rPr lang="en-US" sz="2500">
                <a:cs typeface="Arial" charset="0"/>
              </a:rPr>
              <a:t>Notice:  </a:t>
            </a:r>
            <a:br>
              <a:rPr lang="en-US" sz="2500">
                <a:cs typeface="Arial" charset="0"/>
              </a:rPr>
            </a:br>
            <a:r>
              <a:rPr lang="en-US" sz="2500">
                <a:cs typeface="Arial" charset="0"/>
              </a:rPr>
              <a:t>When </a:t>
            </a:r>
            <a:r>
              <a:rPr lang="en-US" sz="2500" b="1" i="1">
                <a:cs typeface="Arial" charset="0"/>
              </a:rPr>
              <a:t>P</a:t>
            </a:r>
            <a:r>
              <a:rPr lang="en-US" sz="2500">
                <a:cs typeface="Arial" charset="0"/>
              </a:rPr>
              <a:t> rises, producers supply </a:t>
            </a:r>
            <a:br>
              <a:rPr lang="en-US" sz="2500">
                <a:cs typeface="Arial" charset="0"/>
              </a:rPr>
            </a:br>
            <a:r>
              <a:rPr lang="en-US" sz="2500">
                <a:cs typeface="Arial" charset="0"/>
              </a:rPr>
              <a:t>a larger quantity </a:t>
            </a:r>
            <a:br>
              <a:rPr lang="en-US" sz="2500">
                <a:cs typeface="Arial" charset="0"/>
              </a:rPr>
            </a:br>
            <a:r>
              <a:rPr lang="en-US" sz="2500">
                <a:cs typeface="Arial" charset="0"/>
              </a:rPr>
              <a:t>of hybrids, even though the </a:t>
            </a:r>
            <a:r>
              <a:rPr lang="en-US" sz="2500" b="1">
                <a:cs typeface="Arial" charset="0"/>
              </a:rPr>
              <a:t>S</a:t>
            </a:r>
            <a:r>
              <a:rPr lang="en-US" sz="2500">
                <a:cs typeface="Arial" charset="0"/>
              </a:rPr>
              <a:t> curve has not shifted. </a:t>
            </a:r>
          </a:p>
        </p:txBody>
      </p:sp>
      <p:sp>
        <p:nvSpPr>
          <p:cNvPr id="133151" name="Text Box 31"/>
          <p:cNvSpPr txBox="1">
            <a:spLocks noChangeArrowheads="1"/>
          </p:cNvSpPr>
          <p:nvPr/>
        </p:nvSpPr>
        <p:spPr bwMode="auto">
          <a:xfrm>
            <a:off x="534988" y="4003675"/>
            <a:ext cx="2967037" cy="2193925"/>
          </a:xfrm>
          <a:prstGeom prst="rect">
            <a:avLst/>
          </a:prstGeom>
          <a:solidFill>
            <a:srgbClr val="FFFF99"/>
          </a:solidFill>
          <a:ln w="9525">
            <a:solidFill>
              <a:schemeClr val="tx1"/>
            </a:solidFill>
            <a:miter lim="800000"/>
            <a:headEnd/>
            <a:tailEnd/>
          </a:ln>
          <a:effectLst/>
        </p:spPr>
        <p:txBody>
          <a:bodyPr lIns="137160" tIns="91440" bIns="91440">
            <a:spAutoFit/>
          </a:bodyPr>
          <a:lstStyle/>
          <a:p>
            <a:pPr>
              <a:lnSpc>
                <a:spcPct val="105000"/>
              </a:lnSpc>
              <a:spcBef>
                <a:spcPct val="15000"/>
              </a:spcBef>
              <a:buClr>
                <a:srgbClr val="00B85C"/>
              </a:buClr>
              <a:buSzPct val="120000"/>
              <a:buFont typeface="Wingdings" pitchFamily="2" charset="2"/>
              <a:buNone/>
              <a:defRPr/>
            </a:pPr>
            <a:r>
              <a:rPr lang="en-US" sz="2500" b="1" i="1">
                <a:effectLst>
                  <a:outerShdw blurRad="38100" dist="38100" dir="2700000" algn="tl">
                    <a:srgbClr val="000000"/>
                  </a:outerShdw>
                </a:effectLst>
                <a:cs typeface="Arial" charset="0"/>
              </a:rPr>
              <a:t>Always be careful to distinguish b/w a shift in a curve and a movement along the curve.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50">
                                            <p:txEl>
                                              <p:pRg st="0" end="0"/>
                                            </p:txEl>
                                          </p:spTgt>
                                        </p:tgtEl>
                                        <p:attrNameLst>
                                          <p:attrName>style.visibility</p:attrName>
                                        </p:attrNameLst>
                                      </p:cBhvr>
                                      <p:to>
                                        <p:strVal val="visible"/>
                                      </p:to>
                                    </p:set>
                                    <p:animEffect transition="in" filter="wipe(left)">
                                      <p:cBhvr>
                                        <p:cTn id="7" dur="500"/>
                                        <p:tgtEl>
                                          <p:spTgt spid="1331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51"/>
                                        </p:tgtEl>
                                        <p:attrNameLst>
                                          <p:attrName>style.visibility</p:attrName>
                                        </p:attrNameLst>
                                      </p:cBhvr>
                                      <p:to>
                                        <p:strVal val="visible"/>
                                      </p:to>
                                    </p:set>
                                    <p:animEffect transition="in" filter="dissolve">
                                      <p:cBhvr>
                                        <p:cTn id="12" dur="500"/>
                                        <p:tgtEl>
                                          <p:spTgt spid="133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0" grpId="0" build="p"/>
      <p:bldP spid="133151"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Rot="1" noChangeArrowheads="1"/>
          </p:cNvSpPr>
          <p:nvPr>
            <p:ph type="title"/>
          </p:nvPr>
        </p:nvSpPr>
        <p:spPr>
          <a:xfrm>
            <a:off x="0" y="0"/>
            <a:ext cx="9144000" cy="649288"/>
          </a:xfrm>
        </p:spPr>
        <p:txBody>
          <a:bodyPr/>
          <a:lstStyle/>
          <a:p>
            <a:pPr algn="ctr" eaLnBrk="1" hangingPunct="1">
              <a:defRPr/>
            </a:pPr>
            <a:r>
              <a:rPr lang="en-US" sz="3600"/>
              <a:t>Shift vs. Movement Along Curve</a:t>
            </a:r>
          </a:p>
        </p:txBody>
      </p:sp>
      <p:sp>
        <p:nvSpPr>
          <p:cNvPr id="135171" name="Rectangle 3"/>
          <p:cNvSpPr>
            <a:spLocks noGrp="1" noRot="1" noChangeArrowheads="1"/>
          </p:cNvSpPr>
          <p:nvPr>
            <p:ph type="body" idx="1"/>
          </p:nvPr>
        </p:nvSpPr>
        <p:spPr>
          <a:xfrm>
            <a:off x="0" y="533400"/>
            <a:ext cx="9144000" cy="5815013"/>
          </a:xfrm>
        </p:spPr>
        <p:txBody>
          <a:bodyPr/>
          <a:lstStyle/>
          <a:p>
            <a:pPr eaLnBrk="1" hangingPunct="1">
              <a:spcBef>
                <a:spcPct val="10000"/>
              </a:spcBef>
              <a:defRPr/>
            </a:pPr>
            <a:r>
              <a:rPr lang="en-US" b="1">
                <a:solidFill>
                  <a:srgbClr val="CC0000"/>
                </a:solidFill>
              </a:rPr>
              <a:t>Change in supply:</a:t>
            </a:r>
            <a:r>
              <a:rPr lang="en-US"/>
              <a:t>  a shift in the </a:t>
            </a:r>
            <a:r>
              <a:rPr lang="en-US" b="1"/>
              <a:t>S</a:t>
            </a:r>
            <a:r>
              <a:rPr lang="en-US"/>
              <a:t> curve</a:t>
            </a:r>
          </a:p>
          <a:p>
            <a:pPr lvl="1" eaLnBrk="1" hangingPunct="1">
              <a:spcBef>
                <a:spcPct val="10000"/>
              </a:spcBef>
              <a:defRPr/>
            </a:pPr>
            <a:r>
              <a:rPr lang="en-US"/>
              <a:t>occurs when a non-price determinant of supply changes (like technology or costs)</a:t>
            </a:r>
          </a:p>
          <a:p>
            <a:pPr eaLnBrk="1" hangingPunct="1">
              <a:spcBef>
                <a:spcPct val="35000"/>
              </a:spcBef>
              <a:defRPr/>
            </a:pPr>
            <a:r>
              <a:rPr lang="en-US" b="1">
                <a:solidFill>
                  <a:srgbClr val="CC0000"/>
                </a:solidFill>
              </a:rPr>
              <a:t>Change in the quantity supplied:</a:t>
            </a:r>
            <a:r>
              <a:rPr lang="en-US"/>
              <a:t> </a:t>
            </a:r>
            <a:br>
              <a:rPr lang="en-US"/>
            </a:br>
            <a:r>
              <a:rPr lang="en-US"/>
              <a:t>a movement along a fixed </a:t>
            </a:r>
            <a:r>
              <a:rPr lang="en-US" b="1"/>
              <a:t>S</a:t>
            </a:r>
            <a:r>
              <a:rPr lang="en-US"/>
              <a:t> curve </a:t>
            </a:r>
          </a:p>
          <a:p>
            <a:pPr lvl="1" eaLnBrk="1" hangingPunct="1">
              <a:spcBef>
                <a:spcPct val="10000"/>
              </a:spcBef>
              <a:defRPr/>
            </a:pPr>
            <a:r>
              <a:rPr lang="en-US"/>
              <a:t>occurs when </a:t>
            </a:r>
            <a:r>
              <a:rPr lang="en-US" b="1" i="1"/>
              <a:t>P</a:t>
            </a:r>
            <a:r>
              <a:rPr lang="en-US"/>
              <a:t> changes  </a:t>
            </a:r>
          </a:p>
          <a:p>
            <a:pPr eaLnBrk="1" hangingPunct="1">
              <a:spcBef>
                <a:spcPct val="35000"/>
              </a:spcBef>
              <a:defRPr/>
            </a:pPr>
            <a:r>
              <a:rPr lang="en-US" b="1">
                <a:solidFill>
                  <a:srgbClr val="CC0000"/>
                </a:solidFill>
              </a:rPr>
              <a:t>Change in demand:</a:t>
            </a:r>
            <a:r>
              <a:rPr lang="en-US"/>
              <a:t>  a shift in the </a:t>
            </a:r>
            <a:r>
              <a:rPr lang="en-US" b="1"/>
              <a:t>D</a:t>
            </a:r>
            <a:r>
              <a:rPr lang="en-US"/>
              <a:t> curve</a:t>
            </a:r>
          </a:p>
          <a:p>
            <a:pPr lvl="1" eaLnBrk="1" hangingPunct="1">
              <a:spcBef>
                <a:spcPct val="10000"/>
              </a:spcBef>
              <a:defRPr/>
            </a:pPr>
            <a:r>
              <a:rPr lang="en-US"/>
              <a:t>occurs when a non-price determinant of demand changes (like income or # of buyers)</a:t>
            </a:r>
          </a:p>
          <a:p>
            <a:pPr eaLnBrk="1" hangingPunct="1">
              <a:spcBef>
                <a:spcPct val="35000"/>
              </a:spcBef>
              <a:defRPr/>
            </a:pPr>
            <a:r>
              <a:rPr lang="en-US" b="1">
                <a:solidFill>
                  <a:srgbClr val="CC0000"/>
                </a:solidFill>
              </a:rPr>
              <a:t>Change in the quantity demanded:</a:t>
            </a:r>
            <a:r>
              <a:rPr lang="en-US"/>
              <a:t> </a:t>
            </a:r>
            <a:br>
              <a:rPr lang="en-US"/>
            </a:br>
            <a:r>
              <a:rPr lang="en-US"/>
              <a:t>a movement along a fixed </a:t>
            </a:r>
            <a:r>
              <a:rPr lang="en-US" b="1"/>
              <a:t>D</a:t>
            </a:r>
            <a:r>
              <a:rPr lang="en-US"/>
              <a:t> curve</a:t>
            </a:r>
          </a:p>
          <a:p>
            <a:pPr lvl="1" eaLnBrk="1" hangingPunct="1">
              <a:spcBef>
                <a:spcPct val="10000"/>
              </a:spcBef>
              <a:defRPr/>
            </a:pPr>
            <a:r>
              <a:rPr lang="en-US"/>
              <a:t>occurs when </a:t>
            </a:r>
            <a:r>
              <a:rPr lang="en-US" b="1" i="1"/>
              <a:t>P</a:t>
            </a:r>
            <a:r>
              <a:rPr lang="en-US"/>
              <a:t> changes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wipe(left)">
                                      <p:cBhvr>
                                        <p:cTn id="7" dur="500"/>
                                        <p:tgtEl>
                                          <p:spTgt spid="135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wipe(left)">
                                      <p:cBhvr>
                                        <p:cTn id="12" dur="500"/>
                                        <p:tgtEl>
                                          <p:spTgt spid="135171">
                                            <p:txEl>
                                              <p:pRg st="1" end="1"/>
                                            </p:txEl>
                                          </p:spTgt>
                                        </p:tgtEl>
                                      </p:cBhvr>
                                    </p:animEffect>
                                  </p:childTnLst>
                                  <p:subTnLst>
                                    <p:animClr clrSpc="rgb" dir="cw">
                                      <p:cBhvr override="childStyle">
                                        <p:cTn dur="1" fill="hold" display="0" masterRel="nextClick" afterEffect="1"/>
                                        <p:tgtEl>
                                          <p:spTgt spid="135171">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5171">
                                            <p:txEl>
                                              <p:pRg st="2" end="2"/>
                                            </p:txEl>
                                          </p:spTgt>
                                        </p:tgtEl>
                                        <p:attrNameLst>
                                          <p:attrName>style.visibility</p:attrName>
                                        </p:attrNameLst>
                                      </p:cBhvr>
                                      <p:to>
                                        <p:strVal val="visible"/>
                                      </p:to>
                                    </p:set>
                                    <p:animEffect transition="in" filter="wipe(left)">
                                      <p:cBhvr>
                                        <p:cTn id="17" dur="500"/>
                                        <p:tgtEl>
                                          <p:spTgt spid="135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5171">
                                            <p:txEl>
                                              <p:pRg st="3" end="3"/>
                                            </p:txEl>
                                          </p:spTgt>
                                        </p:tgtEl>
                                        <p:attrNameLst>
                                          <p:attrName>style.visibility</p:attrName>
                                        </p:attrNameLst>
                                      </p:cBhvr>
                                      <p:to>
                                        <p:strVal val="visible"/>
                                      </p:to>
                                    </p:set>
                                    <p:animEffect transition="in" filter="wipe(left)">
                                      <p:cBhvr>
                                        <p:cTn id="22" dur="500"/>
                                        <p:tgtEl>
                                          <p:spTgt spid="135171">
                                            <p:txEl>
                                              <p:pRg st="3" end="3"/>
                                            </p:txEl>
                                          </p:spTgt>
                                        </p:tgtEl>
                                      </p:cBhvr>
                                    </p:animEffect>
                                  </p:childTnLst>
                                  <p:subTnLst>
                                    <p:animClr clrSpc="rgb" dir="cw">
                                      <p:cBhvr override="childStyle">
                                        <p:cTn dur="1" fill="hold" display="0" masterRel="nextClick" afterEffect="1"/>
                                        <p:tgtEl>
                                          <p:spTgt spid="135171">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5171">
                                            <p:txEl>
                                              <p:pRg st="4" end="4"/>
                                            </p:txEl>
                                          </p:spTgt>
                                        </p:tgtEl>
                                        <p:attrNameLst>
                                          <p:attrName>style.visibility</p:attrName>
                                        </p:attrNameLst>
                                      </p:cBhvr>
                                      <p:to>
                                        <p:strVal val="visible"/>
                                      </p:to>
                                    </p:set>
                                    <p:animEffect transition="in" filter="wipe(left)">
                                      <p:cBhvr>
                                        <p:cTn id="27" dur="500"/>
                                        <p:tgtEl>
                                          <p:spTgt spid="135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5171">
                                            <p:txEl>
                                              <p:pRg st="5" end="5"/>
                                            </p:txEl>
                                          </p:spTgt>
                                        </p:tgtEl>
                                        <p:attrNameLst>
                                          <p:attrName>style.visibility</p:attrName>
                                        </p:attrNameLst>
                                      </p:cBhvr>
                                      <p:to>
                                        <p:strVal val="visible"/>
                                      </p:to>
                                    </p:set>
                                    <p:animEffect transition="in" filter="wipe(left)">
                                      <p:cBhvr>
                                        <p:cTn id="32" dur="500"/>
                                        <p:tgtEl>
                                          <p:spTgt spid="135171">
                                            <p:txEl>
                                              <p:pRg st="5" end="5"/>
                                            </p:txEl>
                                          </p:spTgt>
                                        </p:tgtEl>
                                      </p:cBhvr>
                                    </p:animEffect>
                                  </p:childTnLst>
                                  <p:subTnLst>
                                    <p:animClr clrSpc="rgb" dir="cw">
                                      <p:cBhvr override="childStyle">
                                        <p:cTn dur="1" fill="hold" display="0" masterRel="nextClick" afterEffect="1"/>
                                        <p:tgtEl>
                                          <p:spTgt spid="135171">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5171">
                                            <p:txEl>
                                              <p:pRg st="6" end="6"/>
                                            </p:txEl>
                                          </p:spTgt>
                                        </p:tgtEl>
                                        <p:attrNameLst>
                                          <p:attrName>style.visibility</p:attrName>
                                        </p:attrNameLst>
                                      </p:cBhvr>
                                      <p:to>
                                        <p:strVal val="visible"/>
                                      </p:to>
                                    </p:set>
                                    <p:animEffect transition="in" filter="wipe(left)">
                                      <p:cBhvr>
                                        <p:cTn id="37" dur="500"/>
                                        <p:tgtEl>
                                          <p:spTgt spid="135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5171">
                                            <p:txEl>
                                              <p:pRg st="7" end="7"/>
                                            </p:txEl>
                                          </p:spTgt>
                                        </p:tgtEl>
                                        <p:attrNameLst>
                                          <p:attrName>style.visibility</p:attrName>
                                        </p:attrNameLst>
                                      </p:cBhvr>
                                      <p:to>
                                        <p:strVal val="visible"/>
                                      </p:to>
                                    </p:set>
                                    <p:animEffect transition="in" filter="wipe(left)">
                                      <p:cBhvr>
                                        <p:cTn id="42" dur="500"/>
                                        <p:tgtEl>
                                          <p:spTgt spid="1351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bldLvl="5"/>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0" y="2667000"/>
            <a:ext cx="3886200" cy="2062163"/>
          </a:xfrm>
          <a:prstGeom prst="rect">
            <a:avLst/>
          </a:prstGeom>
          <a:noFill/>
          <a:ln w="9525">
            <a:noFill/>
            <a:miter lim="800000"/>
            <a:headEnd/>
            <a:tailEnd/>
          </a:ln>
        </p:spPr>
        <p:txBody>
          <a:bodyPr>
            <a:spAutoFit/>
          </a:bodyPr>
          <a:lstStyle/>
          <a:p>
            <a:pPr>
              <a:lnSpc>
                <a:spcPct val="105000"/>
              </a:lnSpc>
              <a:spcBef>
                <a:spcPct val="15000"/>
              </a:spcBef>
              <a:buClr>
                <a:srgbClr val="00B85C"/>
              </a:buClr>
              <a:buSzPct val="120000"/>
              <a:buFont typeface="Wingdings" pitchFamily="2" charset="2"/>
              <a:buNone/>
            </a:pPr>
            <a:r>
              <a:rPr lang="en-US" sz="2000" b="1">
                <a:cs typeface="Arial" charset="0"/>
              </a:rPr>
              <a:t>STEP 1:  S</a:t>
            </a:r>
            <a:r>
              <a:rPr lang="en-US" sz="2000">
                <a:cs typeface="Arial" charset="0"/>
              </a:rPr>
              <a:t> curve shifts </a:t>
            </a:r>
            <a:br>
              <a:rPr lang="en-US" sz="2000">
                <a:cs typeface="Arial" charset="0"/>
              </a:rPr>
            </a:br>
            <a:r>
              <a:rPr lang="en-US" sz="2000">
                <a:cs typeface="Arial" charset="0"/>
              </a:rPr>
              <a:t>because event affects cost of production. </a:t>
            </a:r>
          </a:p>
          <a:p>
            <a:pPr>
              <a:lnSpc>
                <a:spcPct val="105000"/>
              </a:lnSpc>
              <a:spcBef>
                <a:spcPct val="15000"/>
              </a:spcBef>
              <a:buClr>
                <a:srgbClr val="00B85C"/>
              </a:buClr>
              <a:buSzPct val="120000"/>
              <a:buFont typeface="Wingdings" pitchFamily="2" charset="2"/>
              <a:buNone/>
            </a:pPr>
            <a:r>
              <a:rPr lang="en-US" sz="2000" b="1">
                <a:cs typeface="Arial" charset="0"/>
              </a:rPr>
              <a:t>D</a:t>
            </a:r>
            <a:r>
              <a:rPr lang="en-US" sz="2000">
                <a:cs typeface="Arial" charset="0"/>
              </a:rPr>
              <a:t> curve does not shift, because production technology is not one of the factors that affect demand.</a:t>
            </a:r>
          </a:p>
        </p:txBody>
      </p:sp>
      <p:sp>
        <p:nvSpPr>
          <p:cNvPr id="137220" name="Text Box 4"/>
          <p:cNvSpPr txBox="1">
            <a:spLocks noChangeArrowheads="1"/>
          </p:cNvSpPr>
          <p:nvPr/>
        </p:nvSpPr>
        <p:spPr bwMode="auto">
          <a:xfrm>
            <a:off x="0" y="4648200"/>
            <a:ext cx="4038600" cy="1447800"/>
          </a:xfrm>
          <a:prstGeom prst="rect">
            <a:avLst/>
          </a:prstGeom>
          <a:noFill/>
          <a:ln w="9525">
            <a:noFill/>
            <a:miter lim="800000"/>
            <a:headEnd/>
            <a:tailEnd/>
          </a:ln>
        </p:spPr>
        <p:txBody>
          <a:bodyPr tIns="137160"/>
          <a:lstStyle/>
          <a:p>
            <a:pPr>
              <a:lnSpc>
                <a:spcPct val="105000"/>
              </a:lnSpc>
              <a:spcBef>
                <a:spcPct val="15000"/>
              </a:spcBef>
              <a:buClr>
                <a:srgbClr val="00B85C"/>
              </a:buClr>
              <a:buSzPct val="120000"/>
              <a:buFont typeface="Wingdings" pitchFamily="2" charset="2"/>
              <a:buNone/>
            </a:pPr>
            <a:r>
              <a:rPr lang="en-US" sz="2000" b="1">
                <a:cs typeface="Arial" charset="0"/>
              </a:rPr>
              <a:t>STEP 2:  S</a:t>
            </a:r>
            <a:r>
              <a:rPr lang="en-US" sz="2000">
                <a:cs typeface="Arial" charset="0"/>
              </a:rPr>
              <a:t> shifts </a:t>
            </a:r>
            <a:r>
              <a:rPr lang="en-US" sz="2000" u="sng">
                <a:cs typeface="Arial" charset="0"/>
              </a:rPr>
              <a:t>right</a:t>
            </a:r>
            <a:r>
              <a:rPr lang="en-US" sz="2000">
                <a:cs typeface="Arial" charset="0"/>
              </a:rPr>
              <a:t> because event reduces cost, makes production more profitable at any given price. </a:t>
            </a:r>
          </a:p>
        </p:txBody>
      </p:sp>
      <p:sp>
        <p:nvSpPr>
          <p:cNvPr id="137222" name="Rectangle 6"/>
          <p:cNvSpPr>
            <a:spLocks noGrp="1" noRot="1" noChangeArrowheads="1"/>
          </p:cNvSpPr>
          <p:nvPr>
            <p:ph type="title"/>
          </p:nvPr>
        </p:nvSpPr>
        <p:spPr>
          <a:xfrm>
            <a:off x="346075" y="163513"/>
            <a:ext cx="8351838" cy="1139825"/>
          </a:xfrm>
        </p:spPr>
        <p:txBody>
          <a:bodyPr/>
          <a:lstStyle/>
          <a:p>
            <a:pPr marL="2341563" indent="-2341563" eaLnBrk="1" hangingPunct="1">
              <a:defRPr/>
            </a:pPr>
            <a:r>
              <a:rPr lang="en-US" sz="3800"/>
              <a:t>EXAMPLE 2:  	</a:t>
            </a:r>
            <a:r>
              <a:rPr lang="en-US" sz="4000"/>
              <a:t>A Change in Supply</a:t>
            </a:r>
            <a:br>
              <a:rPr lang="en-US" sz="4000"/>
            </a:br>
            <a:endParaRPr lang="en-US" sz="4000"/>
          </a:p>
        </p:txBody>
      </p:sp>
      <p:grpSp>
        <p:nvGrpSpPr>
          <p:cNvPr id="168964" name="Group 7"/>
          <p:cNvGrpSpPr>
            <a:grpSpLocks/>
          </p:cNvGrpSpPr>
          <p:nvPr/>
        </p:nvGrpSpPr>
        <p:grpSpPr bwMode="auto">
          <a:xfrm>
            <a:off x="4094163" y="1179513"/>
            <a:ext cx="4422775" cy="4106862"/>
            <a:chOff x="2579" y="785"/>
            <a:chExt cx="2786" cy="2420"/>
          </a:xfrm>
        </p:grpSpPr>
        <p:grpSp>
          <p:nvGrpSpPr>
            <p:cNvPr id="168989" name="Group 8"/>
            <p:cNvGrpSpPr>
              <a:grpSpLocks/>
            </p:cNvGrpSpPr>
            <p:nvPr/>
          </p:nvGrpSpPr>
          <p:grpSpPr bwMode="auto">
            <a:xfrm>
              <a:off x="2697" y="1037"/>
              <a:ext cx="2409" cy="2049"/>
              <a:chOff x="1098" y="1361"/>
              <a:chExt cx="2116" cy="2027"/>
            </a:xfrm>
          </p:grpSpPr>
          <p:sp>
            <p:nvSpPr>
              <p:cNvPr id="168992" name="Line 9"/>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168993" name="Line 10"/>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168990" name="Text Box 11"/>
            <p:cNvSpPr txBox="1">
              <a:spLocks noChangeArrowheads="1"/>
            </p:cNvSpPr>
            <p:nvPr/>
          </p:nvSpPr>
          <p:spPr bwMode="auto">
            <a:xfrm>
              <a:off x="2579" y="785"/>
              <a:ext cx="267" cy="269"/>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168991" name="Text Box 12"/>
            <p:cNvSpPr txBox="1">
              <a:spLocks noChangeArrowheads="1"/>
            </p:cNvSpPr>
            <p:nvPr/>
          </p:nvSpPr>
          <p:spPr bwMode="auto">
            <a:xfrm>
              <a:off x="5075" y="2936"/>
              <a:ext cx="290" cy="269"/>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grpSp>
        <p:nvGrpSpPr>
          <p:cNvPr id="168965" name="Group 13"/>
          <p:cNvGrpSpPr>
            <a:grpSpLocks/>
          </p:cNvGrpSpPr>
          <p:nvPr/>
        </p:nvGrpSpPr>
        <p:grpSpPr bwMode="auto">
          <a:xfrm>
            <a:off x="4524375" y="1957388"/>
            <a:ext cx="2486025" cy="2901950"/>
            <a:chOff x="2850" y="1233"/>
            <a:chExt cx="1566" cy="1828"/>
          </a:xfrm>
        </p:grpSpPr>
        <p:sp>
          <p:nvSpPr>
            <p:cNvPr id="168987" name="Line 14"/>
            <p:cNvSpPr>
              <a:spLocks noChangeShapeType="1"/>
            </p:cNvSpPr>
            <p:nvPr/>
          </p:nvSpPr>
          <p:spPr bwMode="auto">
            <a:xfrm>
              <a:off x="2850" y="1233"/>
              <a:ext cx="1263" cy="1587"/>
            </a:xfrm>
            <a:prstGeom prst="line">
              <a:avLst/>
            </a:prstGeom>
            <a:noFill/>
            <a:ln w="38100">
              <a:solidFill>
                <a:srgbClr val="003399"/>
              </a:solidFill>
              <a:round/>
              <a:headEnd/>
              <a:tailEnd/>
            </a:ln>
          </p:spPr>
          <p:txBody>
            <a:bodyPr/>
            <a:lstStyle/>
            <a:p>
              <a:endParaRPr lang="en-US"/>
            </a:p>
          </p:txBody>
        </p:sp>
        <p:sp>
          <p:nvSpPr>
            <p:cNvPr id="168988" name="Text Box 15"/>
            <p:cNvSpPr txBox="1">
              <a:spLocks noChangeArrowheads="1"/>
            </p:cNvSpPr>
            <p:nvPr/>
          </p:nvSpPr>
          <p:spPr bwMode="auto">
            <a:xfrm>
              <a:off x="4072" y="2773"/>
              <a:ext cx="344" cy="288"/>
            </a:xfrm>
            <a:prstGeom prst="rect">
              <a:avLst/>
            </a:prstGeom>
            <a:noFill/>
            <a:ln w="9525">
              <a:noFill/>
              <a:miter lim="800000"/>
              <a:headEnd/>
              <a:tailEnd/>
            </a:ln>
          </p:spPr>
          <p:txBody>
            <a:bodyPr>
              <a:spAutoFit/>
            </a:bodyPr>
            <a:lstStyle/>
            <a:p>
              <a:pPr algn="ctr">
                <a:spcBef>
                  <a:spcPct val="50000"/>
                </a:spcBef>
              </a:pPr>
              <a:r>
                <a:rPr lang="en-US" sz="2400">
                  <a:cs typeface="Arial" charset="0"/>
                </a:rPr>
                <a:t>D</a:t>
              </a:r>
              <a:r>
                <a:rPr lang="en-US" sz="2400" baseline="-25000">
                  <a:cs typeface="Arial" charset="0"/>
                </a:rPr>
                <a:t>1</a:t>
              </a:r>
            </a:p>
          </p:txBody>
        </p:sp>
      </p:grpSp>
      <p:grpSp>
        <p:nvGrpSpPr>
          <p:cNvPr id="168966" name="Group 16"/>
          <p:cNvGrpSpPr>
            <a:grpSpLocks/>
          </p:cNvGrpSpPr>
          <p:nvPr/>
        </p:nvGrpSpPr>
        <p:grpSpPr bwMode="auto">
          <a:xfrm>
            <a:off x="4868863" y="1625600"/>
            <a:ext cx="1933575" cy="2901950"/>
            <a:chOff x="3067" y="1024"/>
            <a:chExt cx="1218" cy="1828"/>
          </a:xfrm>
        </p:grpSpPr>
        <p:sp>
          <p:nvSpPr>
            <p:cNvPr id="168985" name="Line 17"/>
            <p:cNvSpPr>
              <a:spLocks noChangeShapeType="1"/>
            </p:cNvSpPr>
            <p:nvPr/>
          </p:nvSpPr>
          <p:spPr bwMode="auto">
            <a:xfrm flipV="1">
              <a:off x="3067" y="1278"/>
              <a:ext cx="949" cy="1574"/>
            </a:xfrm>
            <a:prstGeom prst="line">
              <a:avLst/>
            </a:prstGeom>
            <a:noFill/>
            <a:ln w="38100">
              <a:solidFill>
                <a:srgbClr val="003399"/>
              </a:solidFill>
              <a:round/>
              <a:headEnd/>
              <a:tailEnd/>
            </a:ln>
          </p:spPr>
          <p:txBody>
            <a:bodyPr/>
            <a:lstStyle/>
            <a:p>
              <a:endParaRPr lang="en-US"/>
            </a:p>
          </p:txBody>
        </p:sp>
        <p:sp>
          <p:nvSpPr>
            <p:cNvPr id="168986" name="Text Box 18"/>
            <p:cNvSpPr txBox="1">
              <a:spLocks noChangeArrowheads="1"/>
            </p:cNvSpPr>
            <p:nvPr/>
          </p:nvSpPr>
          <p:spPr bwMode="auto">
            <a:xfrm>
              <a:off x="3920" y="1024"/>
              <a:ext cx="365" cy="288"/>
            </a:xfrm>
            <a:prstGeom prst="rect">
              <a:avLst/>
            </a:prstGeom>
            <a:noFill/>
            <a:ln w="9525">
              <a:noFill/>
              <a:miter lim="800000"/>
              <a:headEnd/>
              <a:tailEnd/>
            </a:ln>
          </p:spPr>
          <p:txBody>
            <a:bodyPr>
              <a:spAutoFit/>
            </a:bodyPr>
            <a:lstStyle/>
            <a:p>
              <a:pPr algn="ctr">
                <a:spcBef>
                  <a:spcPct val="50000"/>
                </a:spcBef>
              </a:pPr>
              <a:r>
                <a:rPr lang="en-US" sz="2400">
                  <a:cs typeface="Arial" charset="0"/>
                </a:rPr>
                <a:t>S</a:t>
              </a:r>
              <a:r>
                <a:rPr lang="en-US" sz="2400" baseline="-25000">
                  <a:cs typeface="Arial" charset="0"/>
                </a:rPr>
                <a:t>1</a:t>
              </a:r>
            </a:p>
          </p:txBody>
        </p:sp>
      </p:grpSp>
      <p:grpSp>
        <p:nvGrpSpPr>
          <p:cNvPr id="168967" name="Group 19"/>
          <p:cNvGrpSpPr>
            <a:grpSpLocks/>
          </p:cNvGrpSpPr>
          <p:nvPr/>
        </p:nvGrpSpPr>
        <p:grpSpPr bwMode="auto">
          <a:xfrm>
            <a:off x="3783013" y="3136900"/>
            <a:ext cx="2060575" cy="2327275"/>
            <a:chOff x="2383" y="1976"/>
            <a:chExt cx="1298" cy="1466"/>
          </a:xfrm>
        </p:grpSpPr>
        <p:sp>
          <p:nvSpPr>
            <p:cNvPr id="168980" name="Text Box 20"/>
            <p:cNvSpPr txBox="1">
              <a:spLocks noChangeArrowheads="1"/>
            </p:cNvSpPr>
            <p:nvPr/>
          </p:nvSpPr>
          <p:spPr bwMode="auto">
            <a:xfrm>
              <a:off x="2383" y="1976"/>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P</a:t>
              </a:r>
              <a:r>
                <a:rPr lang="en-US" sz="2400" b="1" baseline="-25000">
                  <a:cs typeface="Arial" charset="0"/>
                </a:rPr>
                <a:t>1</a:t>
              </a:r>
            </a:p>
          </p:txBody>
        </p:sp>
        <p:sp>
          <p:nvSpPr>
            <p:cNvPr id="168981" name="Oval 21"/>
            <p:cNvSpPr>
              <a:spLocks noChangeArrowheads="1"/>
            </p:cNvSpPr>
            <p:nvPr/>
          </p:nvSpPr>
          <p:spPr bwMode="auto">
            <a:xfrm>
              <a:off x="3481" y="2043"/>
              <a:ext cx="88" cy="87"/>
            </a:xfrm>
            <a:prstGeom prst="ellipse">
              <a:avLst/>
            </a:prstGeom>
            <a:solidFill>
              <a:srgbClr val="000000"/>
            </a:solidFill>
            <a:ln w="9525">
              <a:noFill/>
              <a:prstDash val="dash"/>
              <a:round/>
              <a:headEnd/>
              <a:tailEnd/>
            </a:ln>
          </p:spPr>
          <p:txBody>
            <a:bodyPr wrap="none" anchor="ctr"/>
            <a:lstStyle/>
            <a:p>
              <a:pPr eaLnBrk="0" hangingPunct="0"/>
              <a:endParaRPr lang="en-US"/>
            </a:p>
          </p:txBody>
        </p:sp>
        <p:sp>
          <p:nvSpPr>
            <p:cNvPr id="168982" name="Line 22"/>
            <p:cNvSpPr>
              <a:spLocks noChangeShapeType="1"/>
            </p:cNvSpPr>
            <p:nvPr/>
          </p:nvSpPr>
          <p:spPr bwMode="auto">
            <a:xfrm>
              <a:off x="2701" y="2090"/>
              <a:ext cx="823" cy="0"/>
            </a:xfrm>
            <a:prstGeom prst="line">
              <a:avLst/>
            </a:prstGeom>
            <a:noFill/>
            <a:ln w="9525">
              <a:solidFill>
                <a:schemeClr val="tx1"/>
              </a:solidFill>
              <a:prstDash val="lgDash"/>
              <a:round/>
              <a:headEnd/>
              <a:tailEnd/>
            </a:ln>
          </p:spPr>
          <p:txBody>
            <a:bodyPr/>
            <a:lstStyle/>
            <a:p>
              <a:endParaRPr lang="en-US"/>
            </a:p>
          </p:txBody>
        </p:sp>
        <p:sp>
          <p:nvSpPr>
            <p:cNvPr id="168983" name="Line 23"/>
            <p:cNvSpPr>
              <a:spLocks noChangeShapeType="1"/>
            </p:cNvSpPr>
            <p:nvPr/>
          </p:nvSpPr>
          <p:spPr bwMode="auto">
            <a:xfrm>
              <a:off x="3527" y="2088"/>
              <a:ext cx="0" cy="1117"/>
            </a:xfrm>
            <a:prstGeom prst="line">
              <a:avLst/>
            </a:prstGeom>
            <a:noFill/>
            <a:ln w="9525">
              <a:solidFill>
                <a:schemeClr val="tx1"/>
              </a:solidFill>
              <a:prstDash val="lgDash"/>
              <a:round/>
              <a:headEnd/>
              <a:tailEnd/>
            </a:ln>
          </p:spPr>
          <p:txBody>
            <a:bodyPr/>
            <a:lstStyle/>
            <a:p>
              <a:endParaRPr lang="en-US"/>
            </a:p>
          </p:txBody>
        </p:sp>
        <p:sp>
          <p:nvSpPr>
            <p:cNvPr id="168984" name="Text Box 24"/>
            <p:cNvSpPr txBox="1">
              <a:spLocks noChangeArrowheads="1"/>
            </p:cNvSpPr>
            <p:nvPr/>
          </p:nvSpPr>
          <p:spPr bwMode="auto">
            <a:xfrm>
              <a:off x="3373" y="3212"/>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Q</a:t>
              </a:r>
              <a:r>
                <a:rPr lang="en-US" sz="2400" b="1" baseline="-25000">
                  <a:cs typeface="Arial" charset="0"/>
                </a:rPr>
                <a:t>1</a:t>
              </a:r>
            </a:p>
          </p:txBody>
        </p:sp>
      </p:grpSp>
      <p:grpSp>
        <p:nvGrpSpPr>
          <p:cNvPr id="137241" name="Group 25"/>
          <p:cNvGrpSpPr>
            <a:grpSpLocks/>
          </p:cNvGrpSpPr>
          <p:nvPr/>
        </p:nvGrpSpPr>
        <p:grpSpPr bwMode="auto">
          <a:xfrm>
            <a:off x="5588000" y="1633538"/>
            <a:ext cx="1933575" cy="2901950"/>
            <a:chOff x="3520" y="1029"/>
            <a:chExt cx="1218" cy="1828"/>
          </a:xfrm>
        </p:grpSpPr>
        <p:sp>
          <p:nvSpPr>
            <p:cNvPr id="168978" name="Line 26"/>
            <p:cNvSpPr>
              <a:spLocks noChangeShapeType="1"/>
            </p:cNvSpPr>
            <p:nvPr/>
          </p:nvSpPr>
          <p:spPr bwMode="auto">
            <a:xfrm flipV="1">
              <a:off x="3520" y="1283"/>
              <a:ext cx="949" cy="1574"/>
            </a:xfrm>
            <a:prstGeom prst="line">
              <a:avLst/>
            </a:prstGeom>
            <a:noFill/>
            <a:ln w="38100">
              <a:solidFill>
                <a:srgbClr val="FF0000"/>
              </a:solidFill>
              <a:round/>
              <a:headEnd/>
              <a:tailEnd/>
            </a:ln>
          </p:spPr>
          <p:txBody>
            <a:bodyPr/>
            <a:lstStyle/>
            <a:p>
              <a:endParaRPr lang="en-US"/>
            </a:p>
          </p:txBody>
        </p:sp>
        <p:sp>
          <p:nvSpPr>
            <p:cNvPr id="168979" name="Text Box 27"/>
            <p:cNvSpPr txBox="1">
              <a:spLocks noChangeArrowheads="1"/>
            </p:cNvSpPr>
            <p:nvPr/>
          </p:nvSpPr>
          <p:spPr bwMode="auto">
            <a:xfrm>
              <a:off x="4373" y="1029"/>
              <a:ext cx="365" cy="288"/>
            </a:xfrm>
            <a:prstGeom prst="rect">
              <a:avLst/>
            </a:prstGeom>
            <a:noFill/>
            <a:ln w="9525">
              <a:noFill/>
              <a:miter lim="800000"/>
              <a:headEnd/>
              <a:tailEnd/>
            </a:ln>
          </p:spPr>
          <p:txBody>
            <a:bodyPr>
              <a:spAutoFit/>
            </a:bodyPr>
            <a:lstStyle/>
            <a:p>
              <a:pPr algn="ctr">
                <a:spcBef>
                  <a:spcPct val="50000"/>
                </a:spcBef>
              </a:pPr>
              <a:r>
                <a:rPr lang="en-US" sz="2400">
                  <a:cs typeface="Arial" charset="0"/>
                </a:rPr>
                <a:t>S</a:t>
              </a:r>
              <a:r>
                <a:rPr lang="en-US" sz="2400" baseline="-25000">
                  <a:cs typeface="Arial" charset="0"/>
                </a:rPr>
                <a:t>2</a:t>
              </a:r>
            </a:p>
          </p:txBody>
        </p:sp>
      </p:grpSp>
      <p:sp>
        <p:nvSpPr>
          <p:cNvPr id="137244" name="Line 28"/>
          <p:cNvSpPr>
            <a:spLocks noChangeShapeType="1"/>
          </p:cNvSpPr>
          <p:nvPr/>
        </p:nvSpPr>
        <p:spPr bwMode="auto">
          <a:xfrm>
            <a:off x="6326188" y="2190750"/>
            <a:ext cx="646112" cy="0"/>
          </a:xfrm>
          <a:prstGeom prst="line">
            <a:avLst/>
          </a:prstGeom>
          <a:noFill/>
          <a:ln w="57150">
            <a:solidFill>
              <a:srgbClr val="A50021"/>
            </a:solidFill>
            <a:round/>
            <a:headEnd/>
            <a:tailEnd type="triangle" w="lg" len="med"/>
          </a:ln>
        </p:spPr>
        <p:txBody>
          <a:bodyPr/>
          <a:lstStyle/>
          <a:p>
            <a:endParaRPr lang="en-US"/>
          </a:p>
        </p:txBody>
      </p:sp>
      <p:grpSp>
        <p:nvGrpSpPr>
          <p:cNvPr id="137245" name="Group 29"/>
          <p:cNvGrpSpPr>
            <a:grpSpLocks/>
          </p:cNvGrpSpPr>
          <p:nvPr/>
        </p:nvGrpSpPr>
        <p:grpSpPr bwMode="auto">
          <a:xfrm>
            <a:off x="3775075" y="3648075"/>
            <a:ext cx="2484438" cy="1824038"/>
            <a:chOff x="2378" y="2298"/>
            <a:chExt cx="1565" cy="1149"/>
          </a:xfrm>
        </p:grpSpPr>
        <p:sp>
          <p:nvSpPr>
            <p:cNvPr id="168973" name="Line 30"/>
            <p:cNvSpPr>
              <a:spLocks noChangeShapeType="1"/>
            </p:cNvSpPr>
            <p:nvPr/>
          </p:nvSpPr>
          <p:spPr bwMode="auto">
            <a:xfrm flipH="1">
              <a:off x="2697" y="2417"/>
              <a:ext cx="1089" cy="0"/>
            </a:xfrm>
            <a:prstGeom prst="line">
              <a:avLst/>
            </a:prstGeom>
            <a:noFill/>
            <a:ln w="9525">
              <a:solidFill>
                <a:schemeClr val="tx1"/>
              </a:solidFill>
              <a:prstDash val="lgDash"/>
              <a:round/>
              <a:headEnd/>
              <a:tailEnd/>
            </a:ln>
          </p:spPr>
          <p:txBody>
            <a:bodyPr/>
            <a:lstStyle/>
            <a:p>
              <a:endParaRPr lang="en-US"/>
            </a:p>
          </p:txBody>
        </p:sp>
        <p:sp>
          <p:nvSpPr>
            <p:cNvPr id="168974" name="Line 31"/>
            <p:cNvSpPr>
              <a:spLocks noChangeShapeType="1"/>
            </p:cNvSpPr>
            <p:nvPr/>
          </p:nvSpPr>
          <p:spPr bwMode="auto">
            <a:xfrm>
              <a:off x="3789" y="2417"/>
              <a:ext cx="0" cy="786"/>
            </a:xfrm>
            <a:prstGeom prst="line">
              <a:avLst/>
            </a:prstGeom>
            <a:noFill/>
            <a:ln w="9525">
              <a:solidFill>
                <a:schemeClr val="tx1"/>
              </a:solidFill>
              <a:prstDash val="lgDash"/>
              <a:round/>
              <a:headEnd/>
              <a:tailEnd/>
            </a:ln>
          </p:spPr>
          <p:txBody>
            <a:bodyPr/>
            <a:lstStyle/>
            <a:p>
              <a:endParaRPr lang="en-US"/>
            </a:p>
          </p:txBody>
        </p:sp>
        <p:sp>
          <p:nvSpPr>
            <p:cNvPr id="168975" name="Text Box 32"/>
            <p:cNvSpPr txBox="1">
              <a:spLocks noChangeArrowheads="1"/>
            </p:cNvSpPr>
            <p:nvPr/>
          </p:nvSpPr>
          <p:spPr bwMode="auto">
            <a:xfrm>
              <a:off x="2378" y="2298"/>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P</a:t>
              </a:r>
              <a:r>
                <a:rPr lang="en-US" sz="2400" b="1" baseline="-25000">
                  <a:cs typeface="Arial" charset="0"/>
                </a:rPr>
                <a:t>2</a:t>
              </a:r>
            </a:p>
          </p:txBody>
        </p:sp>
        <p:sp>
          <p:nvSpPr>
            <p:cNvPr id="168976" name="Oval 33"/>
            <p:cNvSpPr>
              <a:spLocks noChangeArrowheads="1"/>
            </p:cNvSpPr>
            <p:nvPr/>
          </p:nvSpPr>
          <p:spPr bwMode="auto">
            <a:xfrm>
              <a:off x="3742" y="2372"/>
              <a:ext cx="88" cy="87"/>
            </a:xfrm>
            <a:prstGeom prst="ellipse">
              <a:avLst/>
            </a:prstGeom>
            <a:solidFill>
              <a:srgbClr val="000000"/>
            </a:solidFill>
            <a:ln w="9525">
              <a:noFill/>
              <a:prstDash val="dash"/>
              <a:round/>
              <a:headEnd/>
              <a:tailEnd/>
            </a:ln>
          </p:spPr>
          <p:txBody>
            <a:bodyPr wrap="none" anchor="ctr"/>
            <a:lstStyle/>
            <a:p>
              <a:pPr eaLnBrk="0" hangingPunct="0"/>
              <a:endParaRPr lang="en-US"/>
            </a:p>
          </p:txBody>
        </p:sp>
        <p:sp>
          <p:nvSpPr>
            <p:cNvPr id="168977" name="Text Box 34"/>
            <p:cNvSpPr txBox="1">
              <a:spLocks noChangeArrowheads="1"/>
            </p:cNvSpPr>
            <p:nvPr/>
          </p:nvSpPr>
          <p:spPr bwMode="auto">
            <a:xfrm>
              <a:off x="3635" y="3217"/>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Q</a:t>
              </a:r>
              <a:r>
                <a:rPr lang="en-US" sz="2400" b="1" baseline="-25000">
                  <a:cs typeface="Arial" charset="0"/>
                </a:rPr>
                <a:t>2</a:t>
              </a:r>
            </a:p>
          </p:txBody>
        </p:sp>
      </p:grpSp>
      <p:sp>
        <p:nvSpPr>
          <p:cNvPr id="137251" name="Rectangle 35"/>
          <p:cNvSpPr>
            <a:spLocks noGrp="1" noChangeArrowheads="1"/>
          </p:cNvSpPr>
          <p:nvPr>
            <p:ph type="body" idx="1"/>
          </p:nvPr>
        </p:nvSpPr>
        <p:spPr>
          <a:xfrm>
            <a:off x="433388" y="877888"/>
            <a:ext cx="3648075" cy="1228725"/>
          </a:xfrm>
        </p:spPr>
        <p:txBody>
          <a:bodyPr/>
          <a:lstStyle/>
          <a:p>
            <a:pPr marL="0" indent="0" eaLnBrk="1" hangingPunct="1">
              <a:buFont typeface="Wingdings" pitchFamily="2" charset="2"/>
              <a:buNone/>
              <a:defRPr/>
            </a:pPr>
            <a:r>
              <a:rPr lang="en-US" sz="2800" b="1"/>
              <a:t>EVENT:</a:t>
            </a:r>
            <a:r>
              <a:rPr lang="en-US" sz="2800"/>
              <a:t>  New technology reduces cost of producing hybrid cars.</a:t>
            </a:r>
          </a:p>
        </p:txBody>
      </p:sp>
      <p:sp>
        <p:nvSpPr>
          <p:cNvPr id="137252" name="Text Box 36"/>
          <p:cNvSpPr txBox="1">
            <a:spLocks noChangeArrowheads="1"/>
          </p:cNvSpPr>
          <p:nvPr/>
        </p:nvSpPr>
        <p:spPr bwMode="auto">
          <a:xfrm>
            <a:off x="0" y="6019800"/>
            <a:ext cx="4267200" cy="2284413"/>
          </a:xfrm>
          <a:prstGeom prst="rect">
            <a:avLst/>
          </a:prstGeom>
          <a:noFill/>
          <a:ln w="9525">
            <a:noFill/>
            <a:miter lim="800000"/>
            <a:headEnd/>
            <a:tailEnd/>
          </a:ln>
        </p:spPr>
        <p:txBody>
          <a:bodyPr tIns="137160"/>
          <a:lstStyle/>
          <a:p>
            <a:pPr>
              <a:lnSpc>
                <a:spcPct val="105000"/>
              </a:lnSpc>
              <a:spcBef>
                <a:spcPct val="20000"/>
              </a:spcBef>
              <a:buClr>
                <a:srgbClr val="00B85C"/>
              </a:buClr>
              <a:buSzPct val="120000"/>
              <a:buFont typeface="Wingdings" pitchFamily="2" charset="2"/>
              <a:buNone/>
            </a:pPr>
            <a:r>
              <a:rPr lang="en-US" sz="2000" b="1">
                <a:cs typeface="Arial" charset="0"/>
              </a:rPr>
              <a:t>STEP 3:  </a:t>
            </a:r>
            <a:r>
              <a:rPr lang="en-US" sz="2000">
                <a:cs typeface="Arial" charset="0"/>
              </a:rPr>
              <a:t>The shift causes price to fall and quantity to rise.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7251">
                                            <p:txEl>
                                              <p:pRg st="0" end="0"/>
                                            </p:txEl>
                                          </p:spTgt>
                                        </p:tgtEl>
                                        <p:attrNameLst>
                                          <p:attrName>style.visibility</p:attrName>
                                        </p:attrNameLst>
                                      </p:cBhvr>
                                      <p:to>
                                        <p:strVal val="visible"/>
                                      </p:to>
                                    </p:set>
                                    <p:animEffect transition="in" filter="wipe(left)">
                                      <p:cBhvr>
                                        <p:cTn id="7" dur="500"/>
                                        <p:tgtEl>
                                          <p:spTgt spid="137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7218">
                                            <p:txEl>
                                              <p:pRg st="0" end="0"/>
                                            </p:txEl>
                                          </p:spTgt>
                                        </p:tgtEl>
                                        <p:attrNameLst>
                                          <p:attrName>style.visibility</p:attrName>
                                        </p:attrNameLst>
                                      </p:cBhvr>
                                      <p:to>
                                        <p:strVal val="visible"/>
                                      </p:to>
                                    </p:set>
                                    <p:animEffect transition="in" filter="wipe(left)">
                                      <p:cBhvr>
                                        <p:cTn id="12" dur="500"/>
                                        <p:tgtEl>
                                          <p:spTgt spid="1372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7218">
                                            <p:txEl>
                                              <p:pRg st="1" end="1"/>
                                            </p:txEl>
                                          </p:spTgt>
                                        </p:tgtEl>
                                        <p:attrNameLst>
                                          <p:attrName>style.visibility</p:attrName>
                                        </p:attrNameLst>
                                      </p:cBhvr>
                                      <p:to>
                                        <p:strVal val="visible"/>
                                      </p:to>
                                    </p:set>
                                    <p:animEffect transition="in" filter="wipe(left)">
                                      <p:cBhvr>
                                        <p:cTn id="17" dur="500"/>
                                        <p:tgtEl>
                                          <p:spTgt spid="1372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7220">
                                            <p:txEl>
                                              <p:pRg st="0" end="0"/>
                                            </p:txEl>
                                          </p:spTgt>
                                        </p:tgtEl>
                                        <p:attrNameLst>
                                          <p:attrName>style.visibility</p:attrName>
                                        </p:attrNameLst>
                                      </p:cBhvr>
                                      <p:to>
                                        <p:strVal val="visible"/>
                                      </p:to>
                                    </p:set>
                                    <p:animEffect transition="in" filter="wipe(left)">
                                      <p:cBhvr>
                                        <p:cTn id="22" dur="500"/>
                                        <p:tgtEl>
                                          <p:spTgt spid="1372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8" fill="hold" grpId="0" nodeType="clickEffect">
                                  <p:stCondLst>
                                    <p:cond delay="0"/>
                                  </p:stCondLst>
                                  <p:childTnLst>
                                    <p:set>
                                      <p:cBhvr>
                                        <p:cTn id="26" dur="1" fill="hold">
                                          <p:stCondLst>
                                            <p:cond delay="0"/>
                                          </p:stCondLst>
                                        </p:cTn>
                                        <p:tgtEl>
                                          <p:spTgt spid="137244"/>
                                        </p:tgtEl>
                                        <p:attrNameLst>
                                          <p:attrName>style.visibility</p:attrName>
                                        </p:attrNameLst>
                                      </p:cBhvr>
                                      <p:to>
                                        <p:strVal val="visible"/>
                                      </p:to>
                                    </p:set>
                                    <p:anim calcmode="lin" valueType="num">
                                      <p:cBhvr>
                                        <p:cTn id="27" dur="500" fill="hold"/>
                                        <p:tgtEl>
                                          <p:spTgt spid="137244"/>
                                        </p:tgtEl>
                                        <p:attrNameLst>
                                          <p:attrName>ppt_x</p:attrName>
                                        </p:attrNameLst>
                                      </p:cBhvr>
                                      <p:tavLst>
                                        <p:tav tm="0">
                                          <p:val>
                                            <p:strVal val="#ppt_x-#ppt_w/2"/>
                                          </p:val>
                                        </p:tav>
                                        <p:tav tm="100000">
                                          <p:val>
                                            <p:strVal val="#ppt_x"/>
                                          </p:val>
                                        </p:tav>
                                      </p:tavLst>
                                    </p:anim>
                                    <p:anim calcmode="lin" valueType="num">
                                      <p:cBhvr>
                                        <p:cTn id="28" dur="500" fill="hold"/>
                                        <p:tgtEl>
                                          <p:spTgt spid="137244"/>
                                        </p:tgtEl>
                                        <p:attrNameLst>
                                          <p:attrName>ppt_y</p:attrName>
                                        </p:attrNameLst>
                                      </p:cBhvr>
                                      <p:tavLst>
                                        <p:tav tm="0">
                                          <p:val>
                                            <p:strVal val="#ppt_y"/>
                                          </p:val>
                                        </p:tav>
                                        <p:tav tm="100000">
                                          <p:val>
                                            <p:strVal val="#ppt_y"/>
                                          </p:val>
                                        </p:tav>
                                      </p:tavLst>
                                    </p:anim>
                                    <p:anim calcmode="lin" valueType="num">
                                      <p:cBhvr>
                                        <p:cTn id="29" dur="500" fill="hold"/>
                                        <p:tgtEl>
                                          <p:spTgt spid="137244"/>
                                        </p:tgtEl>
                                        <p:attrNameLst>
                                          <p:attrName>ppt_w</p:attrName>
                                        </p:attrNameLst>
                                      </p:cBhvr>
                                      <p:tavLst>
                                        <p:tav tm="0">
                                          <p:val>
                                            <p:fltVal val="0"/>
                                          </p:val>
                                        </p:tav>
                                        <p:tav tm="100000">
                                          <p:val>
                                            <p:strVal val="#ppt_w"/>
                                          </p:val>
                                        </p:tav>
                                      </p:tavLst>
                                    </p:anim>
                                    <p:anim calcmode="lin" valueType="num">
                                      <p:cBhvr>
                                        <p:cTn id="30" dur="500" fill="hold"/>
                                        <p:tgtEl>
                                          <p:spTgt spid="137244"/>
                                        </p:tgtEl>
                                        <p:attrNameLst>
                                          <p:attrName>ppt_h</p:attrName>
                                        </p:attrNameLst>
                                      </p:cBhvr>
                                      <p:tavLst>
                                        <p:tav tm="0">
                                          <p:val>
                                            <p:strVal val="#ppt_h"/>
                                          </p:val>
                                        </p:tav>
                                        <p:tav tm="100000">
                                          <p:val>
                                            <p:strVal val="#ppt_h"/>
                                          </p:val>
                                        </p:tav>
                                      </p:tavLst>
                                    </p:anim>
                                  </p:childTnLst>
                                </p:cTn>
                              </p:par>
                            </p:childTnLst>
                          </p:cTn>
                        </p:par>
                        <p:par>
                          <p:cTn id="31" fill="hold">
                            <p:stCondLst>
                              <p:cond delay="500"/>
                            </p:stCondLst>
                            <p:childTnLst>
                              <p:par>
                                <p:cTn id="32" presetID="18" presetClass="entr" presetSubtype="12" fill="hold" nodeType="afterEffect">
                                  <p:stCondLst>
                                    <p:cond delay="0"/>
                                  </p:stCondLst>
                                  <p:childTnLst>
                                    <p:set>
                                      <p:cBhvr>
                                        <p:cTn id="33" dur="1" fill="hold">
                                          <p:stCondLst>
                                            <p:cond delay="0"/>
                                          </p:stCondLst>
                                        </p:cTn>
                                        <p:tgtEl>
                                          <p:spTgt spid="137241"/>
                                        </p:tgtEl>
                                        <p:attrNameLst>
                                          <p:attrName>style.visibility</p:attrName>
                                        </p:attrNameLst>
                                      </p:cBhvr>
                                      <p:to>
                                        <p:strVal val="visible"/>
                                      </p:to>
                                    </p:set>
                                    <p:animEffect transition="in" filter="strips(downLeft)">
                                      <p:cBhvr>
                                        <p:cTn id="34" dur="500"/>
                                        <p:tgtEl>
                                          <p:spTgt spid="13724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7252">
                                            <p:txEl>
                                              <p:pRg st="0" end="0"/>
                                            </p:txEl>
                                          </p:spTgt>
                                        </p:tgtEl>
                                        <p:attrNameLst>
                                          <p:attrName>style.visibility</p:attrName>
                                        </p:attrNameLst>
                                      </p:cBhvr>
                                      <p:to>
                                        <p:strVal val="visible"/>
                                      </p:to>
                                    </p:set>
                                    <p:animEffect transition="in" filter="wipe(left)">
                                      <p:cBhvr>
                                        <p:cTn id="39" dur="500"/>
                                        <p:tgtEl>
                                          <p:spTgt spid="13725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nodeType="clickEffect">
                                  <p:stCondLst>
                                    <p:cond delay="0"/>
                                  </p:stCondLst>
                                  <p:childTnLst>
                                    <p:set>
                                      <p:cBhvr>
                                        <p:cTn id="43" dur="1" fill="hold">
                                          <p:stCondLst>
                                            <p:cond delay="0"/>
                                          </p:stCondLst>
                                        </p:cTn>
                                        <p:tgtEl>
                                          <p:spTgt spid="137245"/>
                                        </p:tgtEl>
                                        <p:attrNameLst>
                                          <p:attrName>style.visibility</p:attrName>
                                        </p:attrNameLst>
                                      </p:cBhvr>
                                      <p:to>
                                        <p:strVal val="visible"/>
                                      </p:to>
                                    </p:set>
                                    <p:animEffect transition="in" filter="strips(downLeft)">
                                      <p:cBhvr>
                                        <p:cTn id="44" dur="500"/>
                                        <p:tgtEl>
                                          <p:spTgt spid="137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build="p"/>
      <p:bldP spid="137220" grpId="0" build="p"/>
      <p:bldP spid="137244" grpId="0" animBg="1"/>
      <p:bldP spid="137251" grpId="0" build="p" bldLvl="5"/>
      <p:bldP spid="137252"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2"/>
          <p:cNvSpPr>
            <a:spLocks noGrp="1" noRot="1" noChangeArrowheads="1"/>
          </p:cNvSpPr>
          <p:nvPr>
            <p:ph type="title"/>
          </p:nvPr>
        </p:nvSpPr>
        <p:spPr>
          <a:xfrm>
            <a:off x="346075" y="163513"/>
            <a:ext cx="8351838" cy="1139825"/>
          </a:xfrm>
        </p:spPr>
        <p:txBody>
          <a:bodyPr/>
          <a:lstStyle/>
          <a:p>
            <a:pPr marL="2341563" indent="-2341563" eaLnBrk="1" hangingPunct="1">
              <a:defRPr/>
            </a:pPr>
            <a:r>
              <a:rPr lang="en-US" sz="3800"/>
              <a:t>EXAMPLE 3:  	</a:t>
            </a:r>
            <a:r>
              <a:rPr lang="en-US" sz="4000"/>
              <a:t>A Change in Both Supply </a:t>
            </a:r>
            <a:br>
              <a:rPr lang="en-US" sz="4000"/>
            </a:br>
            <a:r>
              <a:rPr lang="en-US" sz="4000"/>
              <a:t>and Demand</a:t>
            </a:r>
          </a:p>
        </p:txBody>
      </p:sp>
      <p:grpSp>
        <p:nvGrpSpPr>
          <p:cNvPr id="171010" name="Group 3"/>
          <p:cNvGrpSpPr>
            <a:grpSpLocks/>
          </p:cNvGrpSpPr>
          <p:nvPr/>
        </p:nvGrpSpPr>
        <p:grpSpPr bwMode="auto">
          <a:xfrm>
            <a:off x="4094163" y="1179513"/>
            <a:ext cx="4422775" cy="4106862"/>
            <a:chOff x="2579" y="785"/>
            <a:chExt cx="2786" cy="2420"/>
          </a:xfrm>
        </p:grpSpPr>
        <p:grpSp>
          <p:nvGrpSpPr>
            <p:cNvPr id="171042" name="Group 4"/>
            <p:cNvGrpSpPr>
              <a:grpSpLocks/>
            </p:cNvGrpSpPr>
            <p:nvPr/>
          </p:nvGrpSpPr>
          <p:grpSpPr bwMode="auto">
            <a:xfrm>
              <a:off x="2697" y="1037"/>
              <a:ext cx="2409" cy="2049"/>
              <a:chOff x="1098" y="1361"/>
              <a:chExt cx="2116" cy="2027"/>
            </a:xfrm>
          </p:grpSpPr>
          <p:sp>
            <p:nvSpPr>
              <p:cNvPr id="171045" name="Line 5"/>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171046" name="Line 6"/>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171043" name="Text Box 7"/>
            <p:cNvSpPr txBox="1">
              <a:spLocks noChangeArrowheads="1"/>
            </p:cNvSpPr>
            <p:nvPr/>
          </p:nvSpPr>
          <p:spPr bwMode="auto">
            <a:xfrm>
              <a:off x="2579" y="785"/>
              <a:ext cx="267" cy="269"/>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171044" name="Text Box 8"/>
            <p:cNvSpPr txBox="1">
              <a:spLocks noChangeArrowheads="1"/>
            </p:cNvSpPr>
            <p:nvPr/>
          </p:nvSpPr>
          <p:spPr bwMode="auto">
            <a:xfrm>
              <a:off x="5075" y="2936"/>
              <a:ext cx="290" cy="269"/>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grpSp>
        <p:nvGrpSpPr>
          <p:cNvPr id="171011" name="Group 9"/>
          <p:cNvGrpSpPr>
            <a:grpSpLocks/>
          </p:cNvGrpSpPr>
          <p:nvPr/>
        </p:nvGrpSpPr>
        <p:grpSpPr bwMode="auto">
          <a:xfrm>
            <a:off x="4524375" y="1957388"/>
            <a:ext cx="2486025" cy="2901950"/>
            <a:chOff x="2850" y="1233"/>
            <a:chExt cx="1566" cy="1828"/>
          </a:xfrm>
        </p:grpSpPr>
        <p:sp>
          <p:nvSpPr>
            <p:cNvPr id="171040" name="Line 10"/>
            <p:cNvSpPr>
              <a:spLocks noChangeShapeType="1"/>
            </p:cNvSpPr>
            <p:nvPr/>
          </p:nvSpPr>
          <p:spPr bwMode="auto">
            <a:xfrm>
              <a:off x="2850" y="1233"/>
              <a:ext cx="1263" cy="1587"/>
            </a:xfrm>
            <a:prstGeom prst="line">
              <a:avLst/>
            </a:prstGeom>
            <a:noFill/>
            <a:ln w="38100">
              <a:solidFill>
                <a:srgbClr val="003399"/>
              </a:solidFill>
              <a:round/>
              <a:headEnd/>
              <a:tailEnd/>
            </a:ln>
          </p:spPr>
          <p:txBody>
            <a:bodyPr/>
            <a:lstStyle/>
            <a:p>
              <a:endParaRPr lang="en-US"/>
            </a:p>
          </p:txBody>
        </p:sp>
        <p:sp>
          <p:nvSpPr>
            <p:cNvPr id="171041" name="Text Box 11"/>
            <p:cNvSpPr txBox="1">
              <a:spLocks noChangeArrowheads="1"/>
            </p:cNvSpPr>
            <p:nvPr/>
          </p:nvSpPr>
          <p:spPr bwMode="auto">
            <a:xfrm>
              <a:off x="4072" y="2773"/>
              <a:ext cx="344" cy="288"/>
            </a:xfrm>
            <a:prstGeom prst="rect">
              <a:avLst/>
            </a:prstGeom>
            <a:noFill/>
            <a:ln w="9525">
              <a:noFill/>
              <a:miter lim="800000"/>
              <a:headEnd/>
              <a:tailEnd/>
            </a:ln>
          </p:spPr>
          <p:txBody>
            <a:bodyPr>
              <a:spAutoFit/>
            </a:bodyPr>
            <a:lstStyle/>
            <a:p>
              <a:pPr algn="ctr">
                <a:spcBef>
                  <a:spcPct val="50000"/>
                </a:spcBef>
              </a:pPr>
              <a:r>
                <a:rPr lang="en-US" sz="2400">
                  <a:cs typeface="Arial" charset="0"/>
                </a:rPr>
                <a:t>D</a:t>
              </a:r>
              <a:r>
                <a:rPr lang="en-US" sz="2400" baseline="-25000">
                  <a:cs typeface="Arial" charset="0"/>
                </a:rPr>
                <a:t>1</a:t>
              </a:r>
            </a:p>
          </p:txBody>
        </p:sp>
      </p:grpSp>
      <p:grpSp>
        <p:nvGrpSpPr>
          <p:cNvPr id="171012" name="Group 12"/>
          <p:cNvGrpSpPr>
            <a:grpSpLocks/>
          </p:cNvGrpSpPr>
          <p:nvPr/>
        </p:nvGrpSpPr>
        <p:grpSpPr bwMode="auto">
          <a:xfrm>
            <a:off x="4868863" y="1625600"/>
            <a:ext cx="1933575" cy="2901950"/>
            <a:chOff x="3067" y="1024"/>
            <a:chExt cx="1218" cy="1828"/>
          </a:xfrm>
        </p:grpSpPr>
        <p:sp>
          <p:nvSpPr>
            <p:cNvPr id="171038" name="Line 13"/>
            <p:cNvSpPr>
              <a:spLocks noChangeShapeType="1"/>
            </p:cNvSpPr>
            <p:nvPr/>
          </p:nvSpPr>
          <p:spPr bwMode="auto">
            <a:xfrm flipV="1">
              <a:off x="3067" y="1278"/>
              <a:ext cx="949" cy="1574"/>
            </a:xfrm>
            <a:prstGeom prst="line">
              <a:avLst/>
            </a:prstGeom>
            <a:noFill/>
            <a:ln w="38100">
              <a:solidFill>
                <a:srgbClr val="003399"/>
              </a:solidFill>
              <a:round/>
              <a:headEnd/>
              <a:tailEnd/>
            </a:ln>
          </p:spPr>
          <p:txBody>
            <a:bodyPr/>
            <a:lstStyle/>
            <a:p>
              <a:endParaRPr lang="en-US"/>
            </a:p>
          </p:txBody>
        </p:sp>
        <p:sp>
          <p:nvSpPr>
            <p:cNvPr id="171039" name="Text Box 14"/>
            <p:cNvSpPr txBox="1">
              <a:spLocks noChangeArrowheads="1"/>
            </p:cNvSpPr>
            <p:nvPr/>
          </p:nvSpPr>
          <p:spPr bwMode="auto">
            <a:xfrm>
              <a:off x="3920" y="1024"/>
              <a:ext cx="365" cy="288"/>
            </a:xfrm>
            <a:prstGeom prst="rect">
              <a:avLst/>
            </a:prstGeom>
            <a:noFill/>
            <a:ln w="9525">
              <a:noFill/>
              <a:miter lim="800000"/>
              <a:headEnd/>
              <a:tailEnd/>
            </a:ln>
          </p:spPr>
          <p:txBody>
            <a:bodyPr>
              <a:spAutoFit/>
            </a:bodyPr>
            <a:lstStyle/>
            <a:p>
              <a:pPr algn="ctr">
                <a:spcBef>
                  <a:spcPct val="50000"/>
                </a:spcBef>
              </a:pPr>
              <a:r>
                <a:rPr lang="en-US" sz="2400">
                  <a:cs typeface="Arial" charset="0"/>
                </a:rPr>
                <a:t>S</a:t>
              </a:r>
              <a:r>
                <a:rPr lang="en-US" sz="2400" baseline="-25000">
                  <a:cs typeface="Arial" charset="0"/>
                </a:rPr>
                <a:t>1</a:t>
              </a:r>
            </a:p>
          </p:txBody>
        </p:sp>
      </p:grpSp>
      <p:grpSp>
        <p:nvGrpSpPr>
          <p:cNvPr id="171013" name="Group 15"/>
          <p:cNvGrpSpPr>
            <a:grpSpLocks/>
          </p:cNvGrpSpPr>
          <p:nvPr/>
        </p:nvGrpSpPr>
        <p:grpSpPr bwMode="auto">
          <a:xfrm>
            <a:off x="3783013" y="3136900"/>
            <a:ext cx="2060575" cy="2327275"/>
            <a:chOff x="2383" y="1976"/>
            <a:chExt cx="1298" cy="1466"/>
          </a:xfrm>
        </p:grpSpPr>
        <p:sp>
          <p:nvSpPr>
            <p:cNvPr id="171033" name="Text Box 16"/>
            <p:cNvSpPr txBox="1">
              <a:spLocks noChangeArrowheads="1"/>
            </p:cNvSpPr>
            <p:nvPr/>
          </p:nvSpPr>
          <p:spPr bwMode="auto">
            <a:xfrm>
              <a:off x="2383" y="1976"/>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P</a:t>
              </a:r>
              <a:r>
                <a:rPr lang="en-US" sz="2400" b="1" baseline="-25000">
                  <a:cs typeface="Arial" charset="0"/>
                </a:rPr>
                <a:t>1</a:t>
              </a:r>
            </a:p>
          </p:txBody>
        </p:sp>
        <p:sp>
          <p:nvSpPr>
            <p:cNvPr id="171034" name="Oval 17"/>
            <p:cNvSpPr>
              <a:spLocks noChangeArrowheads="1"/>
            </p:cNvSpPr>
            <p:nvPr/>
          </p:nvSpPr>
          <p:spPr bwMode="auto">
            <a:xfrm>
              <a:off x="3481" y="2043"/>
              <a:ext cx="88" cy="87"/>
            </a:xfrm>
            <a:prstGeom prst="ellipse">
              <a:avLst/>
            </a:prstGeom>
            <a:solidFill>
              <a:srgbClr val="000000"/>
            </a:solidFill>
            <a:ln w="9525">
              <a:noFill/>
              <a:prstDash val="dash"/>
              <a:round/>
              <a:headEnd/>
              <a:tailEnd/>
            </a:ln>
          </p:spPr>
          <p:txBody>
            <a:bodyPr wrap="none" anchor="ctr"/>
            <a:lstStyle/>
            <a:p>
              <a:pPr eaLnBrk="0" hangingPunct="0"/>
              <a:endParaRPr lang="en-US"/>
            </a:p>
          </p:txBody>
        </p:sp>
        <p:sp>
          <p:nvSpPr>
            <p:cNvPr id="171035" name="Line 18"/>
            <p:cNvSpPr>
              <a:spLocks noChangeShapeType="1"/>
            </p:cNvSpPr>
            <p:nvPr/>
          </p:nvSpPr>
          <p:spPr bwMode="auto">
            <a:xfrm>
              <a:off x="2701" y="2090"/>
              <a:ext cx="823" cy="0"/>
            </a:xfrm>
            <a:prstGeom prst="line">
              <a:avLst/>
            </a:prstGeom>
            <a:noFill/>
            <a:ln w="9525">
              <a:solidFill>
                <a:schemeClr val="tx1"/>
              </a:solidFill>
              <a:prstDash val="lgDash"/>
              <a:round/>
              <a:headEnd/>
              <a:tailEnd/>
            </a:ln>
          </p:spPr>
          <p:txBody>
            <a:bodyPr/>
            <a:lstStyle/>
            <a:p>
              <a:endParaRPr lang="en-US"/>
            </a:p>
          </p:txBody>
        </p:sp>
        <p:sp>
          <p:nvSpPr>
            <p:cNvPr id="171036" name="Line 19"/>
            <p:cNvSpPr>
              <a:spLocks noChangeShapeType="1"/>
            </p:cNvSpPr>
            <p:nvPr/>
          </p:nvSpPr>
          <p:spPr bwMode="auto">
            <a:xfrm>
              <a:off x="3527" y="2088"/>
              <a:ext cx="0" cy="1117"/>
            </a:xfrm>
            <a:prstGeom prst="line">
              <a:avLst/>
            </a:prstGeom>
            <a:noFill/>
            <a:ln w="9525">
              <a:solidFill>
                <a:schemeClr val="tx1"/>
              </a:solidFill>
              <a:prstDash val="lgDash"/>
              <a:round/>
              <a:headEnd/>
              <a:tailEnd/>
            </a:ln>
          </p:spPr>
          <p:txBody>
            <a:bodyPr/>
            <a:lstStyle/>
            <a:p>
              <a:endParaRPr lang="en-US"/>
            </a:p>
          </p:txBody>
        </p:sp>
        <p:sp>
          <p:nvSpPr>
            <p:cNvPr id="171037" name="Text Box 20"/>
            <p:cNvSpPr txBox="1">
              <a:spLocks noChangeArrowheads="1"/>
            </p:cNvSpPr>
            <p:nvPr/>
          </p:nvSpPr>
          <p:spPr bwMode="auto">
            <a:xfrm>
              <a:off x="3373" y="3212"/>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Q</a:t>
              </a:r>
              <a:r>
                <a:rPr lang="en-US" sz="2400" b="1" baseline="-25000">
                  <a:cs typeface="Arial" charset="0"/>
                </a:rPr>
                <a:t>1</a:t>
              </a:r>
            </a:p>
          </p:txBody>
        </p:sp>
      </p:grpSp>
      <p:grpSp>
        <p:nvGrpSpPr>
          <p:cNvPr id="139285" name="Group 21"/>
          <p:cNvGrpSpPr>
            <a:grpSpLocks/>
          </p:cNvGrpSpPr>
          <p:nvPr/>
        </p:nvGrpSpPr>
        <p:grpSpPr bwMode="auto">
          <a:xfrm>
            <a:off x="5588000" y="1633538"/>
            <a:ext cx="1933575" cy="2901950"/>
            <a:chOff x="3520" y="1029"/>
            <a:chExt cx="1218" cy="1828"/>
          </a:xfrm>
        </p:grpSpPr>
        <p:sp>
          <p:nvSpPr>
            <p:cNvPr id="171031" name="Line 22"/>
            <p:cNvSpPr>
              <a:spLocks noChangeShapeType="1"/>
            </p:cNvSpPr>
            <p:nvPr/>
          </p:nvSpPr>
          <p:spPr bwMode="auto">
            <a:xfrm flipV="1">
              <a:off x="3520" y="1283"/>
              <a:ext cx="949" cy="1574"/>
            </a:xfrm>
            <a:prstGeom prst="line">
              <a:avLst/>
            </a:prstGeom>
            <a:noFill/>
            <a:ln w="38100">
              <a:solidFill>
                <a:srgbClr val="FF0000"/>
              </a:solidFill>
              <a:round/>
              <a:headEnd/>
              <a:tailEnd/>
            </a:ln>
          </p:spPr>
          <p:txBody>
            <a:bodyPr/>
            <a:lstStyle/>
            <a:p>
              <a:endParaRPr lang="en-US"/>
            </a:p>
          </p:txBody>
        </p:sp>
        <p:sp>
          <p:nvSpPr>
            <p:cNvPr id="171032" name="Text Box 23"/>
            <p:cNvSpPr txBox="1">
              <a:spLocks noChangeArrowheads="1"/>
            </p:cNvSpPr>
            <p:nvPr/>
          </p:nvSpPr>
          <p:spPr bwMode="auto">
            <a:xfrm>
              <a:off x="4373" y="1029"/>
              <a:ext cx="365" cy="288"/>
            </a:xfrm>
            <a:prstGeom prst="rect">
              <a:avLst/>
            </a:prstGeom>
            <a:noFill/>
            <a:ln w="9525">
              <a:noFill/>
              <a:miter lim="800000"/>
              <a:headEnd/>
              <a:tailEnd/>
            </a:ln>
          </p:spPr>
          <p:txBody>
            <a:bodyPr>
              <a:spAutoFit/>
            </a:bodyPr>
            <a:lstStyle/>
            <a:p>
              <a:pPr algn="ctr">
                <a:spcBef>
                  <a:spcPct val="50000"/>
                </a:spcBef>
              </a:pPr>
              <a:r>
                <a:rPr lang="en-US" sz="2400">
                  <a:cs typeface="Arial" charset="0"/>
                </a:rPr>
                <a:t>S</a:t>
              </a:r>
              <a:r>
                <a:rPr lang="en-US" sz="2400" baseline="-25000">
                  <a:cs typeface="Arial" charset="0"/>
                </a:rPr>
                <a:t>2</a:t>
              </a:r>
            </a:p>
          </p:txBody>
        </p:sp>
      </p:grpSp>
      <p:grpSp>
        <p:nvGrpSpPr>
          <p:cNvPr id="139288" name="Group 24"/>
          <p:cNvGrpSpPr>
            <a:grpSpLocks/>
          </p:cNvGrpSpPr>
          <p:nvPr/>
        </p:nvGrpSpPr>
        <p:grpSpPr bwMode="auto">
          <a:xfrm>
            <a:off x="5665788" y="1854200"/>
            <a:ext cx="2486025" cy="2901950"/>
            <a:chOff x="3569" y="1168"/>
            <a:chExt cx="1566" cy="1828"/>
          </a:xfrm>
        </p:grpSpPr>
        <p:sp>
          <p:nvSpPr>
            <p:cNvPr id="171029" name="Line 25"/>
            <p:cNvSpPr>
              <a:spLocks noChangeShapeType="1"/>
            </p:cNvSpPr>
            <p:nvPr/>
          </p:nvSpPr>
          <p:spPr bwMode="auto">
            <a:xfrm>
              <a:off x="3569" y="1168"/>
              <a:ext cx="1263" cy="1587"/>
            </a:xfrm>
            <a:prstGeom prst="line">
              <a:avLst/>
            </a:prstGeom>
            <a:noFill/>
            <a:ln w="38100">
              <a:solidFill>
                <a:srgbClr val="FF0000"/>
              </a:solidFill>
              <a:round/>
              <a:headEnd/>
              <a:tailEnd/>
            </a:ln>
          </p:spPr>
          <p:txBody>
            <a:bodyPr/>
            <a:lstStyle/>
            <a:p>
              <a:endParaRPr lang="en-US"/>
            </a:p>
          </p:txBody>
        </p:sp>
        <p:sp>
          <p:nvSpPr>
            <p:cNvPr id="171030" name="Text Box 26"/>
            <p:cNvSpPr txBox="1">
              <a:spLocks noChangeArrowheads="1"/>
            </p:cNvSpPr>
            <p:nvPr/>
          </p:nvSpPr>
          <p:spPr bwMode="auto">
            <a:xfrm>
              <a:off x="4791" y="2708"/>
              <a:ext cx="344" cy="288"/>
            </a:xfrm>
            <a:prstGeom prst="rect">
              <a:avLst/>
            </a:prstGeom>
            <a:noFill/>
            <a:ln w="9525">
              <a:noFill/>
              <a:miter lim="800000"/>
              <a:headEnd/>
              <a:tailEnd/>
            </a:ln>
          </p:spPr>
          <p:txBody>
            <a:bodyPr>
              <a:spAutoFit/>
            </a:bodyPr>
            <a:lstStyle/>
            <a:p>
              <a:pPr algn="ctr">
                <a:spcBef>
                  <a:spcPct val="50000"/>
                </a:spcBef>
              </a:pPr>
              <a:r>
                <a:rPr lang="en-US" sz="2400">
                  <a:cs typeface="Arial" charset="0"/>
                </a:rPr>
                <a:t>D</a:t>
              </a:r>
              <a:r>
                <a:rPr lang="en-US" sz="2400" baseline="-25000">
                  <a:cs typeface="Arial" charset="0"/>
                </a:rPr>
                <a:t>2</a:t>
              </a:r>
            </a:p>
          </p:txBody>
        </p:sp>
      </p:grpSp>
      <p:sp>
        <p:nvSpPr>
          <p:cNvPr id="139291" name="Line 27"/>
          <p:cNvSpPr>
            <a:spLocks noChangeShapeType="1"/>
          </p:cNvSpPr>
          <p:nvPr/>
        </p:nvSpPr>
        <p:spPr bwMode="auto">
          <a:xfrm>
            <a:off x="4787900" y="2192338"/>
            <a:ext cx="1068388" cy="0"/>
          </a:xfrm>
          <a:prstGeom prst="line">
            <a:avLst/>
          </a:prstGeom>
          <a:noFill/>
          <a:ln w="57150">
            <a:solidFill>
              <a:srgbClr val="A50021"/>
            </a:solidFill>
            <a:round/>
            <a:headEnd/>
            <a:tailEnd type="triangle" w="lg" len="med"/>
          </a:ln>
        </p:spPr>
        <p:txBody>
          <a:bodyPr/>
          <a:lstStyle/>
          <a:p>
            <a:endParaRPr lang="en-US"/>
          </a:p>
        </p:txBody>
      </p:sp>
      <p:sp>
        <p:nvSpPr>
          <p:cNvPr id="139292" name="Line 28"/>
          <p:cNvSpPr>
            <a:spLocks noChangeShapeType="1"/>
          </p:cNvSpPr>
          <p:nvPr/>
        </p:nvSpPr>
        <p:spPr bwMode="auto">
          <a:xfrm>
            <a:off x="6326188" y="2190750"/>
            <a:ext cx="646112" cy="0"/>
          </a:xfrm>
          <a:prstGeom prst="line">
            <a:avLst/>
          </a:prstGeom>
          <a:noFill/>
          <a:ln w="57150">
            <a:solidFill>
              <a:srgbClr val="A50021"/>
            </a:solidFill>
            <a:round/>
            <a:headEnd/>
            <a:tailEnd type="triangle" w="lg" len="med"/>
          </a:ln>
        </p:spPr>
        <p:txBody>
          <a:bodyPr/>
          <a:lstStyle/>
          <a:p>
            <a:endParaRPr lang="en-US"/>
          </a:p>
        </p:txBody>
      </p:sp>
      <p:grpSp>
        <p:nvGrpSpPr>
          <p:cNvPr id="139293" name="Group 29"/>
          <p:cNvGrpSpPr>
            <a:grpSpLocks/>
          </p:cNvGrpSpPr>
          <p:nvPr/>
        </p:nvGrpSpPr>
        <p:grpSpPr bwMode="auto">
          <a:xfrm>
            <a:off x="3597275" y="2654300"/>
            <a:ext cx="3190875" cy="2817813"/>
            <a:chOff x="2266" y="1672"/>
            <a:chExt cx="2010" cy="1775"/>
          </a:xfrm>
        </p:grpSpPr>
        <p:sp>
          <p:nvSpPr>
            <p:cNvPr id="171023" name="Text Box 30"/>
            <p:cNvSpPr txBox="1">
              <a:spLocks noChangeArrowheads="1"/>
            </p:cNvSpPr>
            <p:nvPr/>
          </p:nvSpPr>
          <p:spPr bwMode="auto">
            <a:xfrm>
              <a:off x="2266" y="1672"/>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P</a:t>
              </a:r>
              <a:r>
                <a:rPr lang="en-US" sz="2400" b="1" baseline="-25000">
                  <a:cs typeface="Arial" charset="0"/>
                </a:rPr>
                <a:t>2</a:t>
              </a:r>
            </a:p>
          </p:txBody>
        </p:sp>
        <p:sp>
          <p:nvSpPr>
            <p:cNvPr id="171024" name="Oval 31"/>
            <p:cNvSpPr>
              <a:spLocks noChangeArrowheads="1"/>
            </p:cNvSpPr>
            <p:nvPr/>
          </p:nvSpPr>
          <p:spPr bwMode="auto">
            <a:xfrm>
              <a:off x="4075" y="1817"/>
              <a:ext cx="88" cy="87"/>
            </a:xfrm>
            <a:prstGeom prst="ellipse">
              <a:avLst/>
            </a:prstGeom>
            <a:solidFill>
              <a:srgbClr val="000000"/>
            </a:solidFill>
            <a:ln w="9525">
              <a:noFill/>
              <a:prstDash val="dash"/>
              <a:round/>
              <a:headEnd/>
              <a:tailEnd/>
            </a:ln>
          </p:spPr>
          <p:txBody>
            <a:bodyPr wrap="none" anchor="ctr"/>
            <a:lstStyle/>
            <a:p>
              <a:pPr eaLnBrk="0" hangingPunct="0"/>
              <a:endParaRPr lang="en-US"/>
            </a:p>
          </p:txBody>
        </p:sp>
        <p:sp>
          <p:nvSpPr>
            <p:cNvPr id="171025" name="Line 32"/>
            <p:cNvSpPr>
              <a:spLocks noChangeShapeType="1"/>
            </p:cNvSpPr>
            <p:nvPr/>
          </p:nvSpPr>
          <p:spPr bwMode="auto">
            <a:xfrm>
              <a:off x="2699" y="1864"/>
              <a:ext cx="1422" cy="0"/>
            </a:xfrm>
            <a:prstGeom prst="line">
              <a:avLst/>
            </a:prstGeom>
            <a:noFill/>
            <a:ln w="9525">
              <a:solidFill>
                <a:schemeClr val="tx1"/>
              </a:solidFill>
              <a:prstDash val="lgDash"/>
              <a:round/>
              <a:headEnd/>
              <a:tailEnd/>
            </a:ln>
          </p:spPr>
          <p:txBody>
            <a:bodyPr/>
            <a:lstStyle/>
            <a:p>
              <a:endParaRPr lang="en-US"/>
            </a:p>
          </p:txBody>
        </p:sp>
        <p:sp>
          <p:nvSpPr>
            <p:cNvPr id="171026" name="Text Box 33"/>
            <p:cNvSpPr txBox="1">
              <a:spLocks noChangeArrowheads="1"/>
            </p:cNvSpPr>
            <p:nvPr/>
          </p:nvSpPr>
          <p:spPr bwMode="auto">
            <a:xfrm>
              <a:off x="3968" y="3217"/>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Q</a:t>
              </a:r>
              <a:r>
                <a:rPr lang="en-US" sz="2400" b="1" baseline="-25000">
                  <a:cs typeface="Arial" charset="0"/>
                </a:rPr>
                <a:t>2</a:t>
              </a:r>
            </a:p>
          </p:txBody>
        </p:sp>
        <p:sp>
          <p:nvSpPr>
            <p:cNvPr id="171027" name="Line 34"/>
            <p:cNvSpPr>
              <a:spLocks noChangeShapeType="1"/>
            </p:cNvSpPr>
            <p:nvPr/>
          </p:nvSpPr>
          <p:spPr bwMode="auto">
            <a:xfrm flipH="1" flipV="1">
              <a:off x="2538" y="1818"/>
              <a:ext cx="132" cy="42"/>
            </a:xfrm>
            <a:prstGeom prst="line">
              <a:avLst/>
            </a:prstGeom>
            <a:noFill/>
            <a:ln w="9525">
              <a:solidFill>
                <a:schemeClr val="tx1"/>
              </a:solidFill>
              <a:round/>
              <a:headEnd/>
              <a:tailEnd/>
            </a:ln>
          </p:spPr>
          <p:txBody>
            <a:bodyPr/>
            <a:lstStyle/>
            <a:p>
              <a:endParaRPr lang="en-US"/>
            </a:p>
          </p:txBody>
        </p:sp>
        <p:sp>
          <p:nvSpPr>
            <p:cNvPr id="171028" name="Line 35"/>
            <p:cNvSpPr>
              <a:spLocks noChangeShapeType="1"/>
            </p:cNvSpPr>
            <p:nvPr/>
          </p:nvSpPr>
          <p:spPr bwMode="auto">
            <a:xfrm>
              <a:off x="4122" y="1867"/>
              <a:ext cx="0" cy="1335"/>
            </a:xfrm>
            <a:prstGeom prst="line">
              <a:avLst/>
            </a:prstGeom>
            <a:noFill/>
            <a:ln w="9525">
              <a:solidFill>
                <a:schemeClr val="tx1"/>
              </a:solidFill>
              <a:prstDash val="lgDash"/>
              <a:round/>
              <a:headEnd/>
              <a:tailEnd/>
            </a:ln>
          </p:spPr>
          <p:txBody>
            <a:bodyPr/>
            <a:lstStyle/>
            <a:p>
              <a:endParaRPr lang="en-US"/>
            </a:p>
          </p:txBody>
        </p:sp>
      </p:grpSp>
      <p:sp>
        <p:nvSpPr>
          <p:cNvPr id="139300" name="Rectangle 36"/>
          <p:cNvSpPr>
            <a:spLocks noGrp="1" noChangeArrowheads="1"/>
          </p:cNvSpPr>
          <p:nvPr>
            <p:ph type="body" idx="1"/>
          </p:nvPr>
        </p:nvSpPr>
        <p:spPr>
          <a:xfrm>
            <a:off x="0" y="990600"/>
            <a:ext cx="3714750" cy="1641475"/>
          </a:xfrm>
        </p:spPr>
        <p:txBody>
          <a:bodyPr/>
          <a:lstStyle/>
          <a:p>
            <a:pPr marL="0" indent="0" eaLnBrk="1" hangingPunct="1">
              <a:buFont typeface="Wingdings" pitchFamily="2" charset="2"/>
              <a:buNone/>
              <a:defRPr/>
            </a:pPr>
            <a:r>
              <a:rPr lang="en-US" sz="2800" b="1"/>
              <a:t>EVENTS:</a:t>
            </a:r>
            <a:r>
              <a:rPr lang="en-US" sz="2800"/>
              <a:t>  </a:t>
            </a:r>
            <a:br>
              <a:rPr lang="en-US" sz="2800"/>
            </a:br>
            <a:r>
              <a:rPr lang="en-US" sz="2800"/>
              <a:t>price of gas rises AND </a:t>
            </a:r>
            <a:br>
              <a:rPr lang="en-US" sz="2800"/>
            </a:br>
            <a:r>
              <a:rPr lang="en-US" sz="2800"/>
              <a:t>new technology reduces production costs</a:t>
            </a:r>
          </a:p>
        </p:txBody>
      </p:sp>
      <p:sp>
        <p:nvSpPr>
          <p:cNvPr id="139301" name="Text Box 37"/>
          <p:cNvSpPr txBox="1">
            <a:spLocks noChangeArrowheads="1"/>
          </p:cNvSpPr>
          <p:nvPr/>
        </p:nvSpPr>
        <p:spPr bwMode="auto">
          <a:xfrm>
            <a:off x="381000" y="3581400"/>
            <a:ext cx="4343400" cy="473075"/>
          </a:xfrm>
          <a:prstGeom prst="rect">
            <a:avLst/>
          </a:prstGeom>
          <a:noFill/>
          <a:ln w="9525">
            <a:noFill/>
            <a:miter lim="800000"/>
            <a:headEnd/>
            <a:tailEnd/>
          </a:ln>
        </p:spPr>
        <p:txBody>
          <a:bodyPr>
            <a:spAutoFit/>
          </a:bodyPr>
          <a:lstStyle/>
          <a:p>
            <a:pPr>
              <a:spcBef>
                <a:spcPct val="5000"/>
              </a:spcBef>
              <a:buClr>
                <a:srgbClr val="00B85C"/>
              </a:buClr>
              <a:buSzPct val="120000"/>
              <a:buFont typeface="Wingdings" pitchFamily="2" charset="2"/>
              <a:buNone/>
            </a:pPr>
            <a:r>
              <a:rPr lang="en-US" sz="2300" b="1">
                <a:cs typeface="Arial" charset="0"/>
              </a:rPr>
              <a:t>STEP 1: </a:t>
            </a:r>
            <a:r>
              <a:rPr lang="en-US" sz="2500">
                <a:cs typeface="Arial" charset="0"/>
              </a:rPr>
              <a:t>Both curves shift.</a:t>
            </a:r>
          </a:p>
        </p:txBody>
      </p:sp>
      <p:sp>
        <p:nvSpPr>
          <p:cNvPr id="139302" name="Text Box 38"/>
          <p:cNvSpPr txBox="1">
            <a:spLocks noChangeArrowheads="1"/>
          </p:cNvSpPr>
          <p:nvPr/>
        </p:nvSpPr>
        <p:spPr bwMode="auto">
          <a:xfrm>
            <a:off x="381000" y="4038600"/>
            <a:ext cx="3200400" cy="762000"/>
          </a:xfrm>
          <a:prstGeom prst="rect">
            <a:avLst/>
          </a:prstGeom>
          <a:noFill/>
          <a:ln w="9525">
            <a:noFill/>
            <a:miter lim="800000"/>
            <a:headEnd/>
            <a:tailEnd/>
          </a:ln>
        </p:spPr>
        <p:txBody>
          <a:bodyPr/>
          <a:lstStyle/>
          <a:p>
            <a:pPr>
              <a:spcBef>
                <a:spcPct val="5000"/>
              </a:spcBef>
              <a:buClr>
                <a:srgbClr val="00B85C"/>
              </a:buClr>
              <a:buSzPct val="120000"/>
              <a:buFont typeface="Wingdings" pitchFamily="2" charset="2"/>
              <a:buNone/>
            </a:pPr>
            <a:r>
              <a:rPr lang="en-US" sz="2300" b="1">
                <a:cs typeface="Arial" charset="0"/>
              </a:rPr>
              <a:t>STEP 2:  </a:t>
            </a:r>
          </a:p>
          <a:p>
            <a:pPr>
              <a:spcBef>
                <a:spcPct val="5000"/>
              </a:spcBef>
              <a:buClr>
                <a:srgbClr val="00B85C"/>
              </a:buClr>
              <a:buSzPct val="120000"/>
              <a:buFont typeface="Wingdings" pitchFamily="2" charset="2"/>
              <a:buNone/>
            </a:pPr>
            <a:r>
              <a:rPr lang="en-US" sz="2500">
                <a:cs typeface="Arial" charset="0"/>
              </a:rPr>
              <a:t>Both shift </a:t>
            </a:r>
            <a:r>
              <a:rPr lang="en-US" sz="2500" u="sng">
                <a:cs typeface="Arial" charset="0"/>
              </a:rPr>
              <a:t>to the right</a:t>
            </a:r>
            <a:r>
              <a:rPr lang="en-US" sz="2500">
                <a:cs typeface="Arial" charset="0"/>
              </a:rPr>
              <a:t>. </a:t>
            </a:r>
          </a:p>
        </p:txBody>
      </p:sp>
      <p:sp>
        <p:nvSpPr>
          <p:cNvPr id="139303" name="Text Box 39"/>
          <p:cNvSpPr txBox="1">
            <a:spLocks noChangeArrowheads="1"/>
          </p:cNvSpPr>
          <p:nvPr/>
        </p:nvSpPr>
        <p:spPr bwMode="auto">
          <a:xfrm>
            <a:off x="457200" y="4773613"/>
            <a:ext cx="4360863" cy="2084387"/>
          </a:xfrm>
          <a:prstGeom prst="rect">
            <a:avLst/>
          </a:prstGeom>
          <a:noFill/>
          <a:ln w="9525">
            <a:noFill/>
            <a:miter lim="800000"/>
            <a:headEnd/>
            <a:tailEnd/>
          </a:ln>
        </p:spPr>
        <p:txBody>
          <a:bodyPr/>
          <a:lstStyle/>
          <a:p>
            <a:pPr>
              <a:spcBef>
                <a:spcPct val="5000"/>
              </a:spcBef>
              <a:buClr>
                <a:srgbClr val="00B85C"/>
              </a:buClr>
              <a:buSzPct val="120000"/>
              <a:buFont typeface="Wingdings" pitchFamily="2" charset="2"/>
              <a:buNone/>
            </a:pPr>
            <a:r>
              <a:rPr lang="en-US" sz="2300" b="1">
                <a:cs typeface="Arial" charset="0"/>
              </a:rPr>
              <a:t>STEP 3:  </a:t>
            </a:r>
          </a:p>
          <a:p>
            <a:pPr>
              <a:spcBef>
                <a:spcPct val="5000"/>
              </a:spcBef>
              <a:buClr>
                <a:srgbClr val="00B85C"/>
              </a:buClr>
              <a:buSzPct val="120000"/>
              <a:buFont typeface="Wingdings" pitchFamily="2" charset="2"/>
              <a:buNone/>
            </a:pPr>
            <a:r>
              <a:rPr lang="en-US" sz="2500" b="1" i="1">
                <a:cs typeface="Arial" charset="0"/>
              </a:rPr>
              <a:t>Q</a:t>
            </a:r>
            <a:r>
              <a:rPr lang="en-US" sz="2500">
                <a:cs typeface="Arial" charset="0"/>
              </a:rPr>
              <a:t> rises, but effect </a:t>
            </a:r>
            <a:br>
              <a:rPr lang="en-US" sz="2500">
                <a:cs typeface="Arial" charset="0"/>
              </a:rPr>
            </a:br>
            <a:r>
              <a:rPr lang="en-US" sz="2500">
                <a:cs typeface="Arial" charset="0"/>
              </a:rPr>
              <a:t>on </a:t>
            </a:r>
            <a:r>
              <a:rPr lang="en-US" sz="2500" b="1" i="1">
                <a:cs typeface="Arial" charset="0"/>
              </a:rPr>
              <a:t>P</a:t>
            </a:r>
            <a:r>
              <a:rPr lang="en-US" sz="2500">
                <a:cs typeface="Arial" charset="0"/>
              </a:rPr>
              <a:t> is ambiguous: </a:t>
            </a:r>
          </a:p>
          <a:p>
            <a:pPr>
              <a:spcBef>
                <a:spcPct val="5000"/>
              </a:spcBef>
              <a:buClr>
                <a:srgbClr val="00B85C"/>
              </a:buClr>
              <a:buSzPct val="120000"/>
              <a:buFont typeface="Wingdings" pitchFamily="2" charset="2"/>
              <a:buNone/>
            </a:pPr>
            <a:r>
              <a:rPr lang="en-US" sz="2500">
                <a:cs typeface="Arial" charset="0"/>
              </a:rPr>
              <a:t>If demand increases more than supply, </a:t>
            </a:r>
            <a:r>
              <a:rPr lang="en-US" sz="2500" b="1" i="1">
                <a:cs typeface="Arial" charset="0"/>
              </a:rPr>
              <a:t>P</a:t>
            </a:r>
            <a:r>
              <a:rPr lang="en-US" sz="2500">
                <a:cs typeface="Arial" charset="0"/>
              </a:rPr>
              <a:t> rises.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9300">
                                            <p:txEl>
                                              <p:pRg st="0" end="0"/>
                                            </p:txEl>
                                          </p:spTgt>
                                        </p:tgtEl>
                                        <p:attrNameLst>
                                          <p:attrName>style.visibility</p:attrName>
                                        </p:attrNameLst>
                                      </p:cBhvr>
                                      <p:to>
                                        <p:strVal val="visible"/>
                                      </p:to>
                                    </p:set>
                                    <p:animEffect transition="in" filter="wipe(left)">
                                      <p:cBhvr>
                                        <p:cTn id="7" dur="500"/>
                                        <p:tgtEl>
                                          <p:spTgt spid="1393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9301">
                                            <p:txEl>
                                              <p:pRg st="0" end="0"/>
                                            </p:txEl>
                                          </p:spTgt>
                                        </p:tgtEl>
                                        <p:attrNameLst>
                                          <p:attrName>style.visibility</p:attrName>
                                        </p:attrNameLst>
                                      </p:cBhvr>
                                      <p:to>
                                        <p:strVal val="visible"/>
                                      </p:to>
                                    </p:set>
                                    <p:animEffect transition="in" filter="wipe(left)">
                                      <p:cBhvr>
                                        <p:cTn id="12" dur="500"/>
                                        <p:tgtEl>
                                          <p:spTgt spid="13930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9302"/>
                                        </p:tgtEl>
                                        <p:attrNameLst>
                                          <p:attrName>style.visibility</p:attrName>
                                        </p:attrNameLst>
                                      </p:cBhvr>
                                      <p:to>
                                        <p:strVal val="visible"/>
                                      </p:to>
                                    </p:set>
                                    <p:animEffect transition="in" filter="wipe(left)">
                                      <p:cBhvr>
                                        <p:cTn id="17" dur="500"/>
                                        <p:tgtEl>
                                          <p:spTgt spid="139302"/>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8" fill="hold" grpId="0" nodeType="clickEffect">
                                  <p:stCondLst>
                                    <p:cond delay="0"/>
                                  </p:stCondLst>
                                  <p:childTnLst>
                                    <p:set>
                                      <p:cBhvr>
                                        <p:cTn id="21" dur="1" fill="hold">
                                          <p:stCondLst>
                                            <p:cond delay="0"/>
                                          </p:stCondLst>
                                        </p:cTn>
                                        <p:tgtEl>
                                          <p:spTgt spid="139291"/>
                                        </p:tgtEl>
                                        <p:attrNameLst>
                                          <p:attrName>style.visibility</p:attrName>
                                        </p:attrNameLst>
                                      </p:cBhvr>
                                      <p:to>
                                        <p:strVal val="visible"/>
                                      </p:to>
                                    </p:set>
                                    <p:anim calcmode="lin" valueType="num">
                                      <p:cBhvr>
                                        <p:cTn id="22" dur="500" fill="hold"/>
                                        <p:tgtEl>
                                          <p:spTgt spid="139291"/>
                                        </p:tgtEl>
                                        <p:attrNameLst>
                                          <p:attrName>ppt_x</p:attrName>
                                        </p:attrNameLst>
                                      </p:cBhvr>
                                      <p:tavLst>
                                        <p:tav tm="0">
                                          <p:val>
                                            <p:strVal val="#ppt_x-#ppt_w/2"/>
                                          </p:val>
                                        </p:tav>
                                        <p:tav tm="100000">
                                          <p:val>
                                            <p:strVal val="#ppt_x"/>
                                          </p:val>
                                        </p:tav>
                                      </p:tavLst>
                                    </p:anim>
                                    <p:anim calcmode="lin" valueType="num">
                                      <p:cBhvr>
                                        <p:cTn id="23" dur="500" fill="hold"/>
                                        <p:tgtEl>
                                          <p:spTgt spid="139291"/>
                                        </p:tgtEl>
                                        <p:attrNameLst>
                                          <p:attrName>ppt_y</p:attrName>
                                        </p:attrNameLst>
                                      </p:cBhvr>
                                      <p:tavLst>
                                        <p:tav tm="0">
                                          <p:val>
                                            <p:strVal val="#ppt_y"/>
                                          </p:val>
                                        </p:tav>
                                        <p:tav tm="100000">
                                          <p:val>
                                            <p:strVal val="#ppt_y"/>
                                          </p:val>
                                        </p:tav>
                                      </p:tavLst>
                                    </p:anim>
                                    <p:anim calcmode="lin" valueType="num">
                                      <p:cBhvr>
                                        <p:cTn id="24" dur="500" fill="hold"/>
                                        <p:tgtEl>
                                          <p:spTgt spid="139291"/>
                                        </p:tgtEl>
                                        <p:attrNameLst>
                                          <p:attrName>ppt_w</p:attrName>
                                        </p:attrNameLst>
                                      </p:cBhvr>
                                      <p:tavLst>
                                        <p:tav tm="0">
                                          <p:val>
                                            <p:fltVal val="0"/>
                                          </p:val>
                                        </p:tav>
                                        <p:tav tm="100000">
                                          <p:val>
                                            <p:strVal val="#ppt_w"/>
                                          </p:val>
                                        </p:tav>
                                      </p:tavLst>
                                    </p:anim>
                                    <p:anim calcmode="lin" valueType="num">
                                      <p:cBhvr>
                                        <p:cTn id="25" dur="500" fill="hold"/>
                                        <p:tgtEl>
                                          <p:spTgt spid="139291"/>
                                        </p:tgtEl>
                                        <p:attrNameLst>
                                          <p:attrName>ppt_h</p:attrName>
                                        </p:attrNameLst>
                                      </p:cBhvr>
                                      <p:tavLst>
                                        <p:tav tm="0">
                                          <p:val>
                                            <p:strVal val="#ppt_h"/>
                                          </p:val>
                                        </p:tav>
                                        <p:tav tm="100000">
                                          <p:val>
                                            <p:strVal val="#ppt_h"/>
                                          </p:val>
                                        </p:tav>
                                      </p:tavLst>
                                    </p:anim>
                                  </p:childTnLst>
                                </p:cTn>
                              </p:par>
                            </p:childTnLst>
                          </p:cTn>
                        </p:par>
                        <p:par>
                          <p:cTn id="26" fill="hold">
                            <p:stCondLst>
                              <p:cond delay="500"/>
                            </p:stCondLst>
                            <p:childTnLst>
                              <p:par>
                                <p:cTn id="27" presetID="18" presetClass="entr" presetSubtype="6" fill="hold" nodeType="afterEffect">
                                  <p:stCondLst>
                                    <p:cond delay="0"/>
                                  </p:stCondLst>
                                  <p:childTnLst>
                                    <p:set>
                                      <p:cBhvr>
                                        <p:cTn id="28" dur="1" fill="hold">
                                          <p:stCondLst>
                                            <p:cond delay="0"/>
                                          </p:stCondLst>
                                        </p:cTn>
                                        <p:tgtEl>
                                          <p:spTgt spid="139288"/>
                                        </p:tgtEl>
                                        <p:attrNameLst>
                                          <p:attrName>style.visibility</p:attrName>
                                        </p:attrNameLst>
                                      </p:cBhvr>
                                      <p:to>
                                        <p:strVal val="visible"/>
                                      </p:to>
                                    </p:set>
                                    <p:animEffect transition="in" filter="strips(downRight)">
                                      <p:cBhvr>
                                        <p:cTn id="29" dur="500"/>
                                        <p:tgtEl>
                                          <p:spTgt spid="139288"/>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8" fill="hold" grpId="0" nodeType="clickEffect">
                                  <p:stCondLst>
                                    <p:cond delay="0"/>
                                  </p:stCondLst>
                                  <p:childTnLst>
                                    <p:set>
                                      <p:cBhvr>
                                        <p:cTn id="33" dur="1" fill="hold">
                                          <p:stCondLst>
                                            <p:cond delay="0"/>
                                          </p:stCondLst>
                                        </p:cTn>
                                        <p:tgtEl>
                                          <p:spTgt spid="139292"/>
                                        </p:tgtEl>
                                        <p:attrNameLst>
                                          <p:attrName>style.visibility</p:attrName>
                                        </p:attrNameLst>
                                      </p:cBhvr>
                                      <p:to>
                                        <p:strVal val="visible"/>
                                      </p:to>
                                    </p:set>
                                    <p:anim calcmode="lin" valueType="num">
                                      <p:cBhvr>
                                        <p:cTn id="34" dur="500" fill="hold"/>
                                        <p:tgtEl>
                                          <p:spTgt spid="139292"/>
                                        </p:tgtEl>
                                        <p:attrNameLst>
                                          <p:attrName>ppt_x</p:attrName>
                                        </p:attrNameLst>
                                      </p:cBhvr>
                                      <p:tavLst>
                                        <p:tav tm="0">
                                          <p:val>
                                            <p:strVal val="#ppt_x-#ppt_w/2"/>
                                          </p:val>
                                        </p:tav>
                                        <p:tav tm="100000">
                                          <p:val>
                                            <p:strVal val="#ppt_x"/>
                                          </p:val>
                                        </p:tav>
                                      </p:tavLst>
                                    </p:anim>
                                    <p:anim calcmode="lin" valueType="num">
                                      <p:cBhvr>
                                        <p:cTn id="35" dur="500" fill="hold"/>
                                        <p:tgtEl>
                                          <p:spTgt spid="139292"/>
                                        </p:tgtEl>
                                        <p:attrNameLst>
                                          <p:attrName>ppt_y</p:attrName>
                                        </p:attrNameLst>
                                      </p:cBhvr>
                                      <p:tavLst>
                                        <p:tav tm="0">
                                          <p:val>
                                            <p:strVal val="#ppt_y"/>
                                          </p:val>
                                        </p:tav>
                                        <p:tav tm="100000">
                                          <p:val>
                                            <p:strVal val="#ppt_y"/>
                                          </p:val>
                                        </p:tav>
                                      </p:tavLst>
                                    </p:anim>
                                    <p:anim calcmode="lin" valueType="num">
                                      <p:cBhvr>
                                        <p:cTn id="36" dur="500" fill="hold"/>
                                        <p:tgtEl>
                                          <p:spTgt spid="139292"/>
                                        </p:tgtEl>
                                        <p:attrNameLst>
                                          <p:attrName>ppt_w</p:attrName>
                                        </p:attrNameLst>
                                      </p:cBhvr>
                                      <p:tavLst>
                                        <p:tav tm="0">
                                          <p:val>
                                            <p:fltVal val="0"/>
                                          </p:val>
                                        </p:tav>
                                        <p:tav tm="100000">
                                          <p:val>
                                            <p:strVal val="#ppt_w"/>
                                          </p:val>
                                        </p:tav>
                                      </p:tavLst>
                                    </p:anim>
                                    <p:anim calcmode="lin" valueType="num">
                                      <p:cBhvr>
                                        <p:cTn id="37" dur="500" fill="hold"/>
                                        <p:tgtEl>
                                          <p:spTgt spid="139292"/>
                                        </p:tgtEl>
                                        <p:attrNameLst>
                                          <p:attrName>ppt_h</p:attrName>
                                        </p:attrNameLst>
                                      </p:cBhvr>
                                      <p:tavLst>
                                        <p:tav tm="0">
                                          <p:val>
                                            <p:strVal val="#ppt_h"/>
                                          </p:val>
                                        </p:tav>
                                        <p:tav tm="100000">
                                          <p:val>
                                            <p:strVal val="#ppt_h"/>
                                          </p:val>
                                        </p:tav>
                                      </p:tavLst>
                                    </p:anim>
                                  </p:childTnLst>
                                </p:cTn>
                              </p:par>
                            </p:childTnLst>
                          </p:cTn>
                        </p:par>
                        <p:par>
                          <p:cTn id="38" fill="hold">
                            <p:stCondLst>
                              <p:cond delay="500"/>
                            </p:stCondLst>
                            <p:childTnLst>
                              <p:par>
                                <p:cTn id="39" presetID="18" presetClass="entr" presetSubtype="12" fill="hold" nodeType="afterEffect">
                                  <p:stCondLst>
                                    <p:cond delay="0"/>
                                  </p:stCondLst>
                                  <p:childTnLst>
                                    <p:set>
                                      <p:cBhvr>
                                        <p:cTn id="40" dur="1" fill="hold">
                                          <p:stCondLst>
                                            <p:cond delay="0"/>
                                          </p:stCondLst>
                                        </p:cTn>
                                        <p:tgtEl>
                                          <p:spTgt spid="139285"/>
                                        </p:tgtEl>
                                        <p:attrNameLst>
                                          <p:attrName>style.visibility</p:attrName>
                                        </p:attrNameLst>
                                      </p:cBhvr>
                                      <p:to>
                                        <p:strVal val="visible"/>
                                      </p:to>
                                    </p:set>
                                    <p:animEffect transition="in" filter="strips(downLeft)">
                                      <p:cBhvr>
                                        <p:cTn id="41" dur="500"/>
                                        <p:tgtEl>
                                          <p:spTgt spid="13928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9303">
                                            <p:txEl>
                                              <p:pRg st="0" end="0"/>
                                            </p:txEl>
                                          </p:spTgt>
                                        </p:tgtEl>
                                        <p:attrNameLst>
                                          <p:attrName>style.visibility</p:attrName>
                                        </p:attrNameLst>
                                      </p:cBhvr>
                                      <p:to>
                                        <p:strVal val="visible"/>
                                      </p:to>
                                    </p:set>
                                    <p:animEffect transition="in" filter="wipe(left)">
                                      <p:cBhvr>
                                        <p:cTn id="46" dur="500"/>
                                        <p:tgtEl>
                                          <p:spTgt spid="139303">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39303">
                                            <p:txEl>
                                              <p:pRg st="1" end="1"/>
                                            </p:txEl>
                                          </p:spTgt>
                                        </p:tgtEl>
                                        <p:attrNameLst>
                                          <p:attrName>style.visibility</p:attrName>
                                        </p:attrNameLst>
                                      </p:cBhvr>
                                      <p:to>
                                        <p:strVal val="visible"/>
                                      </p:to>
                                    </p:set>
                                    <p:animEffect transition="in" filter="wipe(left)">
                                      <p:cBhvr>
                                        <p:cTn id="51" dur="500"/>
                                        <p:tgtEl>
                                          <p:spTgt spid="139303">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39303">
                                            <p:txEl>
                                              <p:pRg st="2" end="2"/>
                                            </p:txEl>
                                          </p:spTgt>
                                        </p:tgtEl>
                                        <p:attrNameLst>
                                          <p:attrName>style.visibility</p:attrName>
                                        </p:attrNameLst>
                                      </p:cBhvr>
                                      <p:to>
                                        <p:strVal val="visible"/>
                                      </p:to>
                                    </p:set>
                                    <p:animEffect transition="in" filter="wipe(left)">
                                      <p:cBhvr>
                                        <p:cTn id="56" dur="500"/>
                                        <p:tgtEl>
                                          <p:spTgt spid="139303">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12" fill="hold" nodeType="clickEffect">
                                  <p:stCondLst>
                                    <p:cond delay="0"/>
                                  </p:stCondLst>
                                  <p:childTnLst>
                                    <p:set>
                                      <p:cBhvr>
                                        <p:cTn id="60" dur="1" fill="hold">
                                          <p:stCondLst>
                                            <p:cond delay="0"/>
                                          </p:stCondLst>
                                        </p:cTn>
                                        <p:tgtEl>
                                          <p:spTgt spid="139293"/>
                                        </p:tgtEl>
                                        <p:attrNameLst>
                                          <p:attrName>style.visibility</p:attrName>
                                        </p:attrNameLst>
                                      </p:cBhvr>
                                      <p:to>
                                        <p:strVal val="visible"/>
                                      </p:to>
                                    </p:set>
                                    <p:animEffect transition="in" filter="strips(downLeft)">
                                      <p:cBhvr>
                                        <p:cTn id="61" dur="500"/>
                                        <p:tgtEl>
                                          <p:spTgt spid="139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91" grpId="0" animBg="1"/>
      <p:bldP spid="139292" grpId="0" animBg="1"/>
      <p:bldP spid="139300" grpId="0" build="p" bldLvl="5"/>
      <p:bldP spid="139301" grpId="0" build="p"/>
      <p:bldP spid="139302" grpId="0"/>
      <p:bldP spid="139303" grpId="0" build="p"/>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304800" y="228600"/>
            <a:ext cx="8351838" cy="1139825"/>
          </a:xfrm>
        </p:spPr>
        <p:txBody>
          <a:bodyPr/>
          <a:lstStyle/>
          <a:p>
            <a:pPr marL="2341563" indent="-2341563" eaLnBrk="1" hangingPunct="1">
              <a:defRPr/>
            </a:pPr>
            <a:r>
              <a:rPr lang="en-US" sz="3800"/>
              <a:t>EXAMPLE 3:  	</a:t>
            </a:r>
            <a:r>
              <a:rPr lang="en-US" sz="4000"/>
              <a:t>A Change in Both Supply </a:t>
            </a:r>
            <a:br>
              <a:rPr lang="en-US" sz="4000"/>
            </a:br>
            <a:r>
              <a:rPr lang="en-US" sz="4000"/>
              <a:t>and Demand</a:t>
            </a:r>
          </a:p>
        </p:txBody>
      </p:sp>
      <p:sp>
        <p:nvSpPr>
          <p:cNvPr id="141315" name="Rectangle 3"/>
          <p:cNvSpPr>
            <a:spLocks noGrp="1" noRot="1" noChangeArrowheads="1"/>
          </p:cNvSpPr>
          <p:nvPr>
            <p:ph type="body" idx="1"/>
          </p:nvPr>
        </p:nvSpPr>
        <p:spPr>
          <a:xfrm>
            <a:off x="609600" y="3886200"/>
            <a:ext cx="2474913" cy="415925"/>
          </a:xfrm>
        </p:spPr>
        <p:txBody>
          <a:bodyPr/>
          <a:lstStyle/>
          <a:p>
            <a:pPr marL="0" indent="0" eaLnBrk="1" hangingPunct="1">
              <a:buFont typeface="Wingdings" pitchFamily="2" charset="2"/>
              <a:buNone/>
              <a:defRPr/>
            </a:pPr>
            <a:r>
              <a:rPr lang="en-US" sz="2800" b="1"/>
              <a:t>STEP 3</a:t>
            </a:r>
            <a:r>
              <a:rPr lang="en-US" sz="2900"/>
              <a:t>, cont.</a:t>
            </a:r>
          </a:p>
        </p:txBody>
      </p:sp>
      <p:grpSp>
        <p:nvGrpSpPr>
          <p:cNvPr id="173059" name="Group 4"/>
          <p:cNvGrpSpPr>
            <a:grpSpLocks/>
          </p:cNvGrpSpPr>
          <p:nvPr/>
        </p:nvGrpSpPr>
        <p:grpSpPr bwMode="auto">
          <a:xfrm>
            <a:off x="4094163" y="1179513"/>
            <a:ext cx="4422775" cy="4106862"/>
            <a:chOff x="2579" y="785"/>
            <a:chExt cx="2786" cy="2420"/>
          </a:xfrm>
        </p:grpSpPr>
        <p:grpSp>
          <p:nvGrpSpPr>
            <p:cNvPr id="173089" name="Group 5"/>
            <p:cNvGrpSpPr>
              <a:grpSpLocks/>
            </p:cNvGrpSpPr>
            <p:nvPr/>
          </p:nvGrpSpPr>
          <p:grpSpPr bwMode="auto">
            <a:xfrm>
              <a:off x="2697" y="1037"/>
              <a:ext cx="2409" cy="2049"/>
              <a:chOff x="1098" y="1361"/>
              <a:chExt cx="2116" cy="2027"/>
            </a:xfrm>
          </p:grpSpPr>
          <p:sp>
            <p:nvSpPr>
              <p:cNvPr id="173092"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173093"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173090" name="Text Box 8"/>
            <p:cNvSpPr txBox="1">
              <a:spLocks noChangeArrowheads="1"/>
            </p:cNvSpPr>
            <p:nvPr/>
          </p:nvSpPr>
          <p:spPr bwMode="auto">
            <a:xfrm>
              <a:off x="2579" y="785"/>
              <a:ext cx="267" cy="269"/>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173091" name="Text Box 9"/>
            <p:cNvSpPr txBox="1">
              <a:spLocks noChangeArrowheads="1"/>
            </p:cNvSpPr>
            <p:nvPr/>
          </p:nvSpPr>
          <p:spPr bwMode="auto">
            <a:xfrm>
              <a:off x="5075" y="2936"/>
              <a:ext cx="290" cy="269"/>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grpSp>
        <p:nvGrpSpPr>
          <p:cNvPr id="173060" name="Group 10"/>
          <p:cNvGrpSpPr>
            <a:grpSpLocks/>
          </p:cNvGrpSpPr>
          <p:nvPr/>
        </p:nvGrpSpPr>
        <p:grpSpPr bwMode="auto">
          <a:xfrm>
            <a:off x="4524375" y="1957388"/>
            <a:ext cx="2486025" cy="2901950"/>
            <a:chOff x="2850" y="1233"/>
            <a:chExt cx="1566" cy="1828"/>
          </a:xfrm>
        </p:grpSpPr>
        <p:sp>
          <p:nvSpPr>
            <p:cNvPr id="173087" name="Line 11"/>
            <p:cNvSpPr>
              <a:spLocks noChangeShapeType="1"/>
            </p:cNvSpPr>
            <p:nvPr/>
          </p:nvSpPr>
          <p:spPr bwMode="auto">
            <a:xfrm>
              <a:off x="2850" y="1233"/>
              <a:ext cx="1263" cy="1587"/>
            </a:xfrm>
            <a:prstGeom prst="line">
              <a:avLst/>
            </a:prstGeom>
            <a:noFill/>
            <a:ln w="38100">
              <a:solidFill>
                <a:srgbClr val="003399"/>
              </a:solidFill>
              <a:round/>
              <a:headEnd/>
              <a:tailEnd/>
            </a:ln>
          </p:spPr>
          <p:txBody>
            <a:bodyPr/>
            <a:lstStyle/>
            <a:p>
              <a:endParaRPr lang="en-US"/>
            </a:p>
          </p:txBody>
        </p:sp>
        <p:sp>
          <p:nvSpPr>
            <p:cNvPr id="173088" name="Text Box 12"/>
            <p:cNvSpPr txBox="1">
              <a:spLocks noChangeArrowheads="1"/>
            </p:cNvSpPr>
            <p:nvPr/>
          </p:nvSpPr>
          <p:spPr bwMode="auto">
            <a:xfrm>
              <a:off x="4072" y="2773"/>
              <a:ext cx="344" cy="288"/>
            </a:xfrm>
            <a:prstGeom prst="rect">
              <a:avLst/>
            </a:prstGeom>
            <a:noFill/>
            <a:ln w="9525">
              <a:noFill/>
              <a:miter lim="800000"/>
              <a:headEnd/>
              <a:tailEnd/>
            </a:ln>
          </p:spPr>
          <p:txBody>
            <a:bodyPr>
              <a:spAutoFit/>
            </a:bodyPr>
            <a:lstStyle/>
            <a:p>
              <a:pPr algn="ctr">
                <a:spcBef>
                  <a:spcPct val="50000"/>
                </a:spcBef>
              </a:pPr>
              <a:r>
                <a:rPr lang="en-US" sz="2400">
                  <a:cs typeface="Arial" charset="0"/>
                </a:rPr>
                <a:t>D</a:t>
              </a:r>
              <a:r>
                <a:rPr lang="en-US" sz="2400" baseline="-25000">
                  <a:cs typeface="Arial" charset="0"/>
                </a:rPr>
                <a:t>1</a:t>
              </a:r>
            </a:p>
          </p:txBody>
        </p:sp>
      </p:grpSp>
      <p:grpSp>
        <p:nvGrpSpPr>
          <p:cNvPr id="173061" name="Group 13"/>
          <p:cNvGrpSpPr>
            <a:grpSpLocks/>
          </p:cNvGrpSpPr>
          <p:nvPr/>
        </p:nvGrpSpPr>
        <p:grpSpPr bwMode="auto">
          <a:xfrm>
            <a:off x="4868863" y="1625600"/>
            <a:ext cx="1933575" cy="2901950"/>
            <a:chOff x="3067" y="1024"/>
            <a:chExt cx="1218" cy="1828"/>
          </a:xfrm>
        </p:grpSpPr>
        <p:sp>
          <p:nvSpPr>
            <p:cNvPr id="173085" name="Line 14"/>
            <p:cNvSpPr>
              <a:spLocks noChangeShapeType="1"/>
            </p:cNvSpPr>
            <p:nvPr/>
          </p:nvSpPr>
          <p:spPr bwMode="auto">
            <a:xfrm flipV="1">
              <a:off x="3067" y="1278"/>
              <a:ext cx="949" cy="1574"/>
            </a:xfrm>
            <a:prstGeom prst="line">
              <a:avLst/>
            </a:prstGeom>
            <a:noFill/>
            <a:ln w="38100">
              <a:solidFill>
                <a:srgbClr val="003399"/>
              </a:solidFill>
              <a:round/>
              <a:headEnd/>
              <a:tailEnd/>
            </a:ln>
          </p:spPr>
          <p:txBody>
            <a:bodyPr/>
            <a:lstStyle/>
            <a:p>
              <a:endParaRPr lang="en-US"/>
            </a:p>
          </p:txBody>
        </p:sp>
        <p:sp>
          <p:nvSpPr>
            <p:cNvPr id="173086" name="Text Box 15"/>
            <p:cNvSpPr txBox="1">
              <a:spLocks noChangeArrowheads="1"/>
            </p:cNvSpPr>
            <p:nvPr/>
          </p:nvSpPr>
          <p:spPr bwMode="auto">
            <a:xfrm>
              <a:off x="3920" y="1024"/>
              <a:ext cx="365" cy="288"/>
            </a:xfrm>
            <a:prstGeom prst="rect">
              <a:avLst/>
            </a:prstGeom>
            <a:noFill/>
            <a:ln w="9525">
              <a:noFill/>
              <a:miter lim="800000"/>
              <a:headEnd/>
              <a:tailEnd/>
            </a:ln>
          </p:spPr>
          <p:txBody>
            <a:bodyPr>
              <a:spAutoFit/>
            </a:bodyPr>
            <a:lstStyle/>
            <a:p>
              <a:pPr algn="ctr">
                <a:spcBef>
                  <a:spcPct val="50000"/>
                </a:spcBef>
              </a:pPr>
              <a:r>
                <a:rPr lang="en-US" sz="2400">
                  <a:cs typeface="Arial" charset="0"/>
                </a:rPr>
                <a:t>S</a:t>
              </a:r>
              <a:r>
                <a:rPr lang="en-US" sz="2400" baseline="-25000">
                  <a:cs typeface="Arial" charset="0"/>
                </a:rPr>
                <a:t>1</a:t>
              </a:r>
            </a:p>
          </p:txBody>
        </p:sp>
      </p:grpSp>
      <p:grpSp>
        <p:nvGrpSpPr>
          <p:cNvPr id="173062" name="Group 16"/>
          <p:cNvGrpSpPr>
            <a:grpSpLocks/>
          </p:cNvGrpSpPr>
          <p:nvPr/>
        </p:nvGrpSpPr>
        <p:grpSpPr bwMode="auto">
          <a:xfrm>
            <a:off x="3783013" y="3136900"/>
            <a:ext cx="2060575" cy="2327275"/>
            <a:chOff x="2383" y="1976"/>
            <a:chExt cx="1298" cy="1466"/>
          </a:xfrm>
        </p:grpSpPr>
        <p:sp>
          <p:nvSpPr>
            <p:cNvPr id="173080" name="Text Box 17"/>
            <p:cNvSpPr txBox="1">
              <a:spLocks noChangeArrowheads="1"/>
            </p:cNvSpPr>
            <p:nvPr/>
          </p:nvSpPr>
          <p:spPr bwMode="auto">
            <a:xfrm>
              <a:off x="2383" y="1976"/>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P</a:t>
              </a:r>
              <a:r>
                <a:rPr lang="en-US" sz="2400" b="1" baseline="-25000">
                  <a:cs typeface="Arial" charset="0"/>
                </a:rPr>
                <a:t>1</a:t>
              </a:r>
            </a:p>
          </p:txBody>
        </p:sp>
        <p:sp>
          <p:nvSpPr>
            <p:cNvPr id="173081" name="Oval 18"/>
            <p:cNvSpPr>
              <a:spLocks noChangeArrowheads="1"/>
            </p:cNvSpPr>
            <p:nvPr/>
          </p:nvSpPr>
          <p:spPr bwMode="auto">
            <a:xfrm>
              <a:off x="3481" y="2043"/>
              <a:ext cx="88" cy="87"/>
            </a:xfrm>
            <a:prstGeom prst="ellipse">
              <a:avLst/>
            </a:prstGeom>
            <a:solidFill>
              <a:srgbClr val="000000"/>
            </a:solidFill>
            <a:ln w="9525">
              <a:noFill/>
              <a:prstDash val="dash"/>
              <a:round/>
              <a:headEnd/>
              <a:tailEnd/>
            </a:ln>
          </p:spPr>
          <p:txBody>
            <a:bodyPr wrap="none" anchor="ctr"/>
            <a:lstStyle/>
            <a:p>
              <a:pPr eaLnBrk="0" hangingPunct="0"/>
              <a:endParaRPr lang="en-US"/>
            </a:p>
          </p:txBody>
        </p:sp>
        <p:sp>
          <p:nvSpPr>
            <p:cNvPr id="173082" name="Line 19"/>
            <p:cNvSpPr>
              <a:spLocks noChangeShapeType="1"/>
            </p:cNvSpPr>
            <p:nvPr/>
          </p:nvSpPr>
          <p:spPr bwMode="auto">
            <a:xfrm>
              <a:off x="2701" y="2090"/>
              <a:ext cx="823" cy="0"/>
            </a:xfrm>
            <a:prstGeom prst="line">
              <a:avLst/>
            </a:prstGeom>
            <a:noFill/>
            <a:ln w="9525">
              <a:solidFill>
                <a:schemeClr val="tx1"/>
              </a:solidFill>
              <a:prstDash val="lgDash"/>
              <a:round/>
              <a:headEnd/>
              <a:tailEnd/>
            </a:ln>
          </p:spPr>
          <p:txBody>
            <a:bodyPr/>
            <a:lstStyle/>
            <a:p>
              <a:endParaRPr lang="en-US"/>
            </a:p>
          </p:txBody>
        </p:sp>
        <p:sp>
          <p:nvSpPr>
            <p:cNvPr id="173083" name="Line 20"/>
            <p:cNvSpPr>
              <a:spLocks noChangeShapeType="1"/>
            </p:cNvSpPr>
            <p:nvPr/>
          </p:nvSpPr>
          <p:spPr bwMode="auto">
            <a:xfrm>
              <a:off x="3527" y="2088"/>
              <a:ext cx="0" cy="1117"/>
            </a:xfrm>
            <a:prstGeom prst="line">
              <a:avLst/>
            </a:prstGeom>
            <a:noFill/>
            <a:ln w="9525">
              <a:solidFill>
                <a:schemeClr val="tx1"/>
              </a:solidFill>
              <a:prstDash val="lgDash"/>
              <a:round/>
              <a:headEnd/>
              <a:tailEnd/>
            </a:ln>
          </p:spPr>
          <p:txBody>
            <a:bodyPr/>
            <a:lstStyle/>
            <a:p>
              <a:endParaRPr lang="en-US"/>
            </a:p>
          </p:txBody>
        </p:sp>
        <p:sp>
          <p:nvSpPr>
            <p:cNvPr id="173084" name="Text Box 21"/>
            <p:cNvSpPr txBox="1">
              <a:spLocks noChangeArrowheads="1"/>
            </p:cNvSpPr>
            <p:nvPr/>
          </p:nvSpPr>
          <p:spPr bwMode="auto">
            <a:xfrm>
              <a:off x="3373" y="3212"/>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Q</a:t>
              </a:r>
              <a:r>
                <a:rPr lang="en-US" sz="2400" b="1" baseline="-25000">
                  <a:cs typeface="Arial" charset="0"/>
                </a:rPr>
                <a:t>1</a:t>
              </a:r>
            </a:p>
          </p:txBody>
        </p:sp>
      </p:grpSp>
      <p:grpSp>
        <p:nvGrpSpPr>
          <p:cNvPr id="141334" name="Group 22"/>
          <p:cNvGrpSpPr>
            <a:grpSpLocks/>
          </p:cNvGrpSpPr>
          <p:nvPr/>
        </p:nvGrpSpPr>
        <p:grpSpPr bwMode="auto">
          <a:xfrm>
            <a:off x="6043613" y="1633538"/>
            <a:ext cx="1933575" cy="2901950"/>
            <a:chOff x="3520" y="1029"/>
            <a:chExt cx="1218" cy="1828"/>
          </a:xfrm>
        </p:grpSpPr>
        <p:sp>
          <p:nvSpPr>
            <p:cNvPr id="173078" name="Line 23"/>
            <p:cNvSpPr>
              <a:spLocks noChangeShapeType="1"/>
            </p:cNvSpPr>
            <p:nvPr/>
          </p:nvSpPr>
          <p:spPr bwMode="auto">
            <a:xfrm flipV="1">
              <a:off x="3520" y="1283"/>
              <a:ext cx="949" cy="1574"/>
            </a:xfrm>
            <a:prstGeom prst="line">
              <a:avLst/>
            </a:prstGeom>
            <a:noFill/>
            <a:ln w="38100">
              <a:solidFill>
                <a:srgbClr val="FF0000"/>
              </a:solidFill>
              <a:round/>
              <a:headEnd/>
              <a:tailEnd/>
            </a:ln>
          </p:spPr>
          <p:txBody>
            <a:bodyPr/>
            <a:lstStyle/>
            <a:p>
              <a:endParaRPr lang="en-US"/>
            </a:p>
          </p:txBody>
        </p:sp>
        <p:sp>
          <p:nvSpPr>
            <p:cNvPr id="173079" name="Text Box 24"/>
            <p:cNvSpPr txBox="1">
              <a:spLocks noChangeArrowheads="1"/>
            </p:cNvSpPr>
            <p:nvPr/>
          </p:nvSpPr>
          <p:spPr bwMode="auto">
            <a:xfrm>
              <a:off x="4373" y="1029"/>
              <a:ext cx="365" cy="288"/>
            </a:xfrm>
            <a:prstGeom prst="rect">
              <a:avLst/>
            </a:prstGeom>
            <a:noFill/>
            <a:ln w="9525">
              <a:noFill/>
              <a:miter lim="800000"/>
              <a:headEnd/>
              <a:tailEnd/>
            </a:ln>
          </p:spPr>
          <p:txBody>
            <a:bodyPr>
              <a:spAutoFit/>
            </a:bodyPr>
            <a:lstStyle/>
            <a:p>
              <a:pPr algn="ctr">
                <a:spcBef>
                  <a:spcPct val="50000"/>
                </a:spcBef>
              </a:pPr>
              <a:r>
                <a:rPr lang="en-US" sz="2400">
                  <a:cs typeface="Arial" charset="0"/>
                </a:rPr>
                <a:t>S</a:t>
              </a:r>
              <a:r>
                <a:rPr lang="en-US" sz="2400" baseline="-25000">
                  <a:cs typeface="Arial" charset="0"/>
                </a:rPr>
                <a:t>2</a:t>
              </a:r>
            </a:p>
          </p:txBody>
        </p:sp>
      </p:grpSp>
      <p:grpSp>
        <p:nvGrpSpPr>
          <p:cNvPr id="141337" name="Group 25"/>
          <p:cNvGrpSpPr>
            <a:grpSpLocks/>
          </p:cNvGrpSpPr>
          <p:nvPr/>
        </p:nvGrpSpPr>
        <p:grpSpPr bwMode="auto">
          <a:xfrm>
            <a:off x="5210175" y="1854200"/>
            <a:ext cx="2486025" cy="2901950"/>
            <a:chOff x="3569" y="1168"/>
            <a:chExt cx="1566" cy="1828"/>
          </a:xfrm>
        </p:grpSpPr>
        <p:sp>
          <p:nvSpPr>
            <p:cNvPr id="173076" name="Line 26"/>
            <p:cNvSpPr>
              <a:spLocks noChangeShapeType="1"/>
            </p:cNvSpPr>
            <p:nvPr/>
          </p:nvSpPr>
          <p:spPr bwMode="auto">
            <a:xfrm>
              <a:off x="3569" y="1168"/>
              <a:ext cx="1263" cy="1587"/>
            </a:xfrm>
            <a:prstGeom prst="line">
              <a:avLst/>
            </a:prstGeom>
            <a:noFill/>
            <a:ln w="38100">
              <a:solidFill>
                <a:srgbClr val="FF0000"/>
              </a:solidFill>
              <a:round/>
              <a:headEnd/>
              <a:tailEnd/>
            </a:ln>
          </p:spPr>
          <p:txBody>
            <a:bodyPr/>
            <a:lstStyle/>
            <a:p>
              <a:endParaRPr lang="en-US"/>
            </a:p>
          </p:txBody>
        </p:sp>
        <p:sp>
          <p:nvSpPr>
            <p:cNvPr id="173077" name="Text Box 27"/>
            <p:cNvSpPr txBox="1">
              <a:spLocks noChangeArrowheads="1"/>
            </p:cNvSpPr>
            <p:nvPr/>
          </p:nvSpPr>
          <p:spPr bwMode="auto">
            <a:xfrm>
              <a:off x="4791" y="2708"/>
              <a:ext cx="344" cy="288"/>
            </a:xfrm>
            <a:prstGeom prst="rect">
              <a:avLst/>
            </a:prstGeom>
            <a:noFill/>
            <a:ln w="9525">
              <a:noFill/>
              <a:miter lim="800000"/>
              <a:headEnd/>
              <a:tailEnd/>
            </a:ln>
          </p:spPr>
          <p:txBody>
            <a:bodyPr>
              <a:spAutoFit/>
            </a:bodyPr>
            <a:lstStyle/>
            <a:p>
              <a:pPr algn="ctr">
                <a:spcBef>
                  <a:spcPct val="50000"/>
                </a:spcBef>
              </a:pPr>
              <a:r>
                <a:rPr lang="en-US" sz="2400">
                  <a:cs typeface="Arial" charset="0"/>
                </a:rPr>
                <a:t>D</a:t>
              </a:r>
              <a:r>
                <a:rPr lang="en-US" sz="2400" baseline="-25000">
                  <a:cs typeface="Arial" charset="0"/>
                </a:rPr>
                <a:t>2</a:t>
              </a:r>
            </a:p>
          </p:txBody>
        </p:sp>
      </p:grpSp>
      <p:sp>
        <p:nvSpPr>
          <p:cNvPr id="141340" name="Line 28"/>
          <p:cNvSpPr>
            <a:spLocks noChangeShapeType="1"/>
          </p:cNvSpPr>
          <p:nvPr/>
        </p:nvSpPr>
        <p:spPr bwMode="auto">
          <a:xfrm>
            <a:off x="6332538" y="2192338"/>
            <a:ext cx="1068387" cy="0"/>
          </a:xfrm>
          <a:prstGeom prst="line">
            <a:avLst/>
          </a:prstGeom>
          <a:noFill/>
          <a:ln w="57150">
            <a:solidFill>
              <a:srgbClr val="A50021"/>
            </a:solidFill>
            <a:round/>
            <a:headEnd/>
            <a:tailEnd type="triangle" w="lg" len="med"/>
          </a:ln>
        </p:spPr>
        <p:txBody>
          <a:bodyPr/>
          <a:lstStyle/>
          <a:p>
            <a:endParaRPr lang="en-US"/>
          </a:p>
        </p:txBody>
      </p:sp>
      <p:sp>
        <p:nvSpPr>
          <p:cNvPr id="141341" name="Line 29"/>
          <p:cNvSpPr>
            <a:spLocks noChangeShapeType="1"/>
          </p:cNvSpPr>
          <p:nvPr/>
        </p:nvSpPr>
        <p:spPr bwMode="auto">
          <a:xfrm>
            <a:off x="4781550" y="2190750"/>
            <a:ext cx="646113" cy="0"/>
          </a:xfrm>
          <a:prstGeom prst="line">
            <a:avLst/>
          </a:prstGeom>
          <a:noFill/>
          <a:ln w="57150">
            <a:solidFill>
              <a:srgbClr val="A50021"/>
            </a:solidFill>
            <a:round/>
            <a:headEnd/>
            <a:tailEnd type="triangle" w="lg" len="med"/>
          </a:ln>
        </p:spPr>
        <p:txBody>
          <a:bodyPr/>
          <a:lstStyle/>
          <a:p>
            <a:endParaRPr lang="en-US"/>
          </a:p>
        </p:txBody>
      </p:sp>
      <p:grpSp>
        <p:nvGrpSpPr>
          <p:cNvPr id="141342" name="Group 30"/>
          <p:cNvGrpSpPr>
            <a:grpSpLocks/>
          </p:cNvGrpSpPr>
          <p:nvPr/>
        </p:nvGrpSpPr>
        <p:grpSpPr bwMode="auto">
          <a:xfrm>
            <a:off x="3654425" y="3532188"/>
            <a:ext cx="3197225" cy="1939925"/>
            <a:chOff x="2302" y="2225"/>
            <a:chExt cx="2014" cy="1222"/>
          </a:xfrm>
        </p:grpSpPr>
        <p:sp>
          <p:nvSpPr>
            <p:cNvPr id="173070" name="Text Box 31"/>
            <p:cNvSpPr txBox="1">
              <a:spLocks noChangeArrowheads="1"/>
            </p:cNvSpPr>
            <p:nvPr/>
          </p:nvSpPr>
          <p:spPr bwMode="auto">
            <a:xfrm>
              <a:off x="2302" y="2280"/>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P</a:t>
              </a:r>
              <a:r>
                <a:rPr lang="en-US" sz="2400" b="1" baseline="-25000">
                  <a:cs typeface="Arial" charset="0"/>
                </a:rPr>
                <a:t>2</a:t>
              </a:r>
            </a:p>
          </p:txBody>
        </p:sp>
        <p:sp>
          <p:nvSpPr>
            <p:cNvPr id="173071" name="Oval 32"/>
            <p:cNvSpPr>
              <a:spLocks noChangeArrowheads="1"/>
            </p:cNvSpPr>
            <p:nvPr/>
          </p:nvSpPr>
          <p:spPr bwMode="auto">
            <a:xfrm>
              <a:off x="4116" y="2225"/>
              <a:ext cx="88" cy="87"/>
            </a:xfrm>
            <a:prstGeom prst="ellipse">
              <a:avLst/>
            </a:prstGeom>
            <a:solidFill>
              <a:srgbClr val="000000"/>
            </a:solidFill>
            <a:ln w="9525">
              <a:noFill/>
              <a:prstDash val="dash"/>
              <a:round/>
              <a:headEnd/>
              <a:tailEnd/>
            </a:ln>
          </p:spPr>
          <p:txBody>
            <a:bodyPr wrap="none" anchor="ctr"/>
            <a:lstStyle/>
            <a:p>
              <a:pPr eaLnBrk="0" hangingPunct="0"/>
              <a:endParaRPr lang="en-US"/>
            </a:p>
          </p:txBody>
        </p:sp>
        <p:sp>
          <p:nvSpPr>
            <p:cNvPr id="173072" name="Line 33"/>
            <p:cNvSpPr>
              <a:spLocks noChangeShapeType="1"/>
            </p:cNvSpPr>
            <p:nvPr/>
          </p:nvSpPr>
          <p:spPr bwMode="auto">
            <a:xfrm>
              <a:off x="2699" y="2274"/>
              <a:ext cx="1459" cy="0"/>
            </a:xfrm>
            <a:prstGeom prst="line">
              <a:avLst/>
            </a:prstGeom>
            <a:noFill/>
            <a:ln w="9525">
              <a:solidFill>
                <a:schemeClr val="tx1"/>
              </a:solidFill>
              <a:prstDash val="lgDash"/>
              <a:round/>
              <a:headEnd/>
              <a:tailEnd/>
            </a:ln>
          </p:spPr>
          <p:txBody>
            <a:bodyPr/>
            <a:lstStyle/>
            <a:p>
              <a:endParaRPr lang="en-US"/>
            </a:p>
          </p:txBody>
        </p:sp>
        <p:sp>
          <p:nvSpPr>
            <p:cNvPr id="173073" name="Line 34"/>
            <p:cNvSpPr>
              <a:spLocks noChangeShapeType="1"/>
            </p:cNvSpPr>
            <p:nvPr/>
          </p:nvSpPr>
          <p:spPr bwMode="auto">
            <a:xfrm flipH="1">
              <a:off x="4163" y="2274"/>
              <a:ext cx="0" cy="926"/>
            </a:xfrm>
            <a:prstGeom prst="line">
              <a:avLst/>
            </a:prstGeom>
            <a:noFill/>
            <a:ln w="9525">
              <a:solidFill>
                <a:schemeClr val="tx1"/>
              </a:solidFill>
              <a:prstDash val="lgDash"/>
              <a:round/>
              <a:headEnd/>
              <a:tailEnd/>
            </a:ln>
          </p:spPr>
          <p:txBody>
            <a:bodyPr/>
            <a:lstStyle/>
            <a:p>
              <a:endParaRPr lang="en-US"/>
            </a:p>
          </p:txBody>
        </p:sp>
        <p:sp>
          <p:nvSpPr>
            <p:cNvPr id="173074" name="Text Box 35"/>
            <p:cNvSpPr txBox="1">
              <a:spLocks noChangeArrowheads="1"/>
            </p:cNvSpPr>
            <p:nvPr/>
          </p:nvSpPr>
          <p:spPr bwMode="auto">
            <a:xfrm>
              <a:off x="4008" y="3217"/>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Q</a:t>
              </a:r>
              <a:r>
                <a:rPr lang="en-US" sz="2400" b="1" baseline="-25000">
                  <a:cs typeface="Arial" charset="0"/>
                </a:rPr>
                <a:t>2</a:t>
              </a:r>
            </a:p>
          </p:txBody>
        </p:sp>
        <p:sp>
          <p:nvSpPr>
            <p:cNvPr id="173075" name="Line 36"/>
            <p:cNvSpPr>
              <a:spLocks noChangeShapeType="1"/>
            </p:cNvSpPr>
            <p:nvPr/>
          </p:nvSpPr>
          <p:spPr bwMode="auto">
            <a:xfrm flipH="1">
              <a:off x="2519" y="2278"/>
              <a:ext cx="155" cy="78"/>
            </a:xfrm>
            <a:prstGeom prst="line">
              <a:avLst/>
            </a:prstGeom>
            <a:noFill/>
            <a:ln w="9525">
              <a:solidFill>
                <a:schemeClr val="tx1"/>
              </a:solidFill>
              <a:round/>
              <a:headEnd/>
              <a:tailEnd/>
            </a:ln>
          </p:spPr>
          <p:txBody>
            <a:bodyPr/>
            <a:lstStyle/>
            <a:p>
              <a:endParaRPr lang="en-US"/>
            </a:p>
          </p:txBody>
        </p:sp>
      </p:grpSp>
      <p:sp>
        <p:nvSpPr>
          <p:cNvPr id="141349" name="Rectangle 37"/>
          <p:cNvSpPr>
            <a:spLocks noChangeArrowheads="1"/>
          </p:cNvSpPr>
          <p:nvPr/>
        </p:nvSpPr>
        <p:spPr bwMode="auto">
          <a:xfrm>
            <a:off x="304800" y="1371600"/>
            <a:ext cx="3714750" cy="1641475"/>
          </a:xfrm>
          <a:prstGeom prst="rect">
            <a:avLst/>
          </a:prstGeom>
          <a:noFill/>
          <a:ln w="9525">
            <a:noFill/>
            <a:miter lim="800000"/>
            <a:headEnd/>
            <a:tailEnd/>
          </a:ln>
          <a:effectLst/>
        </p:spPr>
        <p:txBody>
          <a:bodyPr/>
          <a:lstStyle/>
          <a:p>
            <a:pPr>
              <a:spcBef>
                <a:spcPct val="20000"/>
              </a:spcBef>
              <a:buClr>
                <a:schemeClr val="hlink"/>
              </a:buClr>
              <a:buFont typeface="Wingdings" pitchFamily="2" charset="2"/>
              <a:buNone/>
              <a:defRPr/>
            </a:pPr>
            <a:r>
              <a:rPr lang="en-US" sz="2800" b="1">
                <a:effectLst>
                  <a:outerShdw blurRad="38100" dist="38100" dir="2700000" algn="tl">
                    <a:srgbClr val="000000"/>
                  </a:outerShdw>
                </a:effectLst>
              </a:rPr>
              <a:t>EVENTS:</a:t>
            </a:r>
            <a:r>
              <a:rPr lang="en-US" sz="2800">
                <a:effectLst>
                  <a:outerShdw blurRad="38100" dist="38100" dir="2700000" algn="tl">
                    <a:srgbClr val="000000"/>
                  </a:outerShdw>
                </a:effectLst>
              </a:rPr>
              <a:t>  </a:t>
            </a:r>
            <a:br>
              <a:rPr lang="en-US" sz="2800">
                <a:effectLst>
                  <a:outerShdw blurRad="38100" dist="38100" dir="2700000" algn="tl">
                    <a:srgbClr val="000000"/>
                  </a:outerShdw>
                </a:effectLst>
              </a:rPr>
            </a:br>
            <a:r>
              <a:rPr lang="en-US" sz="2800">
                <a:effectLst>
                  <a:outerShdw blurRad="38100" dist="38100" dir="2700000" algn="tl">
                    <a:srgbClr val="000000"/>
                  </a:outerShdw>
                </a:effectLst>
              </a:rPr>
              <a:t>price of gas rises AND </a:t>
            </a:r>
            <a:br>
              <a:rPr lang="en-US" sz="2800">
                <a:effectLst>
                  <a:outerShdw blurRad="38100" dist="38100" dir="2700000" algn="tl">
                    <a:srgbClr val="000000"/>
                  </a:outerShdw>
                </a:effectLst>
              </a:rPr>
            </a:br>
            <a:r>
              <a:rPr lang="en-US" sz="2800">
                <a:effectLst>
                  <a:outerShdw blurRad="38100" dist="38100" dir="2700000" algn="tl">
                    <a:srgbClr val="000000"/>
                  </a:outerShdw>
                </a:effectLst>
              </a:rPr>
              <a:t>new technology reduces production costs</a:t>
            </a:r>
          </a:p>
        </p:txBody>
      </p:sp>
      <p:sp>
        <p:nvSpPr>
          <p:cNvPr id="141350" name="Rectangle 38"/>
          <p:cNvSpPr>
            <a:spLocks noChangeArrowheads="1"/>
          </p:cNvSpPr>
          <p:nvPr/>
        </p:nvSpPr>
        <p:spPr bwMode="auto">
          <a:xfrm>
            <a:off x="533400" y="4343400"/>
            <a:ext cx="2543175" cy="1825625"/>
          </a:xfrm>
          <a:prstGeom prst="rect">
            <a:avLst/>
          </a:prstGeom>
          <a:noFill/>
          <a:ln w="9525">
            <a:noFill/>
            <a:miter lim="800000"/>
            <a:headEnd/>
            <a:tailEnd/>
          </a:ln>
          <a:effectLst/>
        </p:spPr>
        <p:txBody>
          <a:bodyPr/>
          <a:lstStyle/>
          <a:p>
            <a:pPr>
              <a:spcBef>
                <a:spcPct val="20000"/>
              </a:spcBef>
              <a:buClr>
                <a:schemeClr val="hlink"/>
              </a:buClr>
              <a:buFont typeface="Wingdings" pitchFamily="2" charset="2"/>
              <a:buNone/>
              <a:defRPr/>
            </a:pPr>
            <a:r>
              <a:rPr lang="en-US" sz="2900">
                <a:effectLst>
                  <a:outerShdw blurRad="38100" dist="38100" dir="2700000" algn="tl">
                    <a:srgbClr val="000000"/>
                  </a:outerShdw>
                </a:effectLst>
              </a:rPr>
              <a:t>But if supply increases more than demand, </a:t>
            </a:r>
            <a:br>
              <a:rPr lang="en-US" sz="2900">
                <a:effectLst>
                  <a:outerShdw blurRad="38100" dist="38100" dir="2700000" algn="tl">
                    <a:srgbClr val="000000"/>
                  </a:outerShdw>
                </a:effectLst>
              </a:rPr>
            </a:br>
            <a:r>
              <a:rPr lang="en-US" sz="2900" b="1" i="1">
                <a:effectLst>
                  <a:outerShdw blurRad="38100" dist="38100" dir="2700000" algn="tl">
                    <a:srgbClr val="000000"/>
                  </a:outerShdw>
                </a:effectLst>
              </a:rPr>
              <a:t>P</a:t>
            </a:r>
            <a:r>
              <a:rPr lang="en-US" sz="2900">
                <a:effectLst>
                  <a:outerShdw blurRad="38100" dist="38100" dir="2700000" algn="tl">
                    <a:srgbClr val="000000"/>
                  </a:outerShdw>
                </a:effectLst>
              </a:rPr>
              <a:t>  falls.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1350">
                                            <p:txEl>
                                              <p:pRg st="0" end="0"/>
                                            </p:txEl>
                                          </p:spTgt>
                                        </p:tgtEl>
                                        <p:attrNameLst>
                                          <p:attrName>style.visibility</p:attrName>
                                        </p:attrNameLst>
                                      </p:cBhvr>
                                      <p:to>
                                        <p:strVal val="visible"/>
                                      </p:to>
                                    </p:set>
                                    <p:animEffect transition="in" filter="wipe(left)">
                                      <p:cBhvr>
                                        <p:cTn id="7" dur="500"/>
                                        <p:tgtEl>
                                          <p:spTgt spid="1413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141340"/>
                                        </p:tgtEl>
                                        <p:attrNameLst>
                                          <p:attrName>style.visibility</p:attrName>
                                        </p:attrNameLst>
                                      </p:cBhvr>
                                      <p:to>
                                        <p:strVal val="visible"/>
                                      </p:to>
                                    </p:set>
                                    <p:anim calcmode="lin" valueType="num">
                                      <p:cBhvr>
                                        <p:cTn id="12" dur="500" fill="hold"/>
                                        <p:tgtEl>
                                          <p:spTgt spid="141340"/>
                                        </p:tgtEl>
                                        <p:attrNameLst>
                                          <p:attrName>ppt_x</p:attrName>
                                        </p:attrNameLst>
                                      </p:cBhvr>
                                      <p:tavLst>
                                        <p:tav tm="0">
                                          <p:val>
                                            <p:strVal val="#ppt_x-#ppt_w/2"/>
                                          </p:val>
                                        </p:tav>
                                        <p:tav tm="100000">
                                          <p:val>
                                            <p:strVal val="#ppt_x"/>
                                          </p:val>
                                        </p:tav>
                                      </p:tavLst>
                                    </p:anim>
                                    <p:anim calcmode="lin" valueType="num">
                                      <p:cBhvr>
                                        <p:cTn id="13" dur="500" fill="hold"/>
                                        <p:tgtEl>
                                          <p:spTgt spid="141340"/>
                                        </p:tgtEl>
                                        <p:attrNameLst>
                                          <p:attrName>ppt_y</p:attrName>
                                        </p:attrNameLst>
                                      </p:cBhvr>
                                      <p:tavLst>
                                        <p:tav tm="0">
                                          <p:val>
                                            <p:strVal val="#ppt_y"/>
                                          </p:val>
                                        </p:tav>
                                        <p:tav tm="100000">
                                          <p:val>
                                            <p:strVal val="#ppt_y"/>
                                          </p:val>
                                        </p:tav>
                                      </p:tavLst>
                                    </p:anim>
                                    <p:anim calcmode="lin" valueType="num">
                                      <p:cBhvr>
                                        <p:cTn id="14" dur="500" fill="hold"/>
                                        <p:tgtEl>
                                          <p:spTgt spid="141340"/>
                                        </p:tgtEl>
                                        <p:attrNameLst>
                                          <p:attrName>ppt_w</p:attrName>
                                        </p:attrNameLst>
                                      </p:cBhvr>
                                      <p:tavLst>
                                        <p:tav tm="0">
                                          <p:val>
                                            <p:fltVal val="0"/>
                                          </p:val>
                                        </p:tav>
                                        <p:tav tm="100000">
                                          <p:val>
                                            <p:strVal val="#ppt_w"/>
                                          </p:val>
                                        </p:tav>
                                      </p:tavLst>
                                    </p:anim>
                                    <p:anim calcmode="lin" valueType="num">
                                      <p:cBhvr>
                                        <p:cTn id="15" dur="500" fill="hold"/>
                                        <p:tgtEl>
                                          <p:spTgt spid="141340"/>
                                        </p:tgtEl>
                                        <p:attrNameLst>
                                          <p:attrName>ppt_h</p:attrName>
                                        </p:attrNameLst>
                                      </p:cBhvr>
                                      <p:tavLst>
                                        <p:tav tm="0">
                                          <p:val>
                                            <p:strVal val="#ppt_h"/>
                                          </p:val>
                                        </p:tav>
                                        <p:tav tm="100000">
                                          <p:val>
                                            <p:strVal val="#ppt_h"/>
                                          </p:val>
                                        </p:tav>
                                      </p:tavLst>
                                    </p:anim>
                                  </p:childTnLst>
                                </p:cTn>
                              </p:par>
                            </p:childTnLst>
                          </p:cTn>
                        </p:par>
                        <p:par>
                          <p:cTn id="16" fill="hold">
                            <p:stCondLst>
                              <p:cond delay="500"/>
                            </p:stCondLst>
                            <p:childTnLst>
                              <p:par>
                                <p:cTn id="17" presetID="18" presetClass="entr" presetSubtype="12" fill="hold" nodeType="afterEffect">
                                  <p:stCondLst>
                                    <p:cond delay="0"/>
                                  </p:stCondLst>
                                  <p:childTnLst>
                                    <p:set>
                                      <p:cBhvr>
                                        <p:cTn id="18" dur="1" fill="hold">
                                          <p:stCondLst>
                                            <p:cond delay="0"/>
                                          </p:stCondLst>
                                        </p:cTn>
                                        <p:tgtEl>
                                          <p:spTgt spid="141334"/>
                                        </p:tgtEl>
                                        <p:attrNameLst>
                                          <p:attrName>style.visibility</p:attrName>
                                        </p:attrNameLst>
                                      </p:cBhvr>
                                      <p:to>
                                        <p:strVal val="visible"/>
                                      </p:to>
                                    </p:set>
                                    <p:animEffect transition="in" filter="strips(downLeft)">
                                      <p:cBhvr>
                                        <p:cTn id="19" dur="500"/>
                                        <p:tgtEl>
                                          <p:spTgt spid="141334"/>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8" fill="hold" grpId="0" nodeType="clickEffect">
                                  <p:stCondLst>
                                    <p:cond delay="0"/>
                                  </p:stCondLst>
                                  <p:childTnLst>
                                    <p:set>
                                      <p:cBhvr>
                                        <p:cTn id="23" dur="1" fill="hold">
                                          <p:stCondLst>
                                            <p:cond delay="0"/>
                                          </p:stCondLst>
                                        </p:cTn>
                                        <p:tgtEl>
                                          <p:spTgt spid="141341"/>
                                        </p:tgtEl>
                                        <p:attrNameLst>
                                          <p:attrName>style.visibility</p:attrName>
                                        </p:attrNameLst>
                                      </p:cBhvr>
                                      <p:to>
                                        <p:strVal val="visible"/>
                                      </p:to>
                                    </p:set>
                                    <p:anim calcmode="lin" valueType="num">
                                      <p:cBhvr>
                                        <p:cTn id="24" dur="500" fill="hold"/>
                                        <p:tgtEl>
                                          <p:spTgt spid="141341"/>
                                        </p:tgtEl>
                                        <p:attrNameLst>
                                          <p:attrName>ppt_x</p:attrName>
                                        </p:attrNameLst>
                                      </p:cBhvr>
                                      <p:tavLst>
                                        <p:tav tm="0">
                                          <p:val>
                                            <p:strVal val="#ppt_x-#ppt_w/2"/>
                                          </p:val>
                                        </p:tav>
                                        <p:tav tm="100000">
                                          <p:val>
                                            <p:strVal val="#ppt_x"/>
                                          </p:val>
                                        </p:tav>
                                      </p:tavLst>
                                    </p:anim>
                                    <p:anim calcmode="lin" valueType="num">
                                      <p:cBhvr>
                                        <p:cTn id="25" dur="500" fill="hold"/>
                                        <p:tgtEl>
                                          <p:spTgt spid="141341"/>
                                        </p:tgtEl>
                                        <p:attrNameLst>
                                          <p:attrName>ppt_y</p:attrName>
                                        </p:attrNameLst>
                                      </p:cBhvr>
                                      <p:tavLst>
                                        <p:tav tm="0">
                                          <p:val>
                                            <p:strVal val="#ppt_y"/>
                                          </p:val>
                                        </p:tav>
                                        <p:tav tm="100000">
                                          <p:val>
                                            <p:strVal val="#ppt_y"/>
                                          </p:val>
                                        </p:tav>
                                      </p:tavLst>
                                    </p:anim>
                                    <p:anim calcmode="lin" valueType="num">
                                      <p:cBhvr>
                                        <p:cTn id="26" dur="500" fill="hold"/>
                                        <p:tgtEl>
                                          <p:spTgt spid="141341"/>
                                        </p:tgtEl>
                                        <p:attrNameLst>
                                          <p:attrName>ppt_w</p:attrName>
                                        </p:attrNameLst>
                                      </p:cBhvr>
                                      <p:tavLst>
                                        <p:tav tm="0">
                                          <p:val>
                                            <p:fltVal val="0"/>
                                          </p:val>
                                        </p:tav>
                                        <p:tav tm="100000">
                                          <p:val>
                                            <p:strVal val="#ppt_w"/>
                                          </p:val>
                                        </p:tav>
                                      </p:tavLst>
                                    </p:anim>
                                    <p:anim calcmode="lin" valueType="num">
                                      <p:cBhvr>
                                        <p:cTn id="27" dur="500" fill="hold"/>
                                        <p:tgtEl>
                                          <p:spTgt spid="141341"/>
                                        </p:tgtEl>
                                        <p:attrNameLst>
                                          <p:attrName>ppt_h</p:attrName>
                                        </p:attrNameLst>
                                      </p:cBhvr>
                                      <p:tavLst>
                                        <p:tav tm="0">
                                          <p:val>
                                            <p:strVal val="#ppt_h"/>
                                          </p:val>
                                        </p:tav>
                                        <p:tav tm="100000">
                                          <p:val>
                                            <p:strVal val="#ppt_h"/>
                                          </p:val>
                                        </p:tav>
                                      </p:tavLst>
                                    </p:anim>
                                  </p:childTnLst>
                                </p:cTn>
                              </p:par>
                            </p:childTnLst>
                          </p:cTn>
                        </p:par>
                        <p:par>
                          <p:cTn id="28" fill="hold">
                            <p:stCondLst>
                              <p:cond delay="500"/>
                            </p:stCondLst>
                            <p:childTnLst>
                              <p:par>
                                <p:cTn id="29" presetID="18" presetClass="entr" presetSubtype="6" fill="hold" nodeType="afterEffect">
                                  <p:stCondLst>
                                    <p:cond delay="0"/>
                                  </p:stCondLst>
                                  <p:childTnLst>
                                    <p:set>
                                      <p:cBhvr>
                                        <p:cTn id="30" dur="1" fill="hold">
                                          <p:stCondLst>
                                            <p:cond delay="0"/>
                                          </p:stCondLst>
                                        </p:cTn>
                                        <p:tgtEl>
                                          <p:spTgt spid="141337"/>
                                        </p:tgtEl>
                                        <p:attrNameLst>
                                          <p:attrName>style.visibility</p:attrName>
                                        </p:attrNameLst>
                                      </p:cBhvr>
                                      <p:to>
                                        <p:strVal val="visible"/>
                                      </p:to>
                                    </p:set>
                                    <p:animEffect transition="in" filter="strips(downRight)">
                                      <p:cBhvr>
                                        <p:cTn id="31" dur="500"/>
                                        <p:tgtEl>
                                          <p:spTgt spid="141337"/>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141342"/>
                                        </p:tgtEl>
                                        <p:attrNameLst>
                                          <p:attrName>style.visibility</p:attrName>
                                        </p:attrNameLst>
                                      </p:cBhvr>
                                      <p:to>
                                        <p:strVal val="visible"/>
                                      </p:to>
                                    </p:set>
                                    <p:animEffect transition="in" filter="strips(downLeft)">
                                      <p:cBhvr>
                                        <p:cTn id="36" dur="500"/>
                                        <p:tgtEl>
                                          <p:spTgt spid="141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40" grpId="0" animBg="1"/>
      <p:bldP spid="141341" grpId="0" animBg="1"/>
      <p:bldP spid="141350" grpId="0"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Group 2"/>
          <p:cNvGrpSpPr>
            <a:grpSpLocks/>
          </p:cNvGrpSpPr>
          <p:nvPr/>
        </p:nvGrpSpPr>
        <p:grpSpPr bwMode="auto">
          <a:xfrm>
            <a:off x="152400" y="838200"/>
            <a:ext cx="6445250" cy="5456238"/>
            <a:chOff x="84" y="552"/>
            <a:chExt cx="4060" cy="3437"/>
          </a:xfrm>
        </p:grpSpPr>
        <p:pic>
          <p:nvPicPr>
            <p:cNvPr id="25668" name="Picture 3" descr="chap4 graph1"/>
            <p:cNvPicPr>
              <a:picLocks noChangeAspect="1" noChangeArrowheads="1"/>
            </p:cNvPicPr>
            <p:nvPr/>
          </p:nvPicPr>
          <p:blipFill>
            <a:blip r:embed="rId3" cstate="print"/>
            <a:srcRect/>
            <a:stretch>
              <a:fillRect/>
            </a:stretch>
          </p:blipFill>
          <p:spPr bwMode="auto">
            <a:xfrm>
              <a:off x="137" y="631"/>
              <a:ext cx="3646" cy="3358"/>
            </a:xfrm>
            <a:prstGeom prst="rect">
              <a:avLst/>
            </a:prstGeom>
            <a:noFill/>
            <a:ln w="9525">
              <a:noFill/>
              <a:miter lim="800000"/>
              <a:headEnd/>
              <a:tailEnd/>
            </a:ln>
          </p:spPr>
        </p:pic>
        <p:sp>
          <p:nvSpPr>
            <p:cNvPr id="25669" name="Text Box 4"/>
            <p:cNvSpPr txBox="1">
              <a:spLocks noChangeArrowheads="1"/>
            </p:cNvSpPr>
            <p:nvPr/>
          </p:nvSpPr>
          <p:spPr bwMode="auto">
            <a:xfrm>
              <a:off x="84" y="552"/>
              <a:ext cx="857" cy="518"/>
            </a:xfrm>
            <a:prstGeom prst="rect">
              <a:avLst/>
            </a:prstGeom>
            <a:solidFill>
              <a:schemeClr val="bg1"/>
            </a:solidFill>
            <a:ln w="9525">
              <a:noFill/>
              <a:miter lim="800000"/>
              <a:headEnd/>
              <a:tailEnd/>
            </a:ln>
          </p:spPr>
          <p:txBody>
            <a:bodyPr>
              <a:spAutoFit/>
            </a:bodyPr>
            <a:lstStyle/>
            <a:p>
              <a:pPr algn="r">
                <a:spcBef>
                  <a:spcPct val="50000"/>
                </a:spcBef>
              </a:pPr>
              <a:r>
                <a:rPr lang="en-US" sz="2400" b="1">
                  <a:cs typeface="Arial" charset="0"/>
                </a:rPr>
                <a:t>Price of Lattes</a:t>
              </a:r>
            </a:p>
          </p:txBody>
        </p:sp>
        <p:sp>
          <p:nvSpPr>
            <p:cNvPr id="25670" name="Text Box 5"/>
            <p:cNvSpPr txBox="1">
              <a:spLocks noChangeArrowheads="1"/>
            </p:cNvSpPr>
            <p:nvPr/>
          </p:nvSpPr>
          <p:spPr bwMode="auto">
            <a:xfrm>
              <a:off x="3277" y="3489"/>
              <a:ext cx="867" cy="46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400" b="1">
                  <a:cs typeface="Arial" charset="0"/>
                </a:rPr>
                <a:t>Quantity of Lattes</a:t>
              </a:r>
            </a:p>
          </p:txBody>
        </p:sp>
      </p:grpSp>
      <p:sp>
        <p:nvSpPr>
          <p:cNvPr id="61446" name="Line 6"/>
          <p:cNvSpPr>
            <a:spLocks noChangeShapeType="1"/>
          </p:cNvSpPr>
          <p:nvPr/>
        </p:nvSpPr>
        <p:spPr bwMode="auto">
          <a:xfrm>
            <a:off x="1960563" y="1585913"/>
            <a:ext cx="3052762" cy="3889375"/>
          </a:xfrm>
          <a:prstGeom prst="line">
            <a:avLst/>
          </a:prstGeom>
          <a:noFill/>
          <a:ln w="50800">
            <a:solidFill>
              <a:srgbClr val="FF0000"/>
            </a:solidFill>
            <a:round/>
            <a:headEnd/>
            <a:tailEnd/>
          </a:ln>
        </p:spPr>
        <p:txBody>
          <a:bodyPr/>
          <a:lstStyle/>
          <a:p>
            <a:endParaRPr lang="en-US"/>
          </a:p>
        </p:txBody>
      </p:sp>
      <p:sp>
        <p:nvSpPr>
          <p:cNvPr id="61447" name="Oval 7"/>
          <p:cNvSpPr>
            <a:spLocks noChangeArrowheads="1"/>
          </p:cNvSpPr>
          <p:nvPr/>
        </p:nvSpPr>
        <p:spPr bwMode="auto">
          <a:xfrm>
            <a:off x="4943475" y="5414963"/>
            <a:ext cx="139700" cy="138112"/>
          </a:xfrm>
          <a:prstGeom prst="ellipse">
            <a:avLst/>
          </a:prstGeom>
          <a:solidFill>
            <a:srgbClr val="FF0000"/>
          </a:solidFill>
          <a:ln w="9525">
            <a:noFill/>
            <a:round/>
            <a:headEnd/>
            <a:tailEnd/>
          </a:ln>
        </p:spPr>
        <p:txBody>
          <a:bodyPr wrap="none" anchor="ctr"/>
          <a:lstStyle/>
          <a:p>
            <a:pPr eaLnBrk="0" hangingPunct="0"/>
            <a:endParaRPr lang="en-US"/>
          </a:p>
        </p:txBody>
      </p:sp>
      <p:sp>
        <p:nvSpPr>
          <p:cNvPr id="61448" name="Rectangle 8"/>
          <p:cNvSpPr>
            <a:spLocks noGrp="1" noRot="1" noChangeArrowheads="1"/>
          </p:cNvSpPr>
          <p:nvPr>
            <p:ph type="title" idx="4294967295"/>
          </p:nvPr>
        </p:nvSpPr>
        <p:spPr>
          <a:xfrm>
            <a:off x="990600" y="228600"/>
            <a:ext cx="7491413" cy="677863"/>
          </a:xfrm>
        </p:spPr>
        <p:txBody>
          <a:bodyPr/>
          <a:lstStyle/>
          <a:p>
            <a:pPr eaLnBrk="1" hangingPunct="1">
              <a:defRPr/>
            </a:pPr>
            <a:r>
              <a:rPr lang="en-US" sz="3800"/>
              <a:t>Helen’s Demand Schedule &amp; Curve</a:t>
            </a:r>
          </a:p>
        </p:txBody>
      </p:sp>
      <p:graphicFrame>
        <p:nvGraphicFramePr>
          <p:cNvPr id="61537" name="Group 97"/>
          <p:cNvGraphicFramePr>
            <a:graphicFrameLocks noGrp="1"/>
          </p:cNvGraphicFramePr>
          <p:nvPr/>
        </p:nvGraphicFramePr>
        <p:xfrm>
          <a:off x="6019800" y="838200"/>
          <a:ext cx="3124200" cy="4815840"/>
        </p:xfrm>
        <a:graphic>
          <a:graphicData uri="http://schemas.openxmlformats.org/drawingml/2006/table">
            <a:tbl>
              <a:tblPr/>
              <a:tblGrid>
                <a:gridCol w="1295400"/>
                <a:gridCol w="1828800"/>
              </a:tblGrid>
              <a:tr h="5080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smtClean="0">
                          <a:ln>
                            <a:noFill/>
                          </a:ln>
                          <a:solidFill>
                            <a:srgbClr val="000000"/>
                          </a:solidFill>
                          <a:effectLst>
                            <a:outerShdw blurRad="38100" dist="38100" dir="2700000" algn="tl">
                              <a:srgbClr val="FFFFFF"/>
                            </a:outerShdw>
                          </a:effectLst>
                          <a:latin typeface="Arial" charset="0"/>
                        </a:rPr>
                        <a:t>Price </a:t>
                      </a:r>
                      <a:br>
                        <a:rPr kumimoji="0" lang="en-US" sz="2400" b="0" i="0" u="none" strike="noStrike" cap="none" normalizeH="0" baseline="0" smtClean="0">
                          <a:ln>
                            <a:noFill/>
                          </a:ln>
                          <a:solidFill>
                            <a:srgbClr val="000000"/>
                          </a:solidFill>
                          <a:effectLst>
                            <a:outerShdw blurRad="38100" dist="38100" dir="2700000" algn="tl">
                              <a:srgbClr val="FFFFFF"/>
                            </a:outerShdw>
                          </a:effectLst>
                          <a:latin typeface="Arial" charset="0"/>
                        </a:rPr>
                      </a:br>
                      <a:r>
                        <a:rPr kumimoji="0" lang="en-US" sz="2400" b="0" i="0" u="none" strike="noStrike" cap="none" normalizeH="0" baseline="0" smtClean="0">
                          <a:ln>
                            <a:noFill/>
                          </a:ln>
                          <a:solidFill>
                            <a:srgbClr val="000000"/>
                          </a:solidFill>
                          <a:effectLst>
                            <a:outerShdw blurRad="38100" dist="38100" dir="2700000" algn="tl">
                              <a:srgbClr val="FFFFFF"/>
                            </a:outerShdw>
                          </a:effectLst>
                          <a:latin typeface="Arial" charset="0"/>
                        </a:rPr>
                        <a:t>of lattes</a:t>
                      </a:r>
                    </a:p>
                  </a:txBody>
                  <a:tcPr anchor="ctr" anchorCtr="1"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smtClean="0">
                          <a:ln>
                            <a:noFill/>
                          </a:ln>
                          <a:solidFill>
                            <a:srgbClr val="000000"/>
                          </a:solidFill>
                          <a:effectLst>
                            <a:outerShdw blurRad="38100" dist="38100" dir="2700000" algn="tl">
                              <a:srgbClr val="FFFFFF"/>
                            </a:outerShdw>
                          </a:effectLst>
                          <a:latin typeface="Arial" charset="0"/>
                        </a:rPr>
                        <a:t>Quantity </a:t>
                      </a:r>
                      <a:br>
                        <a:rPr kumimoji="0" lang="en-US" sz="2400" b="0" i="0" u="none" strike="noStrike" cap="none" normalizeH="0" baseline="0" smtClean="0">
                          <a:ln>
                            <a:noFill/>
                          </a:ln>
                          <a:solidFill>
                            <a:srgbClr val="000000"/>
                          </a:solidFill>
                          <a:effectLst>
                            <a:outerShdw blurRad="38100" dist="38100" dir="2700000" algn="tl">
                              <a:srgbClr val="FFFFFF"/>
                            </a:outerShdw>
                          </a:effectLst>
                          <a:latin typeface="Arial" charset="0"/>
                        </a:rPr>
                      </a:br>
                      <a:r>
                        <a:rPr kumimoji="0" lang="en-US" sz="2400" b="0" i="0" u="none" strike="noStrike" cap="none" normalizeH="0" baseline="0" smtClean="0">
                          <a:ln>
                            <a:noFill/>
                          </a:ln>
                          <a:solidFill>
                            <a:srgbClr val="000000"/>
                          </a:solidFill>
                          <a:effectLst>
                            <a:outerShdw blurRad="38100" dist="38100" dir="2700000" algn="tl">
                              <a:srgbClr val="FFFFFF"/>
                            </a:outerShdw>
                          </a:effectLst>
                          <a:latin typeface="Arial" charset="0"/>
                        </a:rPr>
                        <a:t>of lattes demanded</a:t>
                      </a:r>
                    </a:p>
                  </a:txBody>
                  <a:tcPr anchor="ctr" anchorCtr="1"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50850">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$0.00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16</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49263">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1.00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14</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50850">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2.00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12</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49263">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3.00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50850">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4.00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8</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49263">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5.00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6</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50850">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6.00</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4</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rgbClr val="FFFFCC"/>
                    </a:solidFill>
                  </a:tcPr>
                </a:tc>
              </a:tr>
            </a:tbl>
          </a:graphicData>
        </a:graphic>
      </p:graphicFrame>
      <p:grpSp>
        <p:nvGrpSpPr>
          <p:cNvPr id="61494" name="Group 54"/>
          <p:cNvGrpSpPr>
            <a:grpSpLocks/>
          </p:cNvGrpSpPr>
          <p:nvPr/>
        </p:nvGrpSpPr>
        <p:grpSpPr bwMode="auto">
          <a:xfrm>
            <a:off x="1335088" y="4235450"/>
            <a:ext cx="2832100" cy="1250950"/>
            <a:chOff x="841" y="2668"/>
            <a:chExt cx="1784" cy="788"/>
          </a:xfrm>
        </p:grpSpPr>
        <p:grpSp>
          <p:nvGrpSpPr>
            <p:cNvPr id="25664" name="Group 55"/>
            <p:cNvGrpSpPr>
              <a:grpSpLocks/>
            </p:cNvGrpSpPr>
            <p:nvPr/>
          </p:nvGrpSpPr>
          <p:grpSpPr bwMode="auto">
            <a:xfrm>
              <a:off x="841" y="2712"/>
              <a:ext cx="1747" cy="744"/>
              <a:chOff x="357" y="2450"/>
              <a:chExt cx="795" cy="646"/>
            </a:xfrm>
          </p:grpSpPr>
          <p:sp>
            <p:nvSpPr>
              <p:cNvPr id="25666" name="Line 56"/>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5667" name="Line 57"/>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25665" name="Oval 58"/>
            <p:cNvSpPr>
              <a:spLocks noChangeArrowheads="1"/>
            </p:cNvSpPr>
            <p:nvPr/>
          </p:nvSpPr>
          <p:spPr bwMode="auto">
            <a:xfrm>
              <a:off x="2537" y="2668"/>
              <a:ext cx="88" cy="87"/>
            </a:xfrm>
            <a:prstGeom prst="ellipse">
              <a:avLst/>
            </a:prstGeom>
            <a:solidFill>
              <a:srgbClr val="FF0000"/>
            </a:solidFill>
            <a:ln w="9525">
              <a:noFill/>
              <a:round/>
              <a:headEnd/>
              <a:tailEnd/>
            </a:ln>
          </p:spPr>
          <p:txBody>
            <a:bodyPr wrap="none" anchor="ctr"/>
            <a:lstStyle/>
            <a:p>
              <a:pPr eaLnBrk="0" hangingPunct="0"/>
              <a:endParaRPr lang="en-US"/>
            </a:p>
          </p:txBody>
        </p:sp>
      </p:grpSp>
      <p:grpSp>
        <p:nvGrpSpPr>
          <p:cNvPr id="61499" name="Group 59"/>
          <p:cNvGrpSpPr>
            <a:grpSpLocks/>
          </p:cNvGrpSpPr>
          <p:nvPr/>
        </p:nvGrpSpPr>
        <p:grpSpPr bwMode="auto">
          <a:xfrm>
            <a:off x="1335088" y="4837113"/>
            <a:ext cx="3300412" cy="655637"/>
            <a:chOff x="841" y="3047"/>
            <a:chExt cx="2079" cy="413"/>
          </a:xfrm>
        </p:grpSpPr>
        <p:grpSp>
          <p:nvGrpSpPr>
            <p:cNvPr id="25660" name="Group 60"/>
            <p:cNvGrpSpPr>
              <a:grpSpLocks/>
            </p:cNvGrpSpPr>
            <p:nvPr/>
          </p:nvGrpSpPr>
          <p:grpSpPr bwMode="auto">
            <a:xfrm>
              <a:off x="841" y="3092"/>
              <a:ext cx="2032" cy="368"/>
              <a:chOff x="357" y="2450"/>
              <a:chExt cx="795" cy="646"/>
            </a:xfrm>
          </p:grpSpPr>
          <p:sp>
            <p:nvSpPr>
              <p:cNvPr id="25662" name="Line 61"/>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5663" name="Line 62"/>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25661" name="Oval 63"/>
            <p:cNvSpPr>
              <a:spLocks noChangeArrowheads="1"/>
            </p:cNvSpPr>
            <p:nvPr/>
          </p:nvSpPr>
          <p:spPr bwMode="auto">
            <a:xfrm>
              <a:off x="2832" y="3047"/>
              <a:ext cx="88" cy="87"/>
            </a:xfrm>
            <a:prstGeom prst="ellipse">
              <a:avLst/>
            </a:prstGeom>
            <a:solidFill>
              <a:srgbClr val="FF0000"/>
            </a:solidFill>
            <a:ln w="9525">
              <a:noFill/>
              <a:round/>
              <a:headEnd/>
              <a:tailEnd/>
            </a:ln>
          </p:spPr>
          <p:txBody>
            <a:bodyPr wrap="none" anchor="ctr"/>
            <a:lstStyle/>
            <a:p>
              <a:pPr eaLnBrk="0" hangingPunct="0"/>
              <a:endParaRPr lang="en-US"/>
            </a:p>
          </p:txBody>
        </p:sp>
      </p:grpSp>
      <p:grpSp>
        <p:nvGrpSpPr>
          <p:cNvPr id="61504" name="Group 64"/>
          <p:cNvGrpSpPr>
            <a:grpSpLocks/>
          </p:cNvGrpSpPr>
          <p:nvPr/>
        </p:nvGrpSpPr>
        <p:grpSpPr bwMode="auto">
          <a:xfrm>
            <a:off x="1338263" y="3652838"/>
            <a:ext cx="2374900" cy="1835150"/>
            <a:chOff x="843" y="2301"/>
            <a:chExt cx="1496" cy="1156"/>
          </a:xfrm>
        </p:grpSpPr>
        <p:sp>
          <p:nvSpPr>
            <p:cNvPr id="25656" name="Oval 65"/>
            <p:cNvSpPr>
              <a:spLocks noChangeArrowheads="1"/>
            </p:cNvSpPr>
            <p:nvPr/>
          </p:nvSpPr>
          <p:spPr bwMode="auto">
            <a:xfrm>
              <a:off x="2251" y="2301"/>
              <a:ext cx="88" cy="87"/>
            </a:xfrm>
            <a:prstGeom prst="ellipse">
              <a:avLst/>
            </a:prstGeom>
            <a:solidFill>
              <a:srgbClr val="FF0000"/>
            </a:solidFill>
            <a:ln w="9525">
              <a:noFill/>
              <a:round/>
              <a:headEnd/>
              <a:tailEnd/>
            </a:ln>
          </p:spPr>
          <p:txBody>
            <a:bodyPr wrap="none" anchor="ctr"/>
            <a:lstStyle/>
            <a:p>
              <a:pPr eaLnBrk="0" hangingPunct="0"/>
              <a:endParaRPr lang="en-US"/>
            </a:p>
          </p:txBody>
        </p:sp>
        <p:grpSp>
          <p:nvGrpSpPr>
            <p:cNvPr id="25657" name="Group 66"/>
            <p:cNvGrpSpPr>
              <a:grpSpLocks/>
            </p:cNvGrpSpPr>
            <p:nvPr/>
          </p:nvGrpSpPr>
          <p:grpSpPr bwMode="auto">
            <a:xfrm>
              <a:off x="843" y="2343"/>
              <a:ext cx="1452" cy="1114"/>
              <a:chOff x="357" y="2450"/>
              <a:chExt cx="795" cy="646"/>
            </a:xfrm>
          </p:grpSpPr>
          <p:sp>
            <p:nvSpPr>
              <p:cNvPr id="25658" name="Line 67"/>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5659" name="Line 68"/>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grpSp>
        <p:nvGrpSpPr>
          <p:cNvPr id="61509" name="Group 69"/>
          <p:cNvGrpSpPr>
            <a:grpSpLocks/>
          </p:cNvGrpSpPr>
          <p:nvPr/>
        </p:nvGrpSpPr>
        <p:grpSpPr bwMode="auto">
          <a:xfrm>
            <a:off x="1333500" y="3063875"/>
            <a:ext cx="1917700" cy="2420938"/>
            <a:chOff x="840" y="1930"/>
            <a:chExt cx="1208" cy="1525"/>
          </a:xfrm>
        </p:grpSpPr>
        <p:sp>
          <p:nvSpPr>
            <p:cNvPr id="25652" name="Oval 70"/>
            <p:cNvSpPr>
              <a:spLocks noChangeArrowheads="1"/>
            </p:cNvSpPr>
            <p:nvPr/>
          </p:nvSpPr>
          <p:spPr bwMode="auto">
            <a:xfrm>
              <a:off x="1960" y="1930"/>
              <a:ext cx="88" cy="87"/>
            </a:xfrm>
            <a:prstGeom prst="ellipse">
              <a:avLst/>
            </a:prstGeom>
            <a:solidFill>
              <a:srgbClr val="FF0000"/>
            </a:solidFill>
            <a:ln w="9525">
              <a:noFill/>
              <a:round/>
              <a:headEnd/>
              <a:tailEnd/>
            </a:ln>
          </p:spPr>
          <p:txBody>
            <a:bodyPr wrap="none" anchor="ctr"/>
            <a:lstStyle/>
            <a:p>
              <a:pPr eaLnBrk="0" hangingPunct="0"/>
              <a:endParaRPr lang="en-US"/>
            </a:p>
          </p:txBody>
        </p:sp>
        <p:grpSp>
          <p:nvGrpSpPr>
            <p:cNvPr id="25653" name="Group 71"/>
            <p:cNvGrpSpPr>
              <a:grpSpLocks/>
            </p:cNvGrpSpPr>
            <p:nvPr/>
          </p:nvGrpSpPr>
          <p:grpSpPr bwMode="auto">
            <a:xfrm>
              <a:off x="840" y="1971"/>
              <a:ext cx="1172" cy="1484"/>
              <a:chOff x="357" y="2450"/>
              <a:chExt cx="795" cy="646"/>
            </a:xfrm>
          </p:grpSpPr>
          <p:sp>
            <p:nvSpPr>
              <p:cNvPr id="25654" name="Line 72"/>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5655" name="Line 73"/>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grpSp>
        <p:nvGrpSpPr>
          <p:cNvPr id="61514" name="Group 74"/>
          <p:cNvGrpSpPr>
            <a:grpSpLocks/>
          </p:cNvGrpSpPr>
          <p:nvPr/>
        </p:nvGrpSpPr>
        <p:grpSpPr bwMode="auto">
          <a:xfrm>
            <a:off x="1336675" y="2466975"/>
            <a:ext cx="1452563" cy="3027363"/>
            <a:chOff x="842" y="1554"/>
            <a:chExt cx="915" cy="1907"/>
          </a:xfrm>
        </p:grpSpPr>
        <p:sp>
          <p:nvSpPr>
            <p:cNvPr id="25648" name="Oval 75"/>
            <p:cNvSpPr>
              <a:spLocks noChangeArrowheads="1"/>
            </p:cNvSpPr>
            <p:nvPr/>
          </p:nvSpPr>
          <p:spPr bwMode="auto">
            <a:xfrm>
              <a:off x="1669" y="1554"/>
              <a:ext cx="88" cy="87"/>
            </a:xfrm>
            <a:prstGeom prst="ellipse">
              <a:avLst/>
            </a:prstGeom>
            <a:solidFill>
              <a:srgbClr val="FF0000"/>
            </a:solidFill>
            <a:ln w="9525">
              <a:noFill/>
              <a:round/>
              <a:headEnd/>
              <a:tailEnd/>
            </a:ln>
          </p:spPr>
          <p:txBody>
            <a:bodyPr wrap="none" anchor="ctr"/>
            <a:lstStyle/>
            <a:p>
              <a:pPr eaLnBrk="0" hangingPunct="0"/>
              <a:endParaRPr lang="en-US"/>
            </a:p>
          </p:txBody>
        </p:sp>
        <p:grpSp>
          <p:nvGrpSpPr>
            <p:cNvPr id="25649" name="Group 76"/>
            <p:cNvGrpSpPr>
              <a:grpSpLocks/>
            </p:cNvGrpSpPr>
            <p:nvPr/>
          </p:nvGrpSpPr>
          <p:grpSpPr bwMode="auto">
            <a:xfrm>
              <a:off x="842" y="1590"/>
              <a:ext cx="873" cy="1871"/>
              <a:chOff x="357" y="2450"/>
              <a:chExt cx="795" cy="646"/>
            </a:xfrm>
          </p:grpSpPr>
          <p:sp>
            <p:nvSpPr>
              <p:cNvPr id="25650" name="Line 77"/>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5651" name="Line 78"/>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grpSp>
        <p:nvGrpSpPr>
          <p:cNvPr id="61519" name="Group 79"/>
          <p:cNvGrpSpPr>
            <a:grpSpLocks/>
          </p:cNvGrpSpPr>
          <p:nvPr/>
        </p:nvGrpSpPr>
        <p:grpSpPr bwMode="auto">
          <a:xfrm>
            <a:off x="1333500" y="1876425"/>
            <a:ext cx="984250" cy="3619500"/>
            <a:chOff x="840" y="1182"/>
            <a:chExt cx="620" cy="2280"/>
          </a:xfrm>
        </p:grpSpPr>
        <p:sp>
          <p:nvSpPr>
            <p:cNvPr id="25644" name="Oval 80"/>
            <p:cNvSpPr>
              <a:spLocks noChangeArrowheads="1"/>
            </p:cNvSpPr>
            <p:nvPr/>
          </p:nvSpPr>
          <p:spPr bwMode="auto">
            <a:xfrm>
              <a:off x="1372" y="1182"/>
              <a:ext cx="88" cy="87"/>
            </a:xfrm>
            <a:prstGeom prst="ellipse">
              <a:avLst/>
            </a:prstGeom>
            <a:solidFill>
              <a:srgbClr val="FF0000"/>
            </a:solidFill>
            <a:ln w="9525">
              <a:noFill/>
              <a:round/>
              <a:headEnd/>
              <a:tailEnd/>
            </a:ln>
          </p:spPr>
          <p:txBody>
            <a:bodyPr wrap="none" anchor="ctr"/>
            <a:lstStyle/>
            <a:p>
              <a:pPr eaLnBrk="0" hangingPunct="0"/>
              <a:endParaRPr lang="en-US"/>
            </a:p>
          </p:txBody>
        </p:sp>
        <p:grpSp>
          <p:nvGrpSpPr>
            <p:cNvPr id="25645" name="Group 81"/>
            <p:cNvGrpSpPr>
              <a:grpSpLocks/>
            </p:cNvGrpSpPr>
            <p:nvPr/>
          </p:nvGrpSpPr>
          <p:grpSpPr bwMode="auto">
            <a:xfrm>
              <a:off x="840" y="1221"/>
              <a:ext cx="579" cy="2241"/>
              <a:chOff x="357" y="2450"/>
              <a:chExt cx="795" cy="646"/>
            </a:xfrm>
          </p:grpSpPr>
          <p:sp>
            <p:nvSpPr>
              <p:cNvPr id="25646" name="Line 82"/>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5647" name="Line 83"/>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sp>
        <p:nvSpPr>
          <p:cNvPr id="61524" name="Line 84"/>
          <p:cNvSpPr>
            <a:spLocks noChangeShapeType="1"/>
          </p:cNvSpPr>
          <p:nvPr/>
        </p:nvSpPr>
        <p:spPr bwMode="auto">
          <a:xfrm>
            <a:off x="5645150" y="2338388"/>
            <a:ext cx="552450" cy="0"/>
          </a:xfrm>
          <a:prstGeom prst="line">
            <a:avLst/>
          </a:prstGeom>
          <a:noFill/>
          <a:ln w="76200">
            <a:solidFill>
              <a:srgbClr val="FF0000"/>
            </a:solidFill>
            <a:round/>
            <a:headEnd/>
            <a:tailEnd type="triangle" w="lg" len="med"/>
          </a:ln>
        </p:spPr>
        <p:txBody>
          <a:bodyPr/>
          <a:lstStyle/>
          <a:p>
            <a:endParaRPr lang="en-US"/>
          </a:p>
        </p:txBody>
      </p:sp>
      <p:sp>
        <p:nvSpPr>
          <p:cNvPr id="61525" name="Line 85"/>
          <p:cNvSpPr>
            <a:spLocks noChangeShapeType="1"/>
          </p:cNvSpPr>
          <p:nvPr/>
        </p:nvSpPr>
        <p:spPr bwMode="auto">
          <a:xfrm>
            <a:off x="5637213" y="2809875"/>
            <a:ext cx="552450" cy="0"/>
          </a:xfrm>
          <a:prstGeom prst="line">
            <a:avLst/>
          </a:prstGeom>
          <a:noFill/>
          <a:ln w="76200">
            <a:solidFill>
              <a:srgbClr val="FF0000"/>
            </a:solidFill>
            <a:round/>
            <a:headEnd/>
            <a:tailEnd type="triangle" w="lg" len="med"/>
          </a:ln>
        </p:spPr>
        <p:txBody>
          <a:bodyPr/>
          <a:lstStyle/>
          <a:p>
            <a:endParaRPr lang="en-US"/>
          </a:p>
        </p:txBody>
      </p:sp>
      <p:sp>
        <p:nvSpPr>
          <p:cNvPr id="61526" name="Line 86"/>
          <p:cNvSpPr>
            <a:spLocks noChangeShapeType="1"/>
          </p:cNvSpPr>
          <p:nvPr/>
        </p:nvSpPr>
        <p:spPr bwMode="auto">
          <a:xfrm>
            <a:off x="5646738" y="3279775"/>
            <a:ext cx="552450" cy="0"/>
          </a:xfrm>
          <a:prstGeom prst="line">
            <a:avLst/>
          </a:prstGeom>
          <a:noFill/>
          <a:ln w="76200">
            <a:solidFill>
              <a:srgbClr val="FF0000"/>
            </a:solidFill>
            <a:round/>
            <a:headEnd/>
            <a:tailEnd type="triangle" w="lg" len="med"/>
          </a:ln>
        </p:spPr>
        <p:txBody>
          <a:bodyPr/>
          <a:lstStyle/>
          <a:p>
            <a:endParaRPr lang="en-US"/>
          </a:p>
        </p:txBody>
      </p:sp>
      <p:sp>
        <p:nvSpPr>
          <p:cNvPr id="61527" name="Line 87"/>
          <p:cNvSpPr>
            <a:spLocks noChangeShapeType="1"/>
          </p:cNvSpPr>
          <p:nvPr/>
        </p:nvSpPr>
        <p:spPr bwMode="auto">
          <a:xfrm>
            <a:off x="5637213" y="3752850"/>
            <a:ext cx="552450" cy="0"/>
          </a:xfrm>
          <a:prstGeom prst="line">
            <a:avLst/>
          </a:prstGeom>
          <a:noFill/>
          <a:ln w="76200">
            <a:solidFill>
              <a:srgbClr val="FF0000"/>
            </a:solidFill>
            <a:round/>
            <a:headEnd/>
            <a:tailEnd type="triangle" w="lg" len="med"/>
          </a:ln>
        </p:spPr>
        <p:txBody>
          <a:bodyPr/>
          <a:lstStyle/>
          <a:p>
            <a:endParaRPr lang="en-US"/>
          </a:p>
        </p:txBody>
      </p:sp>
      <p:sp>
        <p:nvSpPr>
          <p:cNvPr id="61528" name="Line 88"/>
          <p:cNvSpPr>
            <a:spLocks noChangeShapeType="1"/>
          </p:cNvSpPr>
          <p:nvPr/>
        </p:nvSpPr>
        <p:spPr bwMode="auto">
          <a:xfrm>
            <a:off x="5645150" y="4238625"/>
            <a:ext cx="552450" cy="0"/>
          </a:xfrm>
          <a:prstGeom prst="line">
            <a:avLst/>
          </a:prstGeom>
          <a:noFill/>
          <a:ln w="76200">
            <a:solidFill>
              <a:srgbClr val="FF0000"/>
            </a:solidFill>
            <a:round/>
            <a:headEnd/>
            <a:tailEnd type="triangle" w="lg" len="med"/>
          </a:ln>
        </p:spPr>
        <p:txBody>
          <a:bodyPr/>
          <a:lstStyle/>
          <a:p>
            <a:endParaRPr lang="en-US"/>
          </a:p>
        </p:txBody>
      </p:sp>
      <p:sp>
        <p:nvSpPr>
          <p:cNvPr id="61529" name="Line 89"/>
          <p:cNvSpPr>
            <a:spLocks noChangeShapeType="1"/>
          </p:cNvSpPr>
          <p:nvPr/>
        </p:nvSpPr>
        <p:spPr bwMode="auto">
          <a:xfrm>
            <a:off x="5638800" y="4710113"/>
            <a:ext cx="552450" cy="0"/>
          </a:xfrm>
          <a:prstGeom prst="line">
            <a:avLst/>
          </a:prstGeom>
          <a:noFill/>
          <a:ln w="76200">
            <a:solidFill>
              <a:srgbClr val="FF0000"/>
            </a:solidFill>
            <a:round/>
            <a:headEnd/>
            <a:tailEnd type="triangle" w="lg" len="med"/>
          </a:ln>
        </p:spPr>
        <p:txBody>
          <a:bodyPr/>
          <a:lstStyle/>
          <a:p>
            <a:endParaRPr lang="en-US"/>
          </a:p>
        </p:txBody>
      </p:sp>
      <p:sp>
        <p:nvSpPr>
          <p:cNvPr id="61530" name="Line 90"/>
          <p:cNvSpPr>
            <a:spLocks noChangeShapeType="1"/>
          </p:cNvSpPr>
          <p:nvPr/>
        </p:nvSpPr>
        <p:spPr bwMode="auto">
          <a:xfrm>
            <a:off x="5629275" y="5181600"/>
            <a:ext cx="552450" cy="0"/>
          </a:xfrm>
          <a:prstGeom prst="line">
            <a:avLst/>
          </a:prstGeom>
          <a:noFill/>
          <a:ln w="76200">
            <a:solidFill>
              <a:srgbClr val="FF0000"/>
            </a:solidFill>
            <a:round/>
            <a:headEnd/>
            <a:tailEnd type="triangle" w="lg" len="med"/>
          </a:ln>
        </p:spPr>
        <p:txBody>
          <a:bodyPr/>
          <a:lstStyle/>
          <a:p>
            <a:endParaRPr lang="en-US"/>
          </a:p>
        </p:txBody>
      </p:sp>
      <p:sp>
        <p:nvSpPr>
          <p:cNvPr id="25643"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1" charset="0"/>
                <a:cs typeface="Arial" charset="0"/>
              </a:rPr>
              <a:t>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strips(downRight)">
                                      <p:cBhvr>
                                        <p:cTn id="7" dur="1000"/>
                                        <p:tgtEl>
                                          <p:spTgt spid="6144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47"/>
                                        </p:tgtEl>
                                        <p:attrNameLst>
                                          <p:attrName>style.visibility</p:attrName>
                                        </p:attrNameLst>
                                      </p:cBhvr>
                                      <p:to>
                                        <p:strVal val="visible"/>
                                      </p:to>
                                    </p:set>
                                    <p:animEffect transition="in" filter="dissolve">
                                      <p:cBhvr>
                                        <p:cTn id="12" dur="500"/>
                                        <p:tgtEl>
                                          <p:spTgt spid="61447"/>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1524"/>
                                        </p:tgtEl>
                                        <p:attrNameLst>
                                          <p:attrName>style.visibility</p:attrName>
                                        </p:attrNameLst>
                                      </p:cBhvr>
                                      <p:to>
                                        <p:strVal val="visible"/>
                                      </p:to>
                                    </p:set>
                                    <p:animEffect transition="in" filter="dissolve">
                                      <p:cBhvr>
                                        <p:cTn id="15" dur="500"/>
                                        <p:tgtEl>
                                          <p:spTgt spid="61524"/>
                                        </p:tgtEl>
                                      </p:cBhvr>
                                    </p:animEffect>
                                  </p:childTnLst>
                                  <p:subTnLst>
                                    <p:animClr clrSpc="rgb" dir="cw">
                                      <p:cBhvr override="childStyle">
                                        <p:cTn dur="1" fill="hold" display="0" masterRel="nextClick" afterEffect="1"/>
                                        <p:tgtEl>
                                          <p:spTgt spid="61524"/>
                                        </p:tgtEl>
                                        <p:attrNameLst>
                                          <p:attrName>ppt_c</p:attrName>
                                        </p:attrNameLst>
                                      </p:cBhvr>
                                      <p:to>
                                        <a:schemeClr val="bg1"/>
                                      </p:to>
                                    </p:animClr>
                                  </p:subTnLst>
                                </p:cTn>
                              </p:par>
                            </p:childTnLst>
                          </p:cTn>
                        </p:par>
                      </p:childTnLst>
                    </p:cTn>
                  </p:par>
                  <p:par>
                    <p:cTn id="16" fill="hold">
                      <p:stCondLst>
                        <p:cond delay="indefinite"/>
                      </p:stCondLst>
                      <p:childTnLst>
                        <p:par>
                          <p:cTn id="17" fill="hold">
                            <p:stCondLst>
                              <p:cond delay="0"/>
                            </p:stCondLst>
                            <p:childTnLst>
                              <p:par>
                                <p:cTn id="18" presetID="18" presetClass="entr" presetSubtype="3" fill="hold" nodeType="clickEffect">
                                  <p:stCondLst>
                                    <p:cond delay="0"/>
                                  </p:stCondLst>
                                  <p:childTnLst>
                                    <p:set>
                                      <p:cBhvr>
                                        <p:cTn id="19" dur="1" fill="hold">
                                          <p:stCondLst>
                                            <p:cond delay="0"/>
                                          </p:stCondLst>
                                        </p:cTn>
                                        <p:tgtEl>
                                          <p:spTgt spid="61499"/>
                                        </p:tgtEl>
                                        <p:attrNameLst>
                                          <p:attrName>style.visibility</p:attrName>
                                        </p:attrNameLst>
                                      </p:cBhvr>
                                      <p:to>
                                        <p:strVal val="visible"/>
                                      </p:to>
                                    </p:set>
                                    <p:animEffect transition="in" filter="strips(upRight)">
                                      <p:cBhvr>
                                        <p:cTn id="20" dur="1000"/>
                                        <p:tgtEl>
                                          <p:spTgt spid="61499"/>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61525"/>
                                        </p:tgtEl>
                                        <p:attrNameLst>
                                          <p:attrName>style.visibility</p:attrName>
                                        </p:attrNameLst>
                                      </p:cBhvr>
                                      <p:to>
                                        <p:strVal val="visible"/>
                                      </p:to>
                                    </p:set>
                                    <p:animEffect transition="in" filter="dissolve">
                                      <p:cBhvr>
                                        <p:cTn id="23" dur="500"/>
                                        <p:tgtEl>
                                          <p:spTgt spid="61525"/>
                                        </p:tgtEl>
                                      </p:cBhvr>
                                    </p:animEffect>
                                  </p:childTnLst>
                                  <p:subTnLst>
                                    <p:animClr clrSpc="rgb" dir="cw">
                                      <p:cBhvr override="childStyle">
                                        <p:cTn dur="1" fill="hold" display="0" masterRel="nextClick" afterEffect="1"/>
                                        <p:tgtEl>
                                          <p:spTgt spid="61525"/>
                                        </p:tgtEl>
                                        <p:attrNameLst>
                                          <p:attrName>ppt_c</p:attrName>
                                        </p:attrNameLst>
                                      </p:cBhvr>
                                      <p:to>
                                        <a:schemeClr val="bg1"/>
                                      </p:to>
                                    </p:animClr>
                                  </p:subTnLst>
                                </p:cTn>
                              </p:par>
                            </p:childTnLst>
                          </p:cTn>
                        </p:par>
                      </p:childTnLst>
                    </p:cTn>
                  </p:par>
                  <p:par>
                    <p:cTn id="24" fill="hold">
                      <p:stCondLst>
                        <p:cond delay="indefinite"/>
                      </p:stCondLst>
                      <p:childTnLst>
                        <p:par>
                          <p:cTn id="25" fill="hold">
                            <p:stCondLst>
                              <p:cond delay="0"/>
                            </p:stCondLst>
                            <p:childTnLst>
                              <p:par>
                                <p:cTn id="26" presetID="18" presetClass="entr" presetSubtype="3" fill="hold" nodeType="clickEffect">
                                  <p:stCondLst>
                                    <p:cond delay="0"/>
                                  </p:stCondLst>
                                  <p:childTnLst>
                                    <p:set>
                                      <p:cBhvr>
                                        <p:cTn id="27" dur="1" fill="hold">
                                          <p:stCondLst>
                                            <p:cond delay="0"/>
                                          </p:stCondLst>
                                        </p:cTn>
                                        <p:tgtEl>
                                          <p:spTgt spid="61494"/>
                                        </p:tgtEl>
                                        <p:attrNameLst>
                                          <p:attrName>style.visibility</p:attrName>
                                        </p:attrNameLst>
                                      </p:cBhvr>
                                      <p:to>
                                        <p:strVal val="visible"/>
                                      </p:to>
                                    </p:set>
                                    <p:animEffect transition="in" filter="strips(upRight)">
                                      <p:cBhvr>
                                        <p:cTn id="28" dur="1000"/>
                                        <p:tgtEl>
                                          <p:spTgt spid="61494"/>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61526"/>
                                        </p:tgtEl>
                                        <p:attrNameLst>
                                          <p:attrName>style.visibility</p:attrName>
                                        </p:attrNameLst>
                                      </p:cBhvr>
                                      <p:to>
                                        <p:strVal val="visible"/>
                                      </p:to>
                                    </p:set>
                                    <p:animEffect transition="in" filter="dissolve">
                                      <p:cBhvr>
                                        <p:cTn id="31" dur="500"/>
                                        <p:tgtEl>
                                          <p:spTgt spid="61526"/>
                                        </p:tgtEl>
                                      </p:cBhvr>
                                    </p:animEffect>
                                  </p:childTnLst>
                                  <p:subTnLst>
                                    <p:animClr clrSpc="rgb" dir="cw">
                                      <p:cBhvr override="childStyle">
                                        <p:cTn dur="1" fill="hold" display="0" masterRel="nextClick" afterEffect="1"/>
                                        <p:tgtEl>
                                          <p:spTgt spid="61526"/>
                                        </p:tgtEl>
                                        <p:attrNameLst>
                                          <p:attrName>ppt_c</p:attrName>
                                        </p:attrNameLst>
                                      </p:cBhvr>
                                      <p:to>
                                        <a:schemeClr val="bg1"/>
                                      </p:to>
                                    </p:animClr>
                                  </p:subTnLst>
                                </p:cTn>
                              </p:par>
                            </p:childTnLst>
                          </p:cTn>
                        </p:par>
                      </p:childTnLst>
                    </p:cTn>
                  </p:par>
                  <p:par>
                    <p:cTn id="32" fill="hold">
                      <p:stCondLst>
                        <p:cond delay="indefinite"/>
                      </p:stCondLst>
                      <p:childTnLst>
                        <p:par>
                          <p:cTn id="33" fill="hold">
                            <p:stCondLst>
                              <p:cond delay="0"/>
                            </p:stCondLst>
                            <p:childTnLst>
                              <p:par>
                                <p:cTn id="34" presetID="18" presetClass="entr" presetSubtype="3" fill="hold" nodeType="clickEffect">
                                  <p:stCondLst>
                                    <p:cond delay="0"/>
                                  </p:stCondLst>
                                  <p:childTnLst>
                                    <p:set>
                                      <p:cBhvr>
                                        <p:cTn id="35" dur="1" fill="hold">
                                          <p:stCondLst>
                                            <p:cond delay="0"/>
                                          </p:stCondLst>
                                        </p:cTn>
                                        <p:tgtEl>
                                          <p:spTgt spid="61504"/>
                                        </p:tgtEl>
                                        <p:attrNameLst>
                                          <p:attrName>style.visibility</p:attrName>
                                        </p:attrNameLst>
                                      </p:cBhvr>
                                      <p:to>
                                        <p:strVal val="visible"/>
                                      </p:to>
                                    </p:set>
                                    <p:animEffect transition="in" filter="strips(upRight)">
                                      <p:cBhvr>
                                        <p:cTn id="36" dur="1000"/>
                                        <p:tgtEl>
                                          <p:spTgt spid="61504"/>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61527"/>
                                        </p:tgtEl>
                                        <p:attrNameLst>
                                          <p:attrName>style.visibility</p:attrName>
                                        </p:attrNameLst>
                                      </p:cBhvr>
                                      <p:to>
                                        <p:strVal val="visible"/>
                                      </p:to>
                                    </p:set>
                                    <p:animEffect transition="in" filter="dissolve">
                                      <p:cBhvr>
                                        <p:cTn id="39" dur="500"/>
                                        <p:tgtEl>
                                          <p:spTgt spid="61527"/>
                                        </p:tgtEl>
                                      </p:cBhvr>
                                    </p:animEffect>
                                  </p:childTnLst>
                                  <p:subTnLst>
                                    <p:animClr clrSpc="rgb" dir="cw">
                                      <p:cBhvr override="childStyle">
                                        <p:cTn dur="1" fill="hold" display="0" masterRel="nextClick" afterEffect="1"/>
                                        <p:tgtEl>
                                          <p:spTgt spid="61527"/>
                                        </p:tgtEl>
                                        <p:attrNameLst>
                                          <p:attrName>ppt_c</p:attrName>
                                        </p:attrNameLst>
                                      </p:cBhvr>
                                      <p:to>
                                        <a:schemeClr val="bg1"/>
                                      </p:to>
                                    </p:animClr>
                                  </p:subTnLst>
                                </p:cTn>
                              </p:par>
                            </p:childTnLst>
                          </p:cTn>
                        </p:par>
                      </p:childTnLst>
                    </p:cTn>
                  </p:par>
                  <p:par>
                    <p:cTn id="40" fill="hold">
                      <p:stCondLst>
                        <p:cond delay="indefinite"/>
                      </p:stCondLst>
                      <p:childTnLst>
                        <p:par>
                          <p:cTn id="41" fill="hold">
                            <p:stCondLst>
                              <p:cond delay="0"/>
                            </p:stCondLst>
                            <p:childTnLst>
                              <p:par>
                                <p:cTn id="42" presetID="18" presetClass="entr" presetSubtype="3" fill="hold" nodeType="clickEffect">
                                  <p:stCondLst>
                                    <p:cond delay="0"/>
                                  </p:stCondLst>
                                  <p:childTnLst>
                                    <p:set>
                                      <p:cBhvr>
                                        <p:cTn id="43" dur="1" fill="hold">
                                          <p:stCondLst>
                                            <p:cond delay="0"/>
                                          </p:stCondLst>
                                        </p:cTn>
                                        <p:tgtEl>
                                          <p:spTgt spid="61509"/>
                                        </p:tgtEl>
                                        <p:attrNameLst>
                                          <p:attrName>style.visibility</p:attrName>
                                        </p:attrNameLst>
                                      </p:cBhvr>
                                      <p:to>
                                        <p:strVal val="visible"/>
                                      </p:to>
                                    </p:set>
                                    <p:animEffect transition="in" filter="strips(upRight)">
                                      <p:cBhvr>
                                        <p:cTn id="44" dur="1000"/>
                                        <p:tgtEl>
                                          <p:spTgt spid="61509"/>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61528"/>
                                        </p:tgtEl>
                                        <p:attrNameLst>
                                          <p:attrName>style.visibility</p:attrName>
                                        </p:attrNameLst>
                                      </p:cBhvr>
                                      <p:to>
                                        <p:strVal val="visible"/>
                                      </p:to>
                                    </p:set>
                                    <p:animEffect transition="in" filter="dissolve">
                                      <p:cBhvr>
                                        <p:cTn id="47" dur="500"/>
                                        <p:tgtEl>
                                          <p:spTgt spid="61528"/>
                                        </p:tgtEl>
                                      </p:cBhvr>
                                    </p:animEffect>
                                  </p:childTnLst>
                                  <p:subTnLst>
                                    <p:animClr clrSpc="rgb" dir="cw">
                                      <p:cBhvr override="childStyle">
                                        <p:cTn dur="1" fill="hold" display="0" masterRel="nextClick" afterEffect="1"/>
                                        <p:tgtEl>
                                          <p:spTgt spid="61528"/>
                                        </p:tgtEl>
                                        <p:attrNameLst>
                                          <p:attrName>ppt_c</p:attrName>
                                        </p:attrNameLst>
                                      </p:cBhvr>
                                      <p:to>
                                        <a:schemeClr val="bg1"/>
                                      </p:to>
                                    </p:animClr>
                                  </p:subTnLst>
                                </p:cTn>
                              </p:par>
                            </p:childTnLst>
                          </p:cTn>
                        </p:par>
                      </p:childTnLst>
                    </p:cTn>
                  </p:par>
                  <p:par>
                    <p:cTn id="48" fill="hold">
                      <p:stCondLst>
                        <p:cond delay="indefinite"/>
                      </p:stCondLst>
                      <p:childTnLst>
                        <p:par>
                          <p:cTn id="49" fill="hold">
                            <p:stCondLst>
                              <p:cond delay="0"/>
                            </p:stCondLst>
                            <p:childTnLst>
                              <p:par>
                                <p:cTn id="50" presetID="18" presetClass="entr" presetSubtype="3" fill="hold" nodeType="clickEffect">
                                  <p:stCondLst>
                                    <p:cond delay="0"/>
                                  </p:stCondLst>
                                  <p:childTnLst>
                                    <p:set>
                                      <p:cBhvr>
                                        <p:cTn id="51" dur="1" fill="hold">
                                          <p:stCondLst>
                                            <p:cond delay="0"/>
                                          </p:stCondLst>
                                        </p:cTn>
                                        <p:tgtEl>
                                          <p:spTgt spid="61514"/>
                                        </p:tgtEl>
                                        <p:attrNameLst>
                                          <p:attrName>style.visibility</p:attrName>
                                        </p:attrNameLst>
                                      </p:cBhvr>
                                      <p:to>
                                        <p:strVal val="visible"/>
                                      </p:to>
                                    </p:set>
                                    <p:animEffect transition="in" filter="strips(upRight)">
                                      <p:cBhvr>
                                        <p:cTn id="52" dur="1000"/>
                                        <p:tgtEl>
                                          <p:spTgt spid="61514"/>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61529"/>
                                        </p:tgtEl>
                                        <p:attrNameLst>
                                          <p:attrName>style.visibility</p:attrName>
                                        </p:attrNameLst>
                                      </p:cBhvr>
                                      <p:to>
                                        <p:strVal val="visible"/>
                                      </p:to>
                                    </p:set>
                                    <p:animEffect transition="in" filter="dissolve">
                                      <p:cBhvr>
                                        <p:cTn id="55" dur="500"/>
                                        <p:tgtEl>
                                          <p:spTgt spid="61529"/>
                                        </p:tgtEl>
                                      </p:cBhvr>
                                    </p:animEffect>
                                  </p:childTnLst>
                                  <p:subTnLst>
                                    <p:animClr clrSpc="rgb" dir="cw">
                                      <p:cBhvr override="childStyle">
                                        <p:cTn dur="1" fill="hold" display="0" masterRel="nextClick" afterEffect="1"/>
                                        <p:tgtEl>
                                          <p:spTgt spid="61529"/>
                                        </p:tgtEl>
                                        <p:attrNameLst>
                                          <p:attrName>ppt_c</p:attrName>
                                        </p:attrNameLst>
                                      </p:cBhvr>
                                      <p:to>
                                        <a:schemeClr val="bg1"/>
                                      </p:to>
                                    </p:animClr>
                                  </p:subTnLst>
                                </p:cTn>
                              </p:par>
                            </p:childTnLst>
                          </p:cTn>
                        </p:par>
                      </p:childTnLst>
                    </p:cTn>
                  </p:par>
                  <p:par>
                    <p:cTn id="56" fill="hold">
                      <p:stCondLst>
                        <p:cond delay="indefinite"/>
                      </p:stCondLst>
                      <p:childTnLst>
                        <p:par>
                          <p:cTn id="57" fill="hold">
                            <p:stCondLst>
                              <p:cond delay="0"/>
                            </p:stCondLst>
                            <p:childTnLst>
                              <p:par>
                                <p:cTn id="58" presetID="18" presetClass="entr" presetSubtype="3" fill="hold" nodeType="clickEffect">
                                  <p:stCondLst>
                                    <p:cond delay="0"/>
                                  </p:stCondLst>
                                  <p:childTnLst>
                                    <p:set>
                                      <p:cBhvr>
                                        <p:cTn id="59" dur="1" fill="hold">
                                          <p:stCondLst>
                                            <p:cond delay="0"/>
                                          </p:stCondLst>
                                        </p:cTn>
                                        <p:tgtEl>
                                          <p:spTgt spid="61519"/>
                                        </p:tgtEl>
                                        <p:attrNameLst>
                                          <p:attrName>style.visibility</p:attrName>
                                        </p:attrNameLst>
                                      </p:cBhvr>
                                      <p:to>
                                        <p:strVal val="visible"/>
                                      </p:to>
                                    </p:set>
                                    <p:animEffect transition="in" filter="strips(upRight)">
                                      <p:cBhvr>
                                        <p:cTn id="60" dur="1000"/>
                                        <p:tgtEl>
                                          <p:spTgt spid="61519"/>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61530"/>
                                        </p:tgtEl>
                                        <p:attrNameLst>
                                          <p:attrName>style.visibility</p:attrName>
                                        </p:attrNameLst>
                                      </p:cBhvr>
                                      <p:to>
                                        <p:strVal val="visible"/>
                                      </p:to>
                                    </p:set>
                                    <p:animEffect transition="in" filter="dissolve">
                                      <p:cBhvr>
                                        <p:cTn id="63" dur="500"/>
                                        <p:tgtEl>
                                          <p:spTgt spid="61530"/>
                                        </p:tgtEl>
                                      </p:cBhvr>
                                    </p:animEffect>
                                  </p:childTnLst>
                                  <p:subTnLst>
                                    <p:animClr clrSpc="rgb" dir="cw">
                                      <p:cBhvr override="childStyle">
                                        <p:cTn dur="1" fill="hold" display="0" masterRel="nextClick" afterEffect="1"/>
                                        <p:tgtEl>
                                          <p:spTgt spid="61530"/>
                                        </p:tgtEl>
                                        <p:attrNameLst>
                                          <p:attrName>ppt_c</p:attrName>
                                        </p:attrNameLst>
                                      </p:cBhvr>
                                      <p:to>
                                        <a:schemeClr val="bg1"/>
                                      </p:to>
                                    </p:animClr>
                                  </p:subTnLst>
                                </p:cTn>
                              </p:par>
                            </p:childTnLst>
                          </p:cTn>
                        </p:par>
                      </p:childTnLst>
                    </p:cTn>
                  </p:par>
                  <p:par>
                    <p:cTn id="64" fill="hold">
                      <p:stCondLst>
                        <p:cond delay="indefinite"/>
                      </p:stCondLst>
                      <p:childTnLst>
                        <p:par>
                          <p:cTn id="65" fill="hold">
                            <p:stCondLst>
                              <p:cond delay="0"/>
                            </p:stCondLst>
                            <p:childTnLst>
                              <p:par>
                                <p:cTn id="66" presetID="18" presetClass="entr" presetSubtype="6" fill="hold" grpId="0" nodeType="clickEffect">
                                  <p:stCondLst>
                                    <p:cond delay="0"/>
                                  </p:stCondLst>
                                  <p:childTnLst>
                                    <p:set>
                                      <p:cBhvr>
                                        <p:cTn id="67" dur="1" fill="hold">
                                          <p:stCondLst>
                                            <p:cond delay="0"/>
                                          </p:stCondLst>
                                        </p:cTn>
                                        <p:tgtEl>
                                          <p:spTgt spid="61446"/>
                                        </p:tgtEl>
                                        <p:attrNameLst>
                                          <p:attrName>style.visibility</p:attrName>
                                        </p:attrNameLst>
                                      </p:cBhvr>
                                      <p:to>
                                        <p:strVal val="visible"/>
                                      </p:to>
                                    </p:set>
                                    <p:animEffect transition="in" filter="strips(downRight)">
                                      <p:cBhvr>
                                        <p:cTn id="68" dur="1000"/>
                                        <p:tgtEl>
                                          <p:spTgt spid="61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animBg="1"/>
      <p:bldP spid="61447" grpId="0" animBg="1"/>
      <p:bldP spid="61524" grpId="0" animBg="1"/>
      <p:bldP spid="61525" grpId="0" animBg="1"/>
      <p:bldP spid="61526" grpId="0" animBg="1"/>
      <p:bldP spid="61527" grpId="0" animBg="1"/>
      <p:bldP spid="61528" grpId="0" animBg="1"/>
      <p:bldP spid="61529" grpId="0" animBg="1"/>
      <p:bldP spid="61530"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75105" name="Group 2"/>
          <p:cNvGrpSpPr>
            <a:grpSpLocks/>
          </p:cNvGrpSpPr>
          <p:nvPr/>
        </p:nvGrpSpPr>
        <p:grpSpPr bwMode="auto">
          <a:xfrm>
            <a:off x="0" y="0"/>
            <a:ext cx="1550988" cy="6869113"/>
            <a:chOff x="0" y="0"/>
            <a:chExt cx="977" cy="4327"/>
          </a:xfrm>
        </p:grpSpPr>
        <p:sp>
          <p:nvSpPr>
            <p:cNvPr id="175109" name="Rectangle 3"/>
            <p:cNvSpPr>
              <a:spLocks noChangeArrowheads="1"/>
            </p:cNvSpPr>
            <p:nvPr/>
          </p:nvSpPr>
          <p:spPr bwMode="auto">
            <a:xfrm rot="5400000">
              <a:off x="-2011" y="2011"/>
              <a:ext cx="4327" cy="306"/>
            </a:xfrm>
            <a:prstGeom prst="rect">
              <a:avLst/>
            </a:prstGeom>
            <a:gradFill rotWithShape="1">
              <a:gsLst>
                <a:gs pos="0">
                  <a:srgbClr val="FFFF66"/>
                </a:gs>
                <a:gs pos="100000">
                  <a:srgbClr val="FF9900"/>
                </a:gs>
              </a:gsLst>
              <a:lin ang="0" scaled="1"/>
            </a:gradFill>
            <a:ln w="9525">
              <a:noFill/>
              <a:miter lim="800000"/>
              <a:headEnd/>
              <a:tailEnd/>
            </a:ln>
          </p:spPr>
          <p:txBody>
            <a:bodyPr wrap="none" anchor="ctr"/>
            <a:lstStyle/>
            <a:p>
              <a:pPr eaLnBrk="0" hangingPunct="0"/>
              <a:endParaRPr lang="en-US"/>
            </a:p>
          </p:txBody>
        </p:sp>
        <p:sp>
          <p:nvSpPr>
            <p:cNvPr id="175110" name="Oval 4"/>
            <p:cNvSpPr>
              <a:spLocks noChangeArrowheads="1"/>
            </p:cNvSpPr>
            <p:nvPr/>
          </p:nvSpPr>
          <p:spPr bwMode="auto">
            <a:xfrm rot="5400000">
              <a:off x="86" y="39"/>
              <a:ext cx="930" cy="852"/>
            </a:xfrm>
            <a:prstGeom prst="ellipse">
              <a:avLst/>
            </a:prstGeom>
            <a:pattFill prst="wdUpDiag">
              <a:fgClr>
                <a:srgbClr val="FFFFCC"/>
              </a:fgClr>
              <a:bgClr>
                <a:schemeClr val="bg1"/>
              </a:bgClr>
            </a:pattFill>
            <a:ln w="9525">
              <a:noFill/>
              <a:round/>
              <a:headEnd/>
              <a:tailEnd/>
            </a:ln>
          </p:spPr>
          <p:txBody>
            <a:bodyPr wrap="none" anchor="ctr"/>
            <a:lstStyle/>
            <a:p>
              <a:pPr eaLnBrk="0" hangingPunct="0"/>
              <a:endParaRPr lang="en-US"/>
            </a:p>
          </p:txBody>
        </p:sp>
      </p:grpSp>
      <p:sp>
        <p:nvSpPr>
          <p:cNvPr id="143365" name="Rectangle 5"/>
          <p:cNvSpPr>
            <a:spLocks noGrp="1" noRot="1" noChangeArrowheads="1"/>
          </p:cNvSpPr>
          <p:nvPr>
            <p:ph type="title"/>
          </p:nvPr>
        </p:nvSpPr>
        <p:spPr>
          <a:xfrm>
            <a:off x="387350" y="177800"/>
            <a:ext cx="8229600" cy="1052513"/>
          </a:xfrm>
        </p:spPr>
        <p:txBody>
          <a:bodyPr/>
          <a:lstStyle/>
          <a:p>
            <a:pPr eaLnBrk="1" hangingPunct="1">
              <a:defRPr/>
            </a:pPr>
            <a:r>
              <a:rPr lang="en-US" sz="3500">
                <a:solidFill>
                  <a:srgbClr val="FF9966"/>
                </a:solidFill>
              </a:rPr>
              <a:t>A</a:t>
            </a:r>
            <a:r>
              <a:rPr lang="en-US" sz="3000">
                <a:solidFill>
                  <a:srgbClr val="FF9966"/>
                </a:solidFill>
              </a:rPr>
              <a:t> </a:t>
            </a:r>
            <a:r>
              <a:rPr lang="en-US" sz="3500">
                <a:solidFill>
                  <a:srgbClr val="FF9966"/>
                </a:solidFill>
              </a:rPr>
              <a:t>C</a:t>
            </a:r>
            <a:r>
              <a:rPr lang="en-US" sz="3000">
                <a:solidFill>
                  <a:srgbClr val="FF9966"/>
                </a:solidFill>
              </a:rPr>
              <a:t> </a:t>
            </a:r>
            <a:r>
              <a:rPr lang="en-US" sz="3500">
                <a:solidFill>
                  <a:srgbClr val="FF9966"/>
                </a:solidFill>
              </a:rPr>
              <a:t>T</a:t>
            </a:r>
            <a:r>
              <a:rPr lang="en-US" sz="3000">
                <a:solidFill>
                  <a:srgbClr val="FF9966"/>
                </a:solidFill>
              </a:rPr>
              <a:t> </a:t>
            </a:r>
            <a:r>
              <a:rPr lang="en-US" sz="3500">
                <a:solidFill>
                  <a:srgbClr val="FF9966"/>
                </a:solidFill>
              </a:rPr>
              <a:t>I</a:t>
            </a:r>
            <a:r>
              <a:rPr lang="en-US" sz="3000">
                <a:solidFill>
                  <a:srgbClr val="FF9966"/>
                </a:solidFill>
              </a:rPr>
              <a:t> </a:t>
            </a:r>
            <a:r>
              <a:rPr lang="en-US" sz="3500">
                <a:solidFill>
                  <a:srgbClr val="FF9966"/>
                </a:solidFill>
              </a:rPr>
              <a:t>V</a:t>
            </a:r>
            <a:r>
              <a:rPr lang="en-US" sz="3000">
                <a:solidFill>
                  <a:srgbClr val="FF9966"/>
                </a:solidFill>
              </a:rPr>
              <a:t> </a:t>
            </a:r>
            <a:r>
              <a:rPr lang="en-US" sz="3500">
                <a:solidFill>
                  <a:srgbClr val="FF9966"/>
                </a:solidFill>
              </a:rPr>
              <a:t>E  L</a:t>
            </a:r>
            <a:r>
              <a:rPr lang="en-US" sz="3000">
                <a:solidFill>
                  <a:srgbClr val="FF9966"/>
                </a:solidFill>
              </a:rPr>
              <a:t> </a:t>
            </a:r>
            <a:r>
              <a:rPr lang="en-US" sz="3500">
                <a:solidFill>
                  <a:srgbClr val="FF9966"/>
                </a:solidFill>
              </a:rPr>
              <a:t>E</a:t>
            </a:r>
            <a:r>
              <a:rPr lang="en-US" sz="3000">
                <a:solidFill>
                  <a:srgbClr val="FF9966"/>
                </a:solidFill>
              </a:rPr>
              <a:t> </a:t>
            </a:r>
            <a:r>
              <a:rPr lang="en-US" sz="3500">
                <a:solidFill>
                  <a:srgbClr val="FF9966"/>
                </a:solidFill>
              </a:rPr>
              <a:t>A</a:t>
            </a:r>
            <a:r>
              <a:rPr lang="en-US" sz="3000">
                <a:solidFill>
                  <a:srgbClr val="FF9966"/>
                </a:solidFill>
              </a:rPr>
              <a:t> </a:t>
            </a:r>
            <a:r>
              <a:rPr lang="en-US" sz="3500">
                <a:solidFill>
                  <a:srgbClr val="FF9966"/>
                </a:solidFill>
              </a:rPr>
              <a:t>R</a:t>
            </a:r>
            <a:r>
              <a:rPr lang="en-US" sz="3000">
                <a:solidFill>
                  <a:srgbClr val="FF9966"/>
                </a:solidFill>
              </a:rPr>
              <a:t> </a:t>
            </a:r>
            <a:r>
              <a:rPr lang="en-US" sz="3500">
                <a:solidFill>
                  <a:srgbClr val="FF9966"/>
                </a:solidFill>
              </a:rPr>
              <a:t>N</a:t>
            </a:r>
            <a:r>
              <a:rPr lang="en-US" sz="3000">
                <a:solidFill>
                  <a:srgbClr val="FF9966"/>
                </a:solidFill>
              </a:rPr>
              <a:t> </a:t>
            </a:r>
            <a:r>
              <a:rPr lang="en-US" sz="3500">
                <a:solidFill>
                  <a:srgbClr val="FF9966"/>
                </a:solidFill>
              </a:rPr>
              <a:t>I</a:t>
            </a:r>
            <a:r>
              <a:rPr lang="en-US" sz="3000">
                <a:solidFill>
                  <a:srgbClr val="FF9966"/>
                </a:solidFill>
              </a:rPr>
              <a:t> </a:t>
            </a:r>
            <a:r>
              <a:rPr lang="en-US" sz="3500">
                <a:solidFill>
                  <a:srgbClr val="FF9966"/>
                </a:solidFill>
              </a:rPr>
              <a:t>N</a:t>
            </a:r>
            <a:r>
              <a:rPr lang="en-US" sz="3000">
                <a:solidFill>
                  <a:srgbClr val="FF9966"/>
                </a:solidFill>
              </a:rPr>
              <a:t> </a:t>
            </a:r>
            <a:r>
              <a:rPr lang="en-US" sz="3500">
                <a:solidFill>
                  <a:srgbClr val="FF9966"/>
                </a:solidFill>
              </a:rPr>
              <a:t>G  </a:t>
            </a:r>
            <a:r>
              <a:rPr lang="en-US" sz="4000">
                <a:solidFill>
                  <a:srgbClr val="FF9966"/>
                </a:solidFill>
              </a:rPr>
              <a:t>3</a:t>
            </a:r>
            <a:r>
              <a:rPr lang="en-US" sz="3700">
                <a:solidFill>
                  <a:srgbClr val="FF9966"/>
                </a:solidFill>
              </a:rPr>
              <a:t>:   </a:t>
            </a:r>
            <a:br>
              <a:rPr lang="en-US" sz="3700">
                <a:solidFill>
                  <a:srgbClr val="FF9966"/>
                </a:solidFill>
              </a:rPr>
            </a:br>
            <a:r>
              <a:rPr lang="en-US" sz="4000">
                <a:solidFill>
                  <a:srgbClr val="996633"/>
                </a:solidFill>
              </a:rPr>
              <a:t>Changes in supply and demand</a:t>
            </a:r>
          </a:p>
        </p:txBody>
      </p:sp>
      <p:sp>
        <p:nvSpPr>
          <p:cNvPr id="175107" name="Rectangle 6"/>
          <p:cNvSpPr>
            <a:spLocks noChangeArrowheads="1"/>
          </p:cNvSpPr>
          <p:nvPr/>
        </p:nvSpPr>
        <p:spPr bwMode="auto">
          <a:xfrm>
            <a:off x="8432800" y="6367463"/>
            <a:ext cx="609600" cy="374650"/>
          </a:xfrm>
          <a:prstGeom prst="rect">
            <a:avLst/>
          </a:prstGeom>
          <a:noFill/>
          <a:ln w="9525">
            <a:noFill/>
            <a:miter lim="800000"/>
            <a:headEnd/>
            <a:tailEnd/>
          </a:ln>
        </p:spPr>
        <p:txBody>
          <a:bodyPr anchor="ctr"/>
          <a:lstStyle/>
          <a:p>
            <a:fld id="{D17360A0-E9A6-44EF-95EE-85AA93DE81D0}" type="slidenum">
              <a:rPr lang="en-US" sz="1700">
                <a:solidFill>
                  <a:srgbClr val="777777"/>
                </a:solidFill>
                <a:cs typeface="Arial" charset="0"/>
              </a:rPr>
              <a:pPr/>
              <a:t>70</a:t>
            </a:fld>
            <a:endParaRPr lang="en-US" sz="1700">
              <a:solidFill>
                <a:srgbClr val="777777"/>
              </a:solidFill>
              <a:cs typeface="Arial" charset="0"/>
            </a:endParaRPr>
          </a:p>
        </p:txBody>
      </p:sp>
      <p:sp>
        <p:nvSpPr>
          <p:cNvPr id="143367" name="Rectangle 7"/>
          <p:cNvSpPr>
            <a:spLocks noGrp="1" noChangeArrowheads="1"/>
          </p:cNvSpPr>
          <p:nvPr>
            <p:ph type="body" idx="1"/>
          </p:nvPr>
        </p:nvSpPr>
        <p:spPr>
          <a:xfrm>
            <a:off x="533400" y="1828800"/>
            <a:ext cx="8229600" cy="4532313"/>
          </a:xfrm>
        </p:spPr>
        <p:txBody>
          <a:bodyPr/>
          <a:lstStyle/>
          <a:p>
            <a:pPr marL="0" indent="0" eaLnBrk="1" hangingPunct="1">
              <a:spcBef>
                <a:spcPct val="50000"/>
              </a:spcBef>
              <a:buClr>
                <a:srgbClr val="003399"/>
              </a:buClr>
              <a:buFont typeface="Wingdings" pitchFamily="2" charset="2"/>
              <a:buNone/>
              <a:defRPr/>
            </a:pPr>
            <a:r>
              <a:rPr lang="en-US"/>
              <a:t>Use the three-step method to analyze the effects of each event on the equilibrium price and quantity of music downloads.  </a:t>
            </a:r>
          </a:p>
          <a:p>
            <a:pPr marL="1720850" lvl="1" indent="-1606550" eaLnBrk="1" hangingPunct="1">
              <a:lnSpc>
                <a:spcPct val="105000"/>
              </a:lnSpc>
              <a:spcBef>
                <a:spcPct val="50000"/>
              </a:spcBef>
              <a:buClr>
                <a:srgbClr val="003399"/>
              </a:buClr>
              <a:buFont typeface="Wingdings" pitchFamily="2" charset="2"/>
              <a:buNone/>
              <a:defRPr/>
            </a:pPr>
            <a:r>
              <a:rPr lang="en-US"/>
              <a:t>Event A:  	A fall in the price of compact discs</a:t>
            </a:r>
          </a:p>
          <a:p>
            <a:pPr marL="1720850" lvl="1" indent="-1606550" eaLnBrk="1" hangingPunct="1">
              <a:lnSpc>
                <a:spcPct val="105000"/>
              </a:lnSpc>
              <a:spcBef>
                <a:spcPct val="50000"/>
              </a:spcBef>
              <a:buClr>
                <a:srgbClr val="003399"/>
              </a:buClr>
              <a:buFont typeface="Wingdings" pitchFamily="2" charset="2"/>
              <a:buNone/>
              <a:defRPr/>
            </a:pPr>
            <a:r>
              <a:rPr lang="en-US"/>
              <a:t>Event B:  	Sellers of music downloads negotiate a reduction in the royalties they must pay for each song they sell.  </a:t>
            </a:r>
          </a:p>
          <a:p>
            <a:pPr marL="1720850" lvl="1" indent="-1606550" eaLnBrk="1" hangingPunct="1">
              <a:lnSpc>
                <a:spcPct val="105000"/>
              </a:lnSpc>
              <a:spcBef>
                <a:spcPct val="50000"/>
              </a:spcBef>
              <a:buClr>
                <a:srgbClr val="003399"/>
              </a:buClr>
              <a:buFont typeface="Wingdings" pitchFamily="2" charset="2"/>
              <a:buNone/>
              <a:defRPr/>
            </a:pPr>
            <a:r>
              <a:rPr lang="en-US"/>
              <a:t>Event C:  	Events A and B both occur.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367">
                                            <p:txEl>
                                              <p:pRg st="1" end="1"/>
                                            </p:txEl>
                                          </p:spTgt>
                                        </p:tgtEl>
                                        <p:attrNameLst>
                                          <p:attrName>style.visibility</p:attrName>
                                        </p:attrNameLst>
                                      </p:cBhvr>
                                      <p:to>
                                        <p:strVal val="visible"/>
                                      </p:to>
                                    </p:set>
                                    <p:animEffect transition="in" filter="wipe(left)">
                                      <p:cBhvr>
                                        <p:cTn id="7" dur="500"/>
                                        <p:tgtEl>
                                          <p:spTgt spid="1433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367">
                                            <p:txEl>
                                              <p:pRg st="2" end="2"/>
                                            </p:txEl>
                                          </p:spTgt>
                                        </p:tgtEl>
                                        <p:attrNameLst>
                                          <p:attrName>style.visibility</p:attrName>
                                        </p:attrNameLst>
                                      </p:cBhvr>
                                      <p:to>
                                        <p:strVal val="visible"/>
                                      </p:to>
                                    </p:set>
                                    <p:animEffect transition="in" filter="wipe(left)">
                                      <p:cBhvr>
                                        <p:cTn id="12" dur="500"/>
                                        <p:tgtEl>
                                          <p:spTgt spid="1433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367">
                                            <p:txEl>
                                              <p:pRg st="3" end="3"/>
                                            </p:txEl>
                                          </p:spTgt>
                                        </p:tgtEl>
                                        <p:attrNameLst>
                                          <p:attrName>style.visibility</p:attrName>
                                        </p:attrNameLst>
                                      </p:cBhvr>
                                      <p:to>
                                        <p:strVal val="visible"/>
                                      </p:to>
                                    </p:set>
                                    <p:animEffect transition="in" filter="wipe(left)">
                                      <p:cBhvr>
                                        <p:cTn id="17" dur="500"/>
                                        <p:tgtEl>
                                          <p:spTgt spid="1433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7" grpId="0" build="p" bldLvl="5"/>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603250" y="3384550"/>
            <a:ext cx="2516188" cy="546100"/>
          </a:xfrm>
          <a:prstGeom prst="rect">
            <a:avLst/>
          </a:prstGeom>
          <a:noFill/>
          <a:ln w="9525">
            <a:noFill/>
            <a:miter lim="800000"/>
            <a:headEnd/>
            <a:tailEnd/>
          </a:ln>
          <a:effectLst/>
        </p:spPr>
        <p:txBody>
          <a:bodyPr/>
          <a:lstStyle/>
          <a:p>
            <a:pPr marL="457200" indent="-457200">
              <a:spcBef>
                <a:spcPct val="20000"/>
              </a:spcBef>
              <a:buClr>
                <a:srgbClr val="003399"/>
              </a:buClr>
              <a:buFont typeface="Wingdings" pitchFamily="2" charset="2"/>
              <a:buNone/>
              <a:defRPr/>
            </a:pPr>
            <a:r>
              <a:rPr lang="en-US" sz="3000">
                <a:effectLst>
                  <a:outerShdw blurRad="38100" dist="38100" dir="2700000" algn="tl">
                    <a:srgbClr val="000000"/>
                  </a:outerShdw>
                </a:effectLst>
              </a:rPr>
              <a:t>2.	</a:t>
            </a:r>
            <a:r>
              <a:rPr lang="en-US" sz="3000" b="1">
                <a:effectLst>
                  <a:outerShdw blurRad="38100" dist="38100" dir="2700000" algn="tl">
                    <a:srgbClr val="000000"/>
                  </a:outerShdw>
                </a:effectLst>
              </a:rPr>
              <a:t>D</a:t>
            </a:r>
            <a:r>
              <a:rPr lang="en-US" sz="3000">
                <a:effectLst>
                  <a:outerShdw blurRad="38100" dist="38100" dir="2700000" algn="tl">
                    <a:srgbClr val="000000"/>
                  </a:outerShdw>
                </a:effectLst>
              </a:rPr>
              <a:t> shifts </a:t>
            </a:r>
            <a:r>
              <a:rPr lang="en-US" sz="3000" u="sng">
                <a:effectLst>
                  <a:outerShdw blurRad="38100" dist="38100" dir="2700000" algn="tl">
                    <a:srgbClr val="000000"/>
                  </a:outerShdw>
                </a:effectLst>
              </a:rPr>
              <a:t>left</a:t>
            </a:r>
          </a:p>
        </p:txBody>
      </p:sp>
      <p:grpSp>
        <p:nvGrpSpPr>
          <p:cNvPr id="177154" name="Group 3"/>
          <p:cNvGrpSpPr>
            <a:grpSpLocks/>
          </p:cNvGrpSpPr>
          <p:nvPr/>
        </p:nvGrpSpPr>
        <p:grpSpPr bwMode="auto">
          <a:xfrm>
            <a:off x="0" y="0"/>
            <a:ext cx="1550988" cy="6869113"/>
            <a:chOff x="0" y="0"/>
            <a:chExt cx="977" cy="4327"/>
          </a:xfrm>
        </p:grpSpPr>
        <p:sp>
          <p:nvSpPr>
            <p:cNvPr id="177191" name="Rectangle 4"/>
            <p:cNvSpPr>
              <a:spLocks noChangeArrowheads="1"/>
            </p:cNvSpPr>
            <p:nvPr/>
          </p:nvSpPr>
          <p:spPr bwMode="auto">
            <a:xfrm rot="5400000">
              <a:off x="-2011" y="2011"/>
              <a:ext cx="4327" cy="306"/>
            </a:xfrm>
            <a:prstGeom prst="rect">
              <a:avLst/>
            </a:prstGeom>
            <a:gradFill rotWithShape="1">
              <a:gsLst>
                <a:gs pos="0">
                  <a:srgbClr val="FFFF66"/>
                </a:gs>
                <a:gs pos="100000">
                  <a:srgbClr val="FF9900"/>
                </a:gs>
              </a:gsLst>
              <a:lin ang="0" scaled="1"/>
            </a:gradFill>
            <a:ln w="9525">
              <a:noFill/>
              <a:miter lim="800000"/>
              <a:headEnd/>
              <a:tailEnd/>
            </a:ln>
          </p:spPr>
          <p:txBody>
            <a:bodyPr wrap="none" anchor="ctr"/>
            <a:lstStyle/>
            <a:p>
              <a:pPr eaLnBrk="0" hangingPunct="0"/>
              <a:endParaRPr lang="en-US"/>
            </a:p>
          </p:txBody>
        </p:sp>
        <p:sp>
          <p:nvSpPr>
            <p:cNvPr id="177192" name="Oval 5"/>
            <p:cNvSpPr>
              <a:spLocks noChangeArrowheads="1"/>
            </p:cNvSpPr>
            <p:nvPr/>
          </p:nvSpPr>
          <p:spPr bwMode="auto">
            <a:xfrm rot="5400000">
              <a:off x="86" y="39"/>
              <a:ext cx="930" cy="852"/>
            </a:xfrm>
            <a:prstGeom prst="ellipse">
              <a:avLst/>
            </a:prstGeom>
            <a:pattFill prst="wdUpDiag">
              <a:fgClr>
                <a:srgbClr val="FFFFCC"/>
              </a:fgClr>
              <a:bgClr>
                <a:schemeClr val="bg1"/>
              </a:bgClr>
            </a:pattFill>
            <a:ln w="9525">
              <a:noFill/>
              <a:round/>
              <a:headEnd/>
              <a:tailEnd/>
            </a:ln>
          </p:spPr>
          <p:txBody>
            <a:bodyPr wrap="none" anchor="ctr"/>
            <a:lstStyle/>
            <a:p>
              <a:pPr eaLnBrk="0" hangingPunct="0"/>
              <a:endParaRPr lang="en-US"/>
            </a:p>
          </p:txBody>
        </p:sp>
      </p:grpSp>
      <p:sp>
        <p:nvSpPr>
          <p:cNvPr id="145414" name="Rectangle 6"/>
          <p:cNvSpPr>
            <a:spLocks noGrp="1" noRot="1" noChangeArrowheads="1"/>
          </p:cNvSpPr>
          <p:nvPr>
            <p:ph type="title"/>
          </p:nvPr>
        </p:nvSpPr>
        <p:spPr>
          <a:xfrm>
            <a:off x="387350" y="177800"/>
            <a:ext cx="8229600" cy="1052513"/>
          </a:xfrm>
        </p:spPr>
        <p:txBody>
          <a:bodyPr/>
          <a:lstStyle/>
          <a:p>
            <a:pPr eaLnBrk="1" hangingPunct="1">
              <a:defRPr/>
            </a:pPr>
            <a:r>
              <a:rPr lang="en-US" sz="3500">
                <a:solidFill>
                  <a:srgbClr val="FF9966"/>
                </a:solidFill>
              </a:rPr>
              <a:t>A</a:t>
            </a:r>
            <a:r>
              <a:rPr lang="en-US" sz="3000">
                <a:solidFill>
                  <a:srgbClr val="FF9966"/>
                </a:solidFill>
              </a:rPr>
              <a:t> </a:t>
            </a:r>
            <a:r>
              <a:rPr lang="en-US" sz="3500">
                <a:solidFill>
                  <a:srgbClr val="FF9966"/>
                </a:solidFill>
              </a:rPr>
              <a:t>C</a:t>
            </a:r>
            <a:r>
              <a:rPr lang="en-US" sz="3000">
                <a:solidFill>
                  <a:srgbClr val="FF9966"/>
                </a:solidFill>
              </a:rPr>
              <a:t> </a:t>
            </a:r>
            <a:r>
              <a:rPr lang="en-US" sz="3500">
                <a:solidFill>
                  <a:srgbClr val="FF9966"/>
                </a:solidFill>
              </a:rPr>
              <a:t>T</a:t>
            </a:r>
            <a:r>
              <a:rPr lang="en-US" sz="3000">
                <a:solidFill>
                  <a:srgbClr val="FF9966"/>
                </a:solidFill>
              </a:rPr>
              <a:t> </a:t>
            </a:r>
            <a:r>
              <a:rPr lang="en-US" sz="3500">
                <a:solidFill>
                  <a:srgbClr val="FF9966"/>
                </a:solidFill>
              </a:rPr>
              <a:t>I</a:t>
            </a:r>
            <a:r>
              <a:rPr lang="en-US" sz="3000">
                <a:solidFill>
                  <a:srgbClr val="FF9966"/>
                </a:solidFill>
              </a:rPr>
              <a:t> </a:t>
            </a:r>
            <a:r>
              <a:rPr lang="en-US" sz="3500">
                <a:solidFill>
                  <a:srgbClr val="FF9966"/>
                </a:solidFill>
              </a:rPr>
              <a:t>V</a:t>
            </a:r>
            <a:r>
              <a:rPr lang="en-US" sz="3000">
                <a:solidFill>
                  <a:srgbClr val="FF9966"/>
                </a:solidFill>
              </a:rPr>
              <a:t> </a:t>
            </a:r>
            <a:r>
              <a:rPr lang="en-US" sz="3500">
                <a:solidFill>
                  <a:srgbClr val="FF9966"/>
                </a:solidFill>
              </a:rPr>
              <a:t>E  L</a:t>
            </a:r>
            <a:r>
              <a:rPr lang="en-US" sz="3000">
                <a:solidFill>
                  <a:srgbClr val="FF9966"/>
                </a:solidFill>
              </a:rPr>
              <a:t> </a:t>
            </a:r>
            <a:r>
              <a:rPr lang="en-US" sz="3500">
                <a:solidFill>
                  <a:srgbClr val="FF9966"/>
                </a:solidFill>
              </a:rPr>
              <a:t>E</a:t>
            </a:r>
            <a:r>
              <a:rPr lang="en-US" sz="3000">
                <a:solidFill>
                  <a:srgbClr val="FF9966"/>
                </a:solidFill>
              </a:rPr>
              <a:t> </a:t>
            </a:r>
            <a:r>
              <a:rPr lang="en-US" sz="3500">
                <a:solidFill>
                  <a:srgbClr val="FF9966"/>
                </a:solidFill>
              </a:rPr>
              <a:t>A</a:t>
            </a:r>
            <a:r>
              <a:rPr lang="en-US" sz="3000">
                <a:solidFill>
                  <a:srgbClr val="FF9966"/>
                </a:solidFill>
              </a:rPr>
              <a:t> </a:t>
            </a:r>
            <a:r>
              <a:rPr lang="en-US" sz="3500">
                <a:solidFill>
                  <a:srgbClr val="FF9966"/>
                </a:solidFill>
              </a:rPr>
              <a:t>R</a:t>
            </a:r>
            <a:r>
              <a:rPr lang="en-US" sz="3000">
                <a:solidFill>
                  <a:srgbClr val="FF9966"/>
                </a:solidFill>
              </a:rPr>
              <a:t> </a:t>
            </a:r>
            <a:r>
              <a:rPr lang="en-US" sz="3500">
                <a:solidFill>
                  <a:srgbClr val="FF9966"/>
                </a:solidFill>
              </a:rPr>
              <a:t>N</a:t>
            </a:r>
            <a:r>
              <a:rPr lang="en-US" sz="3000">
                <a:solidFill>
                  <a:srgbClr val="FF9966"/>
                </a:solidFill>
              </a:rPr>
              <a:t> </a:t>
            </a:r>
            <a:r>
              <a:rPr lang="en-US" sz="3500">
                <a:solidFill>
                  <a:srgbClr val="FF9966"/>
                </a:solidFill>
              </a:rPr>
              <a:t>I</a:t>
            </a:r>
            <a:r>
              <a:rPr lang="en-US" sz="3000">
                <a:solidFill>
                  <a:srgbClr val="FF9966"/>
                </a:solidFill>
              </a:rPr>
              <a:t> </a:t>
            </a:r>
            <a:r>
              <a:rPr lang="en-US" sz="3500">
                <a:solidFill>
                  <a:srgbClr val="FF9966"/>
                </a:solidFill>
              </a:rPr>
              <a:t>N</a:t>
            </a:r>
            <a:r>
              <a:rPr lang="en-US" sz="3000">
                <a:solidFill>
                  <a:srgbClr val="FF9966"/>
                </a:solidFill>
              </a:rPr>
              <a:t> </a:t>
            </a:r>
            <a:r>
              <a:rPr lang="en-US" sz="3500">
                <a:solidFill>
                  <a:srgbClr val="FF9966"/>
                </a:solidFill>
              </a:rPr>
              <a:t>G  </a:t>
            </a:r>
            <a:r>
              <a:rPr lang="en-US" sz="4000">
                <a:solidFill>
                  <a:srgbClr val="FF9966"/>
                </a:solidFill>
              </a:rPr>
              <a:t>3</a:t>
            </a:r>
            <a:r>
              <a:rPr lang="en-US" sz="3700">
                <a:solidFill>
                  <a:srgbClr val="FF9966"/>
                </a:solidFill>
              </a:rPr>
              <a:t>:   </a:t>
            </a:r>
            <a:br>
              <a:rPr lang="en-US" sz="3700">
                <a:solidFill>
                  <a:srgbClr val="FF9966"/>
                </a:solidFill>
              </a:rPr>
            </a:br>
            <a:r>
              <a:rPr lang="en-US" sz="4000">
                <a:solidFill>
                  <a:srgbClr val="996633"/>
                </a:solidFill>
              </a:rPr>
              <a:t>A.  fall in price of CDs</a:t>
            </a:r>
          </a:p>
        </p:txBody>
      </p:sp>
      <p:sp>
        <p:nvSpPr>
          <p:cNvPr id="177156" name="Rectangle 7"/>
          <p:cNvSpPr>
            <a:spLocks noChangeArrowheads="1"/>
          </p:cNvSpPr>
          <p:nvPr/>
        </p:nvSpPr>
        <p:spPr bwMode="auto">
          <a:xfrm>
            <a:off x="8432800" y="6367463"/>
            <a:ext cx="609600" cy="374650"/>
          </a:xfrm>
          <a:prstGeom prst="rect">
            <a:avLst/>
          </a:prstGeom>
          <a:noFill/>
          <a:ln w="9525">
            <a:noFill/>
            <a:miter lim="800000"/>
            <a:headEnd/>
            <a:tailEnd/>
          </a:ln>
        </p:spPr>
        <p:txBody>
          <a:bodyPr anchor="ctr"/>
          <a:lstStyle/>
          <a:p>
            <a:fld id="{C4FDA9A3-DC5D-4E17-B103-794E5221ED25}" type="slidenum">
              <a:rPr lang="en-US" sz="1700">
                <a:solidFill>
                  <a:srgbClr val="777777"/>
                </a:solidFill>
                <a:cs typeface="Arial" charset="0"/>
              </a:rPr>
              <a:pPr/>
              <a:t>71</a:t>
            </a:fld>
            <a:endParaRPr lang="en-US" sz="1700">
              <a:solidFill>
                <a:srgbClr val="777777"/>
              </a:solidFill>
              <a:cs typeface="Arial" charset="0"/>
            </a:endParaRPr>
          </a:p>
        </p:txBody>
      </p:sp>
      <p:grpSp>
        <p:nvGrpSpPr>
          <p:cNvPr id="177157" name="Group 8"/>
          <p:cNvGrpSpPr>
            <a:grpSpLocks/>
          </p:cNvGrpSpPr>
          <p:nvPr/>
        </p:nvGrpSpPr>
        <p:grpSpPr bwMode="auto">
          <a:xfrm>
            <a:off x="4398963" y="1484313"/>
            <a:ext cx="4422775" cy="4106862"/>
            <a:chOff x="2579" y="785"/>
            <a:chExt cx="2786" cy="2420"/>
          </a:xfrm>
        </p:grpSpPr>
        <p:grpSp>
          <p:nvGrpSpPr>
            <p:cNvPr id="177186" name="Group 9"/>
            <p:cNvGrpSpPr>
              <a:grpSpLocks/>
            </p:cNvGrpSpPr>
            <p:nvPr/>
          </p:nvGrpSpPr>
          <p:grpSpPr bwMode="auto">
            <a:xfrm>
              <a:off x="2697" y="1037"/>
              <a:ext cx="2409" cy="2049"/>
              <a:chOff x="1098" y="1361"/>
              <a:chExt cx="2116" cy="2027"/>
            </a:xfrm>
          </p:grpSpPr>
          <p:sp>
            <p:nvSpPr>
              <p:cNvPr id="177189" name="Line 10"/>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177190" name="Line 11"/>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177187" name="Text Box 12"/>
            <p:cNvSpPr txBox="1">
              <a:spLocks noChangeArrowheads="1"/>
            </p:cNvSpPr>
            <p:nvPr/>
          </p:nvSpPr>
          <p:spPr bwMode="auto">
            <a:xfrm>
              <a:off x="2579" y="785"/>
              <a:ext cx="267" cy="269"/>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177188" name="Text Box 13"/>
            <p:cNvSpPr txBox="1">
              <a:spLocks noChangeArrowheads="1"/>
            </p:cNvSpPr>
            <p:nvPr/>
          </p:nvSpPr>
          <p:spPr bwMode="auto">
            <a:xfrm>
              <a:off x="5075" y="2936"/>
              <a:ext cx="290" cy="269"/>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grpSp>
        <p:nvGrpSpPr>
          <p:cNvPr id="177158" name="Group 14"/>
          <p:cNvGrpSpPr>
            <a:grpSpLocks/>
          </p:cNvGrpSpPr>
          <p:nvPr/>
        </p:nvGrpSpPr>
        <p:grpSpPr bwMode="auto">
          <a:xfrm>
            <a:off x="5854700" y="2317750"/>
            <a:ext cx="2486025" cy="2901950"/>
            <a:chOff x="2850" y="1233"/>
            <a:chExt cx="1566" cy="1828"/>
          </a:xfrm>
        </p:grpSpPr>
        <p:sp>
          <p:nvSpPr>
            <p:cNvPr id="177184" name="Line 15"/>
            <p:cNvSpPr>
              <a:spLocks noChangeShapeType="1"/>
            </p:cNvSpPr>
            <p:nvPr/>
          </p:nvSpPr>
          <p:spPr bwMode="auto">
            <a:xfrm>
              <a:off x="2850" y="1233"/>
              <a:ext cx="1263" cy="1587"/>
            </a:xfrm>
            <a:prstGeom prst="line">
              <a:avLst/>
            </a:prstGeom>
            <a:noFill/>
            <a:ln w="38100">
              <a:solidFill>
                <a:srgbClr val="003399"/>
              </a:solidFill>
              <a:round/>
              <a:headEnd/>
              <a:tailEnd/>
            </a:ln>
          </p:spPr>
          <p:txBody>
            <a:bodyPr/>
            <a:lstStyle/>
            <a:p>
              <a:endParaRPr lang="en-US"/>
            </a:p>
          </p:txBody>
        </p:sp>
        <p:sp>
          <p:nvSpPr>
            <p:cNvPr id="177185" name="Text Box 16"/>
            <p:cNvSpPr txBox="1">
              <a:spLocks noChangeArrowheads="1"/>
            </p:cNvSpPr>
            <p:nvPr/>
          </p:nvSpPr>
          <p:spPr bwMode="auto">
            <a:xfrm>
              <a:off x="4072" y="2773"/>
              <a:ext cx="344" cy="288"/>
            </a:xfrm>
            <a:prstGeom prst="rect">
              <a:avLst/>
            </a:prstGeom>
            <a:noFill/>
            <a:ln w="9525">
              <a:noFill/>
              <a:miter lim="800000"/>
              <a:headEnd/>
              <a:tailEnd/>
            </a:ln>
          </p:spPr>
          <p:txBody>
            <a:bodyPr>
              <a:spAutoFit/>
            </a:bodyPr>
            <a:lstStyle/>
            <a:p>
              <a:pPr algn="ctr">
                <a:spcBef>
                  <a:spcPct val="50000"/>
                </a:spcBef>
              </a:pPr>
              <a:r>
                <a:rPr lang="en-US" sz="2400">
                  <a:cs typeface="Arial" charset="0"/>
                </a:rPr>
                <a:t>D</a:t>
              </a:r>
              <a:r>
                <a:rPr lang="en-US" sz="2400" baseline="-25000">
                  <a:cs typeface="Arial" charset="0"/>
                </a:rPr>
                <a:t>1</a:t>
              </a:r>
            </a:p>
          </p:txBody>
        </p:sp>
      </p:grpSp>
      <p:grpSp>
        <p:nvGrpSpPr>
          <p:cNvPr id="177159" name="Group 17"/>
          <p:cNvGrpSpPr>
            <a:grpSpLocks/>
          </p:cNvGrpSpPr>
          <p:nvPr/>
        </p:nvGrpSpPr>
        <p:grpSpPr bwMode="auto">
          <a:xfrm>
            <a:off x="5173663" y="1930400"/>
            <a:ext cx="1933575" cy="2901950"/>
            <a:chOff x="3067" y="1024"/>
            <a:chExt cx="1218" cy="1828"/>
          </a:xfrm>
        </p:grpSpPr>
        <p:sp>
          <p:nvSpPr>
            <p:cNvPr id="177182" name="Line 18"/>
            <p:cNvSpPr>
              <a:spLocks noChangeShapeType="1"/>
            </p:cNvSpPr>
            <p:nvPr/>
          </p:nvSpPr>
          <p:spPr bwMode="auto">
            <a:xfrm flipV="1">
              <a:off x="3067" y="1278"/>
              <a:ext cx="949" cy="1574"/>
            </a:xfrm>
            <a:prstGeom prst="line">
              <a:avLst/>
            </a:prstGeom>
            <a:noFill/>
            <a:ln w="38100">
              <a:solidFill>
                <a:srgbClr val="003399"/>
              </a:solidFill>
              <a:round/>
              <a:headEnd/>
              <a:tailEnd/>
            </a:ln>
          </p:spPr>
          <p:txBody>
            <a:bodyPr/>
            <a:lstStyle/>
            <a:p>
              <a:endParaRPr lang="en-US"/>
            </a:p>
          </p:txBody>
        </p:sp>
        <p:sp>
          <p:nvSpPr>
            <p:cNvPr id="177183" name="Text Box 19"/>
            <p:cNvSpPr txBox="1">
              <a:spLocks noChangeArrowheads="1"/>
            </p:cNvSpPr>
            <p:nvPr/>
          </p:nvSpPr>
          <p:spPr bwMode="auto">
            <a:xfrm>
              <a:off x="3920" y="1024"/>
              <a:ext cx="365" cy="288"/>
            </a:xfrm>
            <a:prstGeom prst="rect">
              <a:avLst/>
            </a:prstGeom>
            <a:noFill/>
            <a:ln w="9525">
              <a:noFill/>
              <a:miter lim="800000"/>
              <a:headEnd/>
              <a:tailEnd/>
            </a:ln>
          </p:spPr>
          <p:txBody>
            <a:bodyPr>
              <a:spAutoFit/>
            </a:bodyPr>
            <a:lstStyle/>
            <a:p>
              <a:pPr algn="ctr">
                <a:spcBef>
                  <a:spcPct val="50000"/>
                </a:spcBef>
              </a:pPr>
              <a:r>
                <a:rPr lang="en-US" sz="2400">
                  <a:cs typeface="Arial" charset="0"/>
                </a:rPr>
                <a:t>S</a:t>
              </a:r>
              <a:r>
                <a:rPr lang="en-US" sz="2400" baseline="-25000">
                  <a:cs typeface="Arial" charset="0"/>
                </a:rPr>
                <a:t>1</a:t>
              </a:r>
            </a:p>
          </p:txBody>
        </p:sp>
      </p:grpSp>
      <p:grpSp>
        <p:nvGrpSpPr>
          <p:cNvPr id="177160" name="Group 20"/>
          <p:cNvGrpSpPr>
            <a:grpSpLocks/>
          </p:cNvGrpSpPr>
          <p:nvPr/>
        </p:nvGrpSpPr>
        <p:grpSpPr bwMode="auto">
          <a:xfrm>
            <a:off x="4089400" y="2732088"/>
            <a:ext cx="2489200" cy="3036887"/>
            <a:chOff x="2480" y="1625"/>
            <a:chExt cx="1568" cy="1913"/>
          </a:xfrm>
        </p:grpSpPr>
        <p:sp>
          <p:nvSpPr>
            <p:cNvPr id="177176" name="Text Box 21"/>
            <p:cNvSpPr txBox="1">
              <a:spLocks noChangeArrowheads="1"/>
            </p:cNvSpPr>
            <p:nvPr/>
          </p:nvSpPr>
          <p:spPr bwMode="auto">
            <a:xfrm>
              <a:off x="2480" y="1625"/>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P</a:t>
              </a:r>
              <a:r>
                <a:rPr lang="en-US" sz="2400" b="1" baseline="-25000">
                  <a:cs typeface="Arial" charset="0"/>
                </a:rPr>
                <a:t>1</a:t>
              </a:r>
            </a:p>
          </p:txBody>
        </p:sp>
        <p:sp>
          <p:nvSpPr>
            <p:cNvPr id="177177" name="Oval 22"/>
            <p:cNvSpPr>
              <a:spLocks noChangeArrowheads="1"/>
            </p:cNvSpPr>
            <p:nvPr/>
          </p:nvSpPr>
          <p:spPr bwMode="auto">
            <a:xfrm>
              <a:off x="3848" y="1692"/>
              <a:ext cx="88" cy="87"/>
            </a:xfrm>
            <a:prstGeom prst="ellipse">
              <a:avLst/>
            </a:prstGeom>
            <a:solidFill>
              <a:srgbClr val="000000"/>
            </a:solidFill>
            <a:ln w="9525">
              <a:noFill/>
              <a:prstDash val="dash"/>
              <a:round/>
              <a:headEnd/>
              <a:tailEnd/>
            </a:ln>
          </p:spPr>
          <p:txBody>
            <a:bodyPr wrap="none" anchor="ctr"/>
            <a:lstStyle/>
            <a:p>
              <a:pPr eaLnBrk="0" hangingPunct="0"/>
              <a:endParaRPr lang="en-US"/>
            </a:p>
          </p:txBody>
        </p:sp>
        <p:grpSp>
          <p:nvGrpSpPr>
            <p:cNvPr id="177178" name="Group 23"/>
            <p:cNvGrpSpPr>
              <a:grpSpLocks/>
            </p:cNvGrpSpPr>
            <p:nvPr/>
          </p:nvGrpSpPr>
          <p:grpSpPr bwMode="auto">
            <a:xfrm>
              <a:off x="2796" y="1737"/>
              <a:ext cx="1098" cy="1562"/>
              <a:chOff x="3068" y="1737"/>
              <a:chExt cx="826" cy="1117"/>
            </a:xfrm>
          </p:grpSpPr>
          <p:sp>
            <p:nvSpPr>
              <p:cNvPr id="177180" name="Line 24"/>
              <p:cNvSpPr>
                <a:spLocks noChangeShapeType="1"/>
              </p:cNvSpPr>
              <p:nvPr/>
            </p:nvSpPr>
            <p:spPr bwMode="auto">
              <a:xfrm>
                <a:off x="3068" y="1739"/>
                <a:ext cx="823" cy="0"/>
              </a:xfrm>
              <a:prstGeom prst="line">
                <a:avLst/>
              </a:prstGeom>
              <a:noFill/>
              <a:ln w="9525">
                <a:solidFill>
                  <a:schemeClr val="tx1"/>
                </a:solidFill>
                <a:prstDash val="lgDash"/>
                <a:round/>
                <a:headEnd/>
                <a:tailEnd/>
              </a:ln>
            </p:spPr>
            <p:txBody>
              <a:bodyPr/>
              <a:lstStyle/>
              <a:p>
                <a:endParaRPr lang="en-US"/>
              </a:p>
            </p:txBody>
          </p:sp>
          <p:sp>
            <p:nvSpPr>
              <p:cNvPr id="177181" name="Line 25"/>
              <p:cNvSpPr>
                <a:spLocks noChangeShapeType="1"/>
              </p:cNvSpPr>
              <p:nvPr/>
            </p:nvSpPr>
            <p:spPr bwMode="auto">
              <a:xfrm>
                <a:off x="3894" y="1737"/>
                <a:ext cx="0" cy="1117"/>
              </a:xfrm>
              <a:prstGeom prst="line">
                <a:avLst/>
              </a:prstGeom>
              <a:noFill/>
              <a:ln w="9525">
                <a:solidFill>
                  <a:schemeClr val="tx1"/>
                </a:solidFill>
                <a:prstDash val="lgDash"/>
                <a:round/>
                <a:headEnd/>
                <a:tailEnd/>
              </a:ln>
            </p:spPr>
            <p:txBody>
              <a:bodyPr/>
              <a:lstStyle/>
              <a:p>
                <a:endParaRPr lang="en-US"/>
              </a:p>
            </p:txBody>
          </p:sp>
        </p:grpSp>
        <p:sp>
          <p:nvSpPr>
            <p:cNvPr id="177179" name="Text Box 26"/>
            <p:cNvSpPr txBox="1">
              <a:spLocks noChangeArrowheads="1"/>
            </p:cNvSpPr>
            <p:nvPr/>
          </p:nvSpPr>
          <p:spPr bwMode="auto">
            <a:xfrm>
              <a:off x="3740" y="3308"/>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Q</a:t>
              </a:r>
              <a:r>
                <a:rPr lang="en-US" sz="2400" b="1" baseline="-25000">
                  <a:cs typeface="Arial" charset="0"/>
                </a:rPr>
                <a:t>1</a:t>
              </a:r>
            </a:p>
          </p:txBody>
        </p:sp>
      </p:grpSp>
      <p:grpSp>
        <p:nvGrpSpPr>
          <p:cNvPr id="145435" name="Group 27"/>
          <p:cNvGrpSpPr>
            <a:grpSpLocks/>
          </p:cNvGrpSpPr>
          <p:nvPr/>
        </p:nvGrpSpPr>
        <p:grpSpPr bwMode="auto">
          <a:xfrm>
            <a:off x="5011738" y="2370138"/>
            <a:ext cx="2486025" cy="2901950"/>
            <a:chOff x="3569" y="1168"/>
            <a:chExt cx="1566" cy="1828"/>
          </a:xfrm>
        </p:grpSpPr>
        <p:sp>
          <p:nvSpPr>
            <p:cNvPr id="177174" name="Line 28"/>
            <p:cNvSpPr>
              <a:spLocks noChangeShapeType="1"/>
            </p:cNvSpPr>
            <p:nvPr/>
          </p:nvSpPr>
          <p:spPr bwMode="auto">
            <a:xfrm>
              <a:off x="3569" y="1168"/>
              <a:ext cx="1263" cy="1587"/>
            </a:xfrm>
            <a:prstGeom prst="line">
              <a:avLst/>
            </a:prstGeom>
            <a:noFill/>
            <a:ln w="38100">
              <a:solidFill>
                <a:srgbClr val="FF0000"/>
              </a:solidFill>
              <a:round/>
              <a:headEnd/>
              <a:tailEnd/>
            </a:ln>
          </p:spPr>
          <p:txBody>
            <a:bodyPr/>
            <a:lstStyle/>
            <a:p>
              <a:endParaRPr lang="en-US"/>
            </a:p>
          </p:txBody>
        </p:sp>
        <p:sp>
          <p:nvSpPr>
            <p:cNvPr id="177175" name="Text Box 29"/>
            <p:cNvSpPr txBox="1">
              <a:spLocks noChangeArrowheads="1"/>
            </p:cNvSpPr>
            <p:nvPr/>
          </p:nvSpPr>
          <p:spPr bwMode="auto">
            <a:xfrm>
              <a:off x="4791" y="2708"/>
              <a:ext cx="344" cy="288"/>
            </a:xfrm>
            <a:prstGeom prst="rect">
              <a:avLst/>
            </a:prstGeom>
            <a:noFill/>
            <a:ln w="9525">
              <a:noFill/>
              <a:miter lim="800000"/>
              <a:headEnd/>
              <a:tailEnd/>
            </a:ln>
          </p:spPr>
          <p:txBody>
            <a:bodyPr>
              <a:spAutoFit/>
            </a:bodyPr>
            <a:lstStyle/>
            <a:p>
              <a:pPr algn="ctr">
                <a:spcBef>
                  <a:spcPct val="50000"/>
                </a:spcBef>
              </a:pPr>
              <a:r>
                <a:rPr lang="en-US" sz="2400">
                  <a:cs typeface="Arial" charset="0"/>
                </a:rPr>
                <a:t>D</a:t>
              </a:r>
              <a:r>
                <a:rPr lang="en-US" sz="2400" baseline="-25000">
                  <a:cs typeface="Arial" charset="0"/>
                </a:rPr>
                <a:t>2</a:t>
              </a:r>
            </a:p>
          </p:txBody>
        </p:sp>
      </p:grpSp>
      <p:sp>
        <p:nvSpPr>
          <p:cNvPr id="145438" name="Line 30"/>
          <p:cNvSpPr>
            <a:spLocks noChangeShapeType="1"/>
          </p:cNvSpPr>
          <p:nvPr/>
        </p:nvSpPr>
        <p:spPr bwMode="auto">
          <a:xfrm rot="10800000">
            <a:off x="5297488" y="2670175"/>
            <a:ext cx="782637" cy="0"/>
          </a:xfrm>
          <a:prstGeom prst="line">
            <a:avLst/>
          </a:prstGeom>
          <a:noFill/>
          <a:ln w="57150">
            <a:solidFill>
              <a:srgbClr val="A50021"/>
            </a:solidFill>
            <a:round/>
            <a:headEnd/>
            <a:tailEnd type="triangle" w="lg" len="med"/>
          </a:ln>
        </p:spPr>
        <p:txBody>
          <a:bodyPr/>
          <a:lstStyle/>
          <a:p>
            <a:endParaRPr lang="en-US"/>
          </a:p>
        </p:txBody>
      </p:sp>
      <p:sp>
        <p:nvSpPr>
          <p:cNvPr id="177163" name="Text Box 31"/>
          <p:cNvSpPr txBox="1">
            <a:spLocks noChangeArrowheads="1"/>
          </p:cNvSpPr>
          <p:nvPr/>
        </p:nvSpPr>
        <p:spPr bwMode="auto">
          <a:xfrm>
            <a:off x="5029200" y="5994400"/>
            <a:ext cx="2754313" cy="863600"/>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2500">
                <a:cs typeface="Arial" charset="0"/>
              </a:rPr>
              <a:t>The market for music downloads</a:t>
            </a:r>
          </a:p>
        </p:txBody>
      </p:sp>
      <p:grpSp>
        <p:nvGrpSpPr>
          <p:cNvPr id="145440" name="Group 32"/>
          <p:cNvGrpSpPr>
            <a:grpSpLocks/>
          </p:cNvGrpSpPr>
          <p:nvPr/>
        </p:nvGrpSpPr>
        <p:grpSpPr bwMode="auto">
          <a:xfrm>
            <a:off x="4078288" y="3360738"/>
            <a:ext cx="2089150" cy="2414587"/>
            <a:chOff x="2473" y="2021"/>
            <a:chExt cx="1316" cy="1521"/>
          </a:xfrm>
        </p:grpSpPr>
        <p:grpSp>
          <p:nvGrpSpPr>
            <p:cNvPr id="177168" name="Group 33"/>
            <p:cNvGrpSpPr>
              <a:grpSpLocks/>
            </p:cNvGrpSpPr>
            <p:nvPr/>
          </p:nvGrpSpPr>
          <p:grpSpPr bwMode="auto">
            <a:xfrm>
              <a:off x="2793" y="2135"/>
              <a:ext cx="862" cy="1166"/>
              <a:chOff x="3068" y="1737"/>
              <a:chExt cx="826" cy="1117"/>
            </a:xfrm>
          </p:grpSpPr>
          <p:sp>
            <p:nvSpPr>
              <p:cNvPr id="177172" name="Line 34"/>
              <p:cNvSpPr>
                <a:spLocks noChangeShapeType="1"/>
              </p:cNvSpPr>
              <p:nvPr/>
            </p:nvSpPr>
            <p:spPr bwMode="auto">
              <a:xfrm>
                <a:off x="3068" y="1739"/>
                <a:ext cx="823" cy="0"/>
              </a:xfrm>
              <a:prstGeom prst="line">
                <a:avLst/>
              </a:prstGeom>
              <a:noFill/>
              <a:ln w="9525">
                <a:solidFill>
                  <a:schemeClr val="tx1"/>
                </a:solidFill>
                <a:prstDash val="lgDash"/>
                <a:round/>
                <a:headEnd/>
                <a:tailEnd/>
              </a:ln>
            </p:spPr>
            <p:txBody>
              <a:bodyPr/>
              <a:lstStyle/>
              <a:p>
                <a:endParaRPr lang="en-US"/>
              </a:p>
            </p:txBody>
          </p:sp>
          <p:sp>
            <p:nvSpPr>
              <p:cNvPr id="177173" name="Line 35"/>
              <p:cNvSpPr>
                <a:spLocks noChangeShapeType="1"/>
              </p:cNvSpPr>
              <p:nvPr/>
            </p:nvSpPr>
            <p:spPr bwMode="auto">
              <a:xfrm>
                <a:off x="3894" y="1737"/>
                <a:ext cx="0" cy="1117"/>
              </a:xfrm>
              <a:prstGeom prst="line">
                <a:avLst/>
              </a:prstGeom>
              <a:noFill/>
              <a:ln w="9525">
                <a:solidFill>
                  <a:schemeClr val="tx1"/>
                </a:solidFill>
                <a:prstDash val="lgDash"/>
                <a:round/>
                <a:headEnd/>
                <a:tailEnd/>
              </a:ln>
            </p:spPr>
            <p:txBody>
              <a:bodyPr/>
              <a:lstStyle/>
              <a:p>
                <a:endParaRPr lang="en-US"/>
              </a:p>
            </p:txBody>
          </p:sp>
        </p:grpSp>
        <p:sp>
          <p:nvSpPr>
            <p:cNvPr id="177169" name="Oval 36"/>
            <p:cNvSpPr>
              <a:spLocks noChangeArrowheads="1"/>
            </p:cNvSpPr>
            <p:nvPr/>
          </p:nvSpPr>
          <p:spPr bwMode="auto">
            <a:xfrm>
              <a:off x="3605" y="2097"/>
              <a:ext cx="88" cy="87"/>
            </a:xfrm>
            <a:prstGeom prst="ellipse">
              <a:avLst/>
            </a:prstGeom>
            <a:solidFill>
              <a:srgbClr val="000000"/>
            </a:solidFill>
            <a:ln w="9525">
              <a:noFill/>
              <a:prstDash val="dash"/>
              <a:round/>
              <a:headEnd/>
              <a:tailEnd/>
            </a:ln>
          </p:spPr>
          <p:txBody>
            <a:bodyPr wrap="none" anchor="ctr"/>
            <a:lstStyle/>
            <a:p>
              <a:pPr eaLnBrk="0" hangingPunct="0"/>
              <a:endParaRPr lang="en-US"/>
            </a:p>
          </p:txBody>
        </p:sp>
        <p:sp>
          <p:nvSpPr>
            <p:cNvPr id="177170" name="Text Box 37"/>
            <p:cNvSpPr txBox="1">
              <a:spLocks noChangeArrowheads="1"/>
            </p:cNvSpPr>
            <p:nvPr/>
          </p:nvSpPr>
          <p:spPr bwMode="auto">
            <a:xfrm>
              <a:off x="2473" y="2021"/>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P</a:t>
              </a:r>
              <a:r>
                <a:rPr lang="en-US" sz="2400" b="1" baseline="-25000">
                  <a:cs typeface="Arial" charset="0"/>
                </a:rPr>
                <a:t>2</a:t>
              </a:r>
            </a:p>
          </p:txBody>
        </p:sp>
        <p:sp>
          <p:nvSpPr>
            <p:cNvPr id="177171" name="Text Box 38"/>
            <p:cNvSpPr txBox="1">
              <a:spLocks noChangeArrowheads="1"/>
            </p:cNvSpPr>
            <p:nvPr/>
          </p:nvSpPr>
          <p:spPr bwMode="auto">
            <a:xfrm>
              <a:off x="3481" y="3312"/>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Q</a:t>
              </a:r>
              <a:r>
                <a:rPr lang="en-US" sz="2400" b="1" baseline="-25000">
                  <a:cs typeface="Arial" charset="0"/>
                </a:rPr>
                <a:t>2</a:t>
              </a:r>
            </a:p>
          </p:txBody>
        </p:sp>
      </p:grpSp>
      <p:sp>
        <p:nvSpPr>
          <p:cNvPr id="145447" name="Rectangle 39"/>
          <p:cNvSpPr>
            <a:spLocks noChangeArrowheads="1"/>
          </p:cNvSpPr>
          <p:nvPr/>
        </p:nvSpPr>
        <p:spPr bwMode="auto">
          <a:xfrm>
            <a:off x="606425" y="2720975"/>
            <a:ext cx="3084513" cy="546100"/>
          </a:xfrm>
          <a:prstGeom prst="rect">
            <a:avLst/>
          </a:prstGeom>
          <a:noFill/>
          <a:ln w="9525">
            <a:noFill/>
            <a:miter lim="800000"/>
            <a:headEnd/>
            <a:tailEnd/>
          </a:ln>
          <a:effectLst/>
        </p:spPr>
        <p:txBody>
          <a:bodyPr/>
          <a:lstStyle/>
          <a:p>
            <a:pPr marL="457200" indent="-457200">
              <a:spcBef>
                <a:spcPct val="20000"/>
              </a:spcBef>
              <a:buClr>
                <a:srgbClr val="003399"/>
              </a:buClr>
              <a:buFont typeface="Wingdings" pitchFamily="2" charset="2"/>
              <a:buNone/>
              <a:defRPr/>
            </a:pPr>
            <a:r>
              <a:rPr lang="en-US" sz="3000">
                <a:effectLst>
                  <a:outerShdw blurRad="38100" dist="38100" dir="2700000" algn="tl">
                    <a:srgbClr val="000000"/>
                  </a:outerShdw>
                </a:effectLst>
              </a:rPr>
              <a:t>1.	</a:t>
            </a:r>
            <a:r>
              <a:rPr lang="en-US" sz="3000" b="1">
                <a:effectLst>
                  <a:outerShdw blurRad="38100" dist="38100" dir="2700000" algn="tl">
                    <a:srgbClr val="000000"/>
                  </a:outerShdw>
                </a:effectLst>
              </a:rPr>
              <a:t>D</a:t>
            </a:r>
            <a:r>
              <a:rPr lang="en-US" sz="3000">
                <a:effectLst>
                  <a:outerShdw blurRad="38100" dist="38100" dir="2700000" algn="tl">
                    <a:srgbClr val="000000"/>
                  </a:outerShdw>
                </a:effectLst>
              </a:rPr>
              <a:t> curve shifts</a:t>
            </a:r>
          </a:p>
        </p:txBody>
      </p:sp>
      <p:sp>
        <p:nvSpPr>
          <p:cNvPr id="145448" name="Rectangle 40"/>
          <p:cNvSpPr>
            <a:spLocks noChangeArrowheads="1"/>
          </p:cNvSpPr>
          <p:nvPr/>
        </p:nvSpPr>
        <p:spPr bwMode="auto">
          <a:xfrm>
            <a:off x="609600" y="4419600"/>
            <a:ext cx="3084513" cy="960438"/>
          </a:xfrm>
          <a:prstGeom prst="rect">
            <a:avLst/>
          </a:prstGeom>
          <a:noFill/>
          <a:ln w="9525">
            <a:noFill/>
            <a:miter lim="800000"/>
            <a:headEnd/>
            <a:tailEnd/>
          </a:ln>
          <a:effectLst/>
        </p:spPr>
        <p:txBody>
          <a:bodyPr/>
          <a:lstStyle/>
          <a:p>
            <a:pPr marL="457200" indent="-457200">
              <a:spcBef>
                <a:spcPct val="20000"/>
              </a:spcBef>
              <a:buClr>
                <a:srgbClr val="003399"/>
              </a:buClr>
              <a:buFont typeface="Wingdings" pitchFamily="2" charset="2"/>
              <a:buNone/>
              <a:defRPr/>
            </a:pPr>
            <a:r>
              <a:rPr lang="en-US" sz="3000">
                <a:effectLst>
                  <a:outerShdw blurRad="38100" dist="38100" dir="2700000" algn="tl">
                    <a:srgbClr val="000000"/>
                  </a:outerShdw>
                </a:effectLst>
              </a:rPr>
              <a:t>3.	</a:t>
            </a:r>
            <a:r>
              <a:rPr lang="en-US" sz="3000" b="1" i="1">
                <a:effectLst>
                  <a:outerShdw blurRad="38100" dist="38100" dir="2700000" algn="tl">
                    <a:srgbClr val="000000"/>
                  </a:outerShdw>
                </a:effectLst>
              </a:rPr>
              <a:t>P</a:t>
            </a:r>
            <a:r>
              <a:rPr lang="en-US" sz="3000">
                <a:effectLst>
                  <a:outerShdw blurRad="38100" dist="38100" dir="2700000" algn="tl">
                    <a:srgbClr val="000000"/>
                  </a:outerShdw>
                </a:effectLst>
              </a:rPr>
              <a:t> and </a:t>
            </a:r>
            <a:r>
              <a:rPr lang="en-US" sz="3000" b="1" i="1">
                <a:effectLst>
                  <a:outerShdw blurRad="38100" dist="38100" dir="2700000" algn="tl">
                    <a:srgbClr val="000000"/>
                  </a:outerShdw>
                </a:effectLst>
              </a:rPr>
              <a:t>Q</a:t>
            </a:r>
            <a:r>
              <a:rPr lang="en-US" sz="3000">
                <a:effectLst>
                  <a:outerShdw blurRad="38100" dist="38100" dir="2700000" algn="tl">
                    <a:srgbClr val="000000"/>
                  </a:outerShdw>
                </a:effectLst>
              </a:rPr>
              <a:t> both fall.</a:t>
            </a:r>
            <a:endParaRPr lang="en-US" sz="3000" u="sng">
              <a:effectLst>
                <a:outerShdw blurRad="38100" dist="38100" dir="2700000" algn="tl">
                  <a:srgbClr val="000000"/>
                </a:outerShdw>
              </a:effectLst>
            </a:endParaRPr>
          </a:p>
        </p:txBody>
      </p:sp>
      <p:sp>
        <p:nvSpPr>
          <p:cNvPr id="145449" name="Rectangle 41"/>
          <p:cNvSpPr>
            <a:spLocks noChangeArrowheads="1"/>
          </p:cNvSpPr>
          <p:nvPr/>
        </p:nvSpPr>
        <p:spPr bwMode="auto">
          <a:xfrm>
            <a:off x="609600" y="1676400"/>
            <a:ext cx="1676400" cy="544513"/>
          </a:xfrm>
          <a:prstGeom prst="rect">
            <a:avLst/>
          </a:prstGeom>
          <a:noFill/>
          <a:ln w="9525">
            <a:noFill/>
            <a:miter lim="800000"/>
            <a:headEnd/>
            <a:tailEnd/>
          </a:ln>
          <a:effectLst/>
        </p:spPr>
        <p:txBody>
          <a:bodyPr/>
          <a:lstStyle/>
          <a:p>
            <a:pPr marL="457200" indent="-457200">
              <a:spcBef>
                <a:spcPct val="20000"/>
              </a:spcBef>
              <a:buClr>
                <a:srgbClr val="003399"/>
              </a:buClr>
              <a:buFont typeface="Wingdings" pitchFamily="2" charset="2"/>
              <a:buNone/>
              <a:defRPr/>
            </a:pPr>
            <a:r>
              <a:rPr lang="en-US" sz="2900" b="1" u="sng">
                <a:effectLst>
                  <a:outerShdw blurRad="38100" dist="38100" dir="2700000" algn="tl">
                    <a:srgbClr val="000000"/>
                  </a:outerShdw>
                </a:effectLst>
              </a:rPr>
              <a:t>STEPS</a:t>
            </a:r>
            <a:endParaRPr lang="en-US" sz="2900" b="1">
              <a:effectLst>
                <a:outerShdw blurRad="38100" dist="38100" dir="2700000" algn="tl">
                  <a:srgbClr val="000000"/>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5447"/>
                                        </p:tgtEl>
                                        <p:attrNameLst>
                                          <p:attrName>style.visibility</p:attrName>
                                        </p:attrNameLst>
                                      </p:cBhvr>
                                      <p:to>
                                        <p:strVal val="visible"/>
                                      </p:to>
                                    </p:set>
                                    <p:animEffect transition="in" filter="wipe(left)">
                                      <p:cBhvr>
                                        <p:cTn id="7" dur="500"/>
                                        <p:tgtEl>
                                          <p:spTgt spid="1454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5410"/>
                                        </p:tgtEl>
                                        <p:attrNameLst>
                                          <p:attrName>style.visibility</p:attrName>
                                        </p:attrNameLst>
                                      </p:cBhvr>
                                      <p:to>
                                        <p:strVal val="visible"/>
                                      </p:to>
                                    </p:set>
                                    <p:animEffect transition="in" filter="wipe(left)">
                                      <p:cBhvr>
                                        <p:cTn id="12" dur="500"/>
                                        <p:tgtEl>
                                          <p:spTgt spid="145410"/>
                                        </p:tgtEl>
                                      </p:cBhvr>
                                    </p:animEffect>
                                  </p:childTnLst>
                                </p:cTn>
                              </p:par>
                            </p:childTnLst>
                          </p:cTn>
                        </p:par>
                        <p:par>
                          <p:cTn id="13" fill="hold">
                            <p:stCondLst>
                              <p:cond delay="500"/>
                            </p:stCondLst>
                            <p:childTnLst>
                              <p:par>
                                <p:cTn id="14" presetID="17" presetClass="entr" presetSubtype="2" fill="hold" grpId="0" nodeType="afterEffect">
                                  <p:stCondLst>
                                    <p:cond delay="0"/>
                                  </p:stCondLst>
                                  <p:childTnLst>
                                    <p:set>
                                      <p:cBhvr>
                                        <p:cTn id="15" dur="1" fill="hold">
                                          <p:stCondLst>
                                            <p:cond delay="0"/>
                                          </p:stCondLst>
                                        </p:cTn>
                                        <p:tgtEl>
                                          <p:spTgt spid="145438"/>
                                        </p:tgtEl>
                                        <p:attrNameLst>
                                          <p:attrName>style.visibility</p:attrName>
                                        </p:attrNameLst>
                                      </p:cBhvr>
                                      <p:to>
                                        <p:strVal val="visible"/>
                                      </p:to>
                                    </p:set>
                                    <p:anim calcmode="lin" valueType="num">
                                      <p:cBhvr>
                                        <p:cTn id="16" dur="500" fill="hold"/>
                                        <p:tgtEl>
                                          <p:spTgt spid="145438"/>
                                        </p:tgtEl>
                                        <p:attrNameLst>
                                          <p:attrName>ppt_x</p:attrName>
                                        </p:attrNameLst>
                                      </p:cBhvr>
                                      <p:tavLst>
                                        <p:tav tm="0">
                                          <p:val>
                                            <p:strVal val="#ppt_x+#ppt_w/2"/>
                                          </p:val>
                                        </p:tav>
                                        <p:tav tm="100000">
                                          <p:val>
                                            <p:strVal val="#ppt_x"/>
                                          </p:val>
                                        </p:tav>
                                      </p:tavLst>
                                    </p:anim>
                                    <p:anim calcmode="lin" valueType="num">
                                      <p:cBhvr>
                                        <p:cTn id="17" dur="500" fill="hold"/>
                                        <p:tgtEl>
                                          <p:spTgt spid="145438"/>
                                        </p:tgtEl>
                                        <p:attrNameLst>
                                          <p:attrName>ppt_y</p:attrName>
                                        </p:attrNameLst>
                                      </p:cBhvr>
                                      <p:tavLst>
                                        <p:tav tm="0">
                                          <p:val>
                                            <p:strVal val="#ppt_y"/>
                                          </p:val>
                                        </p:tav>
                                        <p:tav tm="100000">
                                          <p:val>
                                            <p:strVal val="#ppt_y"/>
                                          </p:val>
                                        </p:tav>
                                      </p:tavLst>
                                    </p:anim>
                                    <p:anim calcmode="lin" valueType="num">
                                      <p:cBhvr>
                                        <p:cTn id="18" dur="500" fill="hold"/>
                                        <p:tgtEl>
                                          <p:spTgt spid="145438"/>
                                        </p:tgtEl>
                                        <p:attrNameLst>
                                          <p:attrName>ppt_w</p:attrName>
                                        </p:attrNameLst>
                                      </p:cBhvr>
                                      <p:tavLst>
                                        <p:tav tm="0">
                                          <p:val>
                                            <p:fltVal val="0"/>
                                          </p:val>
                                        </p:tav>
                                        <p:tav tm="100000">
                                          <p:val>
                                            <p:strVal val="#ppt_w"/>
                                          </p:val>
                                        </p:tav>
                                      </p:tavLst>
                                    </p:anim>
                                    <p:anim calcmode="lin" valueType="num">
                                      <p:cBhvr>
                                        <p:cTn id="19" dur="500" fill="hold"/>
                                        <p:tgtEl>
                                          <p:spTgt spid="145438"/>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18" presetClass="entr" presetSubtype="6" fill="hold" nodeType="afterEffect">
                                  <p:stCondLst>
                                    <p:cond delay="0"/>
                                  </p:stCondLst>
                                  <p:childTnLst>
                                    <p:set>
                                      <p:cBhvr>
                                        <p:cTn id="22" dur="1" fill="hold">
                                          <p:stCondLst>
                                            <p:cond delay="0"/>
                                          </p:stCondLst>
                                        </p:cTn>
                                        <p:tgtEl>
                                          <p:spTgt spid="145435"/>
                                        </p:tgtEl>
                                        <p:attrNameLst>
                                          <p:attrName>style.visibility</p:attrName>
                                        </p:attrNameLst>
                                      </p:cBhvr>
                                      <p:to>
                                        <p:strVal val="visible"/>
                                      </p:to>
                                    </p:set>
                                    <p:animEffect transition="in" filter="strips(downRight)">
                                      <p:cBhvr>
                                        <p:cTn id="23" dur="500"/>
                                        <p:tgtEl>
                                          <p:spTgt spid="14543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5448"/>
                                        </p:tgtEl>
                                        <p:attrNameLst>
                                          <p:attrName>style.visibility</p:attrName>
                                        </p:attrNameLst>
                                      </p:cBhvr>
                                      <p:to>
                                        <p:strVal val="visible"/>
                                      </p:to>
                                    </p:set>
                                    <p:animEffect transition="in" filter="wipe(left)">
                                      <p:cBhvr>
                                        <p:cTn id="28" dur="500"/>
                                        <p:tgtEl>
                                          <p:spTgt spid="145448"/>
                                        </p:tgtEl>
                                      </p:cBhvr>
                                    </p:animEffect>
                                  </p:childTnLst>
                                </p:cTn>
                              </p:par>
                            </p:childTnLst>
                          </p:cTn>
                        </p:par>
                        <p:par>
                          <p:cTn id="29" fill="hold">
                            <p:stCondLst>
                              <p:cond delay="500"/>
                            </p:stCondLst>
                            <p:childTnLst>
                              <p:par>
                                <p:cTn id="30" presetID="18" presetClass="entr" presetSubtype="12" fill="hold" nodeType="afterEffect">
                                  <p:stCondLst>
                                    <p:cond delay="0"/>
                                  </p:stCondLst>
                                  <p:childTnLst>
                                    <p:set>
                                      <p:cBhvr>
                                        <p:cTn id="31" dur="1" fill="hold">
                                          <p:stCondLst>
                                            <p:cond delay="0"/>
                                          </p:stCondLst>
                                        </p:cTn>
                                        <p:tgtEl>
                                          <p:spTgt spid="145440"/>
                                        </p:tgtEl>
                                        <p:attrNameLst>
                                          <p:attrName>style.visibility</p:attrName>
                                        </p:attrNameLst>
                                      </p:cBhvr>
                                      <p:to>
                                        <p:strVal val="visible"/>
                                      </p:to>
                                    </p:set>
                                    <p:animEffect transition="in" filter="strips(downLeft)">
                                      <p:cBhvr>
                                        <p:cTn id="32" dur="500"/>
                                        <p:tgtEl>
                                          <p:spTgt spid="145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p:bldP spid="145438" grpId="0" animBg="1"/>
      <p:bldP spid="145447" grpId="0"/>
      <p:bldP spid="14544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9201" name="Group 2"/>
          <p:cNvGrpSpPr>
            <a:grpSpLocks/>
          </p:cNvGrpSpPr>
          <p:nvPr/>
        </p:nvGrpSpPr>
        <p:grpSpPr bwMode="auto">
          <a:xfrm>
            <a:off x="0" y="0"/>
            <a:ext cx="1550988" cy="6869113"/>
            <a:chOff x="0" y="0"/>
            <a:chExt cx="977" cy="4327"/>
          </a:xfrm>
        </p:grpSpPr>
        <p:sp>
          <p:nvSpPr>
            <p:cNvPr id="179240" name="Rectangle 3"/>
            <p:cNvSpPr>
              <a:spLocks noChangeArrowheads="1"/>
            </p:cNvSpPr>
            <p:nvPr/>
          </p:nvSpPr>
          <p:spPr bwMode="auto">
            <a:xfrm rot="5400000">
              <a:off x="-2011" y="2011"/>
              <a:ext cx="4327" cy="306"/>
            </a:xfrm>
            <a:prstGeom prst="rect">
              <a:avLst/>
            </a:prstGeom>
            <a:gradFill rotWithShape="1">
              <a:gsLst>
                <a:gs pos="0">
                  <a:srgbClr val="FFFF66"/>
                </a:gs>
                <a:gs pos="100000">
                  <a:srgbClr val="FF9900"/>
                </a:gs>
              </a:gsLst>
              <a:lin ang="0" scaled="1"/>
            </a:gradFill>
            <a:ln w="9525">
              <a:noFill/>
              <a:miter lim="800000"/>
              <a:headEnd/>
              <a:tailEnd/>
            </a:ln>
          </p:spPr>
          <p:txBody>
            <a:bodyPr wrap="none" anchor="ctr"/>
            <a:lstStyle/>
            <a:p>
              <a:pPr eaLnBrk="0" hangingPunct="0"/>
              <a:endParaRPr lang="en-US"/>
            </a:p>
          </p:txBody>
        </p:sp>
        <p:sp>
          <p:nvSpPr>
            <p:cNvPr id="179241" name="Oval 4"/>
            <p:cNvSpPr>
              <a:spLocks noChangeArrowheads="1"/>
            </p:cNvSpPr>
            <p:nvPr/>
          </p:nvSpPr>
          <p:spPr bwMode="auto">
            <a:xfrm rot="5400000">
              <a:off x="86" y="39"/>
              <a:ext cx="930" cy="852"/>
            </a:xfrm>
            <a:prstGeom prst="ellipse">
              <a:avLst/>
            </a:prstGeom>
            <a:pattFill prst="wdUpDiag">
              <a:fgClr>
                <a:srgbClr val="FFFFCC"/>
              </a:fgClr>
              <a:bgClr>
                <a:schemeClr val="bg1"/>
              </a:bgClr>
            </a:pattFill>
            <a:ln w="9525">
              <a:noFill/>
              <a:round/>
              <a:headEnd/>
              <a:tailEnd/>
            </a:ln>
          </p:spPr>
          <p:txBody>
            <a:bodyPr wrap="none" anchor="ctr"/>
            <a:lstStyle/>
            <a:p>
              <a:pPr eaLnBrk="0" hangingPunct="0"/>
              <a:endParaRPr lang="en-US"/>
            </a:p>
          </p:txBody>
        </p:sp>
      </p:grpSp>
      <p:sp>
        <p:nvSpPr>
          <p:cNvPr id="147461" name="Rectangle 5"/>
          <p:cNvSpPr>
            <a:spLocks noGrp="1" noRot="1" noChangeArrowheads="1"/>
          </p:cNvSpPr>
          <p:nvPr>
            <p:ph type="title"/>
          </p:nvPr>
        </p:nvSpPr>
        <p:spPr>
          <a:xfrm>
            <a:off x="387350" y="280988"/>
            <a:ext cx="8229600" cy="1301750"/>
          </a:xfrm>
        </p:spPr>
        <p:txBody>
          <a:bodyPr/>
          <a:lstStyle/>
          <a:p>
            <a:pPr eaLnBrk="1" hangingPunct="1">
              <a:defRPr/>
            </a:pPr>
            <a:r>
              <a:rPr lang="en-US" sz="3500">
                <a:solidFill>
                  <a:srgbClr val="FF9966"/>
                </a:solidFill>
              </a:rPr>
              <a:t>A</a:t>
            </a:r>
            <a:r>
              <a:rPr lang="en-US" sz="3000">
                <a:solidFill>
                  <a:srgbClr val="FF9966"/>
                </a:solidFill>
              </a:rPr>
              <a:t> </a:t>
            </a:r>
            <a:r>
              <a:rPr lang="en-US" sz="3500">
                <a:solidFill>
                  <a:srgbClr val="FF9966"/>
                </a:solidFill>
              </a:rPr>
              <a:t>C</a:t>
            </a:r>
            <a:r>
              <a:rPr lang="en-US" sz="3000">
                <a:solidFill>
                  <a:srgbClr val="FF9966"/>
                </a:solidFill>
              </a:rPr>
              <a:t> </a:t>
            </a:r>
            <a:r>
              <a:rPr lang="en-US" sz="3500">
                <a:solidFill>
                  <a:srgbClr val="FF9966"/>
                </a:solidFill>
              </a:rPr>
              <a:t>T</a:t>
            </a:r>
            <a:r>
              <a:rPr lang="en-US" sz="3000">
                <a:solidFill>
                  <a:srgbClr val="FF9966"/>
                </a:solidFill>
              </a:rPr>
              <a:t> </a:t>
            </a:r>
            <a:r>
              <a:rPr lang="en-US" sz="3500">
                <a:solidFill>
                  <a:srgbClr val="FF9966"/>
                </a:solidFill>
              </a:rPr>
              <a:t>I</a:t>
            </a:r>
            <a:r>
              <a:rPr lang="en-US" sz="3000">
                <a:solidFill>
                  <a:srgbClr val="FF9966"/>
                </a:solidFill>
              </a:rPr>
              <a:t> </a:t>
            </a:r>
            <a:r>
              <a:rPr lang="en-US" sz="3500">
                <a:solidFill>
                  <a:srgbClr val="FF9966"/>
                </a:solidFill>
              </a:rPr>
              <a:t>V</a:t>
            </a:r>
            <a:r>
              <a:rPr lang="en-US" sz="3000">
                <a:solidFill>
                  <a:srgbClr val="FF9966"/>
                </a:solidFill>
              </a:rPr>
              <a:t> </a:t>
            </a:r>
            <a:r>
              <a:rPr lang="en-US" sz="3500">
                <a:solidFill>
                  <a:srgbClr val="FF9966"/>
                </a:solidFill>
              </a:rPr>
              <a:t>E  L</a:t>
            </a:r>
            <a:r>
              <a:rPr lang="en-US" sz="3000">
                <a:solidFill>
                  <a:srgbClr val="FF9966"/>
                </a:solidFill>
              </a:rPr>
              <a:t> </a:t>
            </a:r>
            <a:r>
              <a:rPr lang="en-US" sz="3500">
                <a:solidFill>
                  <a:srgbClr val="FF9966"/>
                </a:solidFill>
              </a:rPr>
              <a:t>E</a:t>
            </a:r>
            <a:r>
              <a:rPr lang="en-US" sz="3000">
                <a:solidFill>
                  <a:srgbClr val="FF9966"/>
                </a:solidFill>
              </a:rPr>
              <a:t> </a:t>
            </a:r>
            <a:r>
              <a:rPr lang="en-US" sz="3500">
                <a:solidFill>
                  <a:srgbClr val="FF9966"/>
                </a:solidFill>
              </a:rPr>
              <a:t>A</a:t>
            </a:r>
            <a:r>
              <a:rPr lang="en-US" sz="3000">
                <a:solidFill>
                  <a:srgbClr val="FF9966"/>
                </a:solidFill>
              </a:rPr>
              <a:t> </a:t>
            </a:r>
            <a:r>
              <a:rPr lang="en-US" sz="3500">
                <a:solidFill>
                  <a:srgbClr val="FF9966"/>
                </a:solidFill>
              </a:rPr>
              <a:t>R</a:t>
            </a:r>
            <a:r>
              <a:rPr lang="en-US" sz="3000">
                <a:solidFill>
                  <a:srgbClr val="FF9966"/>
                </a:solidFill>
              </a:rPr>
              <a:t> </a:t>
            </a:r>
            <a:r>
              <a:rPr lang="en-US" sz="3500">
                <a:solidFill>
                  <a:srgbClr val="FF9966"/>
                </a:solidFill>
              </a:rPr>
              <a:t>N</a:t>
            </a:r>
            <a:r>
              <a:rPr lang="en-US" sz="3000">
                <a:solidFill>
                  <a:srgbClr val="FF9966"/>
                </a:solidFill>
              </a:rPr>
              <a:t> </a:t>
            </a:r>
            <a:r>
              <a:rPr lang="en-US" sz="3500">
                <a:solidFill>
                  <a:srgbClr val="FF9966"/>
                </a:solidFill>
              </a:rPr>
              <a:t>I</a:t>
            </a:r>
            <a:r>
              <a:rPr lang="en-US" sz="3000">
                <a:solidFill>
                  <a:srgbClr val="FF9966"/>
                </a:solidFill>
              </a:rPr>
              <a:t> </a:t>
            </a:r>
            <a:r>
              <a:rPr lang="en-US" sz="3500">
                <a:solidFill>
                  <a:srgbClr val="FF9966"/>
                </a:solidFill>
              </a:rPr>
              <a:t>N</a:t>
            </a:r>
            <a:r>
              <a:rPr lang="en-US" sz="3000">
                <a:solidFill>
                  <a:srgbClr val="FF9966"/>
                </a:solidFill>
              </a:rPr>
              <a:t> </a:t>
            </a:r>
            <a:r>
              <a:rPr lang="en-US" sz="3500">
                <a:solidFill>
                  <a:srgbClr val="FF9966"/>
                </a:solidFill>
              </a:rPr>
              <a:t>G  </a:t>
            </a:r>
            <a:r>
              <a:rPr lang="en-US" sz="4000">
                <a:solidFill>
                  <a:srgbClr val="FF9966"/>
                </a:solidFill>
              </a:rPr>
              <a:t>3</a:t>
            </a:r>
            <a:r>
              <a:rPr lang="en-US" sz="3700">
                <a:solidFill>
                  <a:srgbClr val="FF9966"/>
                </a:solidFill>
              </a:rPr>
              <a:t>:    </a:t>
            </a:r>
            <a:br>
              <a:rPr lang="en-US" sz="3700">
                <a:solidFill>
                  <a:srgbClr val="FF9966"/>
                </a:solidFill>
              </a:rPr>
            </a:br>
            <a:r>
              <a:rPr lang="en-US" sz="4000">
                <a:solidFill>
                  <a:srgbClr val="996633"/>
                </a:solidFill>
              </a:rPr>
              <a:t>B.  fall in cost of </a:t>
            </a:r>
            <a:br>
              <a:rPr lang="en-US" sz="4000">
                <a:solidFill>
                  <a:srgbClr val="996633"/>
                </a:solidFill>
              </a:rPr>
            </a:br>
            <a:r>
              <a:rPr lang="en-US" sz="4000">
                <a:solidFill>
                  <a:srgbClr val="996633"/>
                </a:solidFill>
              </a:rPr>
              <a:t>      royalties</a:t>
            </a:r>
          </a:p>
        </p:txBody>
      </p:sp>
      <p:sp>
        <p:nvSpPr>
          <p:cNvPr id="179203" name="Rectangle 6"/>
          <p:cNvSpPr>
            <a:spLocks noChangeArrowheads="1"/>
          </p:cNvSpPr>
          <p:nvPr/>
        </p:nvSpPr>
        <p:spPr bwMode="auto">
          <a:xfrm>
            <a:off x="8432800" y="6367463"/>
            <a:ext cx="609600" cy="374650"/>
          </a:xfrm>
          <a:prstGeom prst="rect">
            <a:avLst/>
          </a:prstGeom>
          <a:noFill/>
          <a:ln w="9525">
            <a:noFill/>
            <a:miter lim="800000"/>
            <a:headEnd/>
            <a:tailEnd/>
          </a:ln>
        </p:spPr>
        <p:txBody>
          <a:bodyPr anchor="ctr"/>
          <a:lstStyle/>
          <a:p>
            <a:fld id="{B83C1A50-702D-4A27-BF07-7B39577C883E}" type="slidenum">
              <a:rPr lang="en-US" sz="1700">
                <a:solidFill>
                  <a:srgbClr val="777777"/>
                </a:solidFill>
                <a:cs typeface="Arial" charset="0"/>
              </a:rPr>
              <a:pPr/>
              <a:t>72</a:t>
            </a:fld>
            <a:endParaRPr lang="en-US" sz="1700">
              <a:solidFill>
                <a:srgbClr val="777777"/>
              </a:solidFill>
              <a:cs typeface="Arial" charset="0"/>
            </a:endParaRPr>
          </a:p>
        </p:txBody>
      </p:sp>
      <p:grpSp>
        <p:nvGrpSpPr>
          <p:cNvPr id="179204" name="Group 7"/>
          <p:cNvGrpSpPr>
            <a:grpSpLocks/>
          </p:cNvGrpSpPr>
          <p:nvPr/>
        </p:nvGrpSpPr>
        <p:grpSpPr bwMode="auto">
          <a:xfrm>
            <a:off x="4398963" y="1484313"/>
            <a:ext cx="4422775" cy="4106862"/>
            <a:chOff x="2579" y="785"/>
            <a:chExt cx="2786" cy="2420"/>
          </a:xfrm>
        </p:grpSpPr>
        <p:grpSp>
          <p:nvGrpSpPr>
            <p:cNvPr id="179235" name="Group 8"/>
            <p:cNvGrpSpPr>
              <a:grpSpLocks/>
            </p:cNvGrpSpPr>
            <p:nvPr/>
          </p:nvGrpSpPr>
          <p:grpSpPr bwMode="auto">
            <a:xfrm>
              <a:off x="2697" y="1037"/>
              <a:ext cx="2409" cy="2049"/>
              <a:chOff x="1098" y="1361"/>
              <a:chExt cx="2116" cy="2027"/>
            </a:xfrm>
          </p:grpSpPr>
          <p:sp>
            <p:nvSpPr>
              <p:cNvPr id="179238" name="Line 9"/>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179239" name="Line 10"/>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179236" name="Text Box 11"/>
            <p:cNvSpPr txBox="1">
              <a:spLocks noChangeArrowheads="1"/>
            </p:cNvSpPr>
            <p:nvPr/>
          </p:nvSpPr>
          <p:spPr bwMode="auto">
            <a:xfrm>
              <a:off x="2579" y="785"/>
              <a:ext cx="267" cy="269"/>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179237" name="Text Box 12"/>
            <p:cNvSpPr txBox="1">
              <a:spLocks noChangeArrowheads="1"/>
            </p:cNvSpPr>
            <p:nvPr/>
          </p:nvSpPr>
          <p:spPr bwMode="auto">
            <a:xfrm>
              <a:off x="5075" y="2936"/>
              <a:ext cx="290" cy="269"/>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grpSp>
        <p:nvGrpSpPr>
          <p:cNvPr id="179205" name="Group 13"/>
          <p:cNvGrpSpPr>
            <a:grpSpLocks/>
          </p:cNvGrpSpPr>
          <p:nvPr/>
        </p:nvGrpSpPr>
        <p:grpSpPr bwMode="auto">
          <a:xfrm>
            <a:off x="5854700" y="2317750"/>
            <a:ext cx="2486025" cy="2901950"/>
            <a:chOff x="2850" y="1233"/>
            <a:chExt cx="1566" cy="1828"/>
          </a:xfrm>
        </p:grpSpPr>
        <p:sp>
          <p:nvSpPr>
            <p:cNvPr id="179233" name="Line 14"/>
            <p:cNvSpPr>
              <a:spLocks noChangeShapeType="1"/>
            </p:cNvSpPr>
            <p:nvPr/>
          </p:nvSpPr>
          <p:spPr bwMode="auto">
            <a:xfrm>
              <a:off x="2850" y="1233"/>
              <a:ext cx="1263" cy="1587"/>
            </a:xfrm>
            <a:prstGeom prst="line">
              <a:avLst/>
            </a:prstGeom>
            <a:noFill/>
            <a:ln w="38100">
              <a:solidFill>
                <a:srgbClr val="003399"/>
              </a:solidFill>
              <a:round/>
              <a:headEnd/>
              <a:tailEnd/>
            </a:ln>
          </p:spPr>
          <p:txBody>
            <a:bodyPr/>
            <a:lstStyle/>
            <a:p>
              <a:endParaRPr lang="en-US"/>
            </a:p>
          </p:txBody>
        </p:sp>
        <p:sp>
          <p:nvSpPr>
            <p:cNvPr id="179234" name="Text Box 15"/>
            <p:cNvSpPr txBox="1">
              <a:spLocks noChangeArrowheads="1"/>
            </p:cNvSpPr>
            <p:nvPr/>
          </p:nvSpPr>
          <p:spPr bwMode="auto">
            <a:xfrm>
              <a:off x="4072" y="2773"/>
              <a:ext cx="344" cy="288"/>
            </a:xfrm>
            <a:prstGeom prst="rect">
              <a:avLst/>
            </a:prstGeom>
            <a:noFill/>
            <a:ln w="9525">
              <a:noFill/>
              <a:miter lim="800000"/>
              <a:headEnd/>
              <a:tailEnd/>
            </a:ln>
          </p:spPr>
          <p:txBody>
            <a:bodyPr>
              <a:spAutoFit/>
            </a:bodyPr>
            <a:lstStyle/>
            <a:p>
              <a:pPr algn="ctr">
                <a:spcBef>
                  <a:spcPct val="50000"/>
                </a:spcBef>
              </a:pPr>
              <a:r>
                <a:rPr lang="en-US" sz="2400">
                  <a:cs typeface="Arial" charset="0"/>
                </a:rPr>
                <a:t>D</a:t>
              </a:r>
              <a:r>
                <a:rPr lang="en-US" sz="2400" baseline="-25000">
                  <a:cs typeface="Arial" charset="0"/>
                </a:rPr>
                <a:t>1</a:t>
              </a:r>
            </a:p>
          </p:txBody>
        </p:sp>
      </p:grpSp>
      <p:grpSp>
        <p:nvGrpSpPr>
          <p:cNvPr id="179206" name="Group 16"/>
          <p:cNvGrpSpPr>
            <a:grpSpLocks/>
          </p:cNvGrpSpPr>
          <p:nvPr/>
        </p:nvGrpSpPr>
        <p:grpSpPr bwMode="auto">
          <a:xfrm>
            <a:off x="5173663" y="1930400"/>
            <a:ext cx="1933575" cy="2901950"/>
            <a:chOff x="3067" y="1024"/>
            <a:chExt cx="1218" cy="1828"/>
          </a:xfrm>
        </p:grpSpPr>
        <p:sp>
          <p:nvSpPr>
            <p:cNvPr id="179231" name="Line 17"/>
            <p:cNvSpPr>
              <a:spLocks noChangeShapeType="1"/>
            </p:cNvSpPr>
            <p:nvPr/>
          </p:nvSpPr>
          <p:spPr bwMode="auto">
            <a:xfrm flipV="1">
              <a:off x="3067" y="1278"/>
              <a:ext cx="949" cy="1574"/>
            </a:xfrm>
            <a:prstGeom prst="line">
              <a:avLst/>
            </a:prstGeom>
            <a:noFill/>
            <a:ln w="38100">
              <a:solidFill>
                <a:srgbClr val="003399"/>
              </a:solidFill>
              <a:round/>
              <a:headEnd/>
              <a:tailEnd/>
            </a:ln>
          </p:spPr>
          <p:txBody>
            <a:bodyPr/>
            <a:lstStyle/>
            <a:p>
              <a:endParaRPr lang="en-US"/>
            </a:p>
          </p:txBody>
        </p:sp>
        <p:sp>
          <p:nvSpPr>
            <p:cNvPr id="179232" name="Text Box 18"/>
            <p:cNvSpPr txBox="1">
              <a:spLocks noChangeArrowheads="1"/>
            </p:cNvSpPr>
            <p:nvPr/>
          </p:nvSpPr>
          <p:spPr bwMode="auto">
            <a:xfrm>
              <a:off x="3920" y="1024"/>
              <a:ext cx="365" cy="288"/>
            </a:xfrm>
            <a:prstGeom prst="rect">
              <a:avLst/>
            </a:prstGeom>
            <a:noFill/>
            <a:ln w="9525">
              <a:noFill/>
              <a:miter lim="800000"/>
              <a:headEnd/>
              <a:tailEnd/>
            </a:ln>
          </p:spPr>
          <p:txBody>
            <a:bodyPr>
              <a:spAutoFit/>
            </a:bodyPr>
            <a:lstStyle/>
            <a:p>
              <a:pPr algn="ctr">
                <a:spcBef>
                  <a:spcPct val="50000"/>
                </a:spcBef>
              </a:pPr>
              <a:r>
                <a:rPr lang="en-US" sz="2400">
                  <a:cs typeface="Arial" charset="0"/>
                </a:rPr>
                <a:t>S</a:t>
              </a:r>
              <a:r>
                <a:rPr lang="en-US" sz="2400" baseline="-25000">
                  <a:cs typeface="Arial" charset="0"/>
                </a:rPr>
                <a:t>1</a:t>
              </a:r>
            </a:p>
          </p:txBody>
        </p:sp>
      </p:grpSp>
      <p:grpSp>
        <p:nvGrpSpPr>
          <p:cNvPr id="179207" name="Group 19"/>
          <p:cNvGrpSpPr>
            <a:grpSpLocks/>
          </p:cNvGrpSpPr>
          <p:nvPr/>
        </p:nvGrpSpPr>
        <p:grpSpPr bwMode="auto">
          <a:xfrm>
            <a:off x="4089400" y="2732088"/>
            <a:ext cx="2489200" cy="3036887"/>
            <a:chOff x="2480" y="1625"/>
            <a:chExt cx="1568" cy="1913"/>
          </a:xfrm>
        </p:grpSpPr>
        <p:sp>
          <p:nvSpPr>
            <p:cNvPr id="179225" name="Text Box 20"/>
            <p:cNvSpPr txBox="1">
              <a:spLocks noChangeArrowheads="1"/>
            </p:cNvSpPr>
            <p:nvPr/>
          </p:nvSpPr>
          <p:spPr bwMode="auto">
            <a:xfrm>
              <a:off x="2480" y="1625"/>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P</a:t>
              </a:r>
              <a:r>
                <a:rPr lang="en-US" sz="2400" b="1" baseline="-25000">
                  <a:cs typeface="Arial" charset="0"/>
                </a:rPr>
                <a:t>1</a:t>
              </a:r>
            </a:p>
          </p:txBody>
        </p:sp>
        <p:sp>
          <p:nvSpPr>
            <p:cNvPr id="179226" name="Oval 21"/>
            <p:cNvSpPr>
              <a:spLocks noChangeArrowheads="1"/>
            </p:cNvSpPr>
            <p:nvPr/>
          </p:nvSpPr>
          <p:spPr bwMode="auto">
            <a:xfrm>
              <a:off x="3848" y="1692"/>
              <a:ext cx="88" cy="87"/>
            </a:xfrm>
            <a:prstGeom prst="ellipse">
              <a:avLst/>
            </a:prstGeom>
            <a:solidFill>
              <a:srgbClr val="000000"/>
            </a:solidFill>
            <a:ln w="9525">
              <a:noFill/>
              <a:prstDash val="dash"/>
              <a:round/>
              <a:headEnd/>
              <a:tailEnd/>
            </a:ln>
          </p:spPr>
          <p:txBody>
            <a:bodyPr wrap="none" anchor="ctr"/>
            <a:lstStyle/>
            <a:p>
              <a:pPr eaLnBrk="0" hangingPunct="0"/>
              <a:endParaRPr lang="en-US"/>
            </a:p>
          </p:txBody>
        </p:sp>
        <p:grpSp>
          <p:nvGrpSpPr>
            <p:cNvPr id="179227" name="Group 22"/>
            <p:cNvGrpSpPr>
              <a:grpSpLocks/>
            </p:cNvGrpSpPr>
            <p:nvPr/>
          </p:nvGrpSpPr>
          <p:grpSpPr bwMode="auto">
            <a:xfrm>
              <a:off x="2796" y="1737"/>
              <a:ext cx="1098" cy="1562"/>
              <a:chOff x="3068" y="1737"/>
              <a:chExt cx="826" cy="1117"/>
            </a:xfrm>
          </p:grpSpPr>
          <p:sp>
            <p:nvSpPr>
              <p:cNvPr id="179229" name="Line 23"/>
              <p:cNvSpPr>
                <a:spLocks noChangeShapeType="1"/>
              </p:cNvSpPr>
              <p:nvPr/>
            </p:nvSpPr>
            <p:spPr bwMode="auto">
              <a:xfrm>
                <a:off x="3068" y="1739"/>
                <a:ext cx="823" cy="0"/>
              </a:xfrm>
              <a:prstGeom prst="line">
                <a:avLst/>
              </a:prstGeom>
              <a:noFill/>
              <a:ln w="9525">
                <a:solidFill>
                  <a:schemeClr val="tx1"/>
                </a:solidFill>
                <a:prstDash val="lgDash"/>
                <a:round/>
                <a:headEnd/>
                <a:tailEnd/>
              </a:ln>
            </p:spPr>
            <p:txBody>
              <a:bodyPr/>
              <a:lstStyle/>
              <a:p>
                <a:endParaRPr lang="en-US"/>
              </a:p>
            </p:txBody>
          </p:sp>
          <p:sp>
            <p:nvSpPr>
              <p:cNvPr id="179230" name="Line 24"/>
              <p:cNvSpPr>
                <a:spLocks noChangeShapeType="1"/>
              </p:cNvSpPr>
              <p:nvPr/>
            </p:nvSpPr>
            <p:spPr bwMode="auto">
              <a:xfrm>
                <a:off x="3894" y="1737"/>
                <a:ext cx="0" cy="1117"/>
              </a:xfrm>
              <a:prstGeom prst="line">
                <a:avLst/>
              </a:prstGeom>
              <a:noFill/>
              <a:ln w="9525">
                <a:solidFill>
                  <a:schemeClr val="tx1"/>
                </a:solidFill>
                <a:prstDash val="lgDash"/>
                <a:round/>
                <a:headEnd/>
                <a:tailEnd/>
              </a:ln>
            </p:spPr>
            <p:txBody>
              <a:bodyPr/>
              <a:lstStyle/>
              <a:p>
                <a:endParaRPr lang="en-US"/>
              </a:p>
            </p:txBody>
          </p:sp>
        </p:grpSp>
        <p:sp>
          <p:nvSpPr>
            <p:cNvPr id="179228" name="Text Box 25"/>
            <p:cNvSpPr txBox="1">
              <a:spLocks noChangeArrowheads="1"/>
            </p:cNvSpPr>
            <p:nvPr/>
          </p:nvSpPr>
          <p:spPr bwMode="auto">
            <a:xfrm>
              <a:off x="3740" y="3308"/>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Q</a:t>
              </a:r>
              <a:r>
                <a:rPr lang="en-US" sz="2400" b="1" baseline="-25000">
                  <a:cs typeface="Arial" charset="0"/>
                </a:rPr>
                <a:t>1</a:t>
              </a:r>
            </a:p>
          </p:txBody>
        </p:sp>
      </p:grpSp>
      <p:grpSp>
        <p:nvGrpSpPr>
          <p:cNvPr id="147482" name="Group 26"/>
          <p:cNvGrpSpPr>
            <a:grpSpLocks/>
          </p:cNvGrpSpPr>
          <p:nvPr/>
        </p:nvGrpSpPr>
        <p:grpSpPr bwMode="auto">
          <a:xfrm>
            <a:off x="6070600" y="1938338"/>
            <a:ext cx="1933575" cy="2901950"/>
            <a:chOff x="3520" y="1029"/>
            <a:chExt cx="1218" cy="1828"/>
          </a:xfrm>
        </p:grpSpPr>
        <p:sp>
          <p:nvSpPr>
            <p:cNvPr id="179223" name="Line 27"/>
            <p:cNvSpPr>
              <a:spLocks noChangeShapeType="1"/>
            </p:cNvSpPr>
            <p:nvPr/>
          </p:nvSpPr>
          <p:spPr bwMode="auto">
            <a:xfrm flipV="1">
              <a:off x="3520" y="1283"/>
              <a:ext cx="949" cy="1574"/>
            </a:xfrm>
            <a:prstGeom prst="line">
              <a:avLst/>
            </a:prstGeom>
            <a:noFill/>
            <a:ln w="38100">
              <a:solidFill>
                <a:srgbClr val="FF0000"/>
              </a:solidFill>
              <a:round/>
              <a:headEnd/>
              <a:tailEnd/>
            </a:ln>
          </p:spPr>
          <p:txBody>
            <a:bodyPr/>
            <a:lstStyle/>
            <a:p>
              <a:endParaRPr lang="en-US"/>
            </a:p>
          </p:txBody>
        </p:sp>
        <p:sp>
          <p:nvSpPr>
            <p:cNvPr id="179224" name="Text Box 28"/>
            <p:cNvSpPr txBox="1">
              <a:spLocks noChangeArrowheads="1"/>
            </p:cNvSpPr>
            <p:nvPr/>
          </p:nvSpPr>
          <p:spPr bwMode="auto">
            <a:xfrm>
              <a:off x="4373" y="1029"/>
              <a:ext cx="365" cy="288"/>
            </a:xfrm>
            <a:prstGeom prst="rect">
              <a:avLst/>
            </a:prstGeom>
            <a:noFill/>
            <a:ln w="9525">
              <a:noFill/>
              <a:miter lim="800000"/>
              <a:headEnd/>
              <a:tailEnd/>
            </a:ln>
          </p:spPr>
          <p:txBody>
            <a:bodyPr>
              <a:spAutoFit/>
            </a:bodyPr>
            <a:lstStyle/>
            <a:p>
              <a:pPr algn="ctr">
                <a:spcBef>
                  <a:spcPct val="50000"/>
                </a:spcBef>
              </a:pPr>
              <a:r>
                <a:rPr lang="en-US" sz="2400">
                  <a:cs typeface="Arial" charset="0"/>
                </a:rPr>
                <a:t>S</a:t>
              </a:r>
              <a:r>
                <a:rPr lang="en-US" sz="2400" baseline="-25000">
                  <a:cs typeface="Arial" charset="0"/>
                </a:rPr>
                <a:t>2</a:t>
              </a:r>
            </a:p>
          </p:txBody>
        </p:sp>
      </p:grpSp>
      <p:sp>
        <p:nvSpPr>
          <p:cNvPr id="147485" name="Line 29"/>
          <p:cNvSpPr>
            <a:spLocks noChangeShapeType="1"/>
          </p:cNvSpPr>
          <p:nvPr/>
        </p:nvSpPr>
        <p:spPr bwMode="auto">
          <a:xfrm>
            <a:off x="6534150" y="2674938"/>
            <a:ext cx="790575" cy="0"/>
          </a:xfrm>
          <a:prstGeom prst="line">
            <a:avLst/>
          </a:prstGeom>
          <a:noFill/>
          <a:ln w="57150">
            <a:solidFill>
              <a:srgbClr val="A50021"/>
            </a:solidFill>
            <a:round/>
            <a:headEnd/>
            <a:tailEnd type="triangle" w="lg" len="med"/>
          </a:ln>
        </p:spPr>
        <p:txBody>
          <a:bodyPr/>
          <a:lstStyle/>
          <a:p>
            <a:endParaRPr lang="en-US"/>
          </a:p>
        </p:txBody>
      </p:sp>
      <p:sp>
        <p:nvSpPr>
          <p:cNvPr id="179210" name="Text Box 30"/>
          <p:cNvSpPr txBox="1">
            <a:spLocks noChangeArrowheads="1"/>
          </p:cNvSpPr>
          <p:nvPr/>
        </p:nvSpPr>
        <p:spPr bwMode="auto">
          <a:xfrm>
            <a:off x="5194300" y="941388"/>
            <a:ext cx="2754313" cy="863600"/>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2500">
                <a:cs typeface="Arial" charset="0"/>
              </a:rPr>
              <a:t>The market for music downloads</a:t>
            </a:r>
          </a:p>
        </p:txBody>
      </p:sp>
      <p:grpSp>
        <p:nvGrpSpPr>
          <p:cNvPr id="147487" name="Group 31"/>
          <p:cNvGrpSpPr>
            <a:grpSpLocks/>
          </p:cNvGrpSpPr>
          <p:nvPr/>
        </p:nvGrpSpPr>
        <p:grpSpPr bwMode="auto">
          <a:xfrm>
            <a:off x="4079875" y="3373438"/>
            <a:ext cx="3022600" cy="2403475"/>
            <a:chOff x="2474" y="2029"/>
            <a:chExt cx="1904" cy="1514"/>
          </a:xfrm>
        </p:grpSpPr>
        <p:grpSp>
          <p:nvGrpSpPr>
            <p:cNvPr id="179217" name="Group 32"/>
            <p:cNvGrpSpPr>
              <a:grpSpLocks/>
            </p:cNvGrpSpPr>
            <p:nvPr/>
          </p:nvGrpSpPr>
          <p:grpSpPr bwMode="auto">
            <a:xfrm>
              <a:off x="2796" y="2147"/>
              <a:ext cx="1417" cy="1150"/>
              <a:chOff x="3068" y="1737"/>
              <a:chExt cx="826" cy="1117"/>
            </a:xfrm>
          </p:grpSpPr>
          <p:sp>
            <p:nvSpPr>
              <p:cNvPr id="179221" name="Line 33"/>
              <p:cNvSpPr>
                <a:spLocks noChangeShapeType="1"/>
              </p:cNvSpPr>
              <p:nvPr/>
            </p:nvSpPr>
            <p:spPr bwMode="auto">
              <a:xfrm>
                <a:off x="3068" y="1739"/>
                <a:ext cx="823" cy="0"/>
              </a:xfrm>
              <a:prstGeom prst="line">
                <a:avLst/>
              </a:prstGeom>
              <a:noFill/>
              <a:ln w="9525">
                <a:solidFill>
                  <a:schemeClr val="tx1"/>
                </a:solidFill>
                <a:prstDash val="lgDash"/>
                <a:round/>
                <a:headEnd/>
                <a:tailEnd/>
              </a:ln>
            </p:spPr>
            <p:txBody>
              <a:bodyPr/>
              <a:lstStyle/>
              <a:p>
                <a:endParaRPr lang="en-US"/>
              </a:p>
            </p:txBody>
          </p:sp>
          <p:sp>
            <p:nvSpPr>
              <p:cNvPr id="179222" name="Line 34"/>
              <p:cNvSpPr>
                <a:spLocks noChangeShapeType="1"/>
              </p:cNvSpPr>
              <p:nvPr/>
            </p:nvSpPr>
            <p:spPr bwMode="auto">
              <a:xfrm>
                <a:off x="3894" y="1737"/>
                <a:ext cx="0" cy="1117"/>
              </a:xfrm>
              <a:prstGeom prst="line">
                <a:avLst/>
              </a:prstGeom>
              <a:noFill/>
              <a:ln w="9525">
                <a:solidFill>
                  <a:schemeClr val="tx1"/>
                </a:solidFill>
                <a:prstDash val="lgDash"/>
                <a:round/>
                <a:headEnd/>
                <a:tailEnd/>
              </a:ln>
            </p:spPr>
            <p:txBody>
              <a:bodyPr/>
              <a:lstStyle/>
              <a:p>
                <a:endParaRPr lang="en-US"/>
              </a:p>
            </p:txBody>
          </p:sp>
        </p:grpSp>
        <p:sp>
          <p:nvSpPr>
            <p:cNvPr id="179218" name="Text Box 35"/>
            <p:cNvSpPr txBox="1">
              <a:spLocks noChangeArrowheads="1"/>
            </p:cNvSpPr>
            <p:nvPr/>
          </p:nvSpPr>
          <p:spPr bwMode="auto">
            <a:xfrm>
              <a:off x="4070" y="3313"/>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Q</a:t>
              </a:r>
              <a:r>
                <a:rPr lang="en-US" sz="2400" b="1" baseline="-25000">
                  <a:cs typeface="Arial" charset="0"/>
                </a:rPr>
                <a:t>2</a:t>
              </a:r>
            </a:p>
          </p:txBody>
        </p:sp>
        <p:sp>
          <p:nvSpPr>
            <p:cNvPr id="179219" name="Text Box 36"/>
            <p:cNvSpPr txBox="1">
              <a:spLocks noChangeArrowheads="1"/>
            </p:cNvSpPr>
            <p:nvPr/>
          </p:nvSpPr>
          <p:spPr bwMode="auto">
            <a:xfrm>
              <a:off x="2474" y="2029"/>
              <a:ext cx="308" cy="230"/>
            </a:xfrm>
            <a:prstGeom prst="rect">
              <a:avLst/>
            </a:prstGeom>
            <a:noFill/>
            <a:ln w="9525">
              <a:noFill/>
              <a:miter lim="800000"/>
              <a:headEnd/>
              <a:tailEnd/>
            </a:ln>
          </p:spPr>
          <p:txBody>
            <a:bodyPr lIns="0" tIns="0" rIns="0" bIns="0">
              <a:spAutoFit/>
            </a:bodyPr>
            <a:lstStyle/>
            <a:p>
              <a:pPr algn="ctr">
                <a:spcBef>
                  <a:spcPct val="50000"/>
                </a:spcBef>
              </a:pPr>
              <a:r>
                <a:rPr lang="en-US" sz="2400" b="1" i="1">
                  <a:cs typeface="Arial" charset="0"/>
                </a:rPr>
                <a:t>P</a:t>
              </a:r>
              <a:r>
                <a:rPr lang="en-US" sz="2400" b="1" baseline="-25000">
                  <a:cs typeface="Arial" charset="0"/>
                </a:rPr>
                <a:t>2</a:t>
              </a:r>
            </a:p>
          </p:txBody>
        </p:sp>
        <p:sp>
          <p:nvSpPr>
            <p:cNvPr id="179220" name="Oval 37"/>
            <p:cNvSpPr>
              <a:spLocks noChangeArrowheads="1"/>
            </p:cNvSpPr>
            <p:nvPr/>
          </p:nvSpPr>
          <p:spPr bwMode="auto">
            <a:xfrm>
              <a:off x="4168" y="2105"/>
              <a:ext cx="88" cy="87"/>
            </a:xfrm>
            <a:prstGeom prst="ellipse">
              <a:avLst/>
            </a:prstGeom>
            <a:solidFill>
              <a:srgbClr val="000000"/>
            </a:solidFill>
            <a:ln w="9525">
              <a:noFill/>
              <a:prstDash val="dash"/>
              <a:round/>
              <a:headEnd/>
              <a:tailEnd/>
            </a:ln>
          </p:spPr>
          <p:txBody>
            <a:bodyPr wrap="none" anchor="ctr"/>
            <a:lstStyle/>
            <a:p>
              <a:pPr eaLnBrk="0" hangingPunct="0"/>
              <a:endParaRPr lang="en-US"/>
            </a:p>
          </p:txBody>
        </p:sp>
      </p:grpSp>
      <p:sp>
        <p:nvSpPr>
          <p:cNvPr id="147494" name="Rectangle 38"/>
          <p:cNvSpPr>
            <a:spLocks noChangeArrowheads="1"/>
          </p:cNvSpPr>
          <p:nvPr/>
        </p:nvSpPr>
        <p:spPr bwMode="auto">
          <a:xfrm>
            <a:off x="606425" y="2720975"/>
            <a:ext cx="3084513" cy="546100"/>
          </a:xfrm>
          <a:prstGeom prst="rect">
            <a:avLst/>
          </a:prstGeom>
          <a:noFill/>
          <a:ln w="9525">
            <a:noFill/>
            <a:miter lim="800000"/>
            <a:headEnd/>
            <a:tailEnd/>
          </a:ln>
          <a:effectLst/>
        </p:spPr>
        <p:txBody>
          <a:bodyPr/>
          <a:lstStyle/>
          <a:p>
            <a:pPr marL="457200" indent="-457200">
              <a:spcBef>
                <a:spcPct val="20000"/>
              </a:spcBef>
              <a:buClr>
                <a:srgbClr val="003399"/>
              </a:buClr>
              <a:buFont typeface="Wingdings" pitchFamily="2" charset="2"/>
              <a:buNone/>
              <a:defRPr/>
            </a:pPr>
            <a:r>
              <a:rPr lang="en-US" sz="3000">
                <a:effectLst>
                  <a:outerShdw blurRad="38100" dist="38100" dir="2700000" algn="tl">
                    <a:srgbClr val="000000"/>
                  </a:outerShdw>
                </a:effectLst>
              </a:rPr>
              <a:t>1.	</a:t>
            </a:r>
            <a:r>
              <a:rPr lang="en-US" sz="3000" b="1">
                <a:effectLst>
                  <a:outerShdw blurRad="38100" dist="38100" dir="2700000" algn="tl">
                    <a:srgbClr val="000000"/>
                  </a:outerShdw>
                </a:effectLst>
              </a:rPr>
              <a:t>S</a:t>
            </a:r>
            <a:r>
              <a:rPr lang="en-US" sz="3000">
                <a:effectLst>
                  <a:outerShdw blurRad="38100" dist="38100" dir="2700000" algn="tl">
                    <a:srgbClr val="000000"/>
                  </a:outerShdw>
                </a:effectLst>
              </a:rPr>
              <a:t> curve shifts</a:t>
            </a:r>
          </a:p>
        </p:txBody>
      </p:sp>
      <p:sp>
        <p:nvSpPr>
          <p:cNvPr id="147495" name="Rectangle 39"/>
          <p:cNvSpPr>
            <a:spLocks noChangeArrowheads="1"/>
          </p:cNvSpPr>
          <p:nvPr/>
        </p:nvSpPr>
        <p:spPr bwMode="auto">
          <a:xfrm>
            <a:off x="685800" y="4038600"/>
            <a:ext cx="2516188" cy="546100"/>
          </a:xfrm>
          <a:prstGeom prst="rect">
            <a:avLst/>
          </a:prstGeom>
          <a:noFill/>
          <a:ln w="9525">
            <a:noFill/>
            <a:miter lim="800000"/>
            <a:headEnd/>
            <a:tailEnd/>
          </a:ln>
          <a:effectLst/>
        </p:spPr>
        <p:txBody>
          <a:bodyPr/>
          <a:lstStyle/>
          <a:p>
            <a:pPr marL="457200" indent="-457200">
              <a:spcBef>
                <a:spcPct val="20000"/>
              </a:spcBef>
              <a:buClr>
                <a:srgbClr val="003399"/>
              </a:buClr>
              <a:buFont typeface="Wingdings" pitchFamily="2" charset="2"/>
              <a:buNone/>
              <a:defRPr/>
            </a:pPr>
            <a:r>
              <a:rPr lang="en-US" sz="3000">
                <a:effectLst>
                  <a:outerShdw blurRad="38100" dist="38100" dir="2700000" algn="tl">
                    <a:srgbClr val="000000"/>
                  </a:outerShdw>
                </a:effectLst>
              </a:rPr>
              <a:t>2.	</a:t>
            </a:r>
            <a:r>
              <a:rPr lang="en-US" sz="3000" b="1">
                <a:effectLst>
                  <a:outerShdw blurRad="38100" dist="38100" dir="2700000" algn="tl">
                    <a:srgbClr val="000000"/>
                  </a:outerShdw>
                </a:effectLst>
              </a:rPr>
              <a:t>S</a:t>
            </a:r>
            <a:r>
              <a:rPr lang="en-US" sz="3000">
                <a:effectLst>
                  <a:outerShdw blurRad="38100" dist="38100" dir="2700000" algn="tl">
                    <a:srgbClr val="000000"/>
                  </a:outerShdw>
                </a:effectLst>
              </a:rPr>
              <a:t> shifts </a:t>
            </a:r>
            <a:r>
              <a:rPr lang="en-US" sz="3000" u="sng">
                <a:effectLst>
                  <a:outerShdw blurRad="38100" dist="38100" dir="2700000" algn="tl">
                    <a:srgbClr val="000000"/>
                  </a:outerShdw>
                </a:effectLst>
              </a:rPr>
              <a:t>right</a:t>
            </a:r>
          </a:p>
        </p:txBody>
      </p:sp>
      <p:sp>
        <p:nvSpPr>
          <p:cNvPr id="147496" name="Rectangle 40"/>
          <p:cNvSpPr>
            <a:spLocks noChangeArrowheads="1"/>
          </p:cNvSpPr>
          <p:nvPr/>
        </p:nvSpPr>
        <p:spPr bwMode="auto">
          <a:xfrm>
            <a:off x="609600" y="5029200"/>
            <a:ext cx="3084513" cy="960438"/>
          </a:xfrm>
          <a:prstGeom prst="rect">
            <a:avLst/>
          </a:prstGeom>
          <a:noFill/>
          <a:ln w="9525">
            <a:noFill/>
            <a:miter lim="800000"/>
            <a:headEnd/>
            <a:tailEnd/>
          </a:ln>
          <a:effectLst/>
        </p:spPr>
        <p:txBody>
          <a:bodyPr/>
          <a:lstStyle/>
          <a:p>
            <a:pPr marL="457200" indent="-457200">
              <a:spcBef>
                <a:spcPct val="20000"/>
              </a:spcBef>
              <a:buClr>
                <a:srgbClr val="003399"/>
              </a:buClr>
              <a:buFont typeface="Wingdings" pitchFamily="2" charset="2"/>
              <a:buNone/>
              <a:defRPr/>
            </a:pPr>
            <a:r>
              <a:rPr lang="en-US" sz="3000">
                <a:effectLst>
                  <a:outerShdw blurRad="38100" dist="38100" dir="2700000" algn="tl">
                    <a:srgbClr val="000000"/>
                  </a:outerShdw>
                </a:effectLst>
              </a:rPr>
              <a:t>3.	</a:t>
            </a:r>
            <a:r>
              <a:rPr lang="en-US" sz="3000" b="1" i="1">
                <a:effectLst>
                  <a:outerShdw blurRad="38100" dist="38100" dir="2700000" algn="tl">
                    <a:srgbClr val="000000"/>
                  </a:outerShdw>
                </a:effectLst>
              </a:rPr>
              <a:t>P</a:t>
            </a:r>
            <a:r>
              <a:rPr lang="en-US" sz="3000">
                <a:effectLst>
                  <a:outerShdw blurRad="38100" dist="38100" dir="2700000" algn="tl">
                    <a:srgbClr val="000000"/>
                  </a:outerShdw>
                </a:effectLst>
              </a:rPr>
              <a:t> falls, </a:t>
            </a:r>
            <a:br>
              <a:rPr lang="en-US" sz="3000">
                <a:effectLst>
                  <a:outerShdw blurRad="38100" dist="38100" dir="2700000" algn="tl">
                    <a:srgbClr val="000000"/>
                  </a:outerShdw>
                </a:effectLst>
              </a:rPr>
            </a:br>
            <a:r>
              <a:rPr lang="en-US" sz="3000" b="1" i="1">
                <a:effectLst>
                  <a:outerShdw blurRad="38100" dist="38100" dir="2700000" algn="tl">
                    <a:srgbClr val="000000"/>
                  </a:outerShdw>
                </a:effectLst>
              </a:rPr>
              <a:t>Q</a:t>
            </a:r>
            <a:r>
              <a:rPr lang="en-US" sz="3000">
                <a:effectLst>
                  <a:outerShdw blurRad="38100" dist="38100" dir="2700000" algn="tl">
                    <a:srgbClr val="000000"/>
                  </a:outerShdw>
                </a:effectLst>
              </a:rPr>
              <a:t> rises.</a:t>
            </a:r>
            <a:endParaRPr lang="en-US" sz="3000" u="sng">
              <a:effectLst>
                <a:outerShdw blurRad="38100" dist="38100" dir="2700000" algn="tl">
                  <a:srgbClr val="000000"/>
                </a:outerShdw>
              </a:effectLst>
            </a:endParaRPr>
          </a:p>
        </p:txBody>
      </p:sp>
      <p:sp>
        <p:nvSpPr>
          <p:cNvPr id="147497" name="Rectangle 41"/>
          <p:cNvSpPr>
            <a:spLocks noChangeArrowheads="1"/>
          </p:cNvSpPr>
          <p:nvPr/>
        </p:nvSpPr>
        <p:spPr bwMode="auto">
          <a:xfrm>
            <a:off x="628650" y="2122488"/>
            <a:ext cx="1809750" cy="544512"/>
          </a:xfrm>
          <a:prstGeom prst="rect">
            <a:avLst/>
          </a:prstGeom>
          <a:noFill/>
          <a:ln w="9525">
            <a:noFill/>
            <a:miter lim="800000"/>
            <a:headEnd/>
            <a:tailEnd/>
          </a:ln>
          <a:effectLst/>
        </p:spPr>
        <p:txBody>
          <a:bodyPr/>
          <a:lstStyle/>
          <a:p>
            <a:pPr marL="457200" indent="-457200">
              <a:spcBef>
                <a:spcPct val="20000"/>
              </a:spcBef>
              <a:buClr>
                <a:srgbClr val="003399"/>
              </a:buClr>
              <a:buFont typeface="Wingdings" pitchFamily="2" charset="2"/>
              <a:buNone/>
              <a:defRPr/>
            </a:pPr>
            <a:r>
              <a:rPr lang="en-US" sz="2900" b="1" u="sng">
                <a:effectLst>
                  <a:outerShdw blurRad="38100" dist="38100" dir="2700000" algn="tl">
                    <a:srgbClr val="000000"/>
                  </a:outerShdw>
                </a:effectLst>
              </a:rPr>
              <a:t>STEPS</a:t>
            </a:r>
            <a:endParaRPr lang="en-US" sz="2900" b="1">
              <a:effectLst>
                <a:outerShdw blurRad="38100" dist="38100" dir="2700000" algn="tl">
                  <a:srgbClr val="000000"/>
                </a:outerShdw>
              </a:effectLst>
            </a:endParaRPr>
          </a:p>
        </p:txBody>
      </p:sp>
      <p:sp>
        <p:nvSpPr>
          <p:cNvPr id="147498" name="Rectangle 42"/>
          <p:cNvSpPr>
            <a:spLocks noChangeArrowheads="1"/>
          </p:cNvSpPr>
          <p:nvPr/>
        </p:nvSpPr>
        <p:spPr bwMode="auto">
          <a:xfrm>
            <a:off x="1066800" y="3048000"/>
            <a:ext cx="2870200" cy="927100"/>
          </a:xfrm>
          <a:prstGeom prst="rect">
            <a:avLst/>
          </a:prstGeom>
          <a:noFill/>
          <a:ln w="9525">
            <a:noFill/>
            <a:miter lim="800000"/>
            <a:headEnd/>
            <a:tailEnd/>
          </a:ln>
        </p:spPr>
        <p:txBody>
          <a:bodyPr>
            <a:spAutoFit/>
          </a:bodyPr>
          <a:lstStyle/>
          <a:p>
            <a:pPr>
              <a:lnSpc>
                <a:spcPct val="105000"/>
              </a:lnSpc>
              <a:spcBef>
                <a:spcPct val="45000"/>
              </a:spcBef>
              <a:buClr>
                <a:srgbClr val="003399"/>
              </a:buClr>
              <a:buSzPct val="120000"/>
              <a:buFont typeface="Wingdings" pitchFamily="2" charset="2"/>
              <a:buNone/>
            </a:pPr>
            <a:r>
              <a:rPr lang="en-US" sz="2600">
                <a:cs typeface="Arial" charset="0"/>
              </a:rPr>
              <a:t>(royalties are part of sellers’ costs)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7494"/>
                                        </p:tgtEl>
                                        <p:attrNameLst>
                                          <p:attrName>style.visibility</p:attrName>
                                        </p:attrNameLst>
                                      </p:cBhvr>
                                      <p:to>
                                        <p:strVal val="visible"/>
                                      </p:to>
                                    </p:set>
                                    <p:animEffect transition="in" filter="wipe(left)">
                                      <p:cBhvr>
                                        <p:cTn id="7" dur="500"/>
                                        <p:tgtEl>
                                          <p:spTgt spid="14749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7498"/>
                                        </p:tgtEl>
                                        <p:attrNameLst>
                                          <p:attrName>style.visibility</p:attrName>
                                        </p:attrNameLst>
                                      </p:cBhvr>
                                      <p:to>
                                        <p:strVal val="visible"/>
                                      </p:to>
                                    </p:set>
                                    <p:animEffect transition="in" filter="wipe(left)">
                                      <p:cBhvr>
                                        <p:cTn id="10" dur="500"/>
                                        <p:tgtEl>
                                          <p:spTgt spid="14749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147498"/>
                                        </p:tgtEl>
                                      </p:cBhvr>
                                    </p:animEffect>
                                    <p:set>
                                      <p:cBhvr>
                                        <p:cTn id="15" dur="1" fill="hold">
                                          <p:stCondLst>
                                            <p:cond delay="499"/>
                                          </p:stCondLst>
                                        </p:cTn>
                                        <p:tgtEl>
                                          <p:spTgt spid="147498"/>
                                        </p:tgtEl>
                                        <p:attrNameLst>
                                          <p:attrName>style.visibility</p:attrName>
                                        </p:attrNameLst>
                                      </p:cBhvr>
                                      <p:to>
                                        <p:strVal val="hidden"/>
                                      </p:to>
                                    </p:se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47495"/>
                                        </p:tgtEl>
                                        <p:attrNameLst>
                                          <p:attrName>style.visibility</p:attrName>
                                        </p:attrNameLst>
                                      </p:cBhvr>
                                      <p:to>
                                        <p:strVal val="visible"/>
                                      </p:to>
                                    </p:set>
                                    <p:animEffect transition="in" filter="wipe(left)">
                                      <p:cBhvr>
                                        <p:cTn id="19" dur="500"/>
                                        <p:tgtEl>
                                          <p:spTgt spid="147495"/>
                                        </p:tgtEl>
                                      </p:cBhvr>
                                    </p:animEffect>
                                  </p:childTnLst>
                                </p:cTn>
                              </p:par>
                            </p:childTnLst>
                          </p:cTn>
                        </p:par>
                        <p:par>
                          <p:cTn id="20" fill="hold">
                            <p:stCondLst>
                              <p:cond delay="1000"/>
                            </p:stCondLst>
                            <p:childTnLst>
                              <p:par>
                                <p:cTn id="21" presetID="17" presetClass="entr" presetSubtype="8" fill="hold" grpId="0" nodeType="afterEffect">
                                  <p:stCondLst>
                                    <p:cond delay="0"/>
                                  </p:stCondLst>
                                  <p:childTnLst>
                                    <p:set>
                                      <p:cBhvr>
                                        <p:cTn id="22" dur="1" fill="hold">
                                          <p:stCondLst>
                                            <p:cond delay="0"/>
                                          </p:stCondLst>
                                        </p:cTn>
                                        <p:tgtEl>
                                          <p:spTgt spid="147485"/>
                                        </p:tgtEl>
                                        <p:attrNameLst>
                                          <p:attrName>style.visibility</p:attrName>
                                        </p:attrNameLst>
                                      </p:cBhvr>
                                      <p:to>
                                        <p:strVal val="visible"/>
                                      </p:to>
                                    </p:set>
                                    <p:anim calcmode="lin" valueType="num">
                                      <p:cBhvr>
                                        <p:cTn id="23" dur="500" fill="hold"/>
                                        <p:tgtEl>
                                          <p:spTgt spid="147485"/>
                                        </p:tgtEl>
                                        <p:attrNameLst>
                                          <p:attrName>ppt_x</p:attrName>
                                        </p:attrNameLst>
                                      </p:cBhvr>
                                      <p:tavLst>
                                        <p:tav tm="0">
                                          <p:val>
                                            <p:strVal val="#ppt_x-#ppt_w/2"/>
                                          </p:val>
                                        </p:tav>
                                        <p:tav tm="100000">
                                          <p:val>
                                            <p:strVal val="#ppt_x"/>
                                          </p:val>
                                        </p:tav>
                                      </p:tavLst>
                                    </p:anim>
                                    <p:anim calcmode="lin" valueType="num">
                                      <p:cBhvr>
                                        <p:cTn id="24" dur="500" fill="hold"/>
                                        <p:tgtEl>
                                          <p:spTgt spid="147485"/>
                                        </p:tgtEl>
                                        <p:attrNameLst>
                                          <p:attrName>ppt_y</p:attrName>
                                        </p:attrNameLst>
                                      </p:cBhvr>
                                      <p:tavLst>
                                        <p:tav tm="0">
                                          <p:val>
                                            <p:strVal val="#ppt_y"/>
                                          </p:val>
                                        </p:tav>
                                        <p:tav tm="100000">
                                          <p:val>
                                            <p:strVal val="#ppt_y"/>
                                          </p:val>
                                        </p:tav>
                                      </p:tavLst>
                                    </p:anim>
                                    <p:anim calcmode="lin" valueType="num">
                                      <p:cBhvr>
                                        <p:cTn id="25" dur="500" fill="hold"/>
                                        <p:tgtEl>
                                          <p:spTgt spid="147485"/>
                                        </p:tgtEl>
                                        <p:attrNameLst>
                                          <p:attrName>ppt_w</p:attrName>
                                        </p:attrNameLst>
                                      </p:cBhvr>
                                      <p:tavLst>
                                        <p:tav tm="0">
                                          <p:val>
                                            <p:fltVal val="0"/>
                                          </p:val>
                                        </p:tav>
                                        <p:tav tm="100000">
                                          <p:val>
                                            <p:strVal val="#ppt_w"/>
                                          </p:val>
                                        </p:tav>
                                      </p:tavLst>
                                    </p:anim>
                                    <p:anim calcmode="lin" valueType="num">
                                      <p:cBhvr>
                                        <p:cTn id="26" dur="500" fill="hold"/>
                                        <p:tgtEl>
                                          <p:spTgt spid="147485"/>
                                        </p:tgtEl>
                                        <p:attrNameLst>
                                          <p:attrName>ppt_h</p:attrName>
                                        </p:attrNameLst>
                                      </p:cBhvr>
                                      <p:tavLst>
                                        <p:tav tm="0">
                                          <p:val>
                                            <p:strVal val="#ppt_h"/>
                                          </p:val>
                                        </p:tav>
                                        <p:tav tm="100000">
                                          <p:val>
                                            <p:strVal val="#ppt_h"/>
                                          </p:val>
                                        </p:tav>
                                      </p:tavLst>
                                    </p:anim>
                                  </p:childTnLst>
                                </p:cTn>
                              </p:par>
                            </p:childTnLst>
                          </p:cTn>
                        </p:par>
                        <p:par>
                          <p:cTn id="27" fill="hold">
                            <p:stCondLst>
                              <p:cond delay="1500"/>
                            </p:stCondLst>
                            <p:childTnLst>
                              <p:par>
                                <p:cTn id="28" presetID="18" presetClass="entr" presetSubtype="12" fill="hold" nodeType="afterEffect">
                                  <p:stCondLst>
                                    <p:cond delay="0"/>
                                  </p:stCondLst>
                                  <p:childTnLst>
                                    <p:set>
                                      <p:cBhvr>
                                        <p:cTn id="29" dur="1" fill="hold">
                                          <p:stCondLst>
                                            <p:cond delay="0"/>
                                          </p:stCondLst>
                                        </p:cTn>
                                        <p:tgtEl>
                                          <p:spTgt spid="147482"/>
                                        </p:tgtEl>
                                        <p:attrNameLst>
                                          <p:attrName>style.visibility</p:attrName>
                                        </p:attrNameLst>
                                      </p:cBhvr>
                                      <p:to>
                                        <p:strVal val="visible"/>
                                      </p:to>
                                    </p:set>
                                    <p:animEffect transition="in" filter="strips(downLeft)">
                                      <p:cBhvr>
                                        <p:cTn id="30" dur="500"/>
                                        <p:tgtEl>
                                          <p:spTgt spid="14748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47496"/>
                                        </p:tgtEl>
                                        <p:attrNameLst>
                                          <p:attrName>style.visibility</p:attrName>
                                        </p:attrNameLst>
                                      </p:cBhvr>
                                      <p:to>
                                        <p:strVal val="visible"/>
                                      </p:to>
                                    </p:set>
                                    <p:animEffect transition="in" filter="wipe(left)">
                                      <p:cBhvr>
                                        <p:cTn id="35" dur="500"/>
                                        <p:tgtEl>
                                          <p:spTgt spid="147496"/>
                                        </p:tgtEl>
                                      </p:cBhvr>
                                    </p:animEffect>
                                  </p:childTnLst>
                                </p:cTn>
                              </p:par>
                            </p:childTnLst>
                          </p:cTn>
                        </p:par>
                        <p:par>
                          <p:cTn id="36" fill="hold">
                            <p:stCondLst>
                              <p:cond delay="500"/>
                            </p:stCondLst>
                            <p:childTnLst>
                              <p:par>
                                <p:cTn id="37" presetID="18" presetClass="entr" presetSubtype="12" fill="hold" nodeType="afterEffect">
                                  <p:stCondLst>
                                    <p:cond delay="0"/>
                                  </p:stCondLst>
                                  <p:childTnLst>
                                    <p:set>
                                      <p:cBhvr>
                                        <p:cTn id="38" dur="1" fill="hold">
                                          <p:stCondLst>
                                            <p:cond delay="0"/>
                                          </p:stCondLst>
                                        </p:cTn>
                                        <p:tgtEl>
                                          <p:spTgt spid="147487"/>
                                        </p:tgtEl>
                                        <p:attrNameLst>
                                          <p:attrName>style.visibility</p:attrName>
                                        </p:attrNameLst>
                                      </p:cBhvr>
                                      <p:to>
                                        <p:strVal val="visible"/>
                                      </p:to>
                                    </p:set>
                                    <p:animEffect transition="in" filter="strips(downLeft)">
                                      <p:cBhvr>
                                        <p:cTn id="39" dur="500"/>
                                        <p:tgtEl>
                                          <p:spTgt spid="147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85" grpId="0" animBg="1"/>
      <p:bldP spid="147494" grpId="0"/>
      <p:bldP spid="147495" grpId="0"/>
      <p:bldP spid="147496" grpId="0"/>
      <p:bldP spid="147498" grpId="0"/>
      <p:bldP spid="147498" grpId="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1249" name="Group 2"/>
          <p:cNvGrpSpPr>
            <a:grpSpLocks/>
          </p:cNvGrpSpPr>
          <p:nvPr/>
        </p:nvGrpSpPr>
        <p:grpSpPr bwMode="auto">
          <a:xfrm>
            <a:off x="0" y="0"/>
            <a:ext cx="1550988" cy="6869113"/>
            <a:chOff x="0" y="0"/>
            <a:chExt cx="977" cy="4327"/>
          </a:xfrm>
        </p:grpSpPr>
        <p:sp>
          <p:nvSpPr>
            <p:cNvPr id="181253" name="Rectangle 3"/>
            <p:cNvSpPr>
              <a:spLocks noChangeArrowheads="1"/>
            </p:cNvSpPr>
            <p:nvPr/>
          </p:nvSpPr>
          <p:spPr bwMode="auto">
            <a:xfrm rot="5400000">
              <a:off x="-2011" y="2011"/>
              <a:ext cx="4327" cy="306"/>
            </a:xfrm>
            <a:prstGeom prst="rect">
              <a:avLst/>
            </a:prstGeom>
            <a:gradFill rotWithShape="1">
              <a:gsLst>
                <a:gs pos="0">
                  <a:srgbClr val="FFFF66"/>
                </a:gs>
                <a:gs pos="100000">
                  <a:srgbClr val="FF9900"/>
                </a:gs>
              </a:gsLst>
              <a:lin ang="0" scaled="1"/>
            </a:gradFill>
            <a:ln w="9525">
              <a:noFill/>
              <a:miter lim="800000"/>
              <a:headEnd/>
              <a:tailEnd/>
            </a:ln>
          </p:spPr>
          <p:txBody>
            <a:bodyPr wrap="none" anchor="ctr"/>
            <a:lstStyle/>
            <a:p>
              <a:pPr eaLnBrk="0" hangingPunct="0"/>
              <a:endParaRPr lang="en-US"/>
            </a:p>
          </p:txBody>
        </p:sp>
        <p:sp>
          <p:nvSpPr>
            <p:cNvPr id="181254" name="Oval 4"/>
            <p:cNvSpPr>
              <a:spLocks noChangeArrowheads="1"/>
            </p:cNvSpPr>
            <p:nvPr/>
          </p:nvSpPr>
          <p:spPr bwMode="auto">
            <a:xfrm rot="5400000">
              <a:off x="86" y="39"/>
              <a:ext cx="930" cy="852"/>
            </a:xfrm>
            <a:prstGeom prst="ellipse">
              <a:avLst/>
            </a:prstGeom>
            <a:pattFill prst="wdUpDiag">
              <a:fgClr>
                <a:srgbClr val="FFFFCC"/>
              </a:fgClr>
              <a:bgClr>
                <a:schemeClr val="bg1"/>
              </a:bgClr>
            </a:pattFill>
            <a:ln w="9525">
              <a:noFill/>
              <a:round/>
              <a:headEnd/>
              <a:tailEnd/>
            </a:ln>
          </p:spPr>
          <p:txBody>
            <a:bodyPr wrap="none" anchor="ctr"/>
            <a:lstStyle/>
            <a:p>
              <a:pPr eaLnBrk="0" hangingPunct="0"/>
              <a:endParaRPr lang="en-US"/>
            </a:p>
          </p:txBody>
        </p:sp>
      </p:grpSp>
      <p:sp>
        <p:nvSpPr>
          <p:cNvPr id="149509" name="Rectangle 5"/>
          <p:cNvSpPr>
            <a:spLocks noGrp="1" noRot="1" noChangeArrowheads="1"/>
          </p:cNvSpPr>
          <p:nvPr>
            <p:ph type="title"/>
          </p:nvPr>
        </p:nvSpPr>
        <p:spPr>
          <a:xfrm>
            <a:off x="387350" y="277813"/>
            <a:ext cx="8604250" cy="1309687"/>
          </a:xfrm>
        </p:spPr>
        <p:txBody>
          <a:bodyPr/>
          <a:lstStyle/>
          <a:p>
            <a:pPr eaLnBrk="1" hangingPunct="1">
              <a:defRPr/>
            </a:pPr>
            <a:r>
              <a:rPr lang="en-US" sz="3500">
                <a:solidFill>
                  <a:srgbClr val="FF9966"/>
                </a:solidFill>
              </a:rPr>
              <a:t>A</a:t>
            </a:r>
            <a:r>
              <a:rPr lang="en-US" sz="3000">
                <a:solidFill>
                  <a:srgbClr val="FF9966"/>
                </a:solidFill>
              </a:rPr>
              <a:t> </a:t>
            </a:r>
            <a:r>
              <a:rPr lang="en-US" sz="3500">
                <a:solidFill>
                  <a:srgbClr val="FF9966"/>
                </a:solidFill>
              </a:rPr>
              <a:t>C</a:t>
            </a:r>
            <a:r>
              <a:rPr lang="en-US" sz="3000">
                <a:solidFill>
                  <a:srgbClr val="FF9966"/>
                </a:solidFill>
              </a:rPr>
              <a:t> </a:t>
            </a:r>
            <a:r>
              <a:rPr lang="en-US" sz="3500">
                <a:solidFill>
                  <a:srgbClr val="FF9966"/>
                </a:solidFill>
              </a:rPr>
              <a:t>T</a:t>
            </a:r>
            <a:r>
              <a:rPr lang="en-US" sz="3000">
                <a:solidFill>
                  <a:srgbClr val="FF9966"/>
                </a:solidFill>
              </a:rPr>
              <a:t> </a:t>
            </a:r>
            <a:r>
              <a:rPr lang="en-US" sz="3500">
                <a:solidFill>
                  <a:srgbClr val="FF9966"/>
                </a:solidFill>
              </a:rPr>
              <a:t>I</a:t>
            </a:r>
            <a:r>
              <a:rPr lang="en-US" sz="3000">
                <a:solidFill>
                  <a:srgbClr val="FF9966"/>
                </a:solidFill>
              </a:rPr>
              <a:t> </a:t>
            </a:r>
            <a:r>
              <a:rPr lang="en-US" sz="3500">
                <a:solidFill>
                  <a:srgbClr val="FF9966"/>
                </a:solidFill>
              </a:rPr>
              <a:t>V</a:t>
            </a:r>
            <a:r>
              <a:rPr lang="en-US" sz="3000">
                <a:solidFill>
                  <a:srgbClr val="FF9966"/>
                </a:solidFill>
              </a:rPr>
              <a:t> </a:t>
            </a:r>
            <a:r>
              <a:rPr lang="en-US" sz="3500">
                <a:solidFill>
                  <a:srgbClr val="FF9966"/>
                </a:solidFill>
              </a:rPr>
              <a:t>E  L</a:t>
            </a:r>
            <a:r>
              <a:rPr lang="en-US" sz="3000">
                <a:solidFill>
                  <a:srgbClr val="FF9966"/>
                </a:solidFill>
              </a:rPr>
              <a:t> </a:t>
            </a:r>
            <a:r>
              <a:rPr lang="en-US" sz="3500">
                <a:solidFill>
                  <a:srgbClr val="FF9966"/>
                </a:solidFill>
              </a:rPr>
              <a:t>E</a:t>
            </a:r>
            <a:r>
              <a:rPr lang="en-US" sz="3000">
                <a:solidFill>
                  <a:srgbClr val="FF9966"/>
                </a:solidFill>
              </a:rPr>
              <a:t> </a:t>
            </a:r>
            <a:r>
              <a:rPr lang="en-US" sz="3500">
                <a:solidFill>
                  <a:srgbClr val="FF9966"/>
                </a:solidFill>
              </a:rPr>
              <a:t>A</a:t>
            </a:r>
            <a:r>
              <a:rPr lang="en-US" sz="3000">
                <a:solidFill>
                  <a:srgbClr val="FF9966"/>
                </a:solidFill>
              </a:rPr>
              <a:t> </a:t>
            </a:r>
            <a:r>
              <a:rPr lang="en-US" sz="3500">
                <a:solidFill>
                  <a:srgbClr val="FF9966"/>
                </a:solidFill>
              </a:rPr>
              <a:t>R</a:t>
            </a:r>
            <a:r>
              <a:rPr lang="en-US" sz="3000">
                <a:solidFill>
                  <a:srgbClr val="FF9966"/>
                </a:solidFill>
              </a:rPr>
              <a:t> </a:t>
            </a:r>
            <a:r>
              <a:rPr lang="en-US" sz="3500">
                <a:solidFill>
                  <a:srgbClr val="FF9966"/>
                </a:solidFill>
              </a:rPr>
              <a:t>N</a:t>
            </a:r>
            <a:r>
              <a:rPr lang="en-US" sz="3000">
                <a:solidFill>
                  <a:srgbClr val="FF9966"/>
                </a:solidFill>
              </a:rPr>
              <a:t> </a:t>
            </a:r>
            <a:r>
              <a:rPr lang="en-US" sz="3500">
                <a:solidFill>
                  <a:srgbClr val="FF9966"/>
                </a:solidFill>
              </a:rPr>
              <a:t>I</a:t>
            </a:r>
            <a:r>
              <a:rPr lang="en-US" sz="3000">
                <a:solidFill>
                  <a:srgbClr val="FF9966"/>
                </a:solidFill>
              </a:rPr>
              <a:t> </a:t>
            </a:r>
            <a:r>
              <a:rPr lang="en-US" sz="3500">
                <a:solidFill>
                  <a:srgbClr val="FF9966"/>
                </a:solidFill>
              </a:rPr>
              <a:t>N</a:t>
            </a:r>
            <a:r>
              <a:rPr lang="en-US" sz="3000">
                <a:solidFill>
                  <a:srgbClr val="FF9966"/>
                </a:solidFill>
              </a:rPr>
              <a:t> </a:t>
            </a:r>
            <a:r>
              <a:rPr lang="en-US" sz="3500">
                <a:solidFill>
                  <a:srgbClr val="FF9966"/>
                </a:solidFill>
              </a:rPr>
              <a:t>G  </a:t>
            </a:r>
            <a:r>
              <a:rPr lang="en-US" sz="4000">
                <a:solidFill>
                  <a:srgbClr val="FF9966"/>
                </a:solidFill>
              </a:rPr>
              <a:t>3</a:t>
            </a:r>
            <a:r>
              <a:rPr lang="en-US" sz="3700">
                <a:solidFill>
                  <a:srgbClr val="FF9966"/>
                </a:solidFill>
              </a:rPr>
              <a:t>:    </a:t>
            </a:r>
            <a:br>
              <a:rPr lang="en-US" sz="3700">
                <a:solidFill>
                  <a:srgbClr val="FF9966"/>
                </a:solidFill>
              </a:rPr>
            </a:br>
            <a:r>
              <a:rPr lang="en-US" sz="4000">
                <a:solidFill>
                  <a:srgbClr val="996633"/>
                </a:solidFill>
              </a:rPr>
              <a:t>C.  fall in price of CDs </a:t>
            </a:r>
            <a:br>
              <a:rPr lang="en-US" sz="4000">
                <a:solidFill>
                  <a:srgbClr val="996633"/>
                </a:solidFill>
              </a:rPr>
            </a:br>
            <a:r>
              <a:rPr lang="en-US" sz="4000">
                <a:solidFill>
                  <a:srgbClr val="996633"/>
                </a:solidFill>
              </a:rPr>
              <a:t>    AND fall in cost of royalties</a:t>
            </a:r>
          </a:p>
        </p:txBody>
      </p:sp>
      <p:sp>
        <p:nvSpPr>
          <p:cNvPr id="181251" name="Rectangle 6"/>
          <p:cNvSpPr>
            <a:spLocks noChangeArrowheads="1"/>
          </p:cNvSpPr>
          <p:nvPr/>
        </p:nvSpPr>
        <p:spPr bwMode="auto">
          <a:xfrm>
            <a:off x="8432800" y="6367463"/>
            <a:ext cx="609600" cy="374650"/>
          </a:xfrm>
          <a:prstGeom prst="rect">
            <a:avLst/>
          </a:prstGeom>
          <a:noFill/>
          <a:ln w="9525">
            <a:noFill/>
            <a:miter lim="800000"/>
            <a:headEnd/>
            <a:tailEnd/>
          </a:ln>
        </p:spPr>
        <p:txBody>
          <a:bodyPr anchor="ctr"/>
          <a:lstStyle/>
          <a:p>
            <a:fld id="{5E11F721-665F-4BAD-9106-3F150A70A8D1}" type="slidenum">
              <a:rPr lang="en-US" sz="1700">
                <a:solidFill>
                  <a:srgbClr val="777777"/>
                </a:solidFill>
                <a:cs typeface="Arial" charset="0"/>
              </a:rPr>
              <a:pPr/>
              <a:t>73</a:t>
            </a:fld>
            <a:endParaRPr lang="en-US" sz="1700">
              <a:solidFill>
                <a:srgbClr val="777777"/>
              </a:solidFill>
              <a:cs typeface="Arial" charset="0"/>
            </a:endParaRPr>
          </a:p>
        </p:txBody>
      </p:sp>
      <p:sp>
        <p:nvSpPr>
          <p:cNvPr id="149511" name="Text Box 7"/>
          <p:cNvSpPr txBox="1">
            <a:spLocks noChangeArrowheads="1"/>
          </p:cNvSpPr>
          <p:nvPr/>
        </p:nvSpPr>
        <p:spPr bwMode="auto">
          <a:xfrm>
            <a:off x="990600" y="2362200"/>
            <a:ext cx="7497763" cy="3925888"/>
          </a:xfrm>
          <a:prstGeom prst="rect">
            <a:avLst/>
          </a:prstGeom>
          <a:solidFill>
            <a:schemeClr val="bg1"/>
          </a:solidFill>
          <a:ln w="9525">
            <a:solidFill>
              <a:schemeClr val="tx1"/>
            </a:solidFill>
            <a:miter lim="800000"/>
            <a:headEnd/>
            <a:tailEnd/>
          </a:ln>
          <a:effectLst>
            <a:outerShdw dist="89803" dir="2700000" algn="ctr" rotWithShape="0">
              <a:schemeClr val="bg2"/>
            </a:outerShdw>
          </a:effectLst>
        </p:spPr>
        <p:txBody>
          <a:bodyPr lIns="137160" tIns="91440"/>
          <a:lstStyle/>
          <a:p>
            <a:pPr marL="568325" indent="-568325">
              <a:lnSpc>
                <a:spcPct val="105000"/>
              </a:lnSpc>
              <a:spcBef>
                <a:spcPct val="50000"/>
              </a:spcBef>
              <a:defRPr/>
            </a:pPr>
            <a:r>
              <a:rPr lang="en-US" sz="2600" b="1" u="sng">
                <a:cs typeface="Arial" charset="0"/>
              </a:rPr>
              <a:t>STEPS</a:t>
            </a:r>
            <a:endParaRPr lang="en-US" sz="2600" b="1">
              <a:cs typeface="Arial" charset="0"/>
            </a:endParaRPr>
          </a:p>
          <a:p>
            <a:pPr marL="568325" indent="-568325">
              <a:lnSpc>
                <a:spcPct val="105000"/>
              </a:lnSpc>
              <a:spcBef>
                <a:spcPct val="50000"/>
              </a:spcBef>
              <a:defRPr/>
            </a:pPr>
            <a:r>
              <a:rPr lang="en-US" sz="2600">
                <a:cs typeface="Arial" charset="0"/>
              </a:rPr>
              <a:t>1.	Both curves shift (see parts A &amp; B).</a:t>
            </a:r>
          </a:p>
          <a:p>
            <a:pPr marL="568325" indent="-568325">
              <a:lnSpc>
                <a:spcPct val="105000"/>
              </a:lnSpc>
              <a:spcBef>
                <a:spcPct val="50000"/>
              </a:spcBef>
              <a:defRPr/>
            </a:pPr>
            <a:r>
              <a:rPr lang="en-US" sz="2600">
                <a:cs typeface="Arial" charset="0"/>
              </a:rPr>
              <a:t>2.	</a:t>
            </a:r>
            <a:r>
              <a:rPr lang="en-US" sz="2600" b="1">
                <a:cs typeface="Arial" charset="0"/>
              </a:rPr>
              <a:t>D</a:t>
            </a:r>
            <a:r>
              <a:rPr lang="en-US" sz="2600">
                <a:cs typeface="Arial" charset="0"/>
              </a:rPr>
              <a:t> shifts left, </a:t>
            </a:r>
            <a:r>
              <a:rPr lang="en-US" sz="2600" b="1">
                <a:cs typeface="Arial" charset="0"/>
              </a:rPr>
              <a:t>S</a:t>
            </a:r>
            <a:r>
              <a:rPr lang="en-US" sz="2600">
                <a:cs typeface="Arial" charset="0"/>
              </a:rPr>
              <a:t> shifts right. </a:t>
            </a:r>
          </a:p>
          <a:p>
            <a:pPr marL="568325" indent="-568325">
              <a:lnSpc>
                <a:spcPct val="105000"/>
              </a:lnSpc>
              <a:spcBef>
                <a:spcPct val="50000"/>
              </a:spcBef>
              <a:defRPr/>
            </a:pPr>
            <a:r>
              <a:rPr lang="en-US" sz="2600">
                <a:cs typeface="Arial" charset="0"/>
              </a:rPr>
              <a:t>3.	</a:t>
            </a:r>
            <a:r>
              <a:rPr lang="en-US" sz="2600" b="1" i="1">
                <a:cs typeface="Arial" charset="0"/>
              </a:rPr>
              <a:t>P</a:t>
            </a:r>
            <a:r>
              <a:rPr lang="en-US" sz="2600">
                <a:cs typeface="Arial" charset="0"/>
              </a:rPr>
              <a:t> unambiguously falls.</a:t>
            </a:r>
          </a:p>
          <a:p>
            <a:pPr marL="568325" indent="-568325">
              <a:lnSpc>
                <a:spcPct val="105000"/>
              </a:lnSpc>
              <a:spcBef>
                <a:spcPct val="20000"/>
              </a:spcBef>
              <a:defRPr/>
            </a:pPr>
            <a:r>
              <a:rPr lang="en-US" sz="2600">
                <a:cs typeface="Arial" charset="0"/>
              </a:rPr>
              <a:t>	Effect on </a:t>
            </a:r>
            <a:r>
              <a:rPr lang="en-US" sz="2600" b="1" i="1">
                <a:cs typeface="Arial" charset="0"/>
              </a:rPr>
              <a:t>Q</a:t>
            </a:r>
            <a:r>
              <a:rPr lang="en-US" sz="2600">
                <a:cs typeface="Arial" charset="0"/>
              </a:rPr>
              <a:t> is ambiguous:  </a:t>
            </a:r>
            <a:br>
              <a:rPr lang="en-US" sz="2600">
                <a:cs typeface="Arial" charset="0"/>
              </a:rPr>
            </a:br>
            <a:r>
              <a:rPr lang="en-US" sz="2600">
                <a:cs typeface="Arial" charset="0"/>
              </a:rPr>
              <a:t>The fall in demand reduces </a:t>
            </a:r>
            <a:r>
              <a:rPr lang="en-US" sz="2600" b="1" i="1">
                <a:cs typeface="Arial" charset="0"/>
              </a:rPr>
              <a:t>Q</a:t>
            </a:r>
            <a:r>
              <a:rPr lang="en-US" sz="2600">
                <a:cs typeface="Arial" charset="0"/>
              </a:rPr>
              <a:t>, </a:t>
            </a:r>
            <a:br>
              <a:rPr lang="en-US" sz="2600">
                <a:cs typeface="Arial" charset="0"/>
              </a:rPr>
            </a:br>
            <a:r>
              <a:rPr lang="en-US" sz="2600">
                <a:cs typeface="Arial" charset="0"/>
              </a:rPr>
              <a:t>the increase in supply increases </a:t>
            </a:r>
            <a:r>
              <a:rPr lang="en-US" sz="2600" b="1" i="1">
                <a:cs typeface="Arial" charset="0"/>
              </a:rPr>
              <a:t>Q</a:t>
            </a:r>
            <a:r>
              <a:rPr lang="en-US" sz="2600">
                <a:cs typeface="Arial" charset="0"/>
              </a:rPr>
              <a:t>.  </a:t>
            </a:r>
            <a:endParaRPr lang="en-US" sz="2600" u="sng">
              <a:cs typeface="Arial"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9511">
                                            <p:txEl>
                                              <p:pRg st="1" end="1"/>
                                            </p:txEl>
                                          </p:spTgt>
                                        </p:tgtEl>
                                        <p:attrNameLst>
                                          <p:attrName>style.visibility</p:attrName>
                                        </p:attrNameLst>
                                      </p:cBhvr>
                                      <p:to>
                                        <p:strVal val="visible"/>
                                      </p:to>
                                    </p:set>
                                    <p:animEffect transition="in" filter="wipe(left)">
                                      <p:cBhvr>
                                        <p:cTn id="7" dur="500"/>
                                        <p:tgtEl>
                                          <p:spTgt spid="1495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9511">
                                            <p:txEl>
                                              <p:pRg st="2" end="2"/>
                                            </p:txEl>
                                          </p:spTgt>
                                        </p:tgtEl>
                                        <p:attrNameLst>
                                          <p:attrName>style.visibility</p:attrName>
                                        </p:attrNameLst>
                                      </p:cBhvr>
                                      <p:to>
                                        <p:strVal val="visible"/>
                                      </p:to>
                                    </p:set>
                                    <p:animEffect transition="in" filter="wipe(left)">
                                      <p:cBhvr>
                                        <p:cTn id="12" dur="500"/>
                                        <p:tgtEl>
                                          <p:spTgt spid="1495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9511">
                                            <p:txEl>
                                              <p:pRg st="3" end="3"/>
                                            </p:txEl>
                                          </p:spTgt>
                                        </p:tgtEl>
                                        <p:attrNameLst>
                                          <p:attrName>style.visibility</p:attrName>
                                        </p:attrNameLst>
                                      </p:cBhvr>
                                      <p:to>
                                        <p:strVal val="visible"/>
                                      </p:to>
                                    </p:set>
                                    <p:animEffect transition="in" filter="wipe(left)">
                                      <p:cBhvr>
                                        <p:cTn id="17" dur="500"/>
                                        <p:tgtEl>
                                          <p:spTgt spid="1495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9511">
                                            <p:txEl>
                                              <p:pRg st="4" end="4"/>
                                            </p:txEl>
                                          </p:spTgt>
                                        </p:tgtEl>
                                        <p:attrNameLst>
                                          <p:attrName>style.visibility</p:attrName>
                                        </p:attrNameLst>
                                      </p:cBhvr>
                                      <p:to>
                                        <p:strVal val="visible"/>
                                      </p:to>
                                    </p:set>
                                    <p:animEffect transition="in" filter="wipe(left)">
                                      <p:cBhvr>
                                        <p:cTn id="22" dur="500"/>
                                        <p:tgtEl>
                                          <p:spTgt spid="1495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1"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Rectangle 2"/>
          <p:cNvSpPr>
            <a:spLocks noGrp="1" noRot="1" noChangeArrowheads="1"/>
          </p:cNvSpPr>
          <p:nvPr>
            <p:ph type="title"/>
          </p:nvPr>
        </p:nvSpPr>
        <p:spPr>
          <a:xfrm>
            <a:off x="381000" y="609600"/>
            <a:ext cx="8229600" cy="649288"/>
          </a:xfrm>
        </p:spPr>
        <p:txBody>
          <a:bodyPr/>
          <a:lstStyle/>
          <a:p>
            <a:pPr algn="ctr" eaLnBrk="1" hangingPunct="1">
              <a:defRPr/>
            </a:pPr>
            <a:r>
              <a:rPr lang="en-US" sz="4000"/>
              <a:t>CONCLUSION:  </a:t>
            </a:r>
            <a:br>
              <a:rPr lang="en-US" sz="4000"/>
            </a:br>
            <a:r>
              <a:rPr lang="en-US" sz="4100"/>
              <a:t>How Prices Allocate Resources</a:t>
            </a:r>
          </a:p>
        </p:txBody>
      </p:sp>
      <p:sp>
        <p:nvSpPr>
          <p:cNvPr id="151555" name="Rectangle 3"/>
          <p:cNvSpPr>
            <a:spLocks noGrp="1" noRot="1" noChangeArrowheads="1"/>
          </p:cNvSpPr>
          <p:nvPr>
            <p:ph type="body" idx="1"/>
          </p:nvPr>
        </p:nvSpPr>
        <p:spPr>
          <a:xfrm>
            <a:off x="838200" y="2157413"/>
            <a:ext cx="8007350" cy="1296987"/>
          </a:xfrm>
        </p:spPr>
        <p:txBody>
          <a:bodyPr/>
          <a:lstStyle/>
          <a:p>
            <a:pPr eaLnBrk="1" hangingPunct="1">
              <a:defRPr/>
            </a:pPr>
            <a:r>
              <a:rPr lang="en-US"/>
              <a:t>One of the Ten Principles from Chapter 1:  </a:t>
            </a:r>
            <a:r>
              <a:rPr lang="en-US" i="1"/>
              <a:t>Markets are usually a good way </a:t>
            </a:r>
            <a:br>
              <a:rPr lang="en-US" i="1"/>
            </a:br>
            <a:r>
              <a:rPr lang="en-US" i="1"/>
              <a:t>to organize economic activity. </a:t>
            </a:r>
          </a:p>
        </p:txBody>
      </p:sp>
      <p:sp>
        <p:nvSpPr>
          <p:cNvPr id="151556" name="Rectangle 4"/>
          <p:cNvSpPr>
            <a:spLocks noChangeArrowheads="1"/>
          </p:cNvSpPr>
          <p:nvPr/>
        </p:nvSpPr>
        <p:spPr bwMode="auto">
          <a:xfrm>
            <a:off x="457200" y="3798888"/>
            <a:ext cx="8229600" cy="3059112"/>
          </a:xfrm>
          <a:prstGeom prst="rect">
            <a:avLst/>
          </a:prstGeom>
          <a:noFill/>
          <a:ln w="9525">
            <a:noFill/>
            <a:miter lim="800000"/>
            <a:headEnd/>
            <a:tailEnd/>
          </a:ln>
          <a:effectLst/>
        </p:spPr>
        <p:txBody>
          <a:bodyPr/>
          <a:lstStyle/>
          <a:p>
            <a:pPr marL="342900" indent="-342900">
              <a:spcBef>
                <a:spcPct val="20000"/>
              </a:spcBef>
              <a:buClr>
                <a:schemeClr val="hlink"/>
              </a:buClr>
              <a:buFont typeface="Wingdings" pitchFamily="2" charset="2"/>
              <a:buChar char="§"/>
              <a:defRPr/>
            </a:pPr>
            <a:r>
              <a:rPr lang="en-US" sz="3200">
                <a:effectLst>
                  <a:outerShdw blurRad="38100" dist="38100" dir="2700000" algn="tl">
                    <a:srgbClr val="000000"/>
                  </a:outerShdw>
                </a:effectLst>
              </a:rPr>
              <a:t>In market economies, prices adjust to balance supply and demand.  These equilibrium prices are the signals that guide economic decisions and thereby allocate scarce resources.  </a:t>
            </a:r>
          </a:p>
        </p:txBody>
      </p:sp>
      <p:grpSp>
        <p:nvGrpSpPr>
          <p:cNvPr id="151557" name="Group 5"/>
          <p:cNvGrpSpPr>
            <a:grpSpLocks noChangeAspect="1"/>
          </p:cNvGrpSpPr>
          <p:nvPr/>
        </p:nvGrpSpPr>
        <p:grpSpPr bwMode="auto">
          <a:xfrm>
            <a:off x="7843838" y="1984375"/>
            <a:ext cx="550862" cy="550863"/>
            <a:chOff x="1659" y="2254"/>
            <a:chExt cx="1427" cy="1427"/>
          </a:xfrm>
        </p:grpSpPr>
        <p:sp>
          <p:nvSpPr>
            <p:cNvPr id="183301" name="AutoShape 6"/>
            <p:cNvSpPr>
              <a:spLocks noChangeAspect="1" noChangeArrowheads="1"/>
            </p:cNvSpPr>
            <p:nvPr/>
          </p:nvSpPr>
          <p:spPr bwMode="auto">
            <a:xfrm>
              <a:off x="2791" y="2827"/>
              <a:ext cx="291" cy="318"/>
            </a:xfrm>
            <a:prstGeom prst="rtTriangle">
              <a:avLst/>
            </a:prstGeom>
            <a:solidFill>
              <a:srgbClr val="7D013F"/>
            </a:solidFill>
            <a:ln w="9525">
              <a:noFill/>
              <a:miter lim="800000"/>
              <a:headEnd/>
              <a:tailEnd/>
            </a:ln>
          </p:spPr>
          <p:txBody>
            <a:bodyPr wrap="none" anchor="ctr"/>
            <a:lstStyle/>
            <a:p>
              <a:pPr eaLnBrk="0" hangingPunct="0"/>
              <a:endParaRPr lang="en-US"/>
            </a:p>
          </p:txBody>
        </p:sp>
        <p:sp>
          <p:nvSpPr>
            <p:cNvPr id="183302" name="Rectangle 7"/>
            <p:cNvSpPr>
              <a:spLocks noChangeAspect="1" noChangeArrowheads="1"/>
            </p:cNvSpPr>
            <p:nvPr/>
          </p:nvSpPr>
          <p:spPr bwMode="auto">
            <a:xfrm rot="5400000">
              <a:off x="2228" y="2575"/>
              <a:ext cx="893" cy="252"/>
            </a:xfrm>
            <a:prstGeom prst="rect">
              <a:avLst/>
            </a:prstGeom>
            <a:solidFill>
              <a:srgbClr val="FEED72"/>
            </a:solidFill>
            <a:ln w="9525">
              <a:noFill/>
              <a:miter lim="800000"/>
              <a:headEnd/>
              <a:tailEnd/>
            </a:ln>
          </p:spPr>
          <p:txBody>
            <a:bodyPr wrap="none" anchor="ctr"/>
            <a:lstStyle/>
            <a:p>
              <a:pPr eaLnBrk="0" hangingPunct="0"/>
              <a:endParaRPr lang="en-US"/>
            </a:p>
          </p:txBody>
        </p:sp>
        <p:sp>
          <p:nvSpPr>
            <p:cNvPr id="183303" name="AutoShape 8"/>
            <p:cNvSpPr>
              <a:spLocks noChangeAspect="1" noChangeArrowheads="1"/>
            </p:cNvSpPr>
            <p:nvPr/>
          </p:nvSpPr>
          <p:spPr bwMode="auto">
            <a:xfrm rot="5400000">
              <a:off x="2206" y="3358"/>
              <a:ext cx="297" cy="330"/>
            </a:xfrm>
            <a:prstGeom prst="rtTriangle">
              <a:avLst/>
            </a:prstGeom>
            <a:solidFill>
              <a:srgbClr val="26744D"/>
            </a:solidFill>
            <a:ln w="9525">
              <a:noFill/>
              <a:miter lim="800000"/>
              <a:headEnd/>
              <a:tailEnd/>
            </a:ln>
          </p:spPr>
          <p:txBody>
            <a:bodyPr wrap="none" anchor="ctr"/>
            <a:lstStyle/>
            <a:p>
              <a:pPr eaLnBrk="0" hangingPunct="0"/>
              <a:endParaRPr lang="en-US"/>
            </a:p>
          </p:txBody>
        </p:sp>
        <p:sp>
          <p:nvSpPr>
            <p:cNvPr id="183304" name="AutoShape 9"/>
            <p:cNvSpPr>
              <a:spLocks noChangeAspect="1" noChangeArrowheads="1"/>
            </p:cNvSpPr>
            <p:nvPr/>
          </p:nvSpPr>
          <p:spPr bwMode="auto">
            <a:xfrm rot="10800000">
              <a:off x="1663" y="2791"/>
              <a:ext cx="291" cy="318"/>
            </a:xfrm>
            <a:prstGeom prst="rtTriangle">
              <a:avLst/>
            </a:prstGeom>
            <a:solidFill>
              <a:srgbClr val="003399"/>
            </a:solidFill>
            <a:ln w="9525">
              <a:noFill/>
              <a:miter lim="800000"/>
              <a:headEnd/>
              <a:tailEnd/>
            </a:ln>
          </p:spPr>
          <p:txBody>
            <a:bodyPr wrap="none" anchor="ctr"/>
            <a:lstStyle/>
            <a:p>
              <a:pPr eaLnBrk="0" hangingPunct="0"/>
              <a:endParaRPr lang="en-US"/>
            </a:p>
          </p:txBody>
        </p:sp>
        <p:sp>
          <p:nvSpPr>
            <p:cNvPr id="183305" name="AutoShape 10"/>
            <p:cNvSpPr>
              <a:spLocks noChangeAspect="1" noChangeArrowheads="1"/>
            </p:cNvSpPr>
            <p:nvPr/>
          </p:nvSpPr>
          <p:spPr bwMode="auto">
            <a:xfrm rot="-5400000">
              <a:off x="2245" y="2251"/>
              <a:ext cx="291" cy="318"/>
            </a:xfrm>
            <a:prstGeom prst="rtTriangle">
              <a:avLst/>
            </a:prstGeom>
            <a:solidFill>
              <a:srgbClr val="CC9900"/>
            </a:solidFill>
            <a:ln w="9525">
              <a:noFill/>
              <a:miter lim="800000"/>
              <a:headEnd/>
              <a:tailEnd/>
            </a:ln>
          </p:spPr>
          <p:txBody>
            <a:bodyPr wrap="none" anchor="ctr"/>
            <a:lstStyle/>
            <a:p>
              <a:pPr eaLnBrk="0" hangingPunct="0"/>
              <a:endParaRPr lang="en-US"/>
            </a:p>
          </p:txBody>
        </p:sp>
        <p:sp>
          <p:nvSpPr>
            <p:cNvPr id="183306" name="Rectangle 11"/>
            <p:cNvSpPr>
              <a:spLocks noChangeAspect="1" noChangeArrowheads="1"/>
            </p:cNvSpPr>
            <p:nvPr/>
          </p:nvSpPr>
          <p:spPr bwMode="auto">
            <a:xfrm>
              <a:off x="1659" y="2541"/>
              <a:ext cx="893" cy="252"/>
            </a:xfrm>
            <a:prstGeom prst="rect">
              <a:avLst/>
            </a:prstGeom>
            <a:solidFill>
              <a:srgbClr val="0066CC"/>
            </a:solidFill>
            <a:ln w="9525">
              <a:noFill/>
              <a:miter lim="800000"/>
              <a:headEnd/>
              <a:tailEnd/>
            </a:ln>
          </p:spPr>
          <p:txBody>
            <a:bodyPr wrap="none" anchor="ctr"/>
            <a:lstStyle/>
            <a:p>
              <a:pPr eaLnBrk="0" hangingPunct="0"/>
              <a:endParaRPr lang="en-US"/>
            </a:p>
          </p:txBody>
        </p:sp>
        <p:sp>
          <p:nvSpPr>
            <p:cNvPr id="183307" name="Rectangle 12"/>
            <p:cNvSpPr>
              <a:spLocks noChangeAspect="1" noChangeArrowheads="1"/>
            </p:cNvSpPr>
            <p:nvPr/>
          </p:nvSpPr>
          <p:spPr bwMode="auto">
            <a:xfrm>
              <a:off x="2193" y="3144"/>
              <a:ext cx="893" cy="252"/>
            </a:xfrm>
            <a:prstGeom prst="rect">
              <a:avLst/>
            </a:prstGeom>
            <a:solidFill>
              <a:srgbClr val="B3015A"/>
            </a:solidFill>
            <a:ln w="9525">
              <a:noFill/>
              <a:miter lim="800000"/>
              <a:headEnd/>
              <a:tailEnd/>
            </a:ln>
          </p:spPr>
          <p:txBody>
            <a:bodyPr wrap="none" anchor="ctr"/>
            <a:lstStyle/>
            <a:p>
              <a:pPr eaLnBrk="0" hangingPunct="0"/>
              <a:endParaRPr lang="en-US"/>
            </a:p>
          </p:txBody>
        </p:sp>
        <p:sp>
          <p:nvSpPr>
            <p:cNvPr id="183308" name="Rectangle 13"/>
            <p:cNvSpPr>
              <a:spLocks noChangeAspect="1" noChangeArrowheads="1"/>
            </p:cNvSpPr>
            <p:nvPr/>
          </p:nvSpPr>
          <p:spPr bwMode="auto">
            <a:xfrm rot="5400000">
              <a:off x="1622" y="3109"/>
              <a:ext cx="893" cy="252"/>
            </a:xfrm>
            <a:prstGeom prst="rect">
              <a:avLst/>
            </a:prstGeom>
            <a:solidFill>
              <a:srgbClr val="319B78"/>
            </a:solidFill>
            <a:ln w="9525">
              <a:noFill/>
              <a:miter lim="800000"/>
              <a:headEnd/>
              <a:tailEnd/>
            </a:ln>
          </p:spPr>
          <p:txBody>
            <a:bodyPr wrap="none" anchor="ctr"/>
            <a:lstStyle/>
            <a:p>
              <a:pPr eaLnBrk="0" hangingPunct="0"/>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Effect transition="in" filter="wipe(left)">
                                      <p:cBhvr>
                                        <p:cTn id="7" dur="500"/>
                                        <p:tgtEl>
                                          <p:spTgt spid="151555">
                                            <p:txEl>
                                              <p:pRg st="0" end="0"/>
                                            </p:txEl>
                                          </p:spTgt>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151557"/>
                                        </p:tgtEl>
                                        <p:attrNameLst>
                                          <p:attrName>style.visibility</p:attrName>
                                        </p:attrNameLst>
                                      </p:cBhvr>
                                      <p:to>
                                        <p:strVal val="visible"/>
                                      </p:to>
                                    </p:set>
                                    <p:anim calcmode="lin" valueType="num">
                                      <p:cBhvr>
                                        <p:cTn id="10" dur="1000" fill="hold"/>
                                        <p:tgtEl>
                                          <p:spTgt spid="151557"/>
                                        </p:tgtEl>
                                        <p:attrNameLst>
                                          <p:attrName>ppt_w</p:attrName>
                                        </p:attrNameLst>
                                      </p:cBhvr>
                                      <p:tavLst>
                                        <p:tav tm="0">
                                          <p:val>
                                            <p:fltVal val="0"/>
                                          </p:val>
                                        </p:tav>
                                        <p:tav tm="100000">
                                          <p:val>
                                            <p:strVal val="#ppt_w"/>
                                          </p:val>
                                        </p:tav>
                                      </p:tavLst>
                                    </p:anim>
                                    <p:anim calcmode="lin" valueType="num">
                                      <p:cBhvr>
                                        <p:cTn id="11" dur="1000" fill="hold"/>
                                        <p:tgtEl>
                                          <p:spTgt spid="151557"/>
                                        </p:tgtEl>
                                        <p:attrNameLst>
                                          <p:attrName>ppt_h</p:attrName>
                                        </p:attrNameLst>
                                      </p:cBhvr>
                                      <p:tavLst>
                                        <p:tav tm="0">
                                          <p:val>
                                            <p:fltVal val="0"/>
                                          </p:val>
                                        </p:tav>
                                        <p:tav tm="100000">
                                          <p:val>
                                            <p:strVal val="#ppt_h"/>
                                          </p:val>
                                        </p:tav>
                                      </p:tavLst>
                                    </p:anim>
                                    <p:anim calcmode="lin" valueType="num">
                                      <p:cBhvr>
                                        <p:cTn id="12" dur="1000" fill="hold"/>
                                        <p:tgtEl>
                                          <p:spTgt spid="151557"/>
                                        </p:tgtEl>
                                        <p:attrNameLst>
                                          <p:attrName>style.rotation</p:attrName>
                                        </p:attrNameLst>
                                      </p:cBhvr>
                                      <p:tavLst>
                                        <p:tav tm="0">
                                          <p:val>
                                            <p:fltVal val="360"/>
                                          </p:val>
                                        </p:tav>
                                        <p:tav tm="100000">
                                          <p:val>
                                            <p:fltVal val="0"/>
                                          </p:val>
                                        </p:tav>
                                      </p:tavLst>
                                    </p:anim>
                                    <p:animEffect transition="in" filter="fade">
                                      <p:cBhvr>
                                        <p:cTn id="13" dur="1000"/>
                                        <p:tgtEl>
                                          <p:spTgt spid="15155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51556"/>
                                        </p:tgtEl>
                                        <p:attrNameLst>
                                          <p:attrName>style.visibility</p:attrName>
                                        </p:attrNameLst>
                                      </p:cBhvr>
                                      <p:to>
                                        <p:strVal val="visible"/>
                                      </p:to>
                                    </p:set>
                                    <p:animEffect transition="in" filter="wipe(left)">
                                      <p:cBhvr>
                                        <p:cTn id="18" dur="500"/>
                                        <p:tgtEl>
                                          <p:spTgt spid="151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bldLvl="5"/>
      <p:bldP spid="15155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185346" name="Picture 2"/>
          <p:cNvPicPr>
            <a:picLocks noGrp="1" noChangeAspect="1" noChangeArrowheads="1"/>
          </p:cNvPicPr>
          <p:nvPr>
            <p:ph idx="1"/>
          </p:nvPr>
        </p:nvPicPr>
        <p:blipFill>
          <a:blip r:embed="rId2" cstate="print"/>
          <a:srcRect/>
          <a:stretch>
            <a:fillRect/>
          </a:stretch>
        </p:blipFill>
        <p:spPr>
          <a:xfrm>
            <a:off x="0" y="381000"/>
            <a:ext cx="8885238" cy="616426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dirty="0" smtClean="0"/>
              <a:t>Why the demand curve slopes downward?</a:t>
            </a:r>
            <a:endParaRPr lang="en-US" dirty="0"/>
          </a:p>
        </p:txBody>
      </p:sp>
      <p:sp>
        <p:nvSpPr>
          <p:cNvPr id="3" name="Content Placeholder 2"/>
          <p:cNvSpPr>
            <a:spLocks noGrp="1"/>
          </p:cNvSpPr>
          <p:nvPr>
            <p:ph idx="1"/>
          </p:nvPr>
        </p:nvSpPr>
        <p:spPr>
          <a:xfrm>
            <a:off x="0" y="1600200"/>
            <a:ext cx="9144000" cy="5257800"/>
          </a:xfrm>
        </p:spPr>
        <p:txBody>
          <a:bodyPr/>
          <a:lstStyle/>
          <a:p>
            <a:pPr eaLnBrk="1" hangingPunct="1">
              <a:defRPr/>
            </a:pPr>
            <a:r>
              <a:rPr lang="en-US" dirty="0" smtClean="0"/>
              <a:t>What causes the inverse relationship between price and quantity demanded? Move along the line/curve</a:t>
            </a:r>
          </a:p>
          <a:p>
            <a:pPr eaLnBrk="1" hangingPunct="1">
              <a:defRPr/>
            </a:pPr>
            <a:r>
              <a:rPr lang="en-US" dirty="0" smtClean="0"/>
              <a:t>Law of Diminishing Marginal Utility</a:t>
            </a:r>
          </a:p>
          <a:p>
            <a:pPr eaLnBrk="1" hangingPunct="1">
              <a:defRPr/>
            </a:pPr>
            <a:r>
              <a:rPr lang="en-US" dirty="0" smtClean="0"/>
              <a:t>Income Effect – a lower price has the effect of increasing money income =&gt; buy more of other things</a:t>
            </a:r>
          </a:p>
          <a:p>
            <a:pPr eaLnBrk="1" hangingPunct="1">
              <a:defRPr/>
            </a:pPr>
            <a:r>
              <a:rPr lang="en-US" dirty="0" smtClean="0"/>
              <a:t>Substitution Effect–a lower price causes people to switch to the purchase of the “better deal”</a:t>
            </a:r>
          </a:p>
          <a:p>
            <a:pPr eaLnBrk="1" hangingPunct="1">
              <a:defRPr/>
            </a:pPr>
            <a:r>
              <a:rPr lang="en-US" dirty="0" smtClean="0"/>
              <a:t>Common sense – buy more if price is lower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5175" cy="1431925"/>
          </a:xfrm>
        </p:spPr>
        <p:txBody>
          <a:bodyPr/>
          <a:lstStyle/>
          <a:p>
            <a:pPr algn="ctr" eaLnBrk="1" hangingPunct="1">
              <a:defRPr/>
            </a:pPr>
            <a:r>
              <a:rPr lang="en-US" dirty="0" smtClean="0"/>
              <a:t>Utility</a:t>
            </a:r>
            <a:endParaRPr lang="en-US" dirty="0"/>
          </a:p>
        </p:txBody>
      </p:sp>
      <p:sp>
        <p:nvSpPr>
          <p:cNvPr id="3" name="Content Placeholder 2"/>
          <p:cNvSpPr>
            <a:spLocks noGrp="1"/>
          </p:cNvSpPr>
          <p:nvPr>
            <p:ph idx="1"/>
          </p:nvPr>
        </p:nvSpPr>
        <p:spPr>
          <a:xfrm>
            <a:off x="304800" y="1295400"/>
            <a:ext cx="8540750" cy="4800600"/>
          </a:xfrm>
        </p:spPr>
        <p:txBody>
          <a:bodyPr/>
          <a:lstStyle/>
          <a:p>
            <a:pPr eaLnBrk="1" hangingPunct="1">
              <a:defRPr/>
            </a:pPr>
            <a:r>
              <a:rPr lang="en-US" sz="2400" b="1" dirty="0" smtClean="0"/>
              <a:t>Utility</a:t>
            </a:r>
            <a:r>
              <a:rPr lang="en-US" sz="2400" dirty="0" smtClean="0"/>
              <a:t> measures the want-satisfying power of a good or service. Subjective notion</a:t>
            </a:r>
          </a:p>
          <a:p>
            <a:pPr eaLnBrk="1" hangingPunct="1">
              <a:defRPr/>
            </a:pPr>
            <a:r>
              <a:rPr lang="en-US" sz="2400" b="1" dirty="0" smtClean="0"/>
              <a:t>Marginal utility </a:t>
            </a:r>
            <a:r>
              <a:rPr lang="en-US" sz="2400" dirty="0" smtClean="0"/>
              <a:t>is the additional or incremental satisfaction (utility) a consumer receives from acquiring one additional unit of a product.</a:t>
            </a:r>
          </a:p>
          <a:p>
            <a:pPr eaLnBrk="1" hangingPunct="1">
              <a:defRPr/>
            </a:pPr>
            <a:r>
              <a:rPr lang="en-US" sz="2400" b="1" dirty="0" smtClean="0"/>
              <a:t>Total utility</a:t>
            </a:r>
            <a:r>
              <a:rPr lang="en-US" sz="2400" dirty="0" smtClean="0"/>
              <a:t>: the total amount of satisfaction or pleasure a person derives from consuming some quantity.</a:t>
            </a:r>
          </a:p>
          <a:p>
            <a:pPr eaLnBrk="1" hangingPunct="1">
              <a:defRPr/>
            </a:pPr>
            <a:r>
              <a:rPr lang="en-US" sz="2400" dirty="0" smtClean="0"/>
              <a:t>Disutility results when total satisfaction decreases with the consumption of an additional unit. </a:t>
            </a:r>
          </a:p>
          <a:p>
            <a:pPr lvl="1" eaLnBrk="1" hangingPunct="1">
              <a:defRPr/>
            </a:pPr>
            <a:r>
              <a:rPr lang="en-US" sz="2000" dirty="0" smtClean="0"/>
              <a:t>A person can eat only so many hot dogs before they get sick. </a:t>
            </a:r>
          </a:p>
          <a:p>
            <a:pPr lvl="1" eaLnBrk="1" hangingPunct="1">
              <a:defRPr/>
            </a:pPr>
            <a:r>
              <a:rPr lang="en-US" sz="2000" dirty="0" smtClean="0"/>
              <a:t>A potato chip company had an ad that said "I bet you can't eat one." The idea was that utility went up and you had to eat more than one chip.</a:t>
            </a:r>
          </a:p>
          <a:p>
            <a:pPr lvl="1" eaLnBrk="1" hangingPunct="1">
              <a:defRPr/>
            </a:pPr>
            <a:r>
              <a:rPr lang="en-US" sz="2000" dirty="0" smtClean="0"/>
              <a:t>A </a:t>
            </a:r>
            <a:r>
              <a:rPr lang="en-US" sz="2000" b="1" dirty="0" err="1" smtClean="0"/>
              <a:t>util</a:t>
            </a:r>
            <a:r>
              <a:rPr lang="en-US" sz="2000" b="1" dirty="0" smtClean="0"/>
              <a:t> </a:t>
            </a:r>
            <a:r>
              <a:rPr lang="en-US" sz="2000" dirty="0" smtClean="0"/>
              <a:t>is a fictitious measure of satisfaction. Two </a:t>
            </a:r>
            <a:r>
              <a:rPr lang="en-US" sz="2000" dirty="0" err="1" smtClean="0"/>
              <a:t>utils</a:t>
            </a:r>
            <a:r>
              <a:rPr lang="en-US" sz="2000" dirty="0" smtClean="0"/>
              <a:t> have twice the satisfaction of one util.</a:t>
            </a:r>
          </a:p>
          <a:p>
            <a:pPr eaLnBrk="1" hangingPunct="1">
              <a:defRPr/>
            </a:pPr>
            <a:endParaRPr lang="en-US" dirty="0"/>
          </a:p>
        </p:txBody>
      </p:sp>
    </p:spTree>
  </p:cSld>
  <p:clrMapOvr>
    <a:masterClrMapping/>
  </p:clrMapOvr>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Glass Layers</Template>
  <TotalTime>1185</TotalTime>
  <Words>6326</Words>
  <Application>Microsoft Office PowerPoint</Application>
  <PresentationFormat>On-screen Show (4:3)</PresentationFormat>
  <Paragraphs>933</Paragraphs>
  <Slides>75</Slides>
  <Notes>42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77" baseType="lpstr">
      <vt:lpstr>Glass Layers</vt:lpstr>
      <vt:lpstr>Chart</vt:lpstr>
      <vt:lpstr>The Market Forces of Supply and Demand</vt:lpstr>
      <vt:lpstr>Markets and Competition</vt:lpstr>
      <vt:lpstr>Competition: Perfect and Otherwise</vt:lpstr>
      <vt:lpstr>Demand</vt:lpstr>
      <vt:lpstr>Demand Schedule</vt:lpstr>
      <vt:lpstr>Demand Curve</vt:lpstr>
      <vt:lpstr>Helen’s Demand Schedule &amp; Curve</vt:lpstr>
      <vt:lpstr>Why the demand curve slopes downward?</vt:lpstr>
      <vt:lpstr>Utility</vt:lpstr>
      <vt:lpstr>Law of Diminishing Marginal Utility</vt:lpstr>
      <vt:lpstr>Law of Diminishing Marginal Utility</vt:lpstr>
      <vt:lpstr>Marginal Utility and Utility-Maximizing Combination</vt:lpstr>
      <vt:lpstr>Marginal Utility and Utility-Maximizing Combination</vt:lpstr>
      <vt:lpstr>Utility Maximizing Rule</vt:lpstr>
      <vt:lpstr>Market Demand Versus Individual Demand</vt:lpstr>
      <vt:lpstr>Market Demand versus Individual Demand</vt:lpstr>
      <vt:lpstr>The Market Demand Curve for Lattes</vt:lpstr>
      <vt:lpstr>Shifts in the Demand Curve</vt:lpstr>
      <vt:lpstr>Shifts in the Demand Curve</vt:lpstr>
      <vt:lpstr>Shifts in the Demand Curve</vt:lpstr>
      <vt:lpstr>Shifts in the Demand Curve</vt:lpstr>
      <vt:lpstr>PowerPoint Presentation</vt:lpstr>
      <vt:lpstr>Summary:  Variables That Affect Demand</vt:lpstr>
      <vt:lpstr>A C T I V E  L E A R N I N G  1:    Demand curve</vt:lpstr>
      <vt:lpstr>A C T I V E  L E A R N I N G  1:    A.  price of iPods falls</vt:lpstr>
      <vt:lpstr>A C T I V E  L E A R N I N G  1:    B.  price of music downloads falls</vt:lpstr>
      <vt:lpstr>A C T I V E  L E A R N I N G  1:    C.  price of CDs falls</vt:lpstr>
      <vt:lpstr>Cartoons</vt:lpstr>
      <vt:lpstr>Supply</vt:lpstr>
      <vt:lpstr>Supply Schedule</vt:lpstr>
      <vt:lpstr>Supply Curve</vt:lpstr>
      <vt:lpstr>Supply Curve</vt:lpstr>
      <vt:lpstr>Starbucks’ Supply Schedule &amp; Curve</vt:lpstr>
      <vt:lpstr>Market Supply vs. Individual Supply</vt:lpstr>
      <vt:lpstr>Market Supply versus Individual Supply</vt:lpstr>
      <vt:lpstr>PowerPoint Presentation</vt:lpstr>
      <vt:lpstr>Shifts in the Supply Curve</vt:lpstr>
      <vt:lpstr>Shifts in the Supply Curve</vt:lpstr>
      <vt:lpstr>PowerPoint Presentation</vt:lpstr>
      <vt:lpstr>Shifts in the Supply Curve</vt:lpstr>
      <vt:lpstr>Shifts in the Supply Curve</vt:lpstr>
      <vt:lpstr>Foods with Corn Syrup</vt:lpstr>
      <vt:lpstr>PowerPoint Presentation</vt:lpstr>
      <vt:lpstr>Summary:  Variables That Affect Supply</vt:lpstr>
      <vt:lpstr>A C T I V E  L E A R N I N G  2:    Supply curve</vt:lpstr>
      <vt:lpstr>A C T I V E  L E A R N I N G  2:    A.  fall in price of tax return software</vt:lpstr>
      <vt:lpstr>A C T I V E  L E A R N I N G  2:    B.  fall in cost of producing the software</vt:lpstr>
      <vt:lpstr>A C T I V E  L E A R N I N G  2:    C. professional preparers raise their price</vt:lpstr>
      <vt:lpstr>Supply and Demand Together</vt:lpstr>
      <vt:lpstr>PowerPoint Presentation</vt:lpstr>
      <vt:lpstr>Supply and Demand Together</vt:lpstr>
      <vt:lpstr> __________ _____ </vt:lpstr>
      <vt:lpstr> __________ ________ </vt:lpstr>
      <vt:lpstr>Supply and Demand Together</vt:lpstr>
      <vt:lpstr>Surplus:</vt:lpstr>
      <vt:lpstr>Surplus:</vt:lpstr>
      <vt:lpstr>Surplus:</vt:lpstr>
      <vt:lpstr>Supply and Demand Together</vt:lpstr>
      <vt:lpstr>Shortage:</vt:lpstr>
      <vt:lpstr>Shortage:</vt:lpstr>
      <vt:lpstr>Shortage:</vt:lpstr>
      <vt:lpstr>Three steps to analyzing changes in equilibrium</vt:lpstr>
      <vt:lpstr>EXAMPLE:   The Market for Hybrid Cars </vt:lpstr>
      <vt:lpstr>EXAMPLE 1:   A Change in Demand </vt:lpstr>
      <vt:lpstr>EXAMPLE 1:   A Change in Demand </vt:lpstr>
      <vt:lpstr>Shift vs. Movement Along Curve</vt:lpstr>
      <vt:lpstr>EXAMPLE 2:   A Change in Supply </vt:lpstr>
      <vt:lpstr>EXAMPLE 3:   A Change in Both Supply  and Demand</vt:lpstr>
      <vt:lpstr>EXAMPLE 3:   A Change in Both Supply  and Demand</vt:lpstr>
      <vt:lpstr>A C T I V E  L E A R N I N G  3:    Changes in supply and demand</vt:lpstr>
      <vt:lpstr>A C T I V E  L E A R N I N G  3:    A.  fall in price of CDs</vt:lpstr>
      <vt:lpstr>A C T I V E  L E A R N I N G  3:     B.  fall in cost of        royalties</vt:lpstr>
      <vt:lpstr>A C T I V E  L E A R N I N G  3:     C.  fall in price of CDs      AND fall in cost of royalties</vt:lpstr>
      <vt:lpstr>CONCLUSION:   How Prices Allocate Resources</vt:lpstr>
      <vt:lpstr>PowerPoint Presentation</vt:lpstr>
    </vt:vector>
  </TitlesOfParts>
  <Company>SBBC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Market Forces of Supply and Demand</dc:title>
  <dc:creator>Ryan Davis</dc:creator>
  <cp:lastModifiedBy>PC6</cp:lastModifiedBy>
  <cp:revision>54</cp:revision>
  <dcterms:created xsi:type="dcterms:W3CDTF">2007-10-03T18:21:53Z</dcterms:created>
  <dcterms:modified xsi:type="dcterms:W3CDTF">2022-10-05T12:41:35Z</dcterms:modified>
</cp:coreProperties>
</file>