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application/x-fontdata" Extension="fntdata"/>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package.core-properties+xml" PartName="/docProps/core.xml"/>
  <Override ContentType="application/vnd.openxmlformats-officedocument.extended-properties+xml" PartName="/docProps/app.xml"/>
  <Override ContentType="application/binary" PartName="/ppt/metadata"/>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embeddedFontLst>
    <p:embeddedFont>
      <p:font typeface="Calibri" panose="020F0502020204030204" pitchFamily="34" charset="0"/>
      <p:regular r:id="rId46"/>
      <p:bold r:id="rId47"/>
      <p:italic r:id="rId48"/>
      <p:boldItalic r:id="rId49"/>
    </p:embeddedFont>
    <p:embeddedFont>
      <p:font typeface="Century Gothic" panose="020B0502020202020204" pitchFamily="34" charset="0"/>
      <p:regular r:id="rId50"/>
      <p:bold r:id="rId51"/>
      <p:italic r:id="rId52"/>
      <p:boldItalic r:id="rId5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54" roundtripDataSignature="AMtx7mhTVpwA4lwkrRE9C6rE4ctnj2ez6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5100"/>
    <p:restoredTop sz="94694"/>
  </p:normalViewPr>
  <p:slideViewPr>
    <p:cSldViewPr snapToGrid="0" snapToObjects="1">
      <p:cViewPr varScale="1">
        <p:scale>
          <a:sx n="62" d="100"/>
          <a:sy n="62" d="100"/>
        </p:scale>
        <p:origin x="86" y="125"/>
      </p:cViewPr>
      <p:guideLst/>
    </p:cSldViewPr>
  </p:slideViewPr>
  <p:notesTextViewPr>
    <p:cViewPr>
      <p:scale>
        <a:sx n="1" d="1"/>
        <a:sy n="1" d="1"/>
      </p:scale>
      <p:origin x="0" y="0"/>
    </p:cViewPr>
  </p:notesTextViewPr>
  <p:notesViewPr>
    <p:cSldViewPr snapToGrid="0" snapToObjects="1">
      <p:cViewPr varScale="1">
        <p:scale>
          <a:sx n="53" d="100"/>
          <a:sy n="53" d="100"/>
        </p:scale>
        <p:origin x="2198"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2.fntdata"/><Relationship Id="rId50" Type="http://schemas.openxmlformats.org/officeDocument/2006/relationships/font" Target="fonts/font5.fntdata"/><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openxmlformats.org/officeDocument/2006/relationships/font" Target="fonts/font8.fntdata"/><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3.fntdata"/><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font" Target="fonts/font6.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1.fntdata"/><Relationship Id="rId20" Type="http://schemas.openxmlformats.org/officeDocument/2006/relationships/slide" Target="slides/slide19.xml"/><Relationship Id="rId41" Type="http://schemas.openxmlformats.org/officeDocument/2006/relationships/slide" Target="slides/slide40.xml"/><Relationship Id="rId54"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4.fntdata"/><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3192219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230181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10</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96021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123584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7340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833478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0551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212390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529440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014690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18</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585546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74a014e72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g74a014e723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19</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67952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77" name="Google Shape;7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95674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8653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0: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08" name="Google Shape;208;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40702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0288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828199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3964449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43313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5957649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550439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28</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126961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Google Shape;261;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29</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085982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03085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74a014e723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74a014e723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30</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0383191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8052213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25478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3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904383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9206489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1" name="Google Shape;301;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5813550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9" name="Google Shape;309;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8940870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6" name="Google Shape;316;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37</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7339966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2" name="Google Shape;32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07826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8" name="Google Shape;328;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39</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521566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4</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6172550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4" name="Google Shape;334;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5" name="Google Shape;335;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40</a:t>
            </a:fld>
            <a:endParaRPr/>
          </a:p>
        </p:txBody>
      </p:sp>
    </p:spTree>
    <p:extLst>
      <p:ext uri="{BB962C8B-B14F-4D97-AF65-F5344CB8AC3E}">
        <p14:creationId xmlns:p14="http://schemas.microsoft.com/office/powerpoint/2010/main" val="18897924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2" name="Google Shape;342;p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Calibri"/>
                <a:ea typeface="Calibri"/>
                <a:cs typeface="Calibri"/>
                <a:sym typeface="Calibri"/>
              </a:rPr>
              <a:t>41</a:t>
            </a:fld>
            <a:endParaRPr sz="1200" b="0" i="0" u="none" strike="noStrike" cap="none">
              <a:solidFill>
                <a:schemeClr val="dk1"/>
              </a:solidFill>
              <a:latin typeface="Calibri"/>
              <a:ea typeface="Calibri"/>
              <a:cs typeface="Calibri"/>
              <a:sym typeface="Calibri"/>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3250841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40: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348" name="Google Shape;348;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455293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3" name="Google Shape;353;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0362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375583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34803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1804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8</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072366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9</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732337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xmlns=""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347909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3024416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 name="Google Shape;20;p4">
            <a:extLst>
              <a:ext uri="{FF2B5EF4-FFF2-40B4-BE49-F238E27FC236}">
                <a16:creationId xmlns:a16="http://schemas.microsoft.com/office/drawing/2014/main" xmlns=""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58355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4" name="Google Shape;20;p4">
            <a:extLst>
              <a:ext uri="{FF2B5EF4-FFF2-40B4-BE49-F238E27FC236}">
                <a16:creationId xmlns:a16="http://schemas.microsoft.com/office/drawing/2014/main" xmlns="" id="{866938FD-48A8-C945-8F8D-948D6ACBB765}"/>
              </a:ext>
            </a:extLst>
          </p:cNvPr>
          <p:cNvSpPr/>
          <p:nvPr/>
        </p:nvSpPr>
        <p:spPr>
          <a:xfrm rot="5400000">
            <a:off x="-3137554" y="3137552"/>
            <a:ext cx="6858002" cy="582894"/>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95530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7" name="Google Shape;20;p4">
            <a:extLst>
              <a:ext uri="{FF2B5EF4-FFF2-40B4-BE49-F238E27FC236}">
                <a16:creationId xmlns:a16="http://schemas.microsoft.com/office/drawing/2014/main" xmlns=""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411182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8" name="Google Shape;20;p4">
            <a:extLst>
              <a:ext uri="{FF2B5EF4-FFF2-40B4-BE49-F238E27FC236}">
                <a16:creationId xmlns:a16="http://schemas.microsoft.com/office/drawing/2014/main" xmlns=""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39859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4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27" name="Google Shape;27;p4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8" name="Google Shape;28;p4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9" name="Google Shape;29;p46"/>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7897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1"/>
        <p:cNvGrpSpPr/>
        <p:nvPr/>
      </p:nvGrpSpPr>
      <p:grpSpPr>
        <a:xfrm>
          <a:off x="0" y="0"/>
          <a:ext cx="0" cy="0"/>
          <a:chOff x="0" y="0"/>
          <a:chExt cx="0" cy="0"/>
        </a:xfrm>
      </p:grpSpPr>
      <p:sp>
        <p:nvSpPr>
          <p:cNvPr id="32" name="Google Shape;32;p4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33" name="Google Shape;33;p47"/>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58682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1647082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38.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32.xml"/><Relationship Id="rId5" Type="http://schemas.openxmlformats.org/officeDocument/2006/relationships/slide" Target="slide22.xml"/><Relationship Id="rId4" Type="http://schemas.openxmlformats.org/officeDocument/2006/relationships/slide" Target="slide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arget="../media/image6.jpeg" Type="http://schemas.openxmlformats.org/officeDocument/2006/relationships/image"/><Relationship Id="rId2" Target="../notesSlides/notesSlide28.xml" Type="http://schemas.openxmlformats.org/officeDocument/2006/relationships/notesSlide"/><Relationship Id="rId1" Target="../slideLayouts/slideLayout3.xml" Type="http://schemas.openxmlformats.org/officeDocument/2006/relationships/slideLayout"/></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arget="../media/image3.jpeg" Type="http://schemas.openxmlformats.org/officeDocument/2006/relationships/image"/><Relationship Id="rId2" Target="../notesSlides/notesSlide6.xml" Type="http://schemas.openxmlformats.org/officeDocument/2006/relationships/notesSlide"/><Relationship Id="rId1" Target="../slideLayouts/slideLayout3.xml" Type="http://schemas.openxmlformats.org/officeDocument/2006/relationships/slideLayout"/></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F1F7FB"/>
              </a:buClr>
              <a:buSzPts val="5500"/>
              <a:buFont typeface="Century Gothic"/>
              <a:buNone/>
            </a:pPr>
            <a:r>
              <a:rPr lang="en-US"/>
              <a:t>Principles of Management</a:t>
            </a:r>
            <a:endParaRPr/>
          </a:p>
        </p:txBody>
      </p:sp>
      <p:sp>
        <p:nvSpPr>
          <p:cNvPr id="74" name="Google Shape;74;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457200" marR="0" lvl="0" indent="-406400" algn="ctr" rtl="0">
              <a:lnSpc>
                <a:spcPct val="90000"/>
              </a:lnSpc>
              <a:spcBef>
                <a:spcPts val="750"/>
              </a:spcBef>
              <a:spcAft>
                <a:spcPts val="0"/>
              </a:spcAft>
              <a:buClr>
                <a:srgbClr val="F1F7FB"/>
              </a:buClr>
              <a:buSzPts val="2400"/>
              <a:buFont typeface="Arial"/>
              <a:buNone/>
            </a:pPr>
            <a:r>
              <a:rPr lang="en-US"/>
              <a:t>Module 4: Environments and Strategic Management</a:t>
            </a:r>
            <a:endParaRP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Industry Analysis</a:t>
            </a:r>
            <a:endParaRPr/>
          </a:p>
        </p:txBody>
      </p:sp>
      <p:sp>
        <p:nvSpPr>
          <p:cNvPr id="137" name="Google Shape;137;p10"/>
          <p:cNvSpPr txBox="1">
            <a:spLocks noGrp="1"/>
          </p:cNvSpPr>
          <p:nvPr>
            <p:ph idx="1" type="body"/>
          </p:nvPr>
        </p:nvSpPr>
        <p:spPr>
          <a:prstGeom prst="rect">
            <a:avLst/>
          </a:prstGeom>
          <a:noFill/>
          <a:ln>
            <a:noFill/>
          </a:ln>
        </p:spPr>
        <p:txBody>
          <a:bodyPr anchor="t" anchorCtr="0" bIns="45700" lIns="91425" rIns="91425" spcFirstLastPara="1" tIns="45700" wrap="square">
            <a:noAutofit/>
          </a:bodyPr>
          <a:lstStyle/>
          <a:p>
            <a:pPr algn="l" indent="-304800" lvl="0" marL="342900" rtl="0">
              <a:lnSpc>
                <a:spcPct val="90000"/>
              </a:lnSpc>
              <a:spcBef>
                <a:spcPts val="750"/>
              </a:spcBef>
              <a:spcAft>
                <a:spcPts val="0"/>
              </a:spcAft>
              <a:buSzPts val="2800"/>
              <a:buChar char="•"/>
            </a:pPr>
            <a:r>
              <a:rPr lang="en-US"/>
              <a:t>a method for a company to assess its market position relative to its competitors. </a:t>
            </a:r>
            <a:endParaRPr/>
          </a:p>
          <a:p>
            <a:pPr algn="l" indent="-304800" lvl="0" marL="342900" rtl="0">
              <a:lnSpc>
                <a:spcPct val="90000"/>
              </a:lnSpc>
              <a:spcBef>
                <a:spcPts val="750"/>
              </a:spcBef>
              <a:spcAft>
                <a:spcPts val="0"/>
              </a:spcAft>
              <a:buSzPts val="2800"/>
              <a:buChar char="•"/>
            </a:pPr>
            <a:r>
              <a:rPr lang="en-US"/>
              <a:t>helps a company review various market and financial factors in its industry that affect the business, including evaluating the competition. </a:t>
            </a:r>
            <a:endParaRPr/>
          </a:p>
          <a:p>
            <a:pPr algn="l" indent="-304800" lvl="0" marL="342900" rtl="0">
              <a:lnSpc>
                <a:spcPct val="90000"/>
              </a:lnSpc>
              <a:spcBef>
                <a:spcPts val="750"/>
              </a:spcBef>
              <a:spcAft>
                <a:spcPts val="0"/>
              </a:spcAft>
              <a:buSzPts val="2800"/>
              <a:buChar char="•"/>
            </a:pPr>
            <a:r>
              <a:rPr lang="en-US"/>
              <a:t>helps managers understand the important factors of the marketplace and how these factors may be used to gain a competitive advantage. </a:t>
            </a:r>
            <a:endParaRPr/>
          </a:p>
          <a:p>
            <a:pPr algn="l" indent="-304800" lvl="0" marL="342900" rtl="0">
              <a:lnSpc>
                <a:spcPct val="90000"/>
              </a:lnSpc>
              <a:spcBef>
                <a:spcPts val="750"/>
              </a:spcBef>
              <a:spcAft>
                <a:spcPts val="0"/>
              </a:spcAft>
              <a:buSzPts val="2800"/>
              <a:buChar char="•"/>
            </a:pPr>
            <a:r>
              <a:rPr lang="en-US"/>
              <a:t>are an important tool for companies to assess their strategy in a shorter time frame.</a:t>
            </a:r>
            <a:endParaRPr/>
          </a:p>
          <a:p>
            <a:pPr algn="l" indent="0" lvl="0" marL="38100" rtl="0">
              <a:lnSpc>
                <a:spcPct val="90000"/>
              </a:lnSpc>
              <a:spcBef>
                <a:spcPts val="750"/>
              </a:spcBef>
              <a:spcAft>
                <a:spcPts val="0"/>
              </a:spcAft>
              <a:buSzPts val="2800"/>
              <a:buNone/>
            </a:pPr>
            <a:r>
              <a:rPr lang="en-US"/>
              <a:t/>
            </a:r>
            <a:br>
              <a:rPr lang="en-US"/>
            </a:br>
            <a:endParaRPr/>
          </a:p>
        </p:txBody>
      </p:sp>
      <p:pic>
        <p:nvPicPr>
          <p:cNvPr descr="Strategy" id="138" name="Google Shape;138;p10"/>
          <p:cNvPicPr preferRelativeResize="0"/>
          <p:nvPr/>
        </p:nvPicPr>
        <p:blipFill rotWithShape="1">
          <a:blip r:embed="rId3">
            <a:alphaModFix/>
          </a:blip>
          <a:srcRect b="134" l="34" r="3" t="99"/>
          <a:stretch/>
        </p:blipFill>
        <p:spPr>
          <a:xfrm>
            <a:off x="2349335" y="4553776"/>
            <a:ext cx="7493329" cy="215578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Discussions: Car Company Differentiation</a:t>
            </a:r>
            <a:endParaRPr/>
          </a:p>
        </p:txBody>
      </p:sp>
      <p:sp>
        <p:nvSpPr>
          <p:cNvPr id="145" name="Google Shape;145;p1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Consider the following car companies. Is there a particular characteristic or quality that you associate with each of them?</a:t>
            </a:r>
            <a:endParaRPr/>
          </a:p>
          <a:p>
            <a:pPr marL="38100" lvl="0" indent="0" algn="l" rtl="0">
              <a:lnSpc>
                <a:spcPct val="90000"/>
              </a:lnSpc>
              <a:spcBef>
                <a:spcPts val="750"/>
              </a:spcBef>
              <a:spcAft>
                <a:spcPts val="0"/>
              </a:spcAft>
              <a:buSzPts val="2800"/>
              <a:buNone/>
            </a:pPr>
            <a:endParaRPr/>
          </a:p>
          <a:p>
            <a:pPr marL="685800" lvl="1" indent="-285750" algn="l" rtl="0">
              <a:lnSpc>
                <a:spcPct val="90000"/>
              </a:lnSpc>
              <a:spcBef>
                <a:spcPts val="375"/>
              </a:spcBef>
              <a:spcAft>
                <a:spcPts val="0"/>
              </a:spcAft>
              <a:buSzPts val="2400"/>
              <a:buChar char="•"/>
            </a:pPr>
            <a:r>
              <a:rPr lang="en-US"/>
              <a:t>Porsche</a:t>
            </a:r>
            <a:endParaRPr/>
          </a:p>
          <a:p>
            <a:pPr marL="685800" lvl="1" indent="-285750" algn="l" rtl="0">
              <a:lnSpc>
                <a:spcPct val="90000"/>
              </a:lnSpc>
              <a:spcBef>
                <a:spcPts val="375"/>
              </a:spcBef>
              <a:spcAft>
                <a:spcPts val="0"/>
              </a:spcAft>
              <a:buSzPts val="2400"/>
              <a:buChar char="•"/>
            </a:pPr>
            <a:r>
              <a:rPr lang="en-US"/>
              <a:t>Volvo</a:t>
            </a:r>
            <a:endParaRPr/>
          </a:p>
          <a:p>
            <a:pPr marL="685800" lvl="1" indent="-285750" algn="l" rtl="0">
              <a:lnSpc>
                <a:spcPct val="90000"/>
              </a:lnSpc>
              <a:spcBef>
                <a:spcPts val="375"/>
              </a:spcBef>
              <a:spcAft>
                <a:spcPts val="0"/>
              </a:spcAft>
              <a:buSzPts val="2400"/>
              <a:buChar char="•"/>
            </a:pPr>
            <a:r>
              <a:rPr lang="en-US"/>
              <a:t>Hyundai</a:t>
            </a:r>
            <a:endParaRPr/>
          </a:p>
          <a:p>
            <a:pPr marL="685800" lvl="1" indent="-285750" algn="l" rtl="0">
              <a:lnSpc>
                <a:spcPct val="90000"/>
              </a:lnSpc>
              <a:spcBef>
                <a:spcPts val="375"/>
              </a:spcBef>
              <a:spcAft>
                <a:spcPts val="0"/>
              </a:spcAft>
              <a:buSzPts val="2400"/>
              <a:buChar char="•"/>
            </a:pPr>
            <a:r>
              <a:rPr lang="en-US"/>
              <a:t>Toyota</a:t>
            </a:r>
            <a:endParaRPr/>
          </a:p>
          <a:p>
            <a:pPr marL="685800" lvl="1" indent="-285750" algn="l" rtl="0">
              <a:lnSpc>
                <a:spcPct val="90000"/>
              </a:lnSpc>
              <a:spcBef>
                <a:spcPts val="375"/>
              </a:spcBef>
              <a:spcAft>
                <a:spcPts val="0"/>
              </a:spcAft>
              <a:buSzPts val="2400"/>
              <a:buChar char="•"/>
            </a:pPr>
            <a:r>
              <a:rPr lang="en-US"/>
              <a:t>Ford</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r>
              <a:rPr lang="en-US"/>
              <a:t>What is their competitive advantage? Summarize in your own words for they differentiate from their competitors.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Common Frameworks for Evaluating the Business Environment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Environments and Strategic Management  </a:t>
            </a:r>
            <a:endParaRPr/>
          </a:p>
        </p:txBody>
      </p:sp>
      <p:sp>
        <p:nvSpPr>
          <p:cNvPr id="157" name="Google Shape;157;p1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4.2: Describe common frameworks used to evaluate the business environment </a:t>
            </a:r>
            <a:endParaRPr/>
          </a:p>
          <a:p>
            <a:pPr marL="381000" lvl="1" indent="0" algn="l" rtl="0">
              <a:lnSpc>
                <a:spcPct val="90000"/>
              </a:lnSpc>
              <a:spcBef>
                <a:spcPts val="375"/>
              </a:spcBef>
              <a:spcAft>
                <a:spcPts val="0"/>
              </a:spcAft>
              <a:buSzPts val="2400"/>
              <a:buNone/>
            </a:pPr>
            <a:r>
              <a:rPr lang="en-US" sz="2000"/>
              <a:t>4.2.1: Explain environmental scanning and the PESTEL checklist for a company's general environment</a:t>
            </a:r>
            <a:endParaRPr/>
          </a:p>
          <a:p>
            <a:pPr marL="381000" lvl="1" indent="0" algn="l" rtl="0">
              <a:lnSpc>
                <a:spcPct val="90000"/>
              </a:lnSpc>
              <a:spcBef>
                <a:spcPts val="375"/>
              </a:spcBef>
              <a:spcAft>
                <a:spcPts val="0"/>
              </a:spcAft>
              <a:buSzPts val="2400"/>
              <a:buNone/>
            </a:pPr>
            <a:r>
              <a:rPr lang="en-US" sz="2000"/>
              <a:t>4.2.2: Explain the impact of Porter's "five forces" on industry profits</a:t>
            </a:r>
            <a:endParaRPr/>
          </a:p>
          <a:p>
            <a:pPr marL="381000" lvl="1" indent="0" algn="l" rtl="0">
              <a:lnSpc>
                <a:spcPct val="90000"/>
              </a:lnSpc>
              <a:spcBef>
                <a:spcPts val="375"/>
              </a:spcBef>
              <a:spcAft>
                <a:spcPts val="0"/>
              </a:spcAft>
              <a:buSzPts val="2400"/>
              <a:buNone/>
            </a:pPr>
            <a:r>
              <a:rPr lang="en-US" sz="2000"/>
              <a:t>4.2.3: Explain competitor analysis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Common Frameworks for </a:t>
            </a:r>
            <a:br>
              <a:rPr lang="en-US"/>
            </a:br>
            <a:r>
              <a:rPr lang="en-US"/>
              <a:t>Evaluating the Business Environment</a:t>
            </a:r>
            <a:endParaRPr/>
          </a:p>
        </p:txBody>
      </p:sp>
      <p:sp>
        <p:nvSpPr>
          <p:cNvPr id="163" name="Google Shape;163;p1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Environmental scanning</a:t>
            </a:r>
            <a:endParaRPr/>
          </a:p>
          <a:p>
            <a:pPr marL="685800" lvl="1" indent="-285750" algn="l" rtl="0">
              <a:lnSpc>
                <a:spcPct val="90000"/>
              </a:lnSpc>
              <a:spcBef>
                <a:spcPts val="375"/>
              </a:spcBef>
              <a:spcAft>
                <a:spcPts val="0"/>
              </a:spcAft>
              <a:buSzPts val="2400"/>
              <a:buChar char="•"/>
            </a:pPr>
            <a:r>
              <a:rPr lang="en-US"/>
              <a:t>high-level, broad-based process of gathering, analyzing, and dispensing information for new strategies</a:t>
            </a:r>
            <a:endParaRPr/>
          </a:p>
          <a:p>
            <a:pPr marL="685800" lvl="1" indent="-285750" algn="l" rtl="0">
              <a:lnSpc>
                <a:spcPct val="90000"/>
              </a:lnSpc>
              <a:spcBef>
                <a:spcPts val="375"/>
              </a:spcBef>
              <a:spcAft>
                <a:spcPts val="0"/>
              </a:spcAft>
              <a:buSzPts val="2400"/>
              <a:buChar char="•"/>
            </a:pPr>
            <a:r>
              <a:rPr lang="en-US"/>
              <a:t>helps managers avoid being taken by surprise </a:t>
            </a:r>
            <a:endParaRPr/>
          </a:p>
          <a:p>
            <a:pPr marL="685800" lvl="1" indent="-285750" algn="l" rtl="0">
              <a:lnSpc>
                <a:spcPct val="90000"/>
              </a:lnSpc>
              <a:spcBef>
                <a:spcPts val="375"/>
              </a:spcBef>
              <a:spcAft>
                <a:spcPts val="0"/>
              </a:spcAft>
              <a:buSzPts val="2400"/>
              <a:buChar char="•"/>
            </a:pPr>
            <a:r>
              <a:rPr lang="en-US"/>
              <a:t>Entails getting both factual data and qualitative opinions</a:t>
            </a:r>
            <a:endParaRPr/>
          </a:p>
          <a:p>
            <a:pPr marL="38100" lvl="0" indent="0" algn="l" rtl="0">
              <a:lnSpc>
                <a:spcPct val="90000"/>
              </a:lnSpc>
              <a:spcBef>
                <a:spcPts val="750"/>
              </a:spcBef>
              <a:spcAft>
                <a:spcPts val="0"/>
              </a:spcAft>
              <a:buSzPts val="28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PESTEL </a:t>
            </a:r>
            <a:endParaRPr/>
          </a:p>
          <a:p>
            <a:pPr marL="685800" lvl="1" indent="-285750" algn="l" rtl="0">
              <a:lnSpc>
                <a:spcPct val="90000"/>
              </a:lnSpc>
              <a:spcBef>
                <a:spcPts val="375"/>
              </a:spcBef>
              <a:spcAft>
                <a:spcPts val="0"/>
              </a:spcAft>
              <a:buSzPts val="2400"/>
              <a:buChar char="•"/>
            </a:pPr>
            <a:r>
              <a:rPr lang="en-US"/>
              <a:t>organizing framework that allows decision makers to understand and make connections with a mass of information</a:t>
            </a:r>
            <a:endParaRPr/>
          </a:p>
          <a:p>
            <a:pPr marL="685800" lvl="1" indent="-285750" algn="l" rtl="0">
              <a:lnSpc>
                <a:spcPct val="90000"/>
              </a:lnSpc>
              <a:spcBef>
                <a:spcPts val="375"/>
              </a:spcBef>
              <a:spcAft>
                <a:spcPts val="0"/>
              </a:spcAft>
              <a:buSzPts val="2400"/>
              <a:buChar char="•"/>
            </a:pPr>
            <a:r>
              <a:rPr lang="en-US"/>
              <a:t>key macro-environmental factors in order to understand interactions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PESTEL Factors</a:t>
            </a:r>
            <a:endParaRPr/>
          </a:p>
        </p:txBody>
      </p:sp>
      <p:sp>
        <p:nvSpPr>
          <p:cNvPr id="170" name="Google Shape;170;p1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b="1"/>
              <a:t>P</a:t>
            </a:r>
            <a:r>
              <a:rPr lang="en-US"/>
              <a:t>olitical: function of how much government intrudes or is involved in organization’s operations- taxation/tariffs, regulations, elections, etc.</a:t>
            </a:r>
            <a:endParaRPr/>
          </a:p>
          <a:p>
            <a:pPr marL="342900" marR="0" lvl="0" indent="-304800" algn="l" rtl="0">
              <a:lnSpc>
                <a:spcPct val="90000"/>
              </a:lnSpc>
              <a:spcBef>
                <a:spcPts val="750"/>
              </a:spcBef>
              <a:spcAft>
                <a:spcPts val="0"/>
              </a:spcAft>
              <a:buClr>
                <a:schemeClr val="dk1"/>
              </a:buClr>
              <a:buSzPts val="2800"/>
              <a:buFont typeface="Arial"/>
              <a:buChar char="•"/>
            </a:pPr>
            <a:r>
              <a:rPr lang="en-US" b="1"/>
              <a:t>E</a:t>
            </a:r>
            <a:r>
              <a:rPr lang="en-US"/>
              <a:t>conomic: growth, employment, inflation, and interest rates- foreign operations will worry about exchange rates</a:t>
            </a:r>
            <a:endParaRPr/>
          </a:p>
          <a:p>
            <a:pPr marL="342900" marR="0" lvl="0" indent="-304800" algn="l" rtl="0">
              <a:lnSpc>
                <a:spcPct val="90000"/>
              </a:lnSpc>
              <a:spcBef>
                <a:spcPts val="750"/>
              </a:spcBef>
              <a:spcAft>
                <a:spcPts val="0"/>
              </a:spcAft>
              <a:buClr>
                <a:schemeClr val="dk1"/>
              </a:buClr>
              <a:buSzPts val="2800"/>
              <a:buFont typeface="Arial"/>
              <a:buChar char="•"/>
            </a:pPr>
            <a:r>
              <a:rPr lang="en-US" b="1"/>
              <a:t>S</a:t>
            </a:r>
            <a:r>
              <a:rPr lang="en-US"/>
              <a:t>ocial: demographics such as population growth, age distribution, and attitudes toward safety and health- rising rates of obesity as example</a:t>
            </a:r>
            <a:endParaRPr/>
          </a:p>
          <a:p>
            <a:pPr marL="342900" marR="0" lvl="0" indent="-304800" algn="l" rtl="0">
              <a:lnSpc>
                <a:spcPct val="90000"/>
              </a:lnSpc>
              <a:spcBef>
                <a:spcPts val="750"/>
              </a:spcBef>
              <a:spcAft>
                <a:spcPts val="0"/>
              </a:spcAft>
              <a:buClr>
                <a:schemeClr val="dk1"/>
              </a:buClr>
              <a:buSzPts val="2800"/>
              <a:buFont typeface="Arial"/>
              <a:buChar char="•"/>
            </a:pPr>
            <a:r>
              <a:rPr lang="en-US" b="1"/>
              <a:t>T</a:t>
            </a:r>
            <a:r>
              <a:rPr lang="en-US"/>
              <a:t>echnological: research and development, automation, and incentives</a:t>
            </a:r>
            <a:endParaRPr/>
          </a:p>
          <a:p>
            <a:pPr marL="342900" marR="0" lvl="0" indent="-304800" algn="l" rtl="0">
              <a:lnSpc>
                <a:spcPct val="90000"/>
              </a:lnSpc>
              <a:spcBef>
                <a:spcPts val="750"/>
              </a:spcBef>
              <a:spcAft>
                <a:spcPts val="0"/>
              </a:spcAft>
              <a:buClr>
                <a:schemeClr val="dk1"/>
              </a:buClr>
              <a:buSzPts val="2800"/>
              <a:buFont typeface="Arial"/>
              <a:buChar char="•"/>
            </a:pPr>
            <a:r>
              <a:rPr lang="en-US" b="1"/>
              <a:t>E</a:t>
            </a:r>
            <a:r>
              <a:rPr lang="en-US"/>
              <a:t>nvironmental: weather, climate change, air quality, natural disasters- risks with manufacturing, agriculture, tourism, and sports entertainment</a:t>
            </a:r>
            <a:endParaRPr/>
          </a:p>
          <a:p>
            <a:pPr marL="342900" marR="0" lvl="0" indent="-304800" algn="l" rtl="0">
              <a:lnSpc>
                <a:spcPct val="90000"/>
              </a:lnSpc>
              <a:spcBef>
                <a:spcPts val="750"/>
              </a:spcBef>
              <a:spcAft>
                <a:spcPts val="0"/>
              </a:spcAft>
              <a:buClr>
                <a:schemeClr val="dk1"/>
              </a:buClr>
              <a:buSzPts val="2800"/>
              <a:buFont typeface="Arial"/>
              <a:buChar char="•"/>
            </a:pPr>
            <a:r>
              <a:rPr lang="en-US" b="1"/>
              <a:t>L</a:t>
            </a:r>
            <a:r>
              <a:rPr lang="en-US"/>
              <a:t>egal: discrimination laws, consumer protection laws, and employment health and safety policies- antitrust, piracy, and copyright laws affect how organizations operate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Porter’s Five Forces </a:t>
            </a:r>
            <a:endParaRPr/>
          </a:p>
        </p:txBody>
      </p:sp>
      <p:sp>
        <p:nvSpPr>
          <p:cNvPr id="177" name="Google Shape;177;p1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Michael Porter, a well-known business consultant and professor at Harvard University, identified five critical external factors that affect strategies being developed by organizations in any industry. </a:t>
            </a:r>
            <a:endParaRPr/>
          </a:p>
          <a:p>
            <a:pPr marL="38100" lvl="0" indent="0" algn="l" rtl="0">
              <a:lnSpc>
                <a:spcPct val="90000"/>
              </a:lnSpc>
              <a:spcBef>
                <a:spcPts val="750"/>
              </a:spcBef>
              <a:spcAft>
                <a:spcPts val="0"/>
              </a:spcAft>
              <a:buSzPts val="2800"/>
              <a:buNone/>
            </a:pPr>
            <a:endParaRPr/>
          </a:p>
          <a:p>
            <a:pPr marL="38100" lvl="0" indent="0" algn="l" rtl="0">
              <a:lnSpc>
                <a:spcPct val="90000"/>
              </a:lnSpc>
              <a:spcBef>
                <a:spcPts val="750"/>
              </a:spcBef>
              <a:spcAft>
                <a:spcPts val="0"/>
              </a:spcAft>
              <a:buSzPts val="2800"/>
              <a:buNone/>
            </a:pPr>
            <a:r>
              <a:rPr lang="en-US"/>
              <a:t>This system, known as </a:t>
            </a:r>
            <a:r>
              <a:rPr lang="en-US" b="1"/>
              <a:t>Porter’s Five Forces</a:t>
            </a:r>
            <a:r>
              <a:rPr lang="en-US"/>
              <a:t>, has become an important management strategy tool.</a:t>
            </a:r>
            <a:endParaRPr/>
          </a:p>
          <a:p>
            <a:pPr marL="38100" lvl="0" indent="0" algn="l" rtl="0">
              <a:lnSpc>
                <a:spcPct val="90000"/>
              </a:lnSpc>
              <a:spcBef>
                <a:spcPts val="750"/>
              </a:spcBef>
              <a:spcAft>
                <a:spcPts val="0"/>
              </a:spcAft>
              <a:buSzPts val="2800"/>
              <a:buNone/>
            </a:pPr>
            <a:endParaRPr/>
          </a:p>
          <a:p>
            <a:pPr marL="38100" lvl="0" indent="0" algn="l" rtl="0">
              <a:lnSpc>
                <a:spcPct val="90000"/>
              </a:lnSpc>
              <a:spcBef>
                <a:spcPts val="750"/>
              </a:spcBef>
              <a:spcAft>
                <a:spcPts val="0"/>
              </a:spcAft>
              <a:buSzPts val="2800"/>
              <a:buNone/>
            </a:pPr>
            <a:r>
              <a:rPr lang="en-US"/>
              <a:t>It measures the competitiveness of an industry and thus its </a:t>
            </a:r>
            <a:r>
              <a:rPr lang="en-US" i="1"/>
              <a:t>attractiveness</a:t>
            </a:r>
            <a:r>
              <a:rPr lang="en-US"/>
              <a:t> or potential profitability. An </a:t>
            </a:r>
            <a:r>
              <a:rPr lang="en-US" i="1"/>
              <a:t>unattractive</a:t>
            </a:r>
            <a:r>
              <a:rPr lang="en-US"/>
              <a:t> industry is one in which the combination of these five forces acts to drive down overall profitability.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Porter’s Five Forces</a:t>
            </a:r>
            <a:endParaRPr/>
          </a:p>
        </p:txBody>
      </p:sp>
      <p:sp>
        <p:nvSpPr>
          <p:cNvPr id="184" name="Google Shape;184;p17"/>
          <p:cNvSpPr txBox="1">
            <a:spLocks noGrp="1"/>
          </p:cNvSpPr>
          <p:nvPr>
            <p:ph type="body" idx="1"/>
          </p:nvPr>
        </p:nvSpPr>
        <p:spPr>
          <a:xfrm>
            <a:off x="838200" y="1428060"/>
            <a:ext cx="10515600" cy="4351338"/>
          </a:xfrm>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Five critical external factors that affect strategies being developed by organizations in any industry</a:t>
            </a:r>
            <a:endParaRPr/>
          </a:p>
          <a:p>
            <a:pPr marL="342900" marR="0" lvl="0" indent="-304800" algn="l" rtl="0">
              <a:lnSpc>
                <a:spcPct val="90000"/>
              </a:lnSpc>
              <a:spcBef>
                <a:spcPts val="750"/>
              </a:spcBef>
              <a:spcAft>
                <a:spcPts val="0"/>
              </a:spcAft>
              <a:buClr>
                <a:schemeClr val="dk1"/>
              </a:buClr>
              <a:buSzPts val="2800"/>
              <a:buFont typeface="Arial"/>
              <a:buChar char="•"/>
            </a:pPr>
            <a:r>
              <a:rPr lang="en-US" b="1"/>
              <a:t>Threat of new entrants: </a:t>
            </a:r>
            <a:endParaRPr/>
          </a:p>
          <a:p>
            <a:pPr marL="685800" lvl="1" indent="-285750" algn="l" rtl="0">
              <a:lnSpc>
                <a:spcPct val="90000"/>
              </a:lnSpc>
              <a:spcBef>
                <a:spcPts val="375"/>
              </a:spcBef>
              <a:spcAft>
                <a:spcPts val="0"/>
              </a:spcAft>
              <a:buSzPts val="2400"/>
              <a:buChar char="•"/>
            </a:pPr>
            <a:r>
              <a:rPr lang="en-US"/>
              <a:t>threat that new competitors pose to existing business in industry</a:t>
            </a:r>
            <a:endParaRPr/>
          </a:p>
          <a:p>
            <a:pPr marL="342900" marR="0" lvl="0" indent="-304800" algn="l" rtl="0">
              <a:lnSpc>
                <a:spcPct val="90000"/>
              </a:lnSpc>
              <a:spcBef>
                <a:spcPts val="750"/>
              </a:spcBef>
              <a:spcAft>
                <a:spcPts val="0"/>
              </a:spcAft>
              <a:buClr>
                <a:schemeClr val="dk1"/>
              </a:buClr>
              <a:buSzPts val="2800"/>
              <a:buFont typeface="Arial"/>
              <a:buChar char="•"/>
            </a:pPr>
            <a:r>
              <a:rPr lang="en-US" b="1"/>
              <a:t>Threat of substitute products or services: </a:t>
            </a:r>
            <a:endParaRPr/>
          </a:p>
          <a:p>
            <a:pPr marL="685800" lvl="1" indent="-285750" algn="l" rtl="0">
              <a:lnSpc>
                <a:spcPct val="90000"/>
              </a:lnSpc>
              <a:spcBef>
                <a:spcPts val="375"/>
              </a:spcBef>
              <a:spcAft>
                <a:spcPts val="0"/>
              </a:spcAft>
              <a:buSzPts val="2400"/>
              <a:buChar char="•"/>
            </a:pPr>
            <a:r>
              <a:rPr lang="en-US"/>
              <a:t>different product or service but performs the same purpose in the mind of the consumer</a:t>
            </a:r>
            <a:endParaRPr/>
          </a:p>
          <a:p>
            <a:pPr marL="342900" marR="0" lvl="0" indent="-304800" algn="l" rtl="0">
              <a:lnSpc>
                <a:spcPct val="90000"/>
              </a:lnSpc>
              <a:spcBef>
                <a:spcPts val="750"/>
              </a:spcBef>
              <a:spcAft>
                <a:spcPts val="0"/>
              </a:spcAft>
              <a:buClr>
                <a:schemeClr val="dk1"/>
              </a:buClr>
              <a:buSzPts val="2800"/>
              <a:buFont typeface="Arial"/>
              <a:buChar char="•"/>
            </a:pPr>
            <a:r>
              <a:rPr lang="en-US" b="1"/>
              <a:t>Competitive rivalry within industry: </a:t>
            </a:r>
            <a:endParaRPr/>
          </a:p>
          <a:p>
            <a:pPr marL="685800" lvl="1" indent="-285750" algn="l" rtl="0">
              <a:lnSpc>
                <a:spcPct val="90000"/>
              </a:lnSpc>
              <a:spcBef>
                <a:spcPts val="375"/>
              </a:spcBef>
              <a:spcAft>
                <a:spcPts val="0"/>
              </a:spcAft>
              <a:buSzPts val="2400"/>
              <a:buChar char="•"/>
            </a:pPr>
            <a:r>
              <a:rPr lang="en-US"/>
              <a:t>intensity of competition is main force to determine profitability</a:t>
            </a:r>
            <a:endParaRPr/>
          </a:p>
          <a:p>
            <a:pPr marL="342900" marR="0" lvl="0" indent="-304800" algn="l" rtl="0">
              <a:lnSpc>
                <a:spcPct val="90000"/>
              </a:lnSpc>
              <a:spcBef>
                <a:spcPts val="750"/>
              </a:spcBef>
              <a:spcAft>
                <a:spcPts val="0"/>
              </a:spcAft>
              <a:buClr>
                <a:schemeClr val="dk1"/>
              </a:buClr>
              <a:buSzPts val="2800"/>
              <a:buFont typeface="Arial"/>
              <a:buChar char="•"/>
            </a:pPr>
            <a:r>
              <a:rPr lang="en-US" b="1"/>
              <a:t>Bargaining power of buyers: </a:t>
            </a:r>
            <a:endParaRPr/>
          </a:p>
          <a:p>
            <a:pPr marL="685800" lvl="1" indent="-285750" algn="l" rtl="0">
              <a:lnSpc>
                <a:spcPct val="90000"/>
              </a:lnSpc>
              <a:spcBef>
                <a:spcPts val="375"/>
              </a:spcBef>
              <a:spcAft>
                <a:spcPts val="0"/>
              </a:spcAft>
              <a:buSzPts val="2400"/>
              <a:buChar char="•"/>
            </a:pPr>
            <a:r>
              <a:rPr lang="en-US"/>
              <a:t>amount of pressure customers can put on a seller</a:t>
            </a:r>
            <a:endParaRPr/>
          </a:p>
          <a:p>
            <a:pPr marL="342900" marR="0" lvl="0" indent="-304800" algn="l" rtl="0">
              <a:lnSpc>
                <a:spcPct val="90000"/>
              </a:lnSpc>
              <a:spcBef>
                <a:spcPts val="750"/>
              </a:spcBef>
              <a:spcAft>
                <a:spcPts val="0"/>
              </a:spcAft>
              <a:buClr>
                <a:schemeClr val="dk1"/>
              </a:buClr>
              <a:buSzPts val="2800"/>
              <a:buFont typeface="Arial"/>
              <a:buChar char="•"/>
            </a:pPr>
            <a:r>
              <a:rPr lang="en-US" b="1"/>
              <a:t>Bargaining power of suppliers: </a:t>
            </a:r>
            <a:endParaRPr/>
          </a:p>
          <a:p>
            <a:pPr marL="685800" lvl="1" indent="-285750" algn="l" rtl="0">
              <a:lnSpc>
                <a:spcPct val="90000"/>
              </a:lnSpc>
              <a:spcBef>
                <a:spcPts val="375"/>
              </a:spcBef>
              <a:spcAft>
                <a:spcPts val="0"/>
              </a:spcAft>
              <a:buSzPts val="2400"/>
              <a:buChar char="•"/>
            </a:pPr>
            <a:r>
              <a:rPr lang="en-US"/>
              <a:t>limits ability of the seller to make a profit- can pressure buyers by raising prices, lowering quality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Competitor Analysis</a:t>
            </a:r>
            <a:endParaRPr/>
          </a:p>
        </p:txBody>
      </p:sp>
      <p:sp>
        <p:nvSpPr>
          <p:cNvPr id="191" name="Google Shape;191;p1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A robust competitive analysis will allow you to focus on those companies that will compete for customers in your target market.</a:t>
            </a:r>
            <a:endParaRPr sz="2400"/>
          </a:p>
          <a:p>
            <a:pPr marL="342900" marR="0" lvl="0" indent="-304800" algn="l" rtl="0">
              <a:lnSpc>
                <a:spcPct val="90000"/>
              </a:lnSpc>
              <a:spcBef>
                <a:spcPts val="750"/>
              </a:spcBef>
              <a:spcAft>
                <a:spcPts val="0"/>
              </a:spcAft>
              <a:buClr>
                <a:schemeClr val="dk1"/>
              </a:buClr>
              <a:buSzPts val="2800"/>
              <a:buFont typeface="Arial"/>
              <a:buChar char="•"/>
            </a:pPr>
            <a:r>
              <a:rPr lang="en-US" sz="2400"/>
              <a:t>A company’s analysis looks at a competitor and inquires about:</a:t>
            </a:r>
            <a:endParaRPr/>
          </a:p>
          <a:p>
            <a:pPr marL="685800" lvl="1" indent="-285750" algn="l" rtl="0">
              <a:lnSpc>
                <a:spcPct val="90000"/>
              </a:lnSpc>
              <a:spcBef>
                <a:spcPts val="375"/>
              </a:spcBef>
              <a:spcAft>
                <a:spcPts val="0"/>
              </a:spcAft>
              <a:buSzPts val="2400"/>
              <a:buChar char="•"/>
            </a:pPr>
            <a:r>
              <a:rPr lang="en-US" sz="2000"/>
              <a:t>General Background information </a:t>
            </a:r>
            <a:endParaRPr/>
          </a:p>
          <a:p>
            <a:pPr marL="685800" lvl="1" indent="-285750" algn="l" rtl="0">
              <a:lnSpc>
                <a:spcPct val="90000"/>
              </a:lnSpc>
              <a:spcBef>
                <a:spcPts val="375"/>
              </a:spcBef>
              <a:spcAft>
                <a:spcPts val="0"/>
              </a:spcAft>
              <a:buSzPts val="2400"/>
              <a:buChar char="•"/>
            </a:pPr>
            <a:r>
              <a:rPr lang="en-US" sz="2000"/>
              <a:t>Financial inquiries</a:t>
            </a:r>
            <a:endParaRPr/>
          </a:p>
          <a:p>
            <a:pPr marL="685800" lvl="1" indent="-285750" algn="l" rtl="0">
              <a:lnSpc>
                <a:spcPct val="90000"/>
              </a:lnSpc>
              <a:spcBef>
                <a:spcPts val="375"/>
              </a:spcBef>
              <a:spcAft>
                <a:spcPts val="0"/>
              </a:spcAft>
              <a:buSzPts val="2400"/>
              <a:buChar char="•"/>
            </a:pPr>
            <a:r>
              <a:rPr lang="en-US" sz="2000"/>
              <a:t>Products that they sell </a:t>
            </a:r>
            <a:endParaRPr/>
          </a:p>
          <a:p>
            <a:pPr marL="685800" lvl="1" indent="-285750" algn="l" rtl="0">
              <a:lnSpc>
                <a:spcPct val="90000"/>
              </a:lnSpc>
              <a:spcBef>
                <a:spcPts val="375"/>
              </a:spcBef>
              <a:spcAft>
                <a:spcPts val="0"/>
              </a:spcAft>
              <a:buSzPts val="2400"/>
              <a:buChar char="•"/>
            </a:pPr>
            <a:r>
              <a:rPr lang="en-US" sz="2000"/>
              <a:t>Customers that they serve</a:t>
            </a:r>
            <a:endParaRPr/>
          </a:p>
          <a:p>
            <a:pPr marL="685800" lvl="1" indent="-285750" algn="l" rtl="0">
              <a:lnSpc>
                <a:spcPct val="90000"/>
              </a:lnSpc>
              <a:spcBef>
                <a:spcPts val="375"/>
              </a:spcBef>
              <a:spcAft>
                <a:spcPts val="0"/>
              </a:spcAft>
              <a:buSzPts val="2400"/>
              <a:buChar char="•"/>
            </a:pPr>
            <a:r>
              <a:rPr lang="en-US" sz="2000"/>
              <a:t>Advertising and Sales distribution channels</a:t>
            </a:r>
            <a:endParaRPr/>
          </a:p>
          <a:p>
            <a:pPr marL="685800" lvl="1" indent="-285750" algn="l" rtl="0">
              <a:lnSpc>
                <a:spcPct val="90000"/>
              </a:lnSpc>
              <a:spcBef>
                <a:spcPts val="375"/>
              </a:spcBef>
              <a:spcAft>
                <a:spcPts val="0"/>
              </a:spcAft>
              <a:buSzPts val="2400"/>
              <a:buChar char="•"/>
            </a:pPr>
            <a:r>
              <a:rPr lang="en-US" sz="2000"/>
              <a:t>Personnel and their plans for hiring </a:t>
            </a:r>
            <a:endParaRPr/>
          </a:p>
          <a:p>
            <a:pPr marL="685800" lvl="1" indent="-133350" algn="l" rtl="0">
              <a:lnSpc>
                <a:spcPct val="90000"/>
              </a:lnSpc>
              <a:spcBef>
                <a:spcPts val="375"/>
              </a:spcBef>
              <a:spcAft>
                <a:spcPts val="0"/>
              </a:spcAft>
              <a:buSzPts val="2400"/>
              <a:buNone/>
            </a:pPr>
            <a:endParaRPr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74a014e723_0_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Practice Question 1</a:t>
            </a:r>
            <a:endParaRPr dirty="0"/>
          </a:p>
        </p:txBody>
      </p:sp>
      <p:sp>
        <p:nvSpPr>
          <p:cNvPr id="198" name="Google Shape;198;g74a014e723_0_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None/>
            </a:pPr>
            <a:r>
              <a:rPr lang="en-US"/>
              <a:t>What resources would be valuable to a researcher to conduct a competitive analysis?</a:t>
            </a:r>
            <a:endParaRPr/>
          </a:p>
          <a:p>
            <a:pPr marL="457200" marR="0" lvl="0" indent="-406400" algn="l" rtl="0">
              <a:lnSpc>
                <a:spcPct val="90000"/>
              </a:lnSpc>
              <a:spcBef>
                <a:spcPts val="750"/>
              </a:spcBef>
              <a:spcAft>
                <a:spcPts val="0"/>
              </a:spcAft>
              <a:buSzPts val="2800"/>
              <a:buAutoNum type="arabicPeriod"/>
            </a:pPr>
            <a:r>
              <a:rPr lang="en-US"/>
              <a:t>Competitor's annual report and quarterly filings.</a:t>
            </a:r>
            <a:endParaRPr/>
          </a:p>
          <a:p>
            <a:pPr marL="457200" marR="0" lvl="0" indent="-406400" algn="l" rtl="0">
              <a:lnSpc>
                <a:spcPct val="90000"/>
              </a:lnSpc>
              <a:spcBef>
                <a:spcPts val="0"/>
              </a:spcBef>
              <a:spcAft>
                <a:spcPts val="0"/>
              </a:spcAft>
              <a:buSzPts val="2800"/>
              <a:buAutoNum type="arabicPeriod"/>
            </a:pPr>
            <a:r>
              <a:rPr lang="en-US"/>
              <a:t>Independant industry analysts reports.</a:t>
            </a:r>
            <a:endParaRPr/>
          </a:p>
          <a:p>
            <a:pPr marL="457200" marR="0" lvl="0" indent="-406400" algn="l" rtl="0">
              <a:lnSpc>
                <a:spcPct val="90000"/>
              </a:lnSpc>
              <a:spcBef>
                <a:spcPts val="0"/>
              </a:spcBef>
              <a:spcAft>
                <a:spcPts val="0"/>
              </a:spcAft>
              <a:buSzPts val="2800"/>
              <a:buAutoNum type="arabicPeriod"/>
            </a:pPr>
            <a:r>
              <a:rPr lang="en-US"/>
              <a:t>Consumer focus groups.</a:t>
            </a:r>
            <a:endParaRPr/>
          </a:p>
          <a:p>
            <a:pPr marL="457200" marR="0" lvl="0" indent="-406400" algn="l" rtl="0">
              <a:lnSpc>
                <a:spcPct val="90000"/>
              </a:lnSpc>
              <a:spcBef>
                <a:spcPts val="0"/>
              </a:spcBef>
              <a:spcAft>
                <a:spcPts val="0"/>
              </a:spcAft>
              <a:buSzPts val="2800"/>
              <a:buAutoNum type="arabicPeriod"/>
            </a:pPr>
            <a:r>
              <a:rPr lang="en-US"/>
              <a:t>Search engine analysis.</a:t>
            </a:r>
            <a:endParaRPr/>
          </a:p>
          <a:p>
            <a:pPr marL="457200" marR="0" lvl="0" indent="-406400" algn="l" rtl="0">
              <a:lnSpc>
                <a:spcPct val="90000"/>
              </a:lnSpc>
              <a:spcBef>
                <a:spcPts val="0"/>
              </a:spcBef>
              <a:spcAft>
                <a:spcPts val="0"/>
              </a:spcAft>
              <a:buSzPts val="2800"/>
              <a:buAutoNum type="arabicPeriod"/>
            </a:pPr>
            <a:r>
              <a:rPr lang="en-US"/>
              <a:t>Observations from ex-employees (Glassdoor, etc.).</a:t>
            </a:r>
            <a:endParaRPr/>
          </a:p>
          <a:p>
            <a:pPr marL="457200" marR="0" lvl="0" indent="-406400" algn="l" rtl="0">
              <a:lnSpc>
                <a:spcPct val="90000"/>
              </a:lnSpc>
              <a:spcBef>
                <a:spcPts val="0"/>
              </a:spcBef>
              <a:spcAft>
                <a:spcPts val="0"/>
              </a:spcAft>
              <a:buSzPts val="2800"/>
              <a:buAutoNum type="arabicPeriod"/>
            </a:pPr>
            <a:r>
              <a:rPr lang="en-US"/>
              <a:t>Social media. </a:t>
            </a:r>
            <a:endParaRPr/>
          </a:p>
          <a:p>
            <a:pPr marL="457200" marR="0" lvl="0" indent="-406400" algn="l" rtl="0">
              <a:lnSpc>
                <a:spcPct val="90000"/>
              </a:lnSpc>
              <a:spcBef>
                <a:spcPts val="0"/>
              </a:spcBef>
              <a:spcAft>
                <a:spcPts val="0"/>
              </a:spcAft>
              <a:buSzPts val="2800"/>
              <a:buAutoNum type="arabicPeriod"/>
            </a:pPr>
            <a:r>
              <a:rPr lang="en-US"/>
              <a:t>Competitor press releases and public statements.</a:t>
            </a:r>
            <a:endParaRPr/>
          </a:p>
          <a:p>
            <a:pPr marL="457200" marR="0" lvl="0" indent="-406400" algn="l" rtl="0">
              <a:lnSpc>
                <a:spcPct val="90000"/>
              </a:lnSpc>
              <a:spcBef>
                <a:spcPts val="0"/>
              </a:spcBef>
              <a:spcAft>
                <a:spcPts val="0"/>
              </a:spcAft>
              <a:buSzPts val="2800"/>
              <a:buAutoNum type="arabicPeriod"/>
            </a:pPr>
            <a:r>
              <a:rPr lang="en-US"/>
              <a:t>Secret shoppers.</a:t>
            </a:r>
            <a:endParaRPr/>
          </a:p>
          <a:p>
            <a:pPr marL="457200" marR="0" lvl="0" indent="-406400" algn="l" rtl="0">
              <a:lnSpc>
                <a:spcPct val="90000"/>
              </a:lnSpc>
              <a:spcBef>
                <a:spcPts val="0"/>
              </a:spcBef>
              <a:spcAft>
                <a:spcPts val="0"/>
              </a:spcAft>
              <a:buSzPts val="2800"/>
              <a:buAutoNum type="arabicPeriod"/>
            </a:pPr>
            <a:r>
              <a:rPr lang="en-US"/>
              <a:t>Interviews with common vendors.</a:t>
            </a:r>
            <a:endParaRPr/>
          </a:p>
          <a:p>
            <a:pPr marL="457200" marR="0" lvl="0" indent="0" algn="l" rtl="0">
              <a:lnSpc>
                <a:spcPct val="90000"/>
              </a:lnSpc>
              <a:spcBef>
                <a:spcPts val="750"/>
              </a:spcBef>
              <a:spcAft>
                <a:spcPts val="0"/>
              </a:spcAft>
              <a:buNone/>
            </a:pPr>
            <a:endParaRPr/>
          </a:p>
          <a:p>
            <a:pPr marL="685800" lvl="1" indent="-133350" algn="l" rtl="0">
              <a:lnSpc>
                <a:spcPct val="90000"/>
              </a:lnSpc>
              <a:spcBef>
                <a:spcPts val="375"/>
              </a:spcBef>
              <a:spcAft>
                <a:spcPts val="0"/>
              </a:spcAft>
              <a:buSzPts val="2400"/>
              <a:buNone/>
            </a:pP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Module Learning Outcomes</a:t>
            </a:r>
            <a:endParaRPr/>
          </a:p>
        </p:txBody>
      </p:sp>
      <p:sp>
        <p:nvSpPr>
          <p:cNvPr id="80" name="Google Shape;80;p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Explain the components and considerations of strategic management</a:t>
            </a:r>
            <a:endParaRPr/>
          </a:p>
          <a:p>
            <a:pPr marL="38100" lvl="0" indent="0" algn="l" rtl="0">
              <a:lnSpc>
                <a:spcPct val="90000"/>
              </a:lnSpc>
              <a:spcBef>
                <a:spcPts val="750"/>
              </a:spcBef>
              <a:spcAft>
                <a:spcPts val="0"/>
              </a:spcAft>
              <a:buSzPts val="2800"/>
              <a:buNone/>
            </a:pPr>
            <a:endParaRPr/>
          </a:p>
          <a:p>
            <a:pPr marL="381000" lvl="1" indent="0" algn="l" rtl="0">
              <a:lnSpc>
                <a:spcPct val="90000"/>
              </a:lnSpc>
              <a:spcBef>
                <a:spcPts val="375"/>
              </a:spcBef>
              <a:spcAft>
                <a:spcPts val="0"/>
              </a:spcAft>
              <a:buSzPts val="2400"/>
              <a:buNone/>
            </a:pPr>
            <a:r>
              <a:rPr lang="en-US" u="sng">
                <a:solidFill>
                  <a:schemeClr val="hlink"/>
                </a:solidFill>
                <a:hlinkClick r:id="rId3" action="ppaction://hlinksldjump"/>
              </a:rPr>
              <a:t>4.1: Explain the role of strategy in management</a:t>
            </a:r>
            <a:endParaRPr/>
          </a:p>
          <a:p>
            <a:pPr marL="381000" lvl="1" indent="0" algn="l" rtl="0">
              <a:lnSpc>
                <a:spcPct val="90000"/>
              </a:lnSpc>
              <a:spcBef>
                <a:spcPts val="375"/>
              </a:spcBef>
              <a:spcAft>
                <a:spcPts val="0"/>
              </a:spcAft>
              <a:buSzPts val="2400"/>
              <a:buNone/>
            </a:pPr>
            <a:r>
              <a:rPr lang="en-US" u="sng">
                <a:solidFill>
                  <a:schemeClr val="hlink"/>
                </a:solidFill>
                <a:hlinkClick r:id="rId4" action="ppaction://hlinksldjump"/>
              </a:rPr>
              <a:t>4.2: Describe common frameworks used to evaluate the business environment</a:t>
            </a:r>
            <a:endParaRPr/>
          </a:p>
          <a:p>
            <a:pPr marL="381000" lvl="1" indent="0" algn="l" rtl="0">
              <a:lnSpc>
                <a:spcPct val="90000"/>
              </a:lnSpc>
              <a:spcBef>
                <a:spcPts val="375"/>
              </a:spcBef>
              <a:spcAft>
                <a:spcPts val="0"/>
              </a:spcAft>
              <a:buSzPts val="2400"/>
              <a:buNone/>
            </a:pPr>
            <a:r>
              <a:rPr lang="en-US" u="sng">
                <a:solidFill>
                  <a:schemeClr val="hlink"/>
                </a:solidFill>
                <a:hlinkClick r:id="rId5" action="ppaction://hlinksldjump"/>
              </a:rPr>
              <a:t>4.3: Describe common frameworks used for situational analysis</a:t>
            </a:r>
            <a:endParaRPr/>
          </a:p>
          <a:p>
            <a:pPr marL="381000" lvl="1" indent="0" algn="l" rtl="0">
              <a:lnSpc>
                <a:spcPct val="90000"/>
              </a:lnSpc>
              <a:spcBef>
                <a:spcPts val="375"/>
              </a:spcBef>
              <a:spcAft>
                <a:spcPts val="0"/>
              </a:spcAft>
              <a:buSzPts val="2400"/>
              <a:buNone/>
            </a:pPr>
            <a:r>
              <a:rPr lang="en-US" u="sng">
                <a:solidFill>
                  <a:schemeClr val="hlink"/>
                </a:solidFill>
                <a:hlinkClick r:id="rId6" action="ppaction://hlinksldjump"/>
              </a:rPr>
              <a:t>4.4: Explain the stages of strategy, and describe the common types of business strategies</a:t>
            </a:r>
            <a:endParaRPr/>
          </a:p>
          <a:p>
            <a:pPr marL="381000" lvl="1" indent="0" algn="l" rtl="0">
              <a:lnSpc>
                <a:spcPct val="90000"/>
              </a:lnSpc>
              <a:spcBef>
                <a:spcPts val="375"/>
              </a:spcBef>
              <a:spcAft>
                <a:spcPts val="0"/>
              </a:spcAft>
              <a:buSzPts val="2400"/>
              <a:buNone/>
            </a:pPr>
            <a:r>
              <a:rPr lang="en-US" u="sng">
                <a:solidFill>
                  <a:schemeClr val="hlink"/>
                </a:solidFill>
                <a:hlinkClick r:id="rId7" action="ppaction://hlinksldjump"/>
              </a:rPr>
              <a:t>4.5: Explain the key aspects of the environment that can affect strategy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Activity: PESTLE vs Porter’s Five Forces</a:t>
            </a:r>
            <a:endParaRPr/>
          </a:p>
        </p:txBody>
      </p:sp>
      <p:sp>
        <p:nvSpPr>
          <p:cNvPr id="205" name="Google Shape;205;p1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Compare and contrast the value of using the PESTLE process and Porter’s Five Forces for completing an environmental scan for a business. What are the negative and positive aspects of both approaches? </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r>
              <a:rPr lang="en-US"/>
              <a:t>Use examples of businesses to discuss your answers.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0"/>
          <p:cNvSpPr txBox="1">
            <a:spLocks noGrp="1"/>
          </p:cNvSpPr>
          <p:nvPr>
            <p:ph type="title"/>
          </p:nvPr>
        </p:nvSpPr>
        <p:spPr>
          <a:xfrm>
            <a:off x="2152650" y="2103438"/>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Present: PESTLE vs Porter’s Five Forces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Common Frameworks for Situational Analysis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Common Frameworks for Situational Analysis</a:t>
            </a:r>
            <a:endParaRPr/>
          </a:p>
        </p:txBody>
      </p:sp>
      <p:sp>
        <p:nvSpPr>
          <p:cNvPr id="222" name="Google Shape;222;p2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4.3: Describe common frameworks used for situational analysis </a:t>
            </a:r>
            <a:endParaRPr/>
          </a:p>
          <a:p>
            <a:pPr marL="400050" lvl="1" indent="0" algn="l" rtl="0">
              <a:lnSpc>
                <a:spcPct val="90000"/>
              </a:lnSpc>
              <a:spcBef>
                <a:spcPts val="375"/>
              </a:spcBef>
              <a:spcAft>
                <a:spcPts val="0"/>
              </a:spcAft>
              <a:buSzPts val="2400"/>
              <a:buNone/>
            </a:pPr>
            <a:r>
              <a:rPr lang="en-US"/>
              <a:t>4.3.1: Differentiate among five components of industry environment: customers, competitors, suppliers, regulations, and advocacy groups</a:t>
            </a:r>
            <a:endParaRPr/>
          </a:p>
          <a:p>
            <a:pPr marL="400050" lvl="1" indent="0" algn="l" rtl="0">
              <a:lnSpc>
                <a:spcPct val="90000"/>
              </a:lnSpc>
              <a:spcBef>
                <a:spcPts val="375"/>
              </a:spcBef>
              <a:spcAft>
                <a:spcPts val="0"/>
              </a:spcAft>
              <a:buSzPts val="2400"/>
              <a:buNone/>
            </a:pPr>
            <a:r>
              <a:rPr lang="en-US"/>
              <a:t>4.3.2: Explain SWOT</a:t>
            </a:r>
            <a:endParaRPr/>
          </a:p>
          <a:p>
            <a:pPr marL="400050" lvl="1" indent="0" algn="l" rtl="0">
              <a:lnSpc>
                <a:spcPct val="90000"/>
              </a:lnSpc>
              <a:spcBef>
                <a:spcPts val="375"/>
              </a:spcBef>
              <a:spcAft>
                <a:spcPts val="0"/>
              </a:spcAft>
              <a:buSzPts val="2400"/>
              <a:buNone/>
            </a:pPr>
            <a:r>
              <a:rPr lang="en-US"/>
              <a:t>4.3.3: Explain the resource-based view of strategy</a:t>
            </a:r>
            <a:endParaRPr/>
          </a:p>
          <a:p>
            <a:pPr marL="38100" lvl="0" indent="0" algn="l" rtl="0">
              <a:lnSpc>
                <a:spcPct val="90000"/>
              </a:lnSpc>
              <a:spcBef>
                <a:spcPts val="750"/>
              </a:spcBef>
              <a:spcAft>
                <a:spcPts val="0"/>
              </a:spcAft>
              <a:buSzPts val="28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sz="3000"/>
              <a:t>Understanding Common Frameworks for Situational Analysis</a:t>
            </a:r>
            <a:endParaRPr/>
          </a:p>
        </p:txBody>
      </p:sp>
      <p:sp>
        <p:nvSpPr>
          <p:cNvPr id="229" name="Google Shape;229;p2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Situational Analysis </a:t>
            </a:r>
            <a:endParaRPr/>
          </a:p>
          <a:p>
            <a:pPr marL="685800" lvl="1" indent="-285750" algn="l" rtl="0">
              <a:lnSpc>
                <a:spcPct val="90000"/>
              </a:lnSpc>
              <a:spcBef>
                <a:spcPts val="375"/>
              </a:spcBef>
              <a:spcAft>
                <a:spcPts val="0"/>
              </a:spcAft>
              <a:buSzPts val="2400"/>
              <a:buChar char="•"/>
            </a:pPr>
            <a:r>
              <a:rPr lang="en-US"/>
              <a:t>Looks more closely at external and internal conditions that affect particular organization</a:t>
            </a:r>
            <a:endParaRPr/>
          </a:p>
          <a:p>
            <a:pPr marL="685800" lvl="1" indent="-285750" algn="l" rtl="0">
              <a:lnSpc>
                <a:spcPct val="90000"/>
              </a:lnSpc>
              <a:spcBef>
                <a:spcPts val="375"/>
              </a:spcBef>
              <a:spcAft>
                <a:spcPts val="0"/>
              </a:spcAft>
              <a:buSzPts val="2400"/>
              <a:buChar char="•"/>
            </a:pPr>
            <a:r>
              <a:rPr lang="en-US"/>
              <a:t>Considers what impact these factors may have on a specific organization</a:t>
            </a:r>
            <a:endParaRPr/>
          </a:p>
          <a:p>
            <a:pPr marL="38100" lvl="0" indent="0" algn="l" rtl="0">
              <a:lnSpc>
                <a:spcPct val="90000"/>
              </a:lnSpc>
              <a:spcBef>
                <a:spcPts val="750"/>
              </a:spcBef>
              <a:spcAft>
                <a:spcPts val="0"/>
              </a:spcAft>
              <a:buSzPts val="2800"/>
              <a:buNone/>
            </a:pPr>
            <a:endParaRPr/>
          </a:p>
          <a:p>
            <a:pPr marL="38100" lvl="0" indent="0" algn="l" rtl="0">
              <a:lnSpc>
                <a:spcPct val="90000"/>
              </a:lnSpc>
              <a:spcBef>
                <a:spcPts val="750"/>
              </a:spcBef>
              <a:spcAft>
                <a:spcPts val="0"/>
              </a:spcAft>
              <a:buSzPts val="2800"/>
              <a:buNone/>
            </a:pPr>
            <a:r>
              <a:rPr lang="en-US"/>
              <a:t>Five Key Components for Situational Analysis</a:t>
            </a:r>
            <a:endParaRPr/>
          </a:p>
          <a:p>
            <a:pPr marL="685800" lvl="1" indent="-285750" algn="l" rtl="0">
              <a:lnSpc>
                <a:spcPct val="90000"/>
              </a:lnSpc>
              <a:spcBef>
                <a:spcPts val="375"/>
              </a:spcBef>
              <a:spcAft>
                <a:spcPts val="0"/>
              </a:spcAft>
              <a:buSzPts val="2400"/>
              <a:buChar char="•"/>
            </a:pPr>
            <a:r>
              <a:rPr lang="en-US"/>
              <a:t>Customers </a:t>
            </a:r>
            <a:endParaRPr/>
          </a:p>
          <a:p>
            <a:pPr marL="685800" lvl="1" indent="-285750" algn="l" rtl="0">
              <a:lnSpc>
                <a:spcPct val="90000"/>
              </a:lnSpc>
              <a:spcBef>
                <a:spcPts val="375"/>
              </a:spcBef>
              <a:spcAft>
                <a:spcPts val="0"/>
              </a:spcAft>
              <a:buSzPts val="2400"/>
              <a:buChar char="•"/>
            </a:pPr>
            <a:r>
              <a:rPr lang="en-US"/>
              <a:t>Competitors</a:t>
            </a:r>
            <a:endParaRPr/>
          </a:p>
          <a:p>
            <a:pPr marL="685800" lvl="1" indent="-285750" algn="l" rtl="0">
              <a:lnSpc>
                <a:spcPct val="90000"/>
              </a:lnSpc>
              <a:spcBef>
                <a:spcPts val="375"/>
              </a:spcBef>
              <a:spcAft>
                <a:spcPts val="0"/>
              </a:spcAft>
              <a:buSzPts val="2400"/>
              <a:buChar char="•"/>
            </a:pPr>
            <a:r>
              <a:rPr lang="en-US"/>
              <a:t>Suppliers</a:t>
            </a:r>
            <a:endParaRPr/>
          </a:p>
          <a:p>
            <a:pPr marL="685800" lvl="1" indent="-285750" algn="l" rtl="0">
              <a:lnSpc>
                <a:spcPct val="90000"/>
              </a:lnSpc>
              <a:spcBef>
                <a:spcPts val="375"/>
              </a:spcBef>
              <a:spcAft>
                <a:spcPts val="0"/>
              </a:spcAft>
              <a:buSzPts val="2400"/>
              <a:buChar char="•"/>
            </a:pPr>
            <a:r>
              <a:rPr lang="en-US"/>
              <a:t>Government</a:t>
            </a:r>
            <a:endParaRPr/>
          </a:p>
          <a:p>
            <a:pPr marL="685800" lvl="1" indent="-285750" algn="l" rtl="0">
              <a:lnSpc>
                <a:spcPct val="90000"/>
              </a:lnSpc>
              <a:spcBef>
                <a:spcPts val="375"/>
              </a:spcBef>
              <a:spcAft>
                <a:spcPts val="0"/>
              </a:spcAft>
              <a:buSzPts val="2400"/>
              <a:buChar char="•"/>
            </a:pPr>
            <a:r>
              <a:rPr lang="en-US"/>
              <a:t>Legal issues (regulations and advocacy)</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Situational Analysis Components</a:t>
            </a:r>
            <a:endParaRPr/>
          </a:p>
        </p:txBody>
      </p:sp>
      <p:sp>
        <p:nvSpPr>
          <p:cNvPr id="235" name="Google Shape;235;p2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b="1"/>
              <a:t>Customers: </a:t>
            </a:r>
            <a:r>
              <a:rPr lang="en-US"/>
              <a:t>identify target customer, understand specific customer needs, show how product or service meets those needs</a:t>
            </a:r>
            <a:endParaRPr/>
          </a:p>
          <a:p>
            <a:pPr marL="342900" marR="0" lvl="0" indent="-304800" algn="l" rtl="0">
              <a:lnSpc>
                <a:spcPct val="90000"/>
              </a:lnSpc>
              <a:spcBef>
                <a:spcPts val="750"/>
              </a:spcBef>
              <a:spcAft>
                <a:spcPts val="0"/>
              </a:spcAft>
              <a:buClr>
                <a:schemeClr val="dk1"/>
              </a:buClr>
              <a:buSzPts val="2800"/>
              <a:buFont typeface="Arial"/>
              <a:buChar char="•"/>
            </a:pPr>
            <a:r>
              <a:rPr lang="en-US" b="1"/>
              <a:t>Competitors: </a:t>
            </a:r>
            <a:r>
              <a:rPr lang="en-US"/>
              <a:t>must be able to identify specific competitors and assess potential for taking market share</a:t>
            </a:r>
            <a:endParaRPr/>
          </a:p>
          <a:p>
            <a:pPr marL="342900" marR="0" lvl="0" indent="-304800" algn="l" rtl="0">
              <a:lnSpc>
                <a:spcPct val="90000"/>
              </a:lnSpc>
              <a:spcBef>
                <a:spcPts val="750"/>
              </a:spcBef>
              <a:spcAft>
                <a:spcPts val="0"/>
              </a:spcAft>
              <a:buClr>
                <a:schemeClr val="dk1"/>
              </a:buClr>
              <a:buSzPts val="2800"/>
              <a:buFont typeface="Arial"/>
              <a:buChar char="•"/>
            </a:pPr>
            <a:r>
              <a:rPr lang="en-US" b="1"/>
              <a:t>Suppliers: </a:t>
            </a:r>
            <a:r>
              <a:rPr lang="en-US"/>
              <a:t>supply chain is a system comprised of organizations, information, resources, etc. that brings products to consumer</a:t>
            </a:r>
            <a:endParaRPr/>
          </a:p>
          <a:p>
            <a:pPr marL="342900" marR="0" lvl="0" indent="-304800" algn="l" rtl="0">
              <a:lnSpc>
                <a:spcPct val="90000"/>
              </a:lnSpc>
              <a:spcBef>
                <a:spcPts val="750"/>
              </a:spcBef>
              <a:spcAft>
                <a:spcPts val="0"/>
              </a:spcAft>
              <a:buClr>
                <a:schemeClr val="dk1"/>
              </a:buClr>
              <a:buSzPts val="2800"/>
              <a:buFont typeface="Arial"/>
              <a:buChar char="•"/>
            </a:pPr>
            <a:r>
              <a:rPr lang="en-US" b="1"/>
              <a:t>Regulations: </a:t>
            </a:r>
            <a:r>
              <a:rPr lang="en-US"/>
              <a:t>affects investment and spending, corporate image, and risk management- greater burden on small companies unless exempted due to size</a:t>
            </a:r>
            <a:endParaRPr/>
          </a:p>
          <a:p>
            <a:pPr marL="342900" marR="0" lvl="0" indent="-304800" algn="l" rtl="0">
              <a:lnSpc>
                <a:spcPct val="90000"/>
              </a:lnSpc>
              <a:spcBef>
                <a:spcPts val="750"/>
              </a:spcBef>
              <a:spcAft>
                <a:spcPts val="0"/>
              </a:spcAft>
              <a:buClr>
                <a:schemeClr val="dk1"/>
              </a:buClr>
              <a:buSzPts val="2800"/>
              <a:buFont typeface="Arial"/>
              <a:buChar char="•"/>
            </a:pPr>
            <a:r>
              <a:rPr lang="en-US" b="1"/>
              <a:t>Advocacy Groups</a:t>
            </a:r>
            <a:r>
              <a:rPr lang="en-US"/>
              <a:t>: aim is to influence public opinion, public policy, and company behavior- represent political, economic, and social interests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What Does a Situational Analysis Provide? </a:t>
            </a:r>
            <a:endParaRPr/>
          </a:p>
        </p:txBody>
      </p:sp>
      <p:sp>
        <p:nvSpPr>
          <p:cNvPr id="242" name="Google Shape;242;p2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A Customer Analysis :</a:t>
            </a:r>
            <a:endParaRPr/>
          </a:p>
          <a:p>
            <a:pPr marL="342900" lvl="0" indent="-304800" algn="l" rtl="0">
              <a:lnSpc>
                <a:spcPct val="90000"/>
              </a:lnSpc>
              <a:spcBef>
                <a:spcPts val="750"/>
              </a:spcBef>
              <a:spcAft>
                <a:spcPts val="0"/>
              </a:spcAft>
              <a:buSzPts val="2800"/>
              <a:buChar char="•"/>
            </a:pPr>
            <a:r>
              <a:rPr lang="en-US"/>
              <a:t>Identifies the target customer. </a:t>
            </a:r>
            <a:endParaRPr/>
          </a:p>
          <a:p>
            <a:pPr marL="685800" lvl="1" indent="-285750" algn="l" rtl="0">
              <a:lnSpc>
                <a:spcPct val="90000"/>
              </a:lnSpc>
              <a:spcBef>
                <a:spcPts val="375"/>
              </a:spcBef>
              <a:spcAft>
                <a:spcPts val="0"/>
              </a:spcAft>
              <a:buSzPts val="2400"/>
              <a:buChar char="•"/>
            </a:pPr>
            <a:r>
              <a:rPr lang="en-US"/>
              <a:t>Is this customer base growing or is it decreasing? </a:t>
            </a:r>
            <a:endParaRPr/>
          </a:p>
          <a:p>
            <a:pPr marL="685800" lvl="1" indent="-285750" algn="l" rtl="0">
              <a:lnSpc>
                <a:spcPct val="90000"/>
              </a:lnSpc>
              <a:spcBef>
                <a:spcPts val="375"/>
              </a:spcBef>
              <a:spcAft>
                <a:spcPts val="0"/>
              </a:spcAft>
              <a:buSzPts val="2400"/>
              <a:buChar char="•"/>
            </a:pPr>
            <a:r>
              <a:rPr lang="en-US"/>
              <a:t>What are your customer demographics (age, income, location, gender, politics, etc.)? What is the revenue of these customers? </a:t>
            </a:r>
            <a:endParaRPr/>
          </a:p>
          <a:p>
            <a:pPr marL="685800" lvl="1" indent="-285750" algn="l" rtl="0">
              <a:lnSpc>
                <a:spcPct val="90000"/>
              </a:lnSpc>
              <a:spcBef>
                <a:spcPts val="375"/>
              </a:spcBef>
              <a:spcAft>
                <a:spcPts val="0"/>
              </a:spcAft>
              <a:buSzPts val="2400"/>
              <a:buChar char="•"/>
            </a:pPr>
            <a:r>
              <a:rPr lang="en-US"/>
              <a:t>How much discretionary income do they have?</a:t>
            </a:r>
            <a:endParaRPr/>
          </a:p>
          <a:p>
            <a:pPr marL="400050" lvl="1" indent="0" algn="l" rtl="0">
              <a:lnSpc>
                <a:spcPct val="90000"/>
              </a:lnSpc>
              <a:spcBef>
                <a:spcPts val="375"/>
              </a:spcBef>
              <a:spcAft>
                <a:spcPts val="0"/>
              </a:spcAft>
              <a:buSzPts val="2400"/>
              <a:buNone/>
            </a:pPr>
            <a:endParaRPr/>
          </a:p>
          <a:p>
            <a:pPr marL="342900" lvl="0" indent="-304800" algn="l" rtl="0">
              <a:lnSpc>
                <a:spcPct val="90000"/>
              </a:lnSpc>
              <a:spcBef>
                <a:spcPts val="750"/>
              </a:spcBef>
              <a:spcAft>
                <a:spcPts val="0"/>
              </a:spcAft>
              <a:buSzPts val="2800"/>
              <a:buChar char="•"/>
            </a:pPr>
            <a:r>
              <a:rPr lang="en-US"/>
              <a:t>Builds understanding of the specific customer needs </a:t>
            </a:r>
            <a:endParaRPr/>
          </a:p>
          <a:p>
            <a:pPr marL="685800" lvl="1" indent="-285750" algn="l" rtl="0">
              <a:lnSpc>
                <a:spcPct val="90000"/>
              </a:lnSpc>
              <a:spcBef>
                <a:spcPts val="375"/>
              </a:spcBef>
              <a:spcAft>
                <a:spcPts val="0"/>
              </a:spcAft>
              <a:buSzPts val="2400"/>
              <a:buChar char="•"/>
            </a:pPr>
            <a:r>
              <a:rPr lang="en-US"/>
              <a:t>Why do they buy certain brands? </a:t>
            </a:r>
            <a:endParaRPr/>
          </a:p>
          <a:p>
            <a:pPr marL="685800" lvl="1" indent="-285750" algn="l" rtl="0">
              <a:lnSpc>
                <a:spcPct val="90000"/>
              </a:lnSpc>
              <a:spcBef>
                <a:spcPts val="375"/>
              </a:spcBef>
              <a:spcAft>
                <a:spcPts val="0"/>
              </a:spcAft>
              <a:buSzPts val="2400"/>
              <a:buChar char="•"/>
            </a:pPr>
            <a:r>
              <a:rPr lang="en-US"/>
              <a:t>How do make their purchasing decisions? </a:t>
            </a:r>
            <a:endParaRPr/>
          </a:p>
          <a:p>
            <a:pPr marL="685800" lvl="1" indent="-285750" algn="l" rtl="0">
              <a:lnSpc>
                <a:spcPct val="90000"/>
              </a:lnSpc>
              <a:spcBef>
                <a:spcPts val="375"/>
              </a:spcBef>
              <a:spcAft>
                <a:spcPts val="0"/>
              </a:spcAft>
              <a:buSzPts val="2400"/>
              <a:buChar char="•"/>
            </a:pPr>
            <a:r>
              <a:rPr lang="en-US"/>
              <a:t>Do they purchase in person or online?</a:t>
            </a:r>
            <a:endParaRPr/>
          </a:p>
          <a:p>
            <a:pPr marL="400050" lvl="1" indent="0" algn="l" rtl="0">
              <a:lnSpc>
                <a:spcPct val="90000"/>
              </a:lnSpc>
              <a:spcBef>
                <a:spcPts val="375"/>
              </a:spcBef>
              <a:spcAft>
                <a:spcPts val="0"/>
              </a:spcAft>
              <a:buSzPts val="2400"/>
              <a:buNone/>
            </a:pPr>
            <a:endParaRPr/>
          </a:p>
          <a:p>
            <a:pPr marL="342900" lvl="0" indent="-304800" algn="l" rtl="0">
              <a:lnSpc>
                <a:spcPct val="90000"/>
              </a:lnSpc>
              <a:spcBef>
                <a:spcPts val="750"/>
              </a:spcBef>
              <a:spcAft>
                <a:spcPts val="0"/>
              </a:spcAft>
              <a:buSzPts val="2800"/>
              <a:buChar char="•"/>
            </a:pPr>
            <a:r>
              <a:rPr lang="en-US"/>
              <a:t>Shows if and how your product or service meets those needs.</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Competitors, Suppliers, and Regulations </a:t>
            </a:r>
            <a:endParaRPr/>
          </a:p>
        </p:txBody>
      </p:sp>
      <p:sp>
        <p:nvSpPr>
          <p:cNvPr id="249" name="Google Shape;249;p26"/>
          <p:cNvSpPr txBox="1">
            <a:spLocks noGrp="1"/>
          </p:cNvSpPr>
          <p:nvPr>
            <p:ph type="body" idx="1"/>
          </p:nvPr>
        </p:nvSpPr>
        <p:spPr>
          <a:xfrm>
            <a:off x="838200" y="1406525"/>
            <a:ext cx="105156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identify an organization’s specific </a:t>
            </a:r>
            <a:r>
              <a:rPr lang="en-US" b="1"/>
              <a:t>competitors</a:t>
            </a:r>
            <a:r>
              <a:rPr lang="en-US"/>
              <a:t> and assess their potential for taking market share. </a:t>
            </a:r>
            <a:endParaRPr/>
          </a:p>
          <a:p>
            <a:pPr marL="685800" lvl="1" indent="-285750" algn="l" rtl="0">
              <a:lnSpc>
                <a:spcPct val="90000"/>
              </a:lnSpc>
              <a:spcBef>
                <a:spcPts val="375"/>
              </a:spcBef>
              <a:spcAft>
                <a:spcPts val="0"/>
              </a:spcAft>
              <a:buSzPts val="2400"/>
              <a:buChar char="•"/>
            </a:pPr>
            <a:r>
              <a:rPr lang="en-US"/>
              <a:t>be aware of future initiatives of the competition (as much as is possible)</a:t>
            </a:r>
            <a:endParaRPr/>
          </a:p>
          <a:p>
            <a:pPr marL="685800" lvl="1" indent="-285750" algn="l" rtl="0">
              <a:lnSpc>
                <a:spcPct val="90000"/>
              </a:lnSpc>
              <a:spcBef>
                <a:spcPts val="375"/>
              </a:spcBef>
              <a:spcAft>
                <a:spcPts val="0"/>
              </a:spcAft>
              <a:buSzPts val="2400"/>
              <a:buChar char="•"/>
            </a:pPr>
            <a:r>
              <a:rPr lang="en-US"/>
              <a:t> examine the competitors’ financial and marketing performances.</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The </a:t>
            </a:r>
            <a:r>
              <a:rPr lang="en-US" b="1"/>
              <a:t>supply chain</a:t>
            </a:r>
            <a:r>
              <a:rPr lang="en-US"/>
              <a:t> is a system comprised of organizations, information, resources, people, technology, and activities that bring products or services from a supplier to a consumer. </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Complying with </a:t>
            </a:r>
            <a:r>
              <a:rPr lang="en-US" b="1"/>
              <a:t>regulations</a:t>
            </a:r>
            <a:r>
              <a:rPr lang="en-US"/>
              <a:t> often involves a trade-off between short-term profits and long-term public relations and social responsibility.</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Advocacy groups are also known as special interest groups, public interest groups, environmental groups, or political support groups.</a:t>
            </a:r>
            <a:endParaRPr/>
          </a:p>
          <a:p>
            <a:pPr marL="685800" lvl="1" indent="-285750" algn="l" rtl="0">
              <a:lnSpc>
                <a:spcPct val="90000"/>
              </a:lnSpc>
              <a:spcBef>
                <a:spcPts val="375"/>
              </a:spcBef>
              <a:spcAft>
                <a:spcPts val="0"/>
              </a:spcAft>
              <a:buSzPts val="2400"/>
              <a:buChar char="•"/>
            </a:pPr>
            <a:r>
              <a:rPr lang="en-US"/>
              <a:t> influence public opinion, public policy, and company behavior.</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SWOT: A Situational Analysis Summary</a:t>
            </a:r>
            <a:endParaRPr dirty="0"/>
          </a:p>
        </p:txBody>
      </p:sp>
      <p:sp>
        <p:nvSpPr>
          <p:cNvPr id="256" name="Google Shape;256;p27"/>
          <p:cNvSpPr txBox="1">
            <a:spLocks noGrp="1"/>
          </p:cNvSpPr>
          <p:nvPr>
            <p:ph type="body" idx="1"/>
          </p:nvPr>
        </p:nvSpPr>
        <p:spPr>
          <a:xfrm>
            <a:off x="838200" y="1825625"/>
            <a:ext cx="5430157"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Method that examines internal strengths and weaknesses of an organization and external opportunities/threats</a:t>
            </a:r>
            <a:endParaRPr dirty="0"/>
          </a:p>
          <a:p>
            <a:pPr marL="38100" lvl="0" indent="0" algn="l" rtl="0">
              <a:lnSpc>
                <a:spcPct val="90000"/>
              </a:lnSpc>
              <a:spcBef>
                <a:spcPts val="750"/>
              </a:spcBef>
              <a:spcAft>
                <a:spcPts val="0"/>
              </a:spcAft>
              <a:buSzPts val="2800"/>
              <a:buNone/>
            </a:pP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SWOT</a:t>
            </a:r>
            <a:endParaRPr dirty="0"/>
          </a:p>
          <a:p>
            <a:pPr marL="685800" lvl="1" indent="-285750" algn="l" rtl="0">
              <a:lnSpc>
                <a:spcPct val="90000"/>
              </a:lnSpc>
              <a:spcBef>
                <a:spcPts val="375"/>
              </a:spcBef>
              <a:spcAft>
                <a:spcPts val="0"/>
              </a:spcAft>
              <a:buSzPts val="2400"/>
              <a:buChar char="•"/>
            </a:pPr>
            <a:r>
              <a:rPr lang="en-US" dirty="0"/>
              <a:t>Strengths- particular skills and resources to pursue goals effectively</a:t>
            </a:r>
            <a:endParaRPr dirty="0"/>
          </a:p>
          <a:p>
            <a:pPr marL="685800" lvl="1" indent="-285750" algn="l" rtl="0">
              <a:lnSpc>
                <a:spcPct val="90000"/>
              </a:lnSpc>
              <a:spcBef>
                <a:spcPts val="375"/>
              </a:spcBef>
              <a:spcAft>
                <a:spcPts val="0"/>
              </a:spcAft>
              <a:buSzPts val="2400"/>
              <a:buChar char="•"/>
            </a:pPr>
            <a:r>
              <a:rPr lang="en-US" dirty="0"/>
              <a:t>Weaknesses- where it is lacking resources and prevented from pursing goals</a:t>
            </a:r>
            <a:endParaRPr dirty="0"/>
          </a:p>
          <a:p>
            <a:pPr marL="685800" lvl="1" indent="-285750" algn="l" rtl="0">
              <a:lnSpc>
                <a:spcPct val="90000"/>
              </a:lnSpc>
              <a:spcBef>
                <a:spcPts val="375"/>
              </a:spcBef>
              <a:spcAft>
                <a:spcPts val="0"/>
              </a:spcAft>
              <a:buSzPts val="2400"/>
              <a:buChar char="•"/>
            </a:pPr>
            <a:r>
              <a:rPr lang="en-US" dirty="0"/>
              <a:t>Opportunities- conditions favorable to organization</a:t>
            </a:r>
            <a:endParaRPr dirty="0"/>
          </a:p>
          <a:p>
            <a:pPr marL="685800" lvl="1" indent="-285750" algn="l" rtl="0">
              <a:lnSpc>
                <a:spcPct val="90000"/>
              </a:lnSpc>
              <a:spcBef>
                <a:spcPts val="375"/>
              </a:spcBef>
              <a:spcAft>
                <a:spcPts val="0"/>
              </a:spcAft>
              <a:buSzPts val="2400"/>
              <a:buChar char="•"/>
            </a:pPr>
            <a:r>
              <a:rPr lang="en-US" dirty="0"/>
              <a:t>Threats- conditions that prevent organization from achieving its goals</a:t>
            </a:r>
            <a:endParaRPr dirty="0"/>
          </a:p>
        </p:txBody>
      </p:sp>
      <p:pic>
        <p:nvPicPr>
          <p:cNvPr id="1030" name="Picture 6" descr="SWOT Analysis. SWOT stands for strengths, weaknesses, opportunities, and threats. Categories are External origin, or attributes of the environment, and Internal origin, or attributes of the organization. Other categories are helpful to achieving the object and harmful to achieving the objective. Strengths are of internal origin and helpful. Weaknesses are of internal origins and harmful. Opportunities are of external origin and helpful. Threats are of external origin and harmful.">
            <a:extLst>
              <a:ext uri="{FF2B5EF4-FFF2-40B4-BE49-F238E27FC236}">
                <a16:creationId xmlns:a16="http://schemas.microsoft.com/office/drawing/2014/main" xmlns="" id="{0D5B7CDB-077B-F64A-9E5B-9E6C9741CE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1129" y="1501504"/>
            <a:ext cx="4960379" cy="51673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Practice Question 2</a:t>
            </a:r>
            <a:r>
              <a:rPr lang="en-US" dirty="0"/>
              <a:t/>
            </a:r>
            <a:br>
              <a:rPr lang="en-US" dirty="0"/>
            </a:br>
            <a:endParaRPr dirty="0"/>
          </a:p>
        </p:txBody>
      </p:sp>
      <p:sp>
        <p:nvSpPr>
          <p:cNvPr id="264" name="Google Shape;264;p2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750"/>
              </a:spcBef>
              <a:spcAft>
                <a:spcPts val="0"/>
              </a:spcAft>
              <a:buNone/>
            </a:pPr>
            <a:r>
              <a:rPr lang="en-US"/>
              <a:t>To which quadrant of a SWOT analysis would this example belong?</a:t>
            </a:r>
            <a:endParaRPr/>
          </a:p>
          <a:p>
            <a:pPr marL="0" lvl="0" indent="0" algn="l" rtl="0">
              <a:lnSpc>
                <a:spcPct val="90000"/>
              </a:lnSpc>
              <a:spcBef>
                <a:spcPts val="750"/>
              </a:spcBef>
              <a:spcAft>
                <a:spcPts val="0"/>
              </a:spcAft>
              <a:buNone/>
            </a:pPr>
            <a:endParaRPr/>
          </a:p>
          <a:p>
            <a:pPr marL="0" lvl="0" indent="0" algn="l" rtl="0">
              <a:lnSpc>
                <a:spcPct val="90000"/>
              </a:lnSpc>
              <a:spcBef>
                <a:spcPts val="750"/>
              </a:spcBef>
              <a:spcAft>
                <a:spcPts val="0"/>
              </a:spcAft>
              <a:buNone/>
            </a:pPr>
            <a:r>
              <a:rPr lang="en-US"/>
              <a:t>“-Vertical Integration: competitors have control of supply and distribution channels to control the market.</a:t>
            </a:r>
            <a:endParaRPr/>
          </a:p>
          <a:p>
            <a:pPr marL="0" lvl="0" indent="0" algn="l" rtl="0">
              <a:lnSpc>
                <a:spcPct val="90000"/>
              </a:lnSpc>
              <a:spcBef>
                <a:spcPts val="750"/>
              </a:spcBef>
              <a:spcAft>
                <a:spcPts val="0"/>
              </a:spcAft>
              <a:buNone/>
            </a:pPr>
            <a:r>
              <a:rPr lang="en-US"/>
              <a:t>-Price fluctuations: prices of ingredients are elastic and fluctuate without warning.</a:t>
            </a:r>
            <a:endParaRPr/>
          </a:p>
          <a:p>
            <a:pPr marL="0" lvl="0" indent="0" algn="l" rtl="0">
              <a:lnSpc>
                <a:spcPct val="90000"/>
              </a:lnSpc>
              <a:spcBef>
                <a:spcPts val="750"/>
              </a:spcBef>
              <a:spcAft>
                <a:spcPts val="0"/>
              </a:spcAft>
              <a:buNone/>
            </a:pPr>
            <a:r>
              <a:rPr lang="en-US"/>
              <a:t>-Marketing costs: competitive marketing campaigns need to be extensive and are quite expensive.”</a:t>
            </a:r>
            <a:endParaRPr/>
          </a:p>
          <a:p>
            <a:pPr marL="0" lvl="0" indent="0" algn="l" rtl="0">
              <a:lnSpc>
                <a:spcPct val="90000"/>
              </a:lnSpc>
              <a:spcBef>
                <a:spcPts val="750"/>
              </a:spcBef>
              <a:spcAft>
                <a:spcPts val="0"/>
              </a:spcAft>
              <a:buNone/>
            </a:pPr>
            <a:endParaRPr/>
          </a:p>
          <a:p>
            <a:pPr marL="457200" lvl="0" indent="-406400" algn="l" rtl="0">
              <a:lnSpc>
                <a:spcPct val="90000"/>
              </a:lnSpc>
              <a:spcBef>
                <a:spcPts val="750"/>
              </a:spcBef>
              <a:spcAft>
                <a:spcPts val="0"/>
              </a:spcAft>
              <a:buSzPts val="2800"/>
              <a:buAutoNum type="arabicPeriod"/>
            </a:pPr>
            <a:r>
              <a:rPr lang="en-US"/>
              <a:t>Strengths</a:t>
            </a:r>
            <a:endParaRPr/>
          </a:p>
          <a:p>
            <a:pPr marL="457200" lvl="0" indent="-406400" algn="l" rtl="0">
              <a:lnSpc>
                <a:spcPct val="90000"/>
              </a:lnSpc>
              <a:spcBef>
                <a:spcPts val="0"/>
              </a:spcBef>
              <a:spcAft>
                <a:spcPts val="0"/>
              </a:spcAft>
              <a:buSzPts val="2800"/>
              <a:buAutoNum type="arabicPeriod"/>
            </a:pPr>
            <a:r>
              <a:rPr lang="en-US"/>
              <a:t>Weaknesses</a:t>
            </a:r>
            <a:endParaRPr/>
          </a:p>
          <a:p>
            <a:pPr marL="457200" lvl="0" indent="-406400" algn="l" rtl="0">
              <a:lnSpc>
                <a:spcPct val="90000"/>
              </a:lnSpc>
              <a:spcBef>
                <a:spcPts val="0"/>
              </a:spcBef>
              <a:spcAft>
                <a:spcPts val="0"/>
              </a:spcAft>
              <a:buSzPts val="2800"/>
              <a:buAutoNum type="arabicPeriod"/>
            </a:pPr>
            <a:r>
              <a:rPr lang="en-US"/>
              <a:t>Opportunities</a:t>
            </a:r>
            <a:endParaRPr/>
          </a:p>
          <a:p>
            <a:pPr marL="457200" lvl="0" indent="-406400" algn="l" rtl="0">
              <a:lnSpc>
                <a:spcPct val="90000"/>
              </a:lnSpc>
              <a:spcBef>
                <a:spcPts val="0"/>
              </a:spcBef>
              <a:spcAft>
                <a:spcPts val="0"/>
              </a:spcAft>
              <a:buSzPts val="2800"/>
              <a:buAutoNum type="arabicPeriod"/>
            </a:pPr>
            <a:r>
              <a:rPr lang="en-US"/>
              <a:t>Threats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The Role of Strategy in Management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74a014e723_0_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Resource-based View Strategic Approach (RBV)</a:t>
            </a:r>
            <a:br>
              <a:rPr lang="en-US"/>
            </a:br>
            <a:endParaRPr/>
          </a:p>
        </p:txBody>
      </p:sp>
      <p:sp>
        <p:nvSpPr>
          <p:cNvPr id="271" name="Google Shape;271;g74a014e723_0_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The </a:t>
            </a:r>
            <a:r>
              <a:rPr lang="en-US" b="1"/>
              <a:t>resource-based view (RBV)</a:t>
            </a:r>
            <a:r>
              <a:rPr lang="en-US"/>
              <a:t> argues that focusing on an organization’s strengths is essential to achieve a sustained competitive advantage.</a:t>
            </a:r>
            <a:endParaRPr/>
          </a:p>
          <a:p>
            <a:pPr marL="38100" lvl="0" indent="0" algn="l" rtl="0">
              <a:lnSpc>
                <a:spcPct val="90000"/>
              </a:lnSpc>
              <a:spcBef>
                <a:spcPts val="750"/>
              </a:spcBef>
              <a:spcAft>
                <a:spcPts val="0"/>
              </a:spcAft>
              <a:buSzPts val="2800"/>
              <a:buNone/>
            </a:pPr>
            <a:endParaRPr/>
          </a:p>
          <a:p>
            <a:pPr marL="342900" lvl="0" indent="-304800" algn="l" rtl="0">
              <a:lnSpc>
                <a:spcPct val="90000"/>
              </a:lnSpc>
              <a:spcBef>
                <a:spcPts val="750"/>
              </a:spcBef>
              <a:spcAft>
                <a:spcPts val="0"/>
              </a:spcAft>
              <a:buSzPts val="2800"/>
              <a:buChar char="•"/>
            </a:pPr>
            <a:r>
              <a:rPr lang="en-US" b="1"/>
              <a:t>Tangible assets</a:t>
            </a:r>
            <a:r>
              <a:rPr lang="en-US"/>
              <a:t> are physical things such as land, equipment and machines, and real estate. Although they are necessary, they aren’t unique and competitors can fairly easily acquire these kinds of assets.</a:t>
            </a:r>
            <a:endParaRPr/>
          </a:p>
          <a:p>
            <a:pPr marL="342900" lvl="0" indent="-127000" algn="l" rtl="0">
              <a:lnSpc>
                <a:spcPct val="90000"/>
              </a:lnSpc>
              <a:spcBef>
                <a:spcPts val="750"/>
              </a:spcBef>
              <a:spcAft>
                <a:spcPts val="0"/>
              </a:spcAft>
              <a:buSzPts val="2800"/>
              <a:buNone/>
            </a:pPr>
            <a:endParaRPr/>
          </a:p>
          <a:p>
            <a:pPr marL="342900" lvl="0" indent="-304800" algn="l" rtl="0">
              <a:lnSpc>
                <a:spcPct val="90000"/>
              </a:lnSpc>
              <a:spcBef>
                <a:spcPts val="750"/>
              </a:spcBef>
              <a:spcAft>
                <a:spcPts val="0"/>
              </a:spcAft>
              <a:buSzPts val="2800"/>
              <a:buChar char="•"/>
            </a:pPr>
            <a:r>
              <a:rPr lang="en-US" b="1"/>
              <a:t>Intangible assets </a:t>
            </a:r>
            <a:r>
              <a:rPr lang="en-US"/>
              <a:t>are anything an organization can own that is not physical. Examples include brand names, intellectual property, and the organization’s reputation and goodwill. These kinds of assets are not easily acquired and usually contribute heavily toward a sustained competitive advantage.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VRIO Framework</a:t>
            </a:r>
            <a:br>
              <a:rPr lang="en-US"/>
            </a:br>
            <a:endParaRPr/>
          </a:p>
        </p:txBody>
      </p:sp>
      <p:sp>
        <p:nvSpPr>
          <p:cNvPr id="278" name="Google Shape;278;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VRIO stands for the four key characteristics that a resource must have if it is to produce sustained competitive advantage.</a:t>
            </a:r>
            <a:endParaRPr/>
          </a:p>
          <a:p>
            <a:pPr marL="38100" lvl="0" indent="0" algn="l" rtl="0">
              <a:lnSpc>
                <a:spcPct val="90000"/>
              </a:lnSpc>
              <a:spcBef>
                <a:spcPts val="750"/>
              </a:spcBef>
              <a:spcAft>
                <a:spcPts val="0"/>
              </a:spcAft>
              <a:buSzPts val="2800"/>
              <a:buNone/>
            </a:pPr>
            <a:endParaRPr/>
          </a:p>
          <a:p>
            <a:pPr marL="342900" lvl="0" indent="-304800" algn="l" rtl="0">
              <a:lnSpc>
                <a:spcPct val="90000"/>
              </a:lnSpc>
              <a:spcBef>
                <a:spcPts val="750"/>
              </a:spcBef>
              <a:spcAft>
                <a:spcPts val="0"/>
              </a:spcAft>
              <a:buSzPts val="2800"/>
              <a:buChar char="•"/>
            </a:pPr>
            <a:r>
              <a:rPr lang="en-US" b="1"/>
              <a:t>Valuable.</a:t>
            </a:r>
            <a:r>
              <a:rPr lang="en-US"/>
              <a:t> A resource is valuable if it enables the company to take advantage of opportunities or defend against threats.  </a:t>
            </a:r>
            <a:endParaRPr/>
          </a:p>
          <a:p>
            <a:pPr marL="342900" lvl="0" indent="-304800" algn="l" rtl="0">
              <a:lnSpc>
                <a:spcPct val="90000"/>
              </a:lnSpc>
              <a:spcBef>
                <a:spcPts val="750"/>
              </a:spcBef>
              <a:spcAft>
                <a:spcPts val="0"/>
              </a:spcAft>
              <a:buSzPts val="2800"/>
              <a:buChar char="•"/>
            </a:pPr>
            <a:r>
              <a:rPr lang="en-US" b="1"/>
              <a:t>Rare. </a:t>
            </a:r>
            <a:r>
              <a:rPr lang="en-US"/>
              <a:t>If only one or two companies can acquire a resource it is considered rare.  </a:t>
            </a:r>
            <a:endParaRPr/>
          </a:p>
          <a:p>
            <a:pPr marL="342900" lvl="0" indent="-304800" algn="l" rtl="0">
              <a:lnSpc>
                <a:spcPct val="90000"/>
              </a:lnSpc>
              <a:spcBef>
                <a:spcPts val="750"/>
              </a:spcBef>
              <a:spcAft>
                <a:spcPts val="0"/>
              </a:spcAft>
              <a:buSzPts val="2800"/>
              <a:buChar char="•"/>
            </a:pPr>
            <a:r>
              <a:rPr lang="en-US" b="1"/>
              <a:t>Inimitable.</a:t>
            </a:r>
            <a:r>
              <a:rPr lang="en-US"/>
              <a:t> If another organization can’t copy, buy, or find a replacement for the resource, it is </a:t>
            </a:r>
            <a:r>
              <a:rPr lang="en-US" i="1"/>
              <a:t>inimitable</a:t>
            </a:r>
            <a:r>
              <a:rPr lang="en-US"/>
              <a:t>.  </a:t>
            </a:r>
            <a:endParaRPr/>
          </a:p>
          <a:p>
            <a:pPr marL="342900" lvl="0" indent="-304800" algn="l" rtl="0">
              <a:lnSpc>
                <a:spcPct val="90000"/>
              </a:lnSpc>
              <a:spcBef>
                <a:spcPts val="750"/>
              </a:spcBef>
              <a:spcAft>
                <a:spcPts val="0"/>
              </a:spcAft>
              <a:buSzPts val="2800"/>
              <a:buChar char="•"/>
            </a:pPr>
            <a:r>
              <a:rPr lang="en-US" b="1"/>
              <a:t>Organized to capture value. </a:t>
            </a:r>
            <a:r>
              <a:rPr lang="en-US"/>
              <a:t>The three characteristics listed earlier are “necessary but not sufficient conditions” to achieve a sustained competitive advantage.  </a:t>
            </a:r>
            <a:endParaRPr/>
          </a:p>
          <a:p>
            <a:pPr marL="38100" lvl="0" indent="0" algn="l" rtl="0">
              <a:lnSpc>
                <a:spcPct val="90000"/>
              </a:lnSpc>
              <a:spcBef>
                <a:spcPts val="750"/>
              </a:spcBef>
              <a:spcAft>
                <a:spcPts val="0"/>
              </a:spcAft>
              <a:buSzPts val="2800"/>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Stages and Types of Strategy</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Stages and Types of Strategy</a:t>
            </a:r>
            <a:endParaRPr/>
          </a:p>
        </p:txBody>
      </p:sp>
      <p:sp>
        <p:nvSpPr>
          <p:cNvPr id="290" name="Google Shape;290;p3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4.4: Explain the stages of strategy, and describe the common types of business strategies </a:t>
            </a:r>
            <a:endParaRPr/>
          </a:p>
          <a:p>
            <a:pPr marL="400050" lvl="1" indent="0" algn="l" rtl="0">
              <a:lnSpc>
                <a:spcPct val="90000"/>
              </a:lnSpc>
              <a:spcBef>
                <a:spcPts val="375"/>
              </a:spcBef>
              <a:spcAft>
                <a:spcPts val="0"/>
              </a:spcAft>
              <a:buSzPts val="2400"/>
              <a:buNone/>
            </a:pPr>
            <a:r>
              <a:rPr lang="en-US"/>
              <a:t>4.4.1: Explain the stages of strategy</a:t>
            </a:r>
            <a:endParaRPr/>
          </a:p>
          <a:p>
            <a:pPr marL="400050" lvl="1" indent="0" algn="l" rtl="0">
              <a:lnSpc>
                <a:spcPct val="90000"/>
              </a:lnSpc>
              <a:spcBef>
                <a:spcPts val="375"/>
              </a:spcBef>
              <a:spcAft>
                <a:spcPts val="0"/>
              </a:spcAft>
              <a:buSzPts val="2400"/>
              <a:buNone/>
            </a:pPr>
            <a:r>
              <a:rPr lang="en-US"/>
              <a:t>4.4.2: Explain Porter's general types of competitive strategies</a:t>
            </a:r>
            <a:endParaRPr/>
          </a:p>
          <a:p>
            <a:pPr marL="400050" lvl="1" indent="0" algn="l" rtl="0">
              <a:lnSpc>
                <a:spcPct val="90000"/>
              </a:lnSpc>
              <a:spcBef>
                <a:spcPts val="375"/>
              </a:spcBef>
              <a:spcAft>
                <a:spcPts val="0"/>
              </a:spcAft>
              <a:buSzPts val="2400"/>
              <a:buNone/>
            </a:pPr>
            <a:r>
              <a:rPr lang="en-US"/>
              <a:t>4.4.3: Explain e-commerce strategy</a:t>
            </a:r>
            <a:endParaRPr/>
          </a:p>
          <a:p>
            <a:pPr marL="38100" lvl="0" indent="0" algn="l" rtl="0">
              <a:lnSpc>
                <a:spcPct val="90000"/>
              </a:lnSpc>
              <a:spcBef>
                <a:spcPts val="750"/>
              </a:spcBef>
              <a:spcAft>
                <a:spcPts val="0"/>
              </a:spcAft>
              <a:buSzPts val="2800"/>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Strategic Management Process</a:t>
            </a:r>
            <a:endParaRPr/>
          </a:p>
        </p:txBody>
      </p:sp>
      <p:sp>
        <p:nvSpPr>
          <p:cNvPr id="297" name="Google Shape;297;p3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Strategic Objectives and Analysis: </a:t>
            </a:r>
            <a:endParaRPr/>
          </a:p>
          <a:p>
            <a:pPr marL="685800" lvl="1" indent="-285750" algn="l" rtl="0">
              <a:lnSpc>
                <a:spcPct val="90000"/>
              </a:lnSpc>
              <a:spcBef>
                <a:spcPts val="375"/>
              </a:spcBef>
              <a:spcAft>
                <a:spcPts val="0"/>
              </a:spcAft>
              <a:buSzPts val="2400"/>
              <a:buChar char="•"/>
            </a:pPr>
            <a:r>
              <a:rPr lang="en-US"/>
              <a:t>defines vision, mission, and values combined with PESTEL and SWOT</a:t>
            </a:r>
            <a:endParaRPr/>
          </a:p>
          <a:p>
            <a:pPr marL="419100" lvl="1" indent="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Strategic Formulation: </a:t>
            </a:r>
            <a:endParaRPr/>
          </a:p>
          <a:p>
            <a:pPr marL="685800" lvl="1" indent="-285750" algn="l" rtl="0">
              <a:lnSpc>
                <a:spcPct val="90000"/>
              </a:lnSpc>
              <a:spcBef>
                <a:spcPts val="375"/>
              </a:spcBef>
              <a:spcAft>
                <a:spcPts val="0"/>
              </a:spcAft>
              <a:buSzPts val="2400"/>
              <a:buChar char="•"/>
            </a:pPr>
            <a:r>
              <a:rPr lang="en-US"/>
              <a:t>PESTEL </a:t>
            </a:r>
            <a:endParaRPr/>
          </a:p>
          <a:p>
            <a:pPr marL="685800" lvl="1" indent="-285750" algn="l" rtl="0">
              <a:lnSpc>
                <a:spcPct val="90000"/>
              </a:lnSpc>
              <a:spcBef>
                <a:spcPts val="375"/>
              </a:spcBef>
              <a:spcAft>
                <a:spcPts val="0"/>
              </a:spcAft>
              <a:buSzPts val="2400"/>
              <a:buChar char="•"/>
            </a:pPr>
            <a:r>
              <a:rPr lang="en-US"/>
              <a:t>SWOT </a:t>
            </a:r>
            <a:endParaRPr/>
          </a:p>
          <a:p>
            <a:pPr marL="419100" lvl="1" indent="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Strategic Implementation</a:t>
            </a:r>
            <a:endParaRPr/>
          </a:p>
          <a:p>
            <a:pPr marL="685800" lvl="1" indent="-285750" algn="l" rtl="0">
              <a:lnSpc>
                <a:spcPct val="90000"/>
              </a:lnSpc>
              <a:spcBef>
                <a:spcPts val="375"/>
              </a:spcBef>
              <a:spcAft>
                <a:spcPts val="0"/>
              </a:spcAft>
              <a:buSzPts val="2400"/>
              <a:buChar char="•"/>
            </a:pPr>
            <a:r>
              <a:rPr lang="en-US"/>
              <a:t>Sometimes referred to as strategic execution</a:t>
            </a:r>
            <a:endParaRPr/>
          </a:p>
          <a:p>
            <a:pPr marL="419100" lvl="1" indent="0" algn="l" rtl="0">
              <a:lnSpc>
                <a:spcPct val="90000"/>
              </a:lnSpc>
              <a:spcBef>
                <a:spcPts val="375"/>
              </a:spcBef>
              <a:spcAft>
                <a:spcPts val="0"/>
              </a:spcAft>
              <a:buSzPts val="2400"/>
              <a:buNone/>
            </a:pPr>
            <a:endParaRPr/>
          </a:p>
          <a:p>
            <a:pPr marL="342900" marR="0" lvl="0" indent="-304800" algn="l" rtl="0">
              <a:lnSpc>
                <a:spcPct val="90000"/>
              </a:lnSpc>
              <a:spcBef>
                <a:spcPts val="750"/>
              </a:spcBef>
              <a:spcAft>
                <a:spcPts val="0"/>
              </a:spcAft>
              <a:buClr>
                <a:schemeClr val="dk1"/>
              </a:buClr>
              <a:buSzPts val="2800"/>
              <a:buFont typeface="Arial"/>
              <a:buChar char="•"/>
            </a:pPr>
            <a:r>
              <a:rPr lang="en-US"/>
              <a:t>Strategic Evaluation and Control</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Porter’s Competitive Strategies</a:t>
            </a:r>
            <a:endParaRPr/>
          </a:p>
        </p:txBody>
      </p:sp>
      <p:sp>
        <p:nvSpPr>
          <p:cNvPr id="304" name="Google Shape;304;p33"/>
          <p:cNvSpPr txBox="1">
            <a:spLocks noGrp="1"/>
          </p:cNvSpPr>
          <p:nvPr>
            <p:ph type="body" idx="1"/>
          </p:nvPr>
        </p:nvSpPr>
        <p:spPr>
          <a:xfrm>
            <a:off x="838200" y="1825625"/>
            <a:ext cx="5085559"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Low Price Leadership</a:t>
            </a:r>
            <a:endParaRPr dirty="0"/>
          </a:p>
          <a:p>
            <a:pPr marL="685800" lvl="1" indent="-285750" algn="l" rtl="0">
              <a:lnSpc>
                <a:spcPct val="90000"/>
              </a:lnSpc>
              <a:spcBef>
                <a:spcPts val="375"/>
              </a:spcBef>
              <a:spcAft>
                <a:spcPts val="0"/>
              </a:spcAft>
              <a:buSzPts val="2400"/>
              <a:buChar char="•"/>
            </a:pPr>
            <a:r>
              <a:rPr lang="en-US" dirty="0"/>
              <a:t>Reduces buyer bargaining, forces out less efficient rivals, makes it hard for new entrants to compete</a:t>
            </a:r>
            <a:endParaRPr dirty="0"/>
          </a:p>
          <a:p>
            <a:pPr marL="400050" lvl="1" indent="0" algn="l" rtl="0">
              <a:lnSpc>
                <a:spcPct val="90000"/>
              </a:lnSpc>
              <a:spcBef>
                <a:spcPts val="375"/>
              </a:spcBef>
              <a:spcAft>
                <a:spcPts val="0"/>
              </a:spcAft>
              <a:buSzPts val="2400"/>
              <a:buNone/>
            </a:pP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Differentiation Leadership Strategy</a:t>
            </a:r>
            <a:endParaRPr dirty="0"/>
          </a:p>
          <a:p>
            <a:pPr marL="685800" lvl="1" indent="-285750" algn="l" rtl="0">
              <a:lnSpc>
                <a:spcPct val="90000"/>
              </a:lnSpc>
              <a:spcBef>
                <a:spcPts val="375"/>
              </a:spcBef>
              <a:spcAft>
                <a:spcPts val="0"/>
              </a:spcAft>
              <a:buSzPts val="2400"/>
              <a:buChar char="•"/>
            </a:pPr>
            <a:r>
              <a:rPr lang="en-US" dirty="0"/>
              <a:t>Buyers are less price-sensitive, rivalry is reduced, difficult for new entrants to copy product/service, uniqueness makes it hard to substitute</a:t>
            </a:r>
            <a:endParaRPr dirty="0"/>
          </a:p>
          <a:p>
            <a:pPr marL="400050" lvl="1" indent="0" algn="l" rtl="0">
              <a:lnSpc>
                <a:spcPct val="90000"/>
              </a:lnSpc>
              <a:spcBef>
                <a:spcPts val="375"/>
              </a:spcBef>
              <a:spcAft>
                <a:spcPts val="0"/>
              </a:spcAft>
              <a:buSzPts val="2400"/>
              <a:buNone/>
            </a:pP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Integrated</a:t>
            </a:r>
            <a:endParaRPr dirty="0"/>
          </a:p>
          <a:p>
            <a:pPr marL="685800" lvl="1" indent="-285750" algn="l" rtl="0">
              <a:lnSpc>
                <a:spcPct val="90000"/>
              </a:lnSpc>
              <a:spcBef>
                <a:spcPts val="375"/>
              </a:spcBef>
              <a:spcAft>
                <a:spcPts val="0"/>
              </a:spcAft>
              <a:buSzPts val="2400"/>
              <a:buChar char="•"/>
            </a:pPr>
            <a:r>
              <a:rPr lang="en-US" dirty="0"/>
              <a:t>Provides values to two types of customers, forces out less efficient rivals</a:t>
            </a:r>
            <a:endParaRPr dirty="0"/>
          </a:p>
        </p:txBody>
      </p:sp>
      <p:pic>
        <p:nvPicPr>
          <p:cNvPr id="2050" name="Picture 2" descr="Porter’s Competitive Strategies. The Overall Differentiation strategy has a broad market scope and a superior value competitive advantage. The Focused Differentiation strategy has a focused market scope and a superior value competitive advantage. The Overall Low Cost strategy has a broad market scope and a low price competitive advantage. The Focused Low Cost strategy has a focused market scope and a low price competitive advantage. Finally, the Integrated strategy lands in the middle between focused and broad market scope, and superior value and low price competitive advantage. ">
            <a:extLst>
              <a:ext uri="{FF2B5EF4-FFF2-40B4-BE49-F238E27FC236}">
                <a16:creationId xmlns:a16="http://schemas.microsoft.com/office/drawing/2014/main" xmlns="" id="{9CFD45DA-0EDF-D643-A3F5-A1C78B7B41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8243" y="2044289"/>
            <a:ext cx="5355571" cy="39140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E-Business and E-Commerce</a:t>
            </a:r>
            <a:endParaRPr/>
          </a:p>
        </p:txBody>
      </p:sp>
      <p:sp>
        <p:nvSpPr>
          <p:cNvPr id="312" name="Google Shape;312;p3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E-Business is business that takes place over digital processes using computer network rather than in physical location</a:t>
            </a:r>
            <a:endParaRPr/>
          </a:p>
          <a:p>
            <a:pPr marL="685800" lvl="1" indent="-285750" algn="l" rtl="0">
              <a:lnSpc>
                <a:spcPct val="90000"/>
              </a:lnSpc>
              <a:spcBef>
                <a:spcPts val="375"/>
              </a:spcBef>
              <a:spcAft>
                <a:spcPts val="0"/>
              </a:spcAft>
              <a:buSzPts val="2400"/>
              <a:buChar char="•"/>
            </a:pPr>
            <a:r>
              <a:rPr lang="en-US"/>
              <a:t>Relates to decreasing production costs and increasing efficiency</a:t>
            </a:r>
            <a:endParaRPr/>
          </a:p>
          <a:p>
            <a:pPr marL="685800" lvl="1" indent="-285750" algn="l" rtl="0">
              <a:lnSpc>
                <a:spcPct val="90000"/>
              </a:lnSpc>
              <a:spcBef>
                <a:spcPts val="375"/>
              </a:spcBef>
              <a:spcAft>
                <a:spcPts val="0"/>
              </a:spcAft>
              <a:buSzPts val="2400"/>
              <a:buChar char="•"/>
            </a:pPr>
            <a:r>
              <a:rPr lang="en-US"/>
              <a:t>Creates a  customer focus</a:t>
            </a:r>
            <a:endParaRPr/>
          </a:p>
          <a:p>
            <a:pPr marL="685800" lvl="1" indent="-285750" algn="l" rtl="0">
              <a:lnSpc>
                <a:spcPct val="90000"/>
              </a:lnSpc>
              <a:spcBef>
                <a:spcPts val="375"/>
              </a:spcBef>
              <a:spcAft>
                <a:spcPts val="0"/>
              </a:spcAft>
              <a:buSzPts val="2400"/>
              <a:buChar char="•"/>
            </a:pPr>
            <a:r>
              <a:rPr lang="en-US"/>
              <a:t>Addresses internal management</a:t>
            </a:r>
            <a:endParaRPr/>
          </a:p>
          <a:p>
            <a:pPr marL="400050" lvl="1" indent="0" algn="l" rtl="0">
              <a:lnSpc>
                <a:spcPct val="90000"/>
              </a:lnSpc>
              <a:spcBef>
                <a:spcPts val="375"/>
              </a:spcBef>
              <a:spcAft>
                <a:spcPts val="0"/>
              </a:spcAft>
              <a:buSzPts val="2400"/>
              <a:buNone/>
            </a:pPr>
            <a:endParaRPr/>
          </a:p>
          <a:p>
            <a:pPr marL="38100" lvl="0" indent="0" algn="l" rtl="0">
              <a:lnSpc>
                <a:spcPct val="90000"/>
              </a:lnSpc>
              <a:spcBef>
                <a:spcPts val="750"/>
              </a:spcBef>
              <a:spcAft>
                <a:spcPts val="0"/>
              </a:spcAft>
              <a:buSzPts val="2800"/>
              <a:buNone/>
            </a:pPr>
            <a:r>
              <a:rPr lang="en-US"/>
              <a:t>E-Commerce refers to exchanges or transactions that occur electronically.</a:t>
            </a:r>
            <a:endParaRPr/>
          </a:p>
          <a:p>
            <a:pPr marL="342900" marR="0" lvl="0" indent="-304800" algn="l" rtl="0">
              <a:lnSpc>
                <a:spcPct val="90000"/>
              </a:lnSpc>
              <a:spcBef>
                <a:spcPts val="750"/>
              </a:spcBef>
              <a:spcAft>
                <a:spcPts val="0"/>
              </a:spcAft>
              <a:buClr>
                <a:schemeClr val="dk1"/>
              </a:buClr>
              <a:buSzPts val="2800"/>
              <a:buFont typeface="Arial"/>
              <a:buChar char="•"/>
            </a:pPr>
            <a:r>
              <a:rPr lang="en-US"/>
              <a:t>Many organizations have sales and marketing teams dedicated to devising strategies for capturing their share of the growing online market.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3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Discussion: Differentiation</a:t>
            </a:r>
            <a:endParaRPr/>
          </a:p>
        </p:txBody>
      </p:sp>
      <p:sp>
        <p:nvSpPr>
          <p:cNvPr id="319" name="Google Shape;319;p3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A strategy based on differentiation (</a:t>
            </a:r>
            <a:r>
              <a:rPr lang="en-US" i="1"/>
              <a:t>distinction</a:t>
            </a:r>
            <a:r>
              <a:rPr lang="en-US"/>
              <a:t>) calls for goods and services that offer unique features and that have high value for the target customer. The features must be perceived by the customer to be so much better than what the competition offers that they are worth an additional cost.</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r>
              <a:rPr lang="en-US"/>
              <a:t>What are some of the advantages and disadvantages of a differentiation strategy?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3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How Environment Affects Strategy</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3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How Environment Affects Strategy</a:t>
            </a:r>
            <a:endParaRPr/>
          </a:p>
        </p:txBody>
      </p:sp>
      <p:sp>
        <p:nvSpPr>
          <p:cNvPr id="331" name="Google Shape;331;p3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000"/>
              <a:t>4.5 Explain the key aspects of the environment that can affect strategy </a:t>
            </a:r>
            <a:endParaRPr/>
          </a:p>
          <a:p>
            <a:pPr marL="381000" lvl="1" indent="0" algn="l" rtl="0">
              <a:lnSpc>
                <a:spcPct val="90000"/>
              </a:lnSpc>
              <a:spcBef>
                <a:spcPts val="375"/>
              </a:spcBef>
              <a:spcAft>
                <a:spcPts val="0"/>
              </a:spcAft>
              <a:buSzPts val="2400"/>
              <a:buNone/>
            </a:pPr>
            <a:r>
              <a:rPr lang="en-US" sz="2000"/>
              <a:t>4.5.1 Explain the key aspects of the environment that can affect strategy (e.g. stability, complexity, resource scarcity, and uncertainty)</a:t>
            </a:r>
            <a:endParaRPr/>
          </a:p>
          <a:p>
            <a:pPr marL="38100" lvl="0" indent="0" algn="l" rtl="0">
              <a:lnSpc>
                <a:spcPct val="90000"/>
              </a:lnSpc>
              <a:spcBef>
                <a:spcPts val="750"/>
              </a:spcBef>
              <a:spcAft>
                <a:spcPts val="0"/>
              </a:spcAft>
              <a:buSzPts val="2800"/>
              <a:buNone/>
            </a:pP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Learning Outcomes: The Role of Strategy in Management</a:t>
            </a:r>
            <a:endParaRPr/>
          </a:p>
        </p:txBody>
      </p:sp>
      <p:sp>
        <p:nvSpPr>
          <p:cNvPr id="92" name="Google Shape;92;p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4.1: Explain the role of strategy in management </a:t>
            </a:r>
            <a:endParaRPr/>
          </a:p>
          <a:p>
            <a:pPr marL="400050" lvl="1" indent="0" algn="l" rtl="0">
              <a:lnSpc>
                <a:spcPct val="90000"/>
              </a:lnSpc>
              <a:spcBef>
                <a:spcPts val="375"/>
              </a:spcBef>
              <a:spcAft>
                <a:spcPts val="0"/>
              </a:spcAft>
              <a:buSzPts val="2400"/>
              <a:buNone/>
            </a:pPr>
            <a:r>
              <a:rPr lang="en-US"/>
              <a:t>4.1.1: Explain the concept of competitive advantage</a:t>
            </a:r>
            <a:endParaRPr/>
          </a:p>
          <a:p>
            <a:pPr marL="400050" lvl="1" indent="0" algn="l" rtl="0">
              <a:lnSpc>
                <a:spcPct val="90000"/>
              </a:lnSpc>
              <a:spcBef>
                <a:spcPts val="375"/>
              </a:spcBef>
              <a:spcAft>
                <a:spcPts val="0"/>
              </a:spcAft>
              <a:buSzPts val="2400"/>
              <a:buNone/>
            </a:pPr>
            <a:r>
              <a:rPr lang="en-US"/>
              <a:t>4.1.2: Explain the concept of value proposition</a:t>
            </a:r>
            <a:endParaRPr/>
          </a:p>
          <a:p>
            <a:pPr marL="400050" lvl="1" indent="0" algn="l" rtl="0">
              <a:lnSpc>
                <a:spcPct val="90000"/>
              </a:lnSpc>
              <a:spcBef>
                <a:spcPts val="375"/>
              </a:spcBef>
              <a:spcAft>
                <a:spcPts val="0"/>
              </a:spcAft>
              <a:buSzPts val="2400"/>
              <a:buNone/>
            </a:pPr>
            <a:r>
              <a:rPr lang="en-US"/>
              <a:t>4.1.3: Explain how strategy relates to the overall management of a business</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3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Understanding How Environment Affects Strategy</a:t>
            </a:r>
            <a:endParaRPr/>
          </a:p>
        </p:txBody>
      </p:sp>
      <p:sp>
        <p:nvSpPr>
          <p:cNvPr id="338" name="Google Shape;338;p3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Stability</a:t>
            </a:r>
            <a:endParaRPr/>
          </a:p>
          <a:p>
            <a:pPr marL="685800" lvl="1" indent="-285750" algn="l" rtl="0">
              <a:lnSpc>
                <a:spcPct val="90000"/>
              </a:lnSpc>
              <a:spcBef>
                <a:spcPts val="375"/>
              </a:spcBef>
              <a:spcAft>
                <a:spcPts val="0"/>
              </a:spcAft>
              <a:buSzPts val="2400"/>
              <a:buChar char="•"/>
            </a:pPr>
            <a:r>
              <a:rPr lang="en-US"/>
              <a:t>The rate at which change occurs- in a stable environment, change is slow</a:t>
            </a:r>
            <a:endParaRPr/>
          </a:p>
          <a:p>
            <a:pPr marL="685800" lvl="1" indent="-285750" algn="l" rtl="0">
              <a:lnSpc>
                <a:spcPct val="90000"/>
              </a:lnSpc>
              <a:spcBef>
                <a:spcPts val="375"/>
              </a:spcBef>
              <a:spcAft>
                <a:spcPts val="0"/>
              </a:spcAft>
              <a:buSzPts val="2400"/>
              <a:buChar char="•"/>
            </a:pPr>
            <a:r>
              <a:rPr lang="en-US"/>
              <a:t>A dynamic environment is rapidly changing</a:t>
            </a:r>
            <a:endParaRPr/>
          </a:p>
          <a:p>
            <a:pPr marL="342900" marR="0" lvl="0" indent="-304800" algn="l" rtl="0">
              <a:lnSpc>
                <a:spcPct val="90000"/>
              </a:lnSpc>
              <a:spcBef>
                <a:spcPts val="750"/>
              </a:spcBef>
              <a:spcAft>
                <a:spcPts val="0"/>
              </a:spcAft>
              <a:buClr>
                <a:schemeClr val="dk1"/>
              </a:buClr>
              <a:buSzPts val="2800"/>
              <a:buFont typeface="Arial"/>
              <a:buChar char="•"/>
            </a:pPr>
            <a:r>
              <a:rPr lang="en-US"/>
              <a:t>Complexity</a:t>
            </a:r>
            <a:endParaRPr/>
          </a:p>
          <a:p>
            <a:pPr marL="685800" lvl="1" indent="-285750" algn="l" rtl="0">
              <a:lnSpc>
                <a:spcPct val="90000"/>
              </a:lnSpc>
              <a:spcBef>
                <a:spcPts val="375"/>
              </a:spcBef>
              <a:spcAft>
                <a:spcPts val="0"/>
              </a:spcAft>
              <a:buSzPts val="2400"/>
              <a:buChar char="•"/>
            </a:pPr>
            <a:r>
              <a:rPr lang="en-US"/>
              <a:t>Number of elements in organization’s environment and their connections—variables hard to identify and measure and often to understand</a:t>
            </a:r>
            <a:endParaRPr/>
          </a:p>
          <a:p>
            <a:pPr marL="342900" marR="0" lvl="0" indent="-304800" algn="l" rtl="0">
              <a:lnSpc>
                <a:spcPct val="90000"/>
              </a:lnSpc>
              <a:spcBef>
                <a:spcPts val="750"/>
              </a:spcBef>
              <a:spcAft>
                <a:spcPts val="0"/>
              </a:spcAft>
              <a:buClr>
                <a:schemeClr val="dk1"/>
              </a:buClr>
              <a:buSzPts val="2800"/>
              <a:buFont typeface="Arial"/>
              <a:buChar char="•"/>
            </a:pPr>
            <a:r>
              <a:rPr lang="en-US"/>
              <a:t>Resource scarcity</a:t>
            </a:r>
            <a:endParaRPr/>
          </a:p>
          <a:p>
            <a:pPr marL="685800" lvl="1" indent="-285750" algn="l" rtl="0">
              <a:lnSpc>
                <a:spcPct val="90000"/>
              </a:lnSpc>
              <a:spcBef>
                <a:spcPts val="375"/>
              </a:spcBef>
              <a:spcAft>
                <a:spcPts val="0"/>
              </a:spcAft>
              <a:buSzPts val="2400"/>
              <a:buChar char="•"/>
            </a:pPr>
            <a:r>
              <a:rPr lang="en-US"/>
              <a:t>Availability of critical resources or those in high command</a:t>
            </a:r>
            <a:endParaRPr/>
          </a:p>
          <a:p>
            <a:pPr marL="342900" marR="0" lvl="0" indent="-304800" algn="l" rtl="0">
              <a:lnSpc>
                <a:spcPct val="90000"/>
              </a:lnSpc>
              <a:spcBef>
                <a:spcPts val="750"/>
              </a:spcBef>
              <a:spcAft>
                <a:spcPts val="0"/>
              </a:spcAft>
              <a:buClr>
                <a:schemeClr val="dk1"/>
              </a:buClr>
              <a:buSzPts val="2800"/>
              <a:buFont typeface="Arial"/>
              <a:buChar char="•"/>
            </a:pPr>
            <a:r>
              <a:rPr lang="en-US"/>
              <a:t>Uncertainty</a:t>
            </a:r>
            <a:endParaRPr/>
          </a:p>
          <a:p>
            <a:pPr marL="685800" lvl="1" indent="-285750" algn="l" rtl="0">
              <a:lnSpc>
                <a:spcPct val="90000"/>
              </a:lnSpc>
              <a:spcBef>
                <a:spcPts val="375"/>
              </a:spcBef>
              <a:spcAft>
                <a:spcPts val="0"/>
              </a:spcAft>
              <a:buSzPts val="2400"/>
              <a:buChar char="•"/>
            </a:pPr>
            <a:r>
              <a:rPr lang="en-US"/>
              <a:t>How predictable environmental conditions are</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Class Activity: Strategy and the Business Environment </a:t>
            </a:r>
            <a:endParaRPr/>
          </a:p>
        </p:txBody>
      </p:sp>
      <p:sp>
        <p:nvSpPr>
          <p:cNvPr id="345" name="Google Shape;345;p3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6350" lvl="0" indent="-6350" algn="l" rtl="0">
              <a:lnSpc>
                <a:spcPct val="90000"/>
              </a:lnSpc>
              <a:spcBef>
                <a:spcPts val="750"/>
              </a:spcBef>
              <a:spcAft>
                <a:spcPts val="0"/>
              </a:spcAft>
              <a:buSzPts val="2800"/>
              <a:buNone/>
            </a:pPr>
            <a:r>
              <a:rPr lang="en-US"/>
              <a:t>Conditions of instability, complexity, resource scarcity, and uncertainty make it impossible for managers to anticipate change and make rational decisions. Instead, they must operate with incomplete data and base decisions on assumptions and best guesses. </a:t>
            </a:r>
            <a:endParaRPr/>
          </a:p>
          <a:p>
            <a:pPr marL="6350" lvl="0" indent="-6350" algn="l" rtl="0">
              <a:lnSpc>
                <a:spcPct val="90000"/>
              </a:lnSpc>
              <a:spcBef>
                <a:spcPts val="750"/>
              </a:spcBef>
              <a:spcAft>
                <a:spcPts val="0"/>
              </a:spcAft>
              <a:buSzPts val="2800"/>
              <a:buNone/>
            </a:pPr>
            <a:endParaRPr/>
          </a:p>
          <a:p>
            <a:pPr marL="6350" lvl="0" indent="-6350" algn="l" rtl="0">
              <a:lnSpc>
                <a:spcPct val="90000"/>
              </a:lnSpc>
              <a:spcBef>
                <a:spcPts val="750"/>
              </a:spcBef>
              <a:spcAft>
                <a:spcPts val="0"/>
              </a:spcAft>
              <a:buSzPts val="2800"/>
              <a:buNone/>
            </a:pPr>
            <a:r>
              <a:rPr lang="en-US"/>
              <a:t>Choose a product that you use in everyday life to discuss in small groups. Using the four factors that influence the business environment, discuss ways in which you would need to consider each in your management role.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40"/>
          <p:cNvSpPr txBox="1">
            <a:spLocks noGrp="1"/>
          </p:cNvSpPr>
          <p:nvPr>
            <p:ph type="title"/>
          </p:nvPr>
        </p:nvSpPr>
        <p:spPr>
          <a:xfrm>
            <a:off x="2152650" y="2103438"/>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Present: Strategy and the Business Environment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4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Quick Review</a:t>
            </a:r>
            <a:endParaRPr/>
          </a:p>
        </p:txBody>
      </p:sp>
      <p:sp>
        <p:nvSpPr>
          <p:cNvPr id="356" name="Google Shape;356;p4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Explain the concept of competitive advantage and value proposition and how they relate to the overall business management</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environment scanning and the PESTEL checklist for a company’s general environment</a:t>
            </a:r>
            <a:endParaRPr/>
          </a:p>
          <a:p>
            <a:pPr marL="342900" marR="0" lvl="0" indent="-304800" algn="l" rtl="0">
              <a:lnSpc>
                <a:spcPct val="90000"/>
              </a:lnSpc>
              <a:spcBef>
                <a:spcPts val="750"/>
              </a:spcBef>
              <a:spcAft>
                <a:spcPts val="0"/>
              </a:spcAft>
              <a:buClr>
                <a:schemeClr val="dk1"/>
              </a:buClr>
              <a:buSzPts val="2800"/>
              <a:buFont typeface="Arial"/>
              <a:buChar char="•"/>
            </a:pPr>
            <a:r>
              <a:rPr lang="en-US"/>
              <a:t>Describe the impact of Porter’s “five forces” on industry profits and explain competitor analysis</a:t>
            </a:r>
            <a:endParaRPr/>
          </a:p>
          <a:p>
            <a:pPr marL="342900" marR="0" lvl="0" indent="-304800" algn="l" rtl="0">
              <a:lnSpc>
                <a:spcPct val="90000"/>
              </a:lnSpc>
              <a:spcBef>
                <a:spcPts val="750"/>
              </a:spcBef>
              <a:spcAft>
                <a:spcPts val="0"/>
              </a:spcAft>
              <a:buClr>
                <a:schemeClr val="dk1"/>
              </a:buClr>
              <a:buSzPts val="2800"/>
              <a:buFont typeface="Arial"/>
              <a:buChar char="•"/>
            </a:pPr>
            <a:r>
              <a:rPr lang="en-US"/>
              <a:t>Differentiate among five components of industry environment and explain SWOT/resource-based view of strategy</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the stages of strategy, Porter’s types of strategies, and e-commerce strategy</a:t>
            </a:r>
            <a:endParaRPr/>
          </a:p>
          <a:p>
            <a:pPr marL="342900" marR="0" lvl="0" indent="-304800" algn="l" rtl="0">
              <a:lnSpc>
                <a:spcPct val="90000"/>
              </a:lnSpc>
              <a:spcBef>
                <a:spcPts val="750"/>
              </a:spcBef>
              <a:spcAft>
                <a:spcPts val="0"/>
              </a:spcAft>
              <a:buClr>
                <a:schemeClr val="dk1"/>
              </a:buClr>
              <a:buSzPts val="2800"/>
              <a:buFont typeface="Arial"/>
              <a:buChar char="•"/>
            </a:pPr>
            <a:r>
              <a:rPr lang="en-US"/>
              <a:t>Explain the key aspects of the environment that can affect strategy</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sz="3000"/>
              <a:t>Understanding The Role of Strategy in Management</a:t>
            </a:r>
            <a:endParaRPr/>
          </a:p>
        </p:txBody>
      </p:sp>
      <p:sp>
        <p:nvSpPr>
          <p:cNvPr id="99" name="Google Shape;99;p5"/>
          <p:cNvSpPr txBox="1">
            <a:spLocks noGrp="1"/>
          </p:cNvSpPr>
          <p:nvPr>
            <p:ph type="body" idx="1"/>
          </p:nvPr>
        </p:nvSpPr>
        <p:spPr>
          <a:xfrm>
            <a:off x="838200" y="1825625"/>
            <a:ext cx="5550408" cy="4351338"/>
          </a:xfrm>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dirty="0"/>
              <a:t>A company strategy</a:t>
            </a:r>
            <a:endParaRPr dirty="0"/>
          </a:p>
          <a:p>
            <a:pPr marL="685800" lvl="1" indent="-285750" algn="l" rtl="0">
              <a:lnSpc>
                <a:spcPct val="90000"/>
              </a:lnSpc>
              <a:spcBef>
                <a:spcPts val="375"/>
              </a:spcBef>
              <a:spcAft>
                <a:spcPts val="0"/>
              </a:spcAft>
              <a:buSzPts val="2400"/>
              <a:buChar char="•"/>
            </a:pPr>
            <a:r>
              <a:rPr lang="en-US" dirty="0"/>
              <a:t>is a comprehensive plan to achieve a goal</a:t>
            </a:r>
            <a:endParaRPr dirty="0"/>
          </a:p>
          <a:p>
            <a:pPr marL="685800" lvl="1" indent="-285750" algn="l" rtl="0">
              <a:lnSpc>
                <a:spcPct val="90000"/>
              </a:lnSpc>
              <a:spcBef>
                <a:spcPts val="375"/>
              </a:spcBef>
              <a:spcAft>
                <a:spcPts val="0"/>
              </a:spcAft>
              <a:buSzPts val="2400"/>
              <a:buChar char="•"/>
            </a:pPr>
            <a:r>
              <a:rPr lang="en-US" dirty="0"/>
              <a:t>keeps company aligned with customer’s needs</a:t>
            </a:r>
            <a:endParaRPr dirty="0"/>
          </a:p>
          <a:p>
            <a:pPr marL="685800" lvl="1" indent="-285750" algn="l" rtl="0">
              <a:lnSpc>
                <a:spcPct val="90000"/>
              </a:lnSpc>
              <a:spcBef>
                <a:spcPts val="375"/>
              </a:spcBef>
              <a:spcAft>
                <a:spcPts val="0"/>
              </a:spcAft>
              <a:buSzPts val="2400"/>
              <a:buChar char="•"/>
            </a:pPr>
            <a:r>
              <a:rPr lang="en-US" dirty="0"/>
              <a:t>involves a significant commitment of resources </a:t>
            </a:r>
            <a:endParaRPr dirty="0"/>
          </a:p>
          <a:p>
            <a:pPr marL="400050" lvl="1" indent="0" algn="l" rtl="0">
              <a:lnSpc>
                <a:spcPct val="90000"/>
              </a:lnSpc>
              <a:spcBef>
                <a:spcPts val="375"/>
              </a:spcBef>
              <a:spcAft>
                <a:spcPts val="0"/>
              </a:spcAft>
              <a:buSzPts val="2400"/>
              <a:buNone/>
            </a:pPr>
            <a:endParaRPr dirty="0"/>
          </a:p>
          <a:p>
            <a:pPr marL="38100" lvl="0" indent="0" algn="l" rtl="0">
              <a:lnSpc>
                <a:spcPct val="90000"/>
              </a:lnSpc>
              <a:spcBef>
                <a:spcPts val="750"/>
              </a:spcBef>
              <a:spcAft>
                <a:spcPts val="0"/>
              </a:spcAft>
              <a:buSzPts val="2800"/>
              <a:buNone/>
            </a:pPr>
            <a:r>
              <a:rPr lang="en-US" dirty="0"/>
              <a:t>Competitors are firms that provide similar products or services.</a:t>
            </a:r>
            <a:endParaRPr dirty="0"/>
          </a:p>
          <a:p>
            <a:pPr marL="38100" lvl="0" indent="0" algn="l" rtl="0">
              <a:lnSpc>
                <a:spcPct val="90000"/>
              </a:lnSpc>
              <a:spcBef>
                <a:spcPts val="750"/>
              </a:spcBef>
              <a:spcAft>
                <a:spcPts val="0"/>
              </a:spcAft>
              <a:buSzPts val="2800"/>
              <a:buNone/>
            </a:pPr>
            <a:endParaRPr dirty="0"/>
          </a:p>
          <a:p>
            <a:pPr marL="38100" lvl="0" indent="0" algn="l" rtl="0">
              <a:lnSpc>
                <a:spcPct val="90000"/>
              </a:lnSpc>
              <a:spcBef>
                <a:spcPts val="750"/>
              </a:spcBef>
              <a:spcAft>
                <a:spcPts val="0"/>
              </a:spcAft>
              <a:buSzPts val="2800"/>
              <a:buNone/>
            </a:pPr>
            <a:r>
              <a:rPr lang="en-US" dirty="0"/>
              <a:t>Companies must “beat” competitors by striving to improve offerings to customers and be better than alternatives.</a:t>
            </a:r>
            <a:endParaRPr dirty="0"/>
          </a:p>
          <a:p>
            <a:pPr marL="342900" marR="0" lvl="0" indent="-127000" algn="l" rtl="0">
              <a:lnSpc>
                <a:spcPct val="90000"/>
              </a:lnSpc>
              <a:spcBef>
                <a:spcPts val="750"/>
              </a:spcBef>
              <a:spcAft>
                <a:spcPts val="0"/>
              </a:spcAft>
              <a:buClr>
                <a:schemeClr val="dk1"/>
              </a:buClr>
              <a:buSzPts val="2800"/>
              <a:buFont typeface="Arial"/>
              <a:buNone/>
            </a:pPr>
            <a:endParaRPr dirty="0"/>
          </a:p>
        </p:txBody>
      </p:sp>
      <p:pic>
        <p:nvPicPr>
          <p:cNvPr id="100" name="Google Shape;100;p5" descr="Photograph of someone writing in an open business planner. One page has a bar chart with an arrow indicating a rise in the bars. The second page has several icons of people drawn with arrows between the people."/>
          <p:cNvPicPr preferRelativeResize="0"/>
          <p:nvPr/>
        </p:nvPicPr>
        <p:blipFill rotWithShape="1">
          <a:blip r:embed="rId3">
            <a:alphaModFix/>
          </a:blip>
          <a:srcRect/>
          <a:stretch/>
        </p:blipFill>
        <p:spPr>
          <a:xfrm>
            <a:off x="6388608" y="1825625"/>
            <a:ext cx="5181600" cy="371723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Competitive Advantage</a:t>
            </a:r>
            <a:endParaRPr/>
          </a:p>
        </p:txBody>
      </p:sp>
      <p:sp>
        <p:nvSpPr>
          <p:cNvPr id="107" name="Google Shape;107;p6"/>
          <p:cNvSpPr txBox="1">
            <a:spLocks noGrp="1"/>
          </p:cNvSpPr>
          <p:nvPr>
            <p:ph type="body" idx="1"/>
          </p:nvPr>
        </p:nvSpPr>
        <p:spPr>
          <a:xfrm>
            <a:off x="838200" y="1825625"/>
            <a:ext cx="5334000" cy="4351338"/>
          </a:xfrm>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dirty="0"/>
              <a:t>When customers perceive the distinction as being valuable, they will prefer to purchase the business’s product over a competitor’s.</a:t>
            </a:r>
            <a:endParaRPr dirty="0"/>
          </a:p>
          <a:p>
            <a:pPr marL="38100" lvl="0" indent="0" algn="l" rtl="0">
              <a:lnSpc>
                <a:spcPct val="90000"/>
              </a:lnSpc>
              <a:spcBef>
                <a:spcPts val="750"/>
              </a:spcBef>
              <a:spcAft>
                <a:spcPts val="0"/>
              </a:spcAft>
              <a:buSzPts val="2800"/>
              <a:buNone/>
            </a:pPr>
            <a:endParaRPr dirty="0"/>
          </a:p>
          <a:p>
            <a:pPr marL="38100" lvl="0" indent="0" algn="l" rtl="0">
              <a:lnSpc>
                <a:spcPct val="90000"/>
              </a:lnSpc>
              <a:spcBef>
                <a:spcPts val="750"/>
              </a:spcBef>
              <a:spcAft>
                <a:spcPts val="0"/>
              </a:spcAft>
              <a:buSzPts val="2800"/>
              <a:buNone/>
            </a:pPr>
            <a:r>
              <a:rPr lang="en-US" dirty="0"/>
              <a:t>Companies strive to provide a product or service that is distinct, or </a:t>
            </a:r>
            <a:r>
              <a:rPr lang="en-US" b="1" dirty="0"/>
              <a:t>differentiated</a:t>
            </a:r>
            <a:r>
              <a:rPr lang="en-US" dirty="0"/>
              <a:t>, in some way from their competitors.</a:t>
            </a:r>
            <a:endParaRPr dirty="0"/>
          </a:p>
          <a:p>
            <a:pPr marL="38100" lvl="0" indent="0" algn="l" rtl="0">
              <a:lnSpc>
                <a:spcPct val="90000"/>
              </a:lnSpc>
              <a:spcBef>
                <a:spcPts val="750"/>
              </a:spcBef>
              <a:spcAft>
                <a:spcPts val="0"/>
              </a:spcAft>
              <a:buSzPts val="2800"/>
              <a:buNone/>
            </a:pPr>
            <a:endParaRPr dirty="0"/>
          </a:p>
          <a:p>
            <a:pPr marL="38100" lvl="0" indent="0" algn="l" rtl="0">
              <a:lnSpc>
                <a:spcPct val="90000"/>
              </a:lnSpc>
              <a:spcBef>
                <a:spcPts val="750"/>
              </a:spcBef>
              <a:spcAft>
                <a:spcPts val="0"/>
              </a:spcAft>
              <a:buSzPts val="2800"/>
              <a:buNone/>
            </a:pPr>
            <a:r>
              <a:rPr lang="en-US" dirty="0"/>
              <a:t>The best businesses provide a combination of unique attributes that competitors cannot match. </a:t>
            </a:r>
            <a:endParaRPr dirty="0"/>
          </a:p>
        </p:txBody>
      </p:sp>
      <p:pic>
        <p:nvPicPr>
          <p:cNvPr id="108" name="Google Shape;108;p6" descr="Walmart’s supply chain helps to keep its prices low, giving it a competitive advantage over others."/>
          <p:cNvPicPr preferRelativeResize="0"/>
          <p:nvPr/>
        </p:nvPicPr>
        <p:blipFill rotWithShape="1">
          <a:blip r:embed="rId3">
            <a:alphaModFix/>
          </a:blip>
          <a:srcRect/>
          <a:stretch/>
        </p:blipFill>
        <p:spPr>
          <a:xfrm>
            <a:off x="6172200" y="1825625"/>
            <a:ext cx="5184346" cy="344085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Creating Competitive Advantage </a:t>
            </a:r>
            <a:endParaRPr/>
          </a:p>
        </p:txBody>
      </p:sp>
      <p:sp>
        <p:nvSpPr>
          <p:cNvPr id="114" name="Google Shape;114;p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It may seem that the best way to create competitive advantage is to do </a:t>
            </a:r>
            <a:r>
              <a:rPr lang="en-US" i="1"/>
              <a:t>everything </a:t>
            </a:r>
            <a:r>
              <a:rPr lang="en-US"/>
              <a:t>well. Unfortunately, this is not possible.</a:t>
            </a:r>
            <a:endParaRPr/>
          </a:p>
          <a:p>
            <a:pPr marL="38100" lvl="0" indent="0" algn="l" rtl="0">
              <a:lnSpc>
                <a:spcPct val="90000"/>
              </a:lnSpc>
              <a:spcBef>
                <a:spcPts val="750"/>
              </a:spcBef>
              <a:spcAft>
                <a:spcPts val="0"/>
              </a:spcAft>
              <a:buSzPts val="2800"/>
              <a:buNone/>
            </a:pPr>
            <a:endParaRPr/>
          </a:p>
          <a:p>
            <a:pPr marL="38100" lvl="0" indent="0" algn="l" rtl="0">
              <a:lnSpc>
                <a:spcPct val="90000"/>
              </a:lnSpc>
              <a:spcBef>
                <a:spcPts val="750"/>
              </a:spcBef>
              <a:spcAft>
                <a:spcPts val="0"/>
              </a:spcAft>
              <a:buSzPts val="2800"/>
              <a:buNone/>
            </a:pPr>
            <a:r>
              <a:rPr lang="en-US"/>
              <a:t>Businesses create competitive advantage by doing some things better than their competitors.</a:t>
            </a:r>
            <a:endParaRPr/>
          </a:p>
          <a:p>
            <a:pPr marL="38100" lvl="0" indent="0" algn="l" rtl="0">
              <a:lnSpc>
                <a:spcPct val="90000"/>
              </a:lnSpc>
              <a:spcBef>
                <a:spcPts val="750"/>
              </a:spcBef>
              <a:spcAft>
                <a:spcPts val="0"/>
              </a:spcAft>
              <a:buSzPts val="2800"/>
              <a:buNone/>
            </a:pPr>
            <a:endParaRPr/>
          </a:p>
          <a:p>
            <a:pPr marL="38100" lvl="0" indent="0" algn="l" rtl="0">
              <a:lnSpc>
                <a:spcPct val="90000"/>
              </a:lnSpc>
              <a:spcBef>
                <a:spcPts val="750"/>
              </a:spcBef>
              <a:spcAft>
                <a:spcPts val="0"/>
              </a:spcAft>
              <a:buSzPts val="2800"/>
              <a:buNone/>
            </a:pPr>
            <a:r>
              <a:rPr lang="en-US"/>
              <a:t>Businesses that try to do too many things well often don’t succeed at doing anything extremely well and don’t produce distinction. This is referred to as being “stuck in the middle.”</a:t>
            </a:r>
            <a:endParaRPr/>
          </a:p>
          <a:p>
            <a:pPr marL="38100" lvl="0" indent="0" algn="l" rtl="0">
              <a:lnSpc>
                <a:spcPct val="90000"/>
              </a:lnSpc>
              <a:spcBef>
                <a:spcPts val="750"/>
              </a:spcBef>
              <a:spcAft>
                <a:spcPts val="0"/>
              </a:spcAft>
              <a:buSzPts val="2800"/>
              <a:buNone/>
            </a:pPr>
            <a:endParaRPr/>
          </a:p>
          <a:p>
            <a:pPr marL="38100" lvl="0" indent="0" algn="l" rtl="0">
              <a:lnSpc>
                <a:spcPct val="90000"/>
              </a:lnSpc>
              <a:spcBef>
                <a:spcPts val="750"/>
              </a:spcBef>
              <a:spcAft>
                <a:spcPts val="0"/>
              </a:spcAft>
              <a:buSzPts val="2800"/>
              <a:buNone/>
            </a:pPr>
            <a:r>
              <a:rPr lang="en-US"/>
              <a:t>The goal of companies is to create competitive advantage in ways that are difficult or costly for competitors to copy. This is called a </a:t>
            </a:r>
            <a:r>
              <a:rPr lang="en-US" b="1"/>
              <a:t>sustainable competitive advantage.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The Value Proposition</a:t>
            </a:r>
            <a:endParaRPr/>
          </a:p>
        </p:txBody>
      </p:sp>
      <p:sp>
        <p:nvSpPr>
          <p:cNvPr id="121" name="Google Shape;121;p8"/>
          <p:cNvSpPr txBox="1">
            <a:spLocks noGrp="1"/>
          </p:cNvSpPr>
          <p:nvPr>
            <p:ph type="body" idx="1"/>
          </p:nvPr>
        </p:nvSpPr>
        <p:spPr>
          <a:xfrm>
            <a:off x="838200" y="1825625"/>
            <a:ext cx="52578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Statement a company uses to convince customers that its product or service provides more value than a competitor’s</a:t>
            </a:r>
            <a:endParaRPr dirty="0"/>
          </a:p>
          <a:p>
            <a:pPr marL="38100" lvl="0" indent="0" algn="l" rtl="0">
              <a:lnSpc>
                <a:spcPct val="90000"/>
              </a:lnSpc>
              <a:spcBef>
                <a:spcPts val="750"/>
              </a:spcBef>
              <a:spcAft>
                <a:spcPts val="0"/>
              </a:spcAft>
              <a:buSzPts val="2800"/>
              <a:buNone/>
            </a:pP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Communicates to customer main reason a product/service is the best</a:t>
            </a:r>
            <a:endParaRPr dirty="0"/>
          </a:p>
          <a:p>
            <a:pPr marL="38100" lvl="0" indent="0" algn="l" rtl="0">
              <a:lnSpc>
                <a:spcPct val="90000"/>
              </a:lnSpc>
              <a:spcBef>
                <a:spcPts val="750"/>
              </a:spcBef>
              <a:spcAft>
                <a:spcPts val="0"/>
              </a:spcAft>
              <a:buSzPts val="2800"/>
              <a:buNone/>
            </a:pP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Communicated through webpage, advertising, or social media- must grab attention</a:t>
            </a:r>
            <a:endParaRPr dirty="0"/>
          </a:p>
        </p:txBody>
      </p:sp>
      <p:pic>
        <p:nvPicPr>
          <p:cNvPr id="122" name="Google Shape;122;p8" descr="Photograph of a Macbook Air sitting on a desk with a coffee cup next to it."/>
          <p:cNvPicPr preferRelativeResize="0"/>
          <p:nvPr/>
        </p:nvPicPr>
        <p:blipFill rotWithShape="1">
          <a:blip r:embed="rId3">
            <a:alphaModFix/>
          </a:blip>
          <a:srcRect/>
          <a:stretch/>
        </p:blipFill>
        <p:spPr>
          <a:xfrm>
            <a:off x="6172201" y="1956255"/>
            <a:ext cx="5181600" cy="3454400"/>
          </a:xfrm>
          <a:prstGeom prst="rect">
            <a:avLst/>
          </a:prstGeom>
          <a:noFill/>
          <a:ln>
            <a:noFill/>
          </a:ln>
        </p:spPr>
      </p:pic>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Shape 127"/>
        <p:cNvGrpSpPr/>
        <p:nvPr/>
      </p:nvGrpSpPr>
      <p:grpSpPr>
        <a:xfrm>
          <a:off x="0" y="0"/>
          <a:ext cx="0" cy="0"/>
          <a:chOff x="0" y="0"/>
          <a:chExt cx="0" cy="0"/>
        </a:xfrm>
      </p:grpSpPr>
      <p:sp>
        <p:nvSpPr>
          <p:cNvPr id="128" name="Google Shape;128;p9"/>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Strategic Management</a:t>
            </a:r>
            <a:endParaRPr/>
          </a:p>
        </p:txBody>
      </p:sp>
      <p:sp>
        <p:nvSpPr>
          <p:cNvPr id="129" name="Google Shape;129;p9"/>
          <p:cNvSpPr txBox="1">
            <a:spLocks noGrp="1"/>
          </p:cNvSpPr>
          <p:nvPr>
            <p:ph idx="1" type="body"/>
          </p:nvPr>
        </p:nvSpPr>
        <p:spPr>
          <a:xfrm>
            <a:off x="838200" y="1412670"/>
            <a:ext cx="10515600"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lang="en-US"/>
              <a:t>Process of integrating all functions in an organization into a whole</a:t>
            </a:r>
            <a:endParaRPr/>
          </a:p>
          <a:p>
            <a:pPr algn="l" indent="-304800" lvl="0" marL="342900" marR="0" rtl="0">
              <a:lnSpc>
                <a:spcPct val="90000"/>
              </a:lnSpc>
              <a:spcBef>
                <a:spcPts val="750"/>
              </a:spcBef>
              <a:spcAft>
                <a:spcPts val="0"/>
              </a:spcAft>
              <a:buClr>
                <a:schemeClr val="dk1"/>
              </a:buClr>
              <a:buSzPts val="2800"/>
              <a:buFont typeface="Arial"/>
              <a:buChar char="•"/>
            </a:pPr>
            <a:r>
              <a:rPr lang="en-US"/>
              <a:t>Allows organization to develop synergy</a:t>
            </a:r>
            <a:endParaRPr/>
          </a:p>
          <a:p>
            <a:pPr algn="l" indent="0" lvl="0" marL="38100" rtl="0">
              <a:lnSpc>
                <a:spcPct val="90000"/>
              </a:lnSpc>
              <a:spcBef>
                <a:spcPts val="750"/>
              </a:spcBef>
              <a:spcAft>
                <a:spcPts val="0"/>
              </a:spcAft>
              <a:buSzPts val="2800"/>
              <a:buNone/>
            </a:pPr>
            <a:endParaRPr/>
          </a:p>
          <a:p>
            <a:pPr algn="l" indent="-304800" lvl="0" marL="342900" marR="0" rtl="0">
              <a:lnSpc>
                <a:spcPct val="90000"/>
              </a:lnSpc>
              <a:spcBef>
                <a:spcPts val="750"/>
              </a:spcBef>
              <a:spcAft>
                <a:spcPts val="0"/>
              </a:spcAft>
              <a:buClr>
                <a:schemeClr val="dk1"/>
              </a:buClr>
              <a:buSzPts val="2800"/>
              <a:buFont typeface="Arial"/>
              <a:buChar char="•"/>
            </a:pPr>
            <a:r>
              <a:rPr lang="en-US"/>
              <a:t>Has Two main functions:</a:t>
            </a:r>
            <a:endParaRPr/>
          </a:p>
          <a:p>
            <a:pPr algn="l" indent="-285750" lvl="1" marL="685800" rtl="0">
              <a:lnSpc>
                <a:spcPct val="90000"/>
              </a:lnSpc>
              <a:spcBef>
                <a:spcPts val="375"/>
              </a:spcBef>
              <a:spcAft>
                <a:spcPts val="0"/>
              </a:spcAft>
              <a:buSzPts val="2400"/>
              <a:buChar char="•"/>
            </a:pPr>
            <a:r>
              <a:rPr lang="en-US"/>
              <a:t>Determine how company will create competitive advantage</a:t>
            </a:r>
            <a:endParaRPr/>
          </a:p>
          <a:p>
            <a:pPr algn="l" indent="-285750" lvl="1" marL="685800" rtl="0">
              <a:lnSpc>
                <a:spcPct val="90000"/>
              </a:lnSpc>
              <a:spcBef>
                <a:spcPts val="375"/>
              </a:spcBef>
              <a:spcAft>
                <a:spcPts val="0"/>
              </a:spcAft>
              <a:buSzPts val="2400"/>
              <a:buChar char="•"/>
            </a:pPr>
            <a:r>
              <a:rPr lang="en-US"/>
              <a:t>Make sure people in organization support the strategy</a:t>
            </a:r>
            <a:endParaRPr/>
          </a:p>
          <a:p>
            <a:pPr algn="l" indent="-133350" lvl="1" marL="685800" rtl="0">
              <a:lnSpc>
                <a:spcPct val="90000"/>
              </a:lnSpc>
              <a:spcBef>
                <a:spcPts val="375"/>
              </a:spcBef>
              <a:spcAft>
                <a:spcPts val="0"/>
              </a:spcAft>
              <a:buSzPts val="2400"/>
              <a:buNone/>
            </a:pPr>
            <a:endParaRPr/>
          </a:p>
          <a:p>
            <a:pPr algn="l" indent="-304800" lvl="0" marL="342900" marR="0" rtl="0">
              <a:lnSpc>
                <a:spcPct val="90000"/>
              </a:lnSpc>
              <a:spcBef>
                <a:spcPts val="750"/>
              </a:spcBef>
              <a:spcAft>
                <a:spcPts val="0"/>
              </a:spcAft>
              <a:buClr>
                <a:schemeClr val="dk1"/>
              </a:buClr>
              <a:buSzPts val="2800"/>
              <a:buFont typeface="Arial"/>
              <a:buChar char="•"/>
            </a:pPr>
            <a:r>
              <a:rPr lang="en-US"/>
              <a:t>Instils a culture of excellence</a:t>
            </a:r>
            <a:endParaRPr/>
          </a:p>
          <a:p>
            <a:pPr algn="l" indent="-127000" lvl="0" marL="342900" marR="0" rtl="0">
              <a:lnSpc>
                <a:spcPct val="90000"/>
              </a:lnSpc>
              <a:spcBef>
                <a:spcPts val="750"/>
              </a:spcBef>
              <a:spcAft>
                <a:spcPts val="0"/>
              </a:spcAft>
              <a:buClr>
                <a:schemeClr val="dk1"/>
              </a:buClr>
              <a:buSzPts val="2800"/>
              <a:buFont typeface="Arial"/>
              <a:buNone/>
            </a:pPr>
            <a:endParaRPr/>
          </a:p>
        </p:txBody>
      </p:sp>
      <p:pic>
        <p:nvPicPr>
          <p:cNvPr descr="Strategy" id="130" name="Google Shape;130;p9"/>
          <p:cNvPicPr preferRelativeResize="0"/>
          <p:nvPr/>
        </p:nvPicPr>
        <p:blipFill rotWithShape="1">
          <a:blip r:embed="rId3">
            <a:alphaModFix/>
          </a:blip>
          <a:srcRect b="134" l="34" r="3" t="99"/>
          <a:stretch/>
        </p:blipFill>
        <p:spPr>
          <a:xfrm>
            <a:off x="2349335" y="4553776"/>
            <a:ext cx="7493329" cy="2155784"/>
          </a:xfrm>
          <a:prstGeom prst="rect">
            <a:avLst/>
          </a:prstGeom>
          <a:noFill/>
          <a:ln>
            <a:noFill/>
          </a:ln>
        </p:spPr>
      </p:pic>
    </p:spTree>
  </p:cSld>
  <p:clrMapOvr>
    <a:masterClrMapping/>
  </p:clrMapOvr>
</p:sld>
</file>

<file path=ppt/theme/theme1.xml><?xml version="1.0" encoding="utf-8"?>
<a:theme xmlns:a="http://schemas.openxmlformats.org/drawingml/2006/main" name="management">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ent" id="{EDDDA351-5706-A943-B9C5-049DAFBD6A12}" vid="{B5965326-4324-2F48-8F0F-E160D9FADB46}"/>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management</Template>
  <TotalTime>9</TotalTime>
  <Words>2099</Words>
  <Application>Microsoft Office PowerPoint</Application>
  <PresentationFormat>Widescreen</PresentationFormat>
  <Paragraphs>310</Paragraphs>
  <Slides>43</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Calibri</vt:lpstr>
      <vt:lpstr>Arial</vt:lpstr>
      <vt:lpstr>Century Gothic</vt:lpstr>
      <vt:lpstr>management</vt:lpstr>
      <vt:lpstr>Principles of Management</vt:lpstr>
      <vt:lpstr>Module Learning Outcomes</vt:lpstr>
      <vt:lpstr>The Role of Strategy in Management</vt:lpstr>
      <vt:lpstr>Learning Outcomes: The Role of Strategy in Management</vt:lpstr>
      <vt:lpstr>Understanding The Role of Strategy in Management</vt:lpstr>
      <vt:lpstr>Competitive Advantage</vt:lpstr>
      <vt:lpstr>Creating Competitive Advantage </vt:lpstr>
      <vt:lpstr>The Value Proposition</vt:lpstr>
      <vt:lpstr>Strategic Management</vt:lpstr>
      <vt:lpstr>Industry Analysis</vt:lpstr>
      <vt:lpstr>Class Discussions: Car Company Differentiation</vt:lpstr>
      <vt:lpstr>Common Frameworks for Evaluating the Business Environment</vt:lpstr>
      <vt:lpstr>Learning Outcomes: Environments and Strategic Management  </vt:lpstr>
      <vt:lpstr>Common Frameworks for  Evaluating the Business Environment</vt:lpstr>
      <vt:lpstr>PESTEL Factors</vt:lpstr>
      <vt:lpstr>Porter’s Five Forces </vt:lpstr>
      <vt:lpstr>Porter’s Five Forces</vt:lpstr>
      <vt:lpstr>Competitor Analysis</vt:lpstr>
      <vt:lpstr>Practice Question 1</vt:lpstr>
      <vt:lpstr>Class Activity: PESTLE vs Porter’s Five Forces</vt:lpstr>
      <vt:lpstr>Present: PESTLE vs Porter’s Five Forces</vt:lpstr>
      <vt:lpstr>Common Frameworks for Situational Analysis</vt:lpstr>
      <vt:lpstr>Learning Outcomes: Common Frameworks for Situational Analysis</vt:lpstr>
      <vt:lpstr>Understanding Common Frameworks for Situational Analysis</vt:lpstr>
      <vt:lpstr>Situational Analysis Components</vt:lpstr>
      <vt:lpstr>What Does a Situational Analysis Provide? </vt:lpstr>
      <vt:lpstr>Competitors, Suppliers, and Regulations </vt:lpstr>
      <vt:lpstr>SWOT: A Situational Analysis Summary</vt:lpstr>
      <vt:lpstr>Practice Question 2 </vt:lpstr>
      <vt:lpstr>Resource-based View Strategic Approach (RBV) </vt:lpstr>
      <vt:lpstr>VRIO Framework </vt:lpstr>
      <vt:lpstr>Stages and Types of Strategy</vt:lpstr>
      <vt:lpstr>Learning Outcomes: Stages and Types of Strategy</vt:lpstr>
      <vt:lpstr>Strategic Management Process</vt:lpstr>
      <vt:lpstr>Porter’s Competitive Strategies</vt:lpstr>
      <vt:lpstr>E-Business and E-Commerce</vt:lpstr>
      <vt:lpstr>Class Discussion: Differentiation</vt:lpstr>
      <vt:lpstr>How Environment Affects Strategy</vt:lpstr>
      <vt:lpstr>Learning Outcomes: How Environment Affects Strategy</vt:lpstr>
      <vt:lpstr>Understanding How Environment Affects Strategy</vt:lpstr>
      <vt:lpstr>Class Activity: Strategy and the Business Environment </vt:lpstr>
      <vt:lpstr>Present: Strategy and the Business Environment </vt:lpstr>
      <vt:lpstr>Quick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Management</dc:title>
  <dc:creator>Emily Hyland</dc:creator>
  <cp:lastModifiedBy>Provjera</cp:lastModifiedBy>
  <cp:revision>6</cp:revision>
  <dcterms:created xsi:type="dcterms:W3CDTF">2017-07-18T21:39:38Z</dcterms:created>
  <dcterms:modified xsi:type="dcterms:W3CDTF">2022-11-02T19:00:46Z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829475</vt:lpwstr>
  </property>
  <property fmtid="{D5CDD505-2E9C-101B-9397-08002B2CF9AE}" name="NXPowerLiteSettings" pid="3">
    <vt:lpwstr>F7000400038000</vt:lpwstr>
  </property>
  <property fmtid="{D5CDD505-2E9C-101B-9397-08002B2CF9AE}" name="NXPowerLiteVersion" pid="4">
    <vt:lpwstr>S9.2.0</vt:lpwstr>
  </property>
</Properties>
</file>