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application/x-fontdata" Extension="fntdata"/>
  <Default ContentType="image/tiff" Extension="tiff"/>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package.core-properties+xml" PartName="/docProps/core.xml"/>
  <Override ContentType="application/vnd.openxmlformats-officedocument.extended-properties+xml" PartName="/docProps/app.xml"/>
  <Override ContentType="application/binary" PartName="/ppt/metadata"/>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5" r:id="rId31"/>
    <p:sldId id="286" r:id="rId32"/>
    <p:sldId id="287" r:id="rId33"/>
    <p:sldId id="288" r:id="rId34"/>
    <p:sldId id="289" r:id="rId35"/>
    <p:sldId id="291" r:id="rId36"/>
    <p:sldId id="290" r:id="rId37"/>
    <p:sldId id="292" r:id="rId38"/>
    <p:sldId id="294" r:id="rId39"/>
    <p:sldId id="293" r:id="rId40"/>
  </p:sldIdLst>
  <p:sldSz cx="12192000" cy="6858000"/>
  <p:notesSz cx="6858000" cy="9144000"/>
  <p:embeddedFontLst>
    <p:embeddedFont>
      <p:font typeface="Calibri" panose="020F0502020204030204" pitchFamily="34" charset="0"/>
      <p:regular r:id="rId42"/>
      <p:bold r:id="rId43"/>
      <p:italic r:id="rId44"/>
      <p:boldItalic r:id="rId45"/>
    </p:embeddedFont>
    <p:embeddedFont>
      <p:font typeface="Century Gothic" panose="020B0502020202020204" pitchFamily="34" charset="0"/>
      <p:regular r:id="rId46"/>
      <p:bold r:id="rId47"/>
      <p:italic r:id="rId48"/>
      <p:boldItalic r:id="rId4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hujOy8aIPlcw0MtLRAc67frmI1y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6301"/>
    <p:restoredTop sz="94745"/>
  </p:normalViewPr>
  <p:slideViewPr>
    <p:cSldViewPr snapToGrid="0" snapToObjects="1">
      <p:cViewPr varScale="1">
        <p:scale>
          <a:sx n="61" d="100"/>
          <a:sy n="61" d="100"/>
        </p:scale>
        <p:origin x="82" y="144"/>
      </p:cViewPr>
      <p:guideLst/>
    </p:cSldViewPr>
  </p:slideViewPr>
  <p:notesTextViewPr>
    <p:cViewPr>
      <p:scale>
        <a:sx n="1" d="1"/>
        <a:sy n="1" d="1"/>
      </p:scale>
      <p:origin x="0" y="0"/>
    </p:cViewPr>
  </p:notesTextViewPr>
  <p:notesViewPr>
    <p:cSldViewPr snapToGrid="0" snapToObjects="1">
      <p:cViewPr varScale="1">
        <p:scale>
          <a:sx n="53" d="100"/>
          <a:sy n="53" d="100"/>
        </p:scale>
        <p:origin x="2198"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font" Target="fonts/font6.fntdata"/><Relationship Id="rId50"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4.fntdata"/><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notesMaster" Target="notesMasters/notesMaster1.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064397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721330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932233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059215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2197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0349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327856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238545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746561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723977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786206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196845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3443775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648006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6512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2882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0005057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374384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811535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048143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79861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08715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178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080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69037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9924217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85" name="Google Shape;285;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32</a:t>
            </a:fld>
            <a:endParaRPr/>
          </a:p>
        </p:txBody>
      </p:sp>
    </p:spTree>
    <p:extLst>
      <p:ext uri="{BB962C8B-B14F-4D97-AF65-F5344CB8AC3E}">
        <p14:creationId xmlns:p14="http://schemas.microsoft.com/office/powerpoint/2010/main" val="25858585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2889385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982239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3" name="Google Shape;313;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2183129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2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07" name="Google Shape;30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701066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8395d7ed2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0" name="Google Shape;320;g8395d7ed22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768129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2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07" name="Google Shape;30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610683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39</a:t>
            </a:fld>
            <a:endParaRPr/>
          </a:p>
        </p:txBody>
      </p:sp>
    </p:spTree>
    <p:extLst>
      <p:ext uri="{BB962C8B-B14F-4D97-AF65-F5344CB8AC3E}">
        <p14:creationId xmlns:p14="http://schemas.microsoft.com/office/powerpoint/2010/main" val="1502747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1427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727433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883866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100278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272156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35203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xmlns=""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162111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361930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xmlns=""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93292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xmlns=""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26051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xmlns=""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96029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xmlns=""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29795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4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7" name="Google Shape;27;p4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8" name="Google Shape;28;p4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9" name="Google Shape;29;p4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5324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1"/>
        <p:cNvGrpSpPr/>
        <p:nvPr/>
      </p:nvGrpSpPr>
      <p:grpSpPr>
        <a:xfrm>
          <a:off x="0" y="0"/>
          <a:ext cx="0" cy="0"/>
          <a:chOff x="0" y="0"/>
          <a:chExt cx="0" cy="0"/>
        </a:xfrm>
      </p:grpSpPr>
      <p:sp>
        <p:nvSpPr>
          <p:cNvPr id="32" name="Google Shape;32;p4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33" name="Google Shape;33;p43"/>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6889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9586692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27.xml"/><Relationship Id="rId5" Type="http://schemas.openxmlformats.org/officeDocument/2006/relationships/slide" Target="slide21.xm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arget="../media/image13.jpeg" Type="http://schemas.openxmlformats.org/officeDocument/2006/relationships/image"/><Relationship Id="rId2" Target="../notesSlides/notesSlide30.xml" Type="http://schemas.openxmlformats.org/officeDocument/2006/relationships/notesSlide"/><Relationship Id="rId1" Target="../slideLayouts/slideLayout3.xml" Type="http://schemas.openxmlformats.org/officeDocument/2006/relationships/slideLayout"/></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vimeo.com/80777503"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arget="../media/image4.jpeg" Type="http://schemas.openxmlformats.org/officeDocument/2006/relationships/image"/><Relationship Id="rId2" Target="../notesSlides/notesSlide8.xml" Type="http://schemas.openxmlformats.org/officeDocument/2006/relationships/notesSlide"/><Relationship Id="rId1" Target="../slideLayouts/slideLayout3.xml" Type="http://schemas.openxmlformats.org/officeDocument/2006/relationships/slideLayout"/></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1F7FB"/>
              </a:buClr>
              <a:buSzPts val="5500"/>
              <a:buFont typeface="Century Gothic"/>
              <a:buNone/>
            </a:pPr>
            <a:r>
              <a:rPr lang="en-US"/>
              <a:t>Principles of Management</a:t>
            </a:r>
            <a:endParaRPr/>
          </a:p>
        </p:txBody>
      </p:sp>
      <p:sp>
        <p:nvSpPr>
          <p:cNvPr id="74" name="Google Shape;74;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457200" marR="0" lvl="0" indent="-406400" algn="ctr" rtl="0">
              <a:lnSpc>
                <a:spcPct val="90000"/>
              </a:lnSpc>
              <a:spcBef>
                <a:spcPts val="750"/>
              </a:spcBef>
              <a:spcAft>
                <a:spcPts val="0"/>
              </a:spcAft>
              <a:buClr>
                <a:srgbClr val="F1F7FB"/>
              </a:buClr>
              <a:buSzPts val="2400"/>
              <a:buFont typeface="Arial"/>
              <a:buNone/>
            </a:pPr>
            <a:r>
              <a:rPr lang="en-US"/>
              <a:t>Module 2: History of Management</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Benefits of Gantt’s Project Management: </a:t>
            </a:r>
            <a:endParaRPr/>
          </a:p>
        </p:txBody>
      </p:sp>
      <p:sp>
        <p:nvSpPr>
          <p:cNvPr id="137" name="Google Shape;137;p1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The Gantt chart has multiple benefits for project management:</a:t>
            </a:r>
            <a:endParaRPr/>
          </a:p>
          <a:p>
            <a:pPr marL="38100" lvl="0" indent="0" algn="l" rtl="0">
              <a:lnSpc>
                <a:spcPct val="90000"/>
              </a:lnSpc>
              <a:spcBef>
                <a:spcPts val="750"/>
              </a:spcBef>
              <a:spcAft>
                <a:spcPts val="0"/>
              </a:spcAft>
              <a:buSzPts val="2800"/>
              <a:buNone/>
            </a:pPr>
            <a:endParaRPr/>
          </a:p>
          <a:p>
            <a:pPr marL="685800" lvl="1" indent="-285750" algn="l" rtl="0">
              <a:lnSpc>
                <a:spcPct val="90000"/>
              </a:lnSpc>
              <a:spcBef>
                <a:spcPts val="375"/>
              </a:spcBef>
              <a:spcAft>
                <a:spcPts val="0"/>
              </a:spcAft>
              <a:buSzPts val="2400"/>
              <a:buChar char="•"/>
            </a:pPr>
            <a:r>
              <a:rPr lang="en-US" sz="2000"/>
              <a:t>aids in the breakdown of tasks into specific elements</a:t>
            </a:r>
            <a:endParaRPr/>
          </a:p>
          <a:p>
            <a:pPr marL="685800" lvl="1" indent="-285750" algn="l" rtl="0">
              <a:lnSpc>
                <a:spcPct val="90000"/>
              </a:lnSpc>
              <a:spcBef>
                <a:spcPts val="375"/>
              </a:spcBef>
              <a:spcAft>
                <a:spcPts val="0"/>
              </a:spcAft>
              <a:buSzPts val="2400"/>
              <a:buChar char="•"/>
            </a:pPr>
            <a:r>
              <a:rPr lang="en-US" sz="2000"/>
              <a:t>allows for the monitoring of projected timelines</a:t>
            </a:r>
            <a:endParaRPr/>
          </a:p>
          <a:p>
            <a:pPr marL="685800" lvl="1" indent="-285750" algn="l" rtl="0">
              <a:lnSpc>
                <a:spcPct val="90000"/>
              </a:lnSpc>
              <a:spcBef>
                <a:spcPts val="375"/>
              </a:spcBef>
              <a:spcAft>
                <a:spcPts val="0"/>
              </a:spcAft>
              <a:buSzPts val="2400"/>
              <a:buChar char="•"/>
            </a:pPr>
            <a:r>
              <a:rPr lang="en-US" sz="2000"/>
              <a:t>identifies which tasks are dependent upon a prior task or element </a:t>
            </a:r>
            <a:endParaRPr/>
          </a:p>
          <a:p>
            <a:pPr marL="685800" lvl="1" indent="-285750" algn="l" rtl="0">
              <a:lnSpc>
                <a:spcPct val="90000"/>
              </a:lnSpc>
              <a:spcBef>
                <a:spcPts val="375"/>
              </a:spcBef>
              <a:spcAft>
                <a:spcPts val="0"/>
              </a:spcAft>
              <a:buSzPts val="2400"/>
              <a:buChar char="•"/>
            </a:pPr>
            <a:r>
              <a:rPr lang="en-US" sz="2000"/>
              <a:t>identifies which tasks are which are independent and can be completed at any time</a:t>
            </a:r>
            <a:endParaRPr/>
          </a:p>
          <a:p>
            <a:pPr marL="38100" lvl="0" indent="0" algn="l" rtl="0">
              <a:lnSpc>
                <a:spcPct val="90000"/>
              </a:lnSpc>
              <a:spcBef>
                <a:spcPts val="750"/>
              </a:spcBef>
              <a:spcAft>
                <a:spcPts val="0"/>
              </a:spcAft>
              <a:buSzPts val="2800"/>
              <a:buNone/>
            </a:pP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 Maximizing Efficiency</a:t>
            </a:r>
            <a:endParaRPr/>
          </a:p>
        </p:txBody>
      </p:sp>
      <p:sp>
        <p:nvSpPr>
          <p:cNvPr id="144" name="Google Shape;144;p1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Taylor suggested that productivity would increase if jobs were optimized and simplified. He also proposed matching a worker to a particular job that suited the person’s skill level and then training the worker to do that job in a specific way.</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If Digital Taylorism focuses on maximizing efficiency, then how does that influence the work of a modern day employee? What are some examples of this theory that you know from experience? </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Bureaucratic Management</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Bureaucratic Management</a:t>
            </a:r>
            <a:endParaRPr/>
          </a:p>
        </p:txBody>
      </p:sp>
      <p:sp>
        <p:nvSpPr>
          <p:cNvPr id="155" name="Google Shape;155;p1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2.2: Describe the contributions of Max Weber and Henri Fayol to the field of bureaucratic management </a:t>
            </a:r>
            <a:endParaRPr/>
          </a:p>
          <a:p>
            <a:pPr marL="400050" lvl="1" indent="0" algn="l" rtl="0">
              <a:lnSpc>
                <a:spcPct val="90000"/>
              </a:lnSpc>
              <a:spcBef>
                <a:spcPts val="375"/>
              </a:spcBef>
              <a:spcAft>
                <a:spcPts val="0"/>
              </a:spcAft>
              <a:buSzPts val="2400"/>
              <a:buNone/>
            </a:pPr>
            <a:r>
              <a:rPr lang="en-US"/>
              <a:t>2.2.1: Explain the concept of bureaucratic management</a:t>
            </a:r>
            <a:endParaRPr/>
          </a:p>
          <a:p>
            <a:pPr marL="400050" lvl="1" indent="0" algn="l" rtl="0">
              <a:lnSpc>
                <a:spcPct val="90000"/>
              </a:lnSpc>
              <a:spcBef>
                <a:spcPts val="375"/>
              </a:spcBef>
              <a:spcAft>
                <a:spcPts val="0"/>
              </a:spcAft>
              <a:buSzPts val="2400"/>
              <a:buNone/>
            </a:pPr>
            <a:r>
              <a:rPr lang="en-US"/>
              <a:t>2.2.2: Summarize the work of Max Weber</a:t>
            </a:r>
            <a:endParaRPr/>
          </a:p>
          <a:p>
            <a:pPr marL="400050" lvl="1" indent="0" algn="l" rtl="0">
              <a:lnSpc>
                <a:spcPct val="90000"/>
              </a:lnSpc>
              <a:spcBef>
                <a:spcPts val="375"/>
              </a:spcBef>
              <a:spcAft>
                <a:spcPts val="0"/>
              </a:spcAft>
              <a:buSzPts val="2400"/>
              <a:buNone/>
            </a:pPr>
            <a:r>
              <a:rPr lang="en-US"/>
              <a:t>2.2.3: Summarize the work of Henri Fayol</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Bureaucratic Management</a:t>
            </a:r>
            <a:endParaRPr/>
          </a:p>
        </p:txBody>
      </p:sp>
      <p:sp>
        <p:nvSpPr>
          <p:cNvPr id="162" name="Google Shape;162;p14"/>
          <p:cNvSpPr txBox="1">
            <a:spLocks noGrp="1"/>
          </p:cNvSpPr>
          <p:nvPr>
            <p:ph type="body" idx="1"/>
          </p:nvPr>
        </p:nvSpPr>
        <p:spPr>
          <a:xfrm>
            <a:off x="838200" y="1825625"/>
            <a:ext cx="3938120" cy="4217575"/>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Looks at how government departments and large businesses operate</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Examines how to manage more effectively</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Influential theorists</a:t>
            </a:r>
            <a:endParaRPr dirty="0"/>
          </a:p>
          <a:p>
            <a:pPr marL="685800" lvl="1" indent="-285750" algn="l" rtl="0">
              <a:lnSpc>
                <a:spcPct val="90000"/>
              </a:lnSpc>
              <a:spcBef>
                <a:spcPts val="375"/>
              </a:spcBef>
              <a:spcAft>
                <a:spcPts val="0"/>
              </a:spcAft>
              <a:buSzPts val="2400"/>
              <a:buChar char="•"/>
            </a:pPr>
            <a:r>
              <a:rPr lang="en-US" dirty="0"/>
              <a:t>Max Weber</a:t>
            </a:r>
            <a:endParaRPr dirty="0"/>
          </a:p>
          <a:p>
            <a:pPr marL="685800" lvl="1" indent="-285750" algn="l" rtl="0">
              <a:lnSpc>
                <a:spcPct val="90000"/>
              </a:lnSpc>
              <a:spcBef>
                <a:spcPts val="375"/>
              </a:spcBef>
              <a:spcAft>
                <a:spcPts val="0"/>
              </a:spcAft>
              <a:buSzPts val="2400"/>
              <a:buChar char="•"/>
            </a:pPr>
            <a:r>
              <a:rPr lang="en-US" dirty="0"/>
              <a:t>Henry Fayol</a:t>
            </a:r>
            <a:endParaRPr dirty="0"/>
          </a:p>
        </p:txBody>
      </p:sp>
      <p:pic>
        <p:nvPicPr>
          <p:cNvPr id="163" name="Google Shape;163;p14" descr="Image of Max Weber. Weber proposed bureaucracy as the optimum form of organization."/>
          <p:cNvPicPr preferRelativeResize="0"/>
          <p:nvPr/>
        </p:nvPicPr>
        <p:blipFill rotWithShape="1">
          <a:blip r:embed="rId3">
            <a:alphaModFix/>
          </a:blip>
          <a:srcRect/>
          <a:stretch/>
        </p:blipFill>
        <p:spPr>
          <a:xfrm>
            <a:off x="5165275" y="1825625"/>
            <a:ext cx="3160923" cy="4217575"/>
          </a:xfrm>
          <a:prstGeom prst="rect">
            <a:avLst/>
          </a:prstGeom>
          <a:noFill/>
          <a:ln>
            <a:noFill/>
          </a:ln>
        </p:spPr>
      </p:pic>
      <p:pic>
        <p:nvPicPr>
          <p:cNvPr id="164" name="Google Shape;164;p14" descr="Image of Henri Fayol. Fayol founded the school of administrative management."/>
          <p:cNvPicPr preferRelativeResize="0"/>
          <p:nvPr/>
        </p:nvPicPr>
        <p:blipFill rotWithShape="1">
          <a:blip r:embed="rId4">
            <a:alphaModFix/>
          </a:blip>
          <a:srcRect/>
          <a:stretch/>
        </p:blipFill>
        <p:spPr>
          <a:xfrm>
            <a:off x="8715153" y="1825625"/>
            <a:ext cx="3182216" cy="4100512"/>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Max Weber and Bureaucratic Theory</a:t>
            </a:r>
            <a:endParaRPr/>
          </a:p>
        </p:txBody>
      </p:sp>
      <p:sp>
        <p:nvSpPr>
          <p:cNvPr id="171" name="Google Shape;171;p15"/>
          <p:cNvSpPr txBox="1">
            <a:spLocks noGrp="1"/>
          </p:cNvSpPr>
          <p:nvPr>
            <p:ph idx="1" type="body"/>
          </p:nvPr>
        </p:nvSpPr>
        <p:spPr>
          <a:xfrm>
            <a:off x="838200" y="1825625"/>
            <a:ext cx="8110728"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lang="en-US"/>
              <a:t>Born in Germany during time when industrialization was transforming most aspects of society and government</a:t>
            </a:r>
            <a:endParaRPr/>
          </a:p>
          <a:p>
            <a:pPr algn="l" indent="-304800" lvl="0" marL="342900" marR="0" rtl="0">
              <a:lnSpc>
                <a:spcPct val="90000"/>
              </a:lnSpc>
              <a:spcBef>
                <a:spcPts val="750"/>
              </a:spcBef>
              <a:spcAft>
                <a:spcPts val="0"/>
              </a:spcAft>
              <a:buClr>
                <a:schemeClr val="dk1"/>
              </a:buClr>
              <a:buSzPts val="2800"/>
              <a:buFont typeface="Arial"/>
              <a:buChar char="•"/>
            </a:pPr>
            <a:r>
              <a:rPr lang="en-US"/>
              <a:t>Interested in industrial capitalism</a:t>
            </a:r>
            <a:endParaRPr/>
          </a:p>
          <a:p>
            <a:pPr algn="l" indent="-285750" lvl="1" marL="685800" rtl="0">
              <a:lnSpc>
                <a:spcPct val="90000"/>
              </a:lnSpc>
              <a:spcBef>
                <a:spcPts val="375"/>
              </a:spcBef>
              <a:spcAft>
                <a:spcPts val="0"/>
              </a:spcAft>
              <a:buSzPts val="2400"/>
              <a:buChar char="•"/>
            </a:pPr>
            <a:r>
              <a:rPr lang="en-US"/>
              <a:t>Industry is privately controlled and operated for profit</a:t>
            </a:r>
            <a:endParaRPr/>
          </a:p>
          <a:p>
            <a:pPr algn="l" indent="-304800" lvl="0" marL="342900" marR="0" rtl="0">
              <a:lnSpc>
                <a:spcPct val="90000"/>
              </a:lnSpc>
              <a:spcBef>
                <a:spcPts val="750"/>
              </a:spcBef>
              <a:spcAft>
                <a:spcPts val="0"/>
              </a:spcAft>
              <a:buClr>
                <a:schemeClr val="dk1"/>
              </a:buClr>
              <a:buSzPts val="2800"/>
              <a:buFont typeface="Arial"/>
              <a:buChar char="•"/>
            </a:pPr>
            <a:r>
              <a:rPr lang="en-US"/>
              <a:t>Visited United States to study U.S. economy (1904)</a:t>
            </a:r>
            <a:endParaRPr/>
          </a:p>
          <a:p>
            <a:pPr algn="l" indent="-285750" lvl="1" marL="685800" rtl="0">
              <a:lnSpc>
                <a:spcPct val="90000"/>
              </a:lnSpc>
              <a:spcBef>
                <a:spcPts val="375"/>
              </a:spcBef>
              <a:spcAft>
                <a:spcPts val="0"/>
              </a:spcAft>
              <a:buSzPts val="2400"/>
              <a:buChar char="•"/>
            </a:pPr>
            <a:r>
              <a:rPr lang="en-US"/>
              <a:t>Authority wasn’t function of experience but of social status</a:t>
            </a:r>
            <a:endParaRPr/>
          </a:p>
          <a:p>
            <a:pPr algn="l" indent="-285750" lvl="1" marL="685800" rtl="0">
              <a:lnSpc>
                <a:spcPct val="90000"/>
              </a:lnSpc>
              <a:spcBef>
                <a:spcPts val="375"/>
              </a:spcBef>
              <a:spcAft>
                <a:spcPts val="0"/>
              </a:spcAft>
              <a:buSzPts val="2400"/>
              <a:buChar char="•"/>
            </a:pPr>
            <a:r>
              <a:rPr lang="en-US"/>
              <a:t>Based on rational authority- most authority given to most competent</a:t>
            </a:r>
            <a:endParaRPr/>
          </a:p>
          <a:p>
            <a:pPr algn="l" indent="-304800" lvl="0" marL="342900" marR="0" rtl="0">
              <a:lnSpc>
                <a:spcPct val="90000"/>
              </a:lnSpc>
              <a:spcBef>
                <a:spcPts val="750"/>
              </a:spcBef>
              <a:spcAft>
                <a:spcPts val="0"/>
              </a:spcAft>
              <a:buClr>
                <a:schemeClr val="dk1"/>
              </a:buClr>
              <a:buSzPts val="2800"/>
              <a:buFont typeface="Arial"/>
              <a:buChar char="•"/>
            </a:pPr>
            <a:r>
              <a:rPr lang="en-US"/>
              <a:t>Thought bureaucratic theory would result in highest level of efficiency—however negative aspects</a:t>
            </a:r>
            <a:endParaRPr/>
          </a:p>
          <a:p>
            <a:pPr algn="l" indent="-285750" lvl="1" marL="685800" rtl="0">
              <a:lnSpc>
                <a:spcPct val="90000"/>
              </a:lnSpc>
              <a:spcBef>
                <a:spcPts val="375"/>
              </a:spcBef>
              <a:spcAft>
                <a:spcPts val="0"/>
              </a:spcAft>
              <a:buSzPts val="2400"/>
              <a:buChar char="•"/>
            </a:pPr>
            <a:r>
              <a:rPr lang="en-US"/>
              <a:t>Excessive procedures, boredom, unresponsiveness</a:t>
            </a:r>
            <a:endParaRPr/>
          </a:p>
        </p:txBody>
      </p:sp>
      <p:pic>
        <p:nvPicPr>
          <p:cNvPr descr="Photograph of Max Weber, 1917." id="172" name="Google Shape;172;p15"/>
          <p:cNvPicPr preferRelativeResize="0"/>
          <p:nvPr/>
        </p:nvPicPr>
        <p:blipFill rotWithShape="1">
          <a:blip r:embed="rId3">
            <a:alphaModFix/>
          </a:blip>
          <a:srcRect l="143" r="399"/>
          <a:stretch/>
        </p:blipFill>
        <p:spPr>
          <a:xfrm>
            <a:off x="9167446" y="1972042"/>
            <a:ext cx="2380840" cy="4452204"/>
          </a:xfrm>
          <a:prstGeom prst="rect">
            <a:avLst/>
          </a:prstGeom>
          <a:noFill/>
          <a:ln>
            <a:noFill/>
          </a:ln>
        </p:spPr>
      </p:pic>
    </p:spTree>
  </p:cSld>
  <p:clrMapOvr>
    <a:masterClrMapping/>
  </p:clrMapOvr>
  <p:timing>
    <p:tnLst>
      <p:par>
        <p:cTn dur="indefinite" id="1" nodeType="tmRoot" restart="never"/>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a:spLocks noGrp="1"/>
          </p:cNvSpPr>
          <p:nvPr>
            <p:ph type="title"/>
          </p:nvPr>
        </p:nvSpPr>
        <p:spPr/>
        <p:txBody>
          <a:bodyPr/>
          <a:lstStyle/>
          <a:p>
            <a:pPr lvl="0"/>
            <a:r>
              <a:rPr lang="en-US"/>
              <a:t>Characteristics of Bureaucracy</a:t>
            </a:r>
          </a:p>
        </p:txBody>
      </p:sp>
      <p:sp>
        <p:nvSpPr>
          <p:cNvPr id="179" name="Google Shape;179;p16"/>
          <p:cNvSpPr txBox="1">
            <a:spLocks noGrp="1"/>
          </p:cNvSpPr>
          <p:nvPr>
            <p:ph type="body" idx="1"/>
          </p:nvPr>
        </p:nvSpPr>
        <p:spPr>
          <a:xfrm>
            <a:off x="838200" y="1825625"/>
            <a:ext cx="5257800" cy="4351338"/>
          </a:xfrm>
        </p:spPr>
        <p:txBody>
          <a:bodyPr/>
          <a:lstStyle/>
          <a:p>
            <a:pPr marL="50800" lvl="0" indent="0">
              <a:buNone/>
            </a:pPr>
            <a:r>
              <a:rPr lang="en-US" dirty="0"/>
              <a:t>Identified six characteristics of bureaucracy</a:t>
            </a:r>
          </a:p>
          <a:p>
            <a:pPr marL="38100" lvl="0" indent="0">
              <a:buNone/>
            </a:pPr>
            <a:endParaRPr lang="en-US" dirty="0"/>
          </a:p>
          <a:p>
            <a:pPr marL="965200" lvl="1" indent="-457200">
              <a:buFont typeface="+mj-lt"/>
              <a:buAutoNum type="arabicPeriod"/>
            </a:pPr>
            <a:r>
              <a:rPr lang="en-US" dirty="0"/>
              <a:t>Hierarchical Management </a:t>
            </a:r>
          </a:p>
          <a:p>
            <a:pPr marL="965200" lvl="1" indent="-457200">
              <a:buFont typeface="+mj-lt"/>
              <a:buAutoNum type="arabicPeriod"/>
            </a:pPr>
            <a:r>
              <a:rPr lang="en-US" dirty="0"/>
              <a:t>Division of Labor</a:t>
            </a:r>
          </a:p>
          <a:p>
            <a:pPr marL="965200" lvl="1" indent="-457200">
              <a:buFont typeface="+mj-lt"/>
              <a:buAutoNum type="arabicPeriod"/>
            </a:pPr>
            <a:r>
              <a:rPr lang="en-US" dirty="0"/>
              <a:t>Formal Selection Process</a:t>
            </a:r>
          </a:p>
          <a:p>
            <a:pPr marL="965200" lvl="1" indent="-457200">
              <a:buFont typeface="+mj-lt"/>
              <a:buAutoNum type="arabicPeriod"/>
            </a:pPr>
            <a:r>
              <a:rPr lang="en-US" dirty="0"/>
              <a:t>Career Orientation</a:t>
            </a:r>
          </a:p>
          <a:p>
            <a:pPr marL="965200" lvl="1" indent="-457200">
              <a:buFont typeface="+mj-lt"/>
              <a:buAutoNum type="arabicPeriod"/>
            </a:pPr>
            <a:r>
              <a:rPr lang="en-US" dirty="0"/>
              <a:t>Formal Rules and Regulations</a:t>
            </a:r>
          </a:p>
          <a:p>
            <a:pPr marL="965200" lvl="1" indent="-457200">
              <a:buFont typeface="+mj-lt"/>
              <a:buAutoNum type="arabicPeriod"/>
            </a:pPr>
            <a:r>
              <a:rPr lang="en-US" dirty="0"/>
              <a:t>Impersonality</a:t>
            </a:r>
          </a:p>
        </p:txBody>
      </p:sp>
      <p:pic>
        <p:nvPicPr>
          <p:cNvPr id="180" name="Google Shape;180;p16">
            <a:extLst>
              <a:ext uri="{C183D7F6-B498-43B3-948B-1728B52AA6E4}">
                <adec:decorative xmlns:adec="http://schemas.microsoft.com/office/drawing/2017/decorative" xmlns="" val="1"/>
              </a:ext>
            </a:extLst>
          </p:cNvPr>
          <p:cNvPicPr preferRelativeResize="0"/>
          <p:nvPr/>
        </p:nvPicPr>
        <p:blipFill rotWithShape="1">
          <a:blip r:embed="rId3">
            <a:alphaModFix/>
          </a:blip>
          <a:srcRect/>
          <a:stretch/>
        </p:blipFill>
        <p:spPr>
          <a:xfrm>
            <a:off x="6179158" y="1825625"/>
            <a:ext cx="5174642" cy="3453511"/>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Shape 185"/>
        <p:cNvGrpSpPr/>
        <p:nvPr/>
      </p:nvGrpSpPr>
      <p:grpSpPr>
        <a:xfrm>
          <a:off x="0" y="0"/>
          <a:ext cx="0" cy="0"/>
          <a:chOff x="0" y="0"/>
          <a:chExt cx="0" cy="0"/>
        </a:xfrm>
      </p:grpSpPr>
      <p:sp>
        <p:nvSpPr>
          <p:cNvPr id="186" name="Google Shape;186;p17"/>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Henri Fayol and Administrative Theory</a:t>
            </a:r>
            <a:endParaRPr/>
          </a:p>
        </p:txBody>
      </p:sp>
      <p:sp>
        <p:nvSpPr>
          <p:cNvPr id="187" name="Google Shape;187;p17"/>
          <p:cNvSpPr txBox="1">
            <a:spLocks noGrp="1"/>
          </p:cNvSpPr>
          <p:nvPr>
            <p:ph idx="1" type="body"/>
          </p:nvPr>
        </p:nvSpPr>
        <p:spPr>
          <a:xfrm>
            <a:off x="838200" y="1825625"/>
            <a:ext cx="6891528"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Born in Turkey 1841</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Experimented with different management structures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Incorporated some of Weber’s ideas in his theories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Concerned instead with how workers were managed and how they contributed</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Created the 5 duties of management</a:t>
            </a:r>
            <a:endParaRPr dirty="0"/>
          </a:p>
        </p:txBody>
      </p:sp>
      <p:pic>
        <p:nvPicPr>
          <p:cNvPr descr="Photograph of Henri Fayol" id="188" name="Google Shape;188;p17"/>
          <p:cNvPicPr preferRelativeResize="0"/>
          <p:nvPr/>
        </p:nvPicPr>
        <p:blipFill rotWithShape="1">
          <a:blip r:embed="rId3">
            <a:alphaModFix/>
          </a:blip>
          <a:srcRect b="97" t="89"/>
          <a:stretch/>
        </p:blipFill>
        <p:spPr>
          <a:xfrm>
            <a:off x="7919106" y="1825625"/>
            <a:ext cx="3434694" cy="4037610"/>
          </a:xfrm>
          <a:prstGeom prst="rect">
            <a:avLst/>
          </a:prstGeom>
          <a:noFill/>
          <a:ln>
            <a:noFill/>
          </a:ln>
        </p:spPr>
      </p:pic>
    </p:spTree>
  </p:cSld>
  <p:clrMapOvr>
    <a:masterClrMapping/>
  </p:clrMapOvr>
  <p:timing>
    <p:tnLst>
      <p:par>
        <p:cTn dur="indefinite" id="1" nodeType="tmRoot" restart="never"/>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8"/>
          <p:cNvSpPr txBox="1">
            <a:spLocks noGrp="1"/>
          </p:cNvSpPr>
          <p:nvPr>
            <p:ph type="title"/>
          </p:nvPr>
        </p:nvSpPr>
        <p:spPr/>
        <p:txBody>
          <a:bodyPr/>
          <a:lstStyle/>
          <a:p>
            <a:pPr lvl="0"/>
            <a:r>
              <a:rPr lang="en-US"/>
              <a:t>Five Duties of Management</a:t>
            </a:r>
          </a:p>
        </p:txBody>
      </p:sp>
      <p:sp>
        <p:nvSpPr>
          <p:cNvPr id="195" name="Google Shape;195;p18"/>
          <p:cNvSpPr txBox="1">
            <a:spLocks noGrp="1"/>
          </p:cNvSpPr>
          <p:nvPr>
            <p:ph type="body" idx="1"/>
          </p:nvPr>
        </p:nvSpPr>
        <p:spPr/>
        <p:txBody>
          <a:bodyPr/>
          <a:lstStyle/>
          <a:p>
            <a:pPr lvl="0"/>
            <a:r>
              <a:rPr lang="en-US" dirty="0"/>
              <a:t>Foresight: create plan of action for future</a:t>
            </a:r>
          </a:p>
          <a:p>
            <a:pPr lvl="0"/>
            <a:r>
              <a:rPr lang="en-US" dirty="0"/>
              <a:t>Organization: provide resources to implement plan</a:t>
            </a:r>
          </a:p>
          <a:p>
            <a:pPr lvl="0"/>
            <a:r>
              <a:rPr lang="en-US" dirty="0"/>
              <a:t>Command: select and lead best workers through clear orders</a:t>
            </a:r>
          </a:p>
          <a:p>
            <a:pPr lvl="0"/>
            <a:r>
              <a:rPr lang="en-US" dirty="0"/>
              <a:t>Coordinate: make sure diverse efforts fit together through communication</a:t>
            </a:r>
          </a:p>
          <a:p>
            <a:pPr lvl="0"/>
            <a:r>
              <a:rPr lang="en-US" dirty="0"/>
              <a:t>Control: verify whether things are going according to plan and correct as needed</a:t>
            </a:r>
          </a:p>
          <a:p>
            <a:pPr lvl="0"/>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Set of Management Theories and Practices</a:t>
            </a:r>
            <a:endParaRPr/>
          </a:p>
        </p:txBody>
      </p:sp>
      <p:sp>
        <p:nvSpPr>
          <p:cNvPr id="202" name="Google Shape;202;p1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Fayol thought management principles needed to be flexible and adaptable and that they would be expanded through experience and experimentation.</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Guiding principles:</a:t>
            </a:r>
            <a:endParaRPr/>
          </a:p>
          <a:p>
            <a:pPr marL="685800" lvl="1" indent="-285750" algn="l" rtl="0">
              <a:lnSpc>
                <a:spcPct val="90000"/>
              </a:lnSpc>
              <a:spcBef>
                <a:spcPts val="375"/>
              </a:spcBef>
              <a:spcAft>
                <a:spcPts val="0"/>
              </a:spcAft>
              <a:buSzPts val="2400"/>
              <a:buChar char="•"/>
            </a:pPr>
            <a:r>
              <a:rPr lang="en-US" b="1"/>
              <a:t>Scalar chain: </a:t>
            </a:r>
            <a:r>
              <a:rPr lang="en-US"/>
              <a:t>unbroken chain of command extends from top to bottom</a:t>
            </a:r>
            <a:endParaRPr/>
          </a:p>
          <a:p>
            <a:pPr marL="685800" lvl="1" indent="-285750" algn="l" rtl="0">
              <a:lnSpc>
                <a:spcPct val="90000"/>
              </a:lnSpc>
              <a:spcBef>
                <a:spcPts val="375"/>
              </a:spcBef>
              <a:spcAft>
                <a:spcPts val="0"/>
              </a:spcAft>
              <a:buSzPts val="2400"/>
              <a:buChar char="•"/>
            </a:pPr>
            <a:r>
              <a:rPr lang="en-US" b="1"/>
              <a:t>Unity of command: </a:t>
            </a:r>
            <a:r>
              <a:rPr lang="en-US"/>
              <a:t>employees receive orders from only one superior</a:t>
            </a:r>
            <a:endParaRPr/>
          </a:p>
          <a:p>
            <a:pPr marL="685800" lvl="1" indent="-285750" algn="l" rtl="0">
              <a:lnSpc>
                <a:spcPct val="90000"/>
              </a:lnSpc>
              <a:spcBef>
                <a:spcPts val="375"/>
              </a:spcBef>
              <a:spcAft>
                <a:spcPts val="0"/>
              </a:spcAft>
              <a:buSzPts val="2400"/>
              <a:buChar char="•"/>
            </a:pPr>
            <a:r>
              <a:rPr lang="en-US" b="1"/>
              <a:t>Unity of direction: </a:t>
            </a:r>
            <a:r>
              <a:rPr lang="en-US"/>
              <a:t>activities that are similar should be the responsibility of one person</a:t>
            </a:r>
            <a:endParaRPr/>
          </a:p>
          <a:p>
            <a:pPr marL="685800" lvl="1" indent="-285750" algn="l" rtl="0">
              <a:lnSpc>
                <a:spcPct val="90000"/>
              </a:lnSpc>
              <a:spcBef>
                <a:spcPts val="375"/>
              </a:spcBef>
              <a:spcAft>
                <a:spcPts val="0"/>
              </a:spcAft>
              <a:buSzPts val="2400"/>
              <a:buChar char="•"/>
            </a:pPr>
            <a:r>
              <a:rPr lang="en-US" b="1"/>
              <a:t>Division of work: </a:t>
            </a:r>
            <a:r>
              <a:rPr lang="en-US"/>
              <a:t>workers specialize in a few tasks to become more proficient</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Module Learning Outcomes</a:t>
            </a:r>
            <a:endParaRPr/>
          </a:p>
        </p:txBody>
      </p:sp>
      <p:sp>
        <p:nvSpPr>
          <p:cNvPr id="81" name="Google Shape;81;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000"/>
              <a:t>Describe the work of major contributors to the field of management</a:t>
            </a:r>
            <a:endParaRPr/>
          </a:p>
          <a:p>
            <a:pPr marL="38100" lvl="0" indent="0" algn="l" rtl="0">
              <a:lnSpc>
                <a:spcPct val="90000"/>
              </a:lnSpc>
              <a:spcBef>
                <a:spcPts val="750"/>
              </a:spcBef>
              <a:spcAft>
                <a:spcPts val="0"/>
              </a:spcAft>
              <a:buSzPts val="2800"/>
              <a:buNone/>
            </a:pPr>
            <a:endParaRPr sz="2000"/>
          </a:p>
          <a:p>
            <a:pPr marL="381000" lvl="1" indent="0" algn="l" rtl="0">
              <a:lnSpc>
                <a:spcPct val="90000"/>
              </a:lnSpc>
              <a:spcBef>
                <a:spcPts val="375"/>
              </a:spcBef>
              <a:spcAft>
                <a:spcPts val="0"/>
              </a:spcAft>
              <a:buSzPts val="2400"/>
              <a:buNone/>
            </a:pPr>
            <a:r>
              <a:rPr lang="en-US" sz="1700" u="sng">
                <a:solidFill>
                  <a:schemeClr val="hlink"/>
                </a:solidFill>
                <a:hlinkClick r:id="rId3" action="ppaction://hlinksldjump"/>
              </a:rPr>
              <a:t>2.1: Describe the contributions of Frederick W. Taylor, Frank and Lillian Gilbreth, and Henry Gantt to the field of scientific management</a:t>
            </a:r>
            <a:endParaRPr sz="1700"/>
          </a:p>
          <a:p>
            <a:pPr marL="381000" lvl="1" indent="0" algn="l" rtl="0">
              <a:lnSpc>
                <a:spcPct val="90000"/>
              </a:lnSpc>
              <a:spcBef>
                <a:spcPts val="375"/>
              </a:spcBef>
              <a:spcAft>
                <a:spcPts val="0"/>
              </a:spcAft>
              <a:buSzPts val="2400"/>
              <a:buNone/>
            </a:pPr>
            <a:r>
              <a:rPr lang="en-US" sz="1700" u="sng">
                <a:solidFill>
                  <a:schemeClr val="hlink"/>
                </a:solidFill>
                <a:hlinkClick r:id="rId4" action="ppaction://hlinksldjump"/>
              </a:rPr>
              <a:t>2.2: Describe the contributions of Max Weber and Henri Fayol to the field of bureaucratic management</a:t>
            </a:r>
            <a:endParaRPr sz="1700"/>
          </a:p>
          <a:p>
            <a:pPr marL="381000" lvl="1" indent="0" algn="l" rtl="0">
              <a:lnSpc>
                <a:spcPct val="90000"/>
              </a:lnSpc>
              <a:spcBef>
                <a:spcPts val="375"/>
              </a:spcBef>
              <a:spcAft>
                <a:spcPts val="0"/>
              </a:spcAft>
              <a:buSzPts val="2400"/>
              <a:buNone/>
            </a:pPr>
            <a:r>
              <a:rPr lang="en-US" sz="1700" u="sng">
                <a:solidFill>
                  <a:schemeClr val="hlink"/>
                </a:solidFill>
                <a:hlinkClick r:id="rId5" action="ppaction://hlinksldjump"/>
              </a:rPr>
              <a:t>2.3: Describe the contributions of Mary Parker Follett and Elton Mayo (Hawthorne studies) to the field of humanistic management</a:t>
            </a:r>
            <a:endParaRPr sz="1700"/>
          </a:p>
          <a:p>
            <a:pPr marL="381000" lvl="1" indent="0" algn="l" rtl="0">
              <a:lnSpc>
                <a:spcPct val="90000"/>
              </a:lnSpc>
              <a:spcBef>
                <a:spcPts val="375"/>
              </a:spcBef>
              <a:spcAft>
                <a:spcPts val="0"/>
              </a:spcAft>
              <a:buSzPts val="2400"/>
              <a:buNone/>
            </a:pPr>
            <a:r>
              <a:rPr lang="en-US" sz="1700" u="sng">
                <a:solidFill>
                  <a:schemeClr val="hlink"/>
                </a:solidFill>
                <a:hlinkClick r:id="rId6" action="ppaction://hlinksldjump"/>
              </a:rPr>
              <a:t>2.4: Describe current developments in management practices</a:t>
            </a:r>
            <a:endParaRPr sz="1700"/>
          </a:p>
          <a:p>
            <a:pPr marL="381000" lvl="1" indent="0" algn="l" rtl="0">
              <a:lnSpc>
                <a:spcPct val="90000"/>
              </a:lnSpc>
              <a:spcBef>
                <a:spcPts val="375"/>
              </a:spcBef>
              <a:spcAft>
                <a:spcPts val="0"/>
              </a:spcAft>
              <a:buSzPts val="2400"/>
              <a:buNone/>
            </a:pPr>
            <a:endParaRPr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 Fayol and Weber</a:t>
            </a:r>
            <a:endParaRPr/>
          </a:p>
        </p:txBody>
      </p:sp>
      <p:sp>
        <p:nvSpPr>
          <p:cNvPr id="209" name="Google Shape;209;p2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In small groups, discuss the two most significant contributions to management practice and theory created by Fayol and Weber? What are the characteristics of each? </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How are these contributions still at work today in management theory? </a:t>
            </a:r>
            <a:endParaRPr/>
          </a:p>
          <a:p>
            <a:pPr marL="6350" lvl="0" indent="-6350" algn="l" rtl="0">
              <a:lnSpc>
                <a:spcPct val="90000"/>
              </a:lnSpc>
              <a:spcBef>
                <a:spcPts val="750"/>
              </a:spcBef>
              <a:spcAft>
                <a:spcPts val="0"/>
              </a:spcAft>
              <a:buSzPts val="2800"/>
              <a:buNone/>
            </a:pP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Humanistic Management</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Humanistic Management</a:t>
            </a:r>
            <a:endParaRPr/>
          </a:p>
        </p:txBody>
      </p:sp>
      <p:sp>
        <p:nvSpPr>
          <p:cNvPr id="220" name="Google Shape;220;p2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2.3: Describe the contributions of Mary Parker Follett and Elton Mayo (Hawthorne studies) to the field of humanistic management </a:t>
            </a:r>
            <a:endParaRPr/>
          </a:p>
          <a:p>
            <a:pPr marL="400050" lvl="1" indent="0" algn="l" rtl="0">
              <a:lnSpc>
                <a:spcPct val="90000"/>
              </a:lnSpc>
              <a:spcBef>
                <a:spcPts val="375"/>
              </a:spcBef>
              <a:spcAft>
                <a:spcPts val="0"/>
              </a:spcAft>
              <a:buSzPts val="2400"/>
              <a:buNone/>
            </a:pPr>
            <a:r>
              <a:rPr lang="en-US"/>
              <a:t>2.3.1: Explain the concept of humanistic management</a:t>
            </a:r>
            <a:endParaRPr/>
          </a:p>
          <a:p>
            <a:pPr marL="400050" lvl="1" indent="0" algn="l" rtl="0">
              <a:lnSpc>
                <a:spcPct val="90000"/>
              </a:lnSpc>
              <a:spcBef>
                <a:spcPts val="375"/>
              </a:spcBef>
              <a:spcAft>
                <a:spcPts val="0"/>
              </a:spcAft>
              <a:buSzPts val="2400"/>
              <a:buNone/>
            </a:pPr>
            <a:r>
              <a:rPr lang="en-US"/>
              <a:t>2.3.2: Summarize the work of Mary Parker Follett</a:t>
            </a:r>
            <a:endParaRPr/>
          </a:p>
          <a:p>
            <a:pPr marL="400050" lvl="1" indent="0" algn="l" rtl="0">
              <a:lnSpc>
                <a:spcPct val="90000"/>
              </a:lnSpc>
              <a:spcBef>
                <a:spcPts val="375"/>
              </a:spcBef>
              <a:spcAft>
                <a:spcPts val="0"/>
              </a:spcAft>
              <a:buSzPts val="2400"/>
              <a:buNone/>
            </a:pPr>
            <a:r>
              <a:rPr lang="en-US"/>
              <a:t>2.3.3: Explain the significance of Elton Mayo's work (Hawthorne studies)</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Basics of Humanistic Management</a:t>
            </a:r>
            <a:endParaRPr/>
          </a:p>
        </p:txBody>
      </p:sp>
      <p:sp>
        <p:nvSpPr>
          <p:cNvPr id="227" name="Google Shape;227;p25"/>
          <p:cNvSpPr txBox="1">
            <a:spLocks noGrp="1"/>
          </p:cNvSpPr>
          <p:nvPr>
            <p:ph type="body" idx="1"/>
          </p:nvPr>
        </p:nvSpPr>
        <p:spPr>
          <a:xfrm>
            <a:off x="838200" y="1825625"/>
            <a:ext cx="52578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Places emphasis on interpersonal relationships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Highlights concerns about lower standards of workmanship and lower wages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Labor unions began addressing growing fear of the workers</a:t>
            </a:r>
            <a:endParaRPr dirty="0"/>
          </a:p>
          <a:p>
            <a:pPr marL="685800" lvl="1" indent="-285750" algn="l" rtl="0">
              <a:lnSpc>
                <a:spcPct val="90000"/>
              </a:lnSpc>
              <a:spcBef>
                <a:spcPts val="375"/>
              </a:spcBef>
              <a:spcAft>
                <a:spcPts val="0"/>
              </a:spcAft>
              <a:buSzPts val="2400"/>
              <a:buChar char="•"/>
            </a:pPr>
            <a:r>
              <a:rPr lang="en-US" dirty="0"/>
              <a:t>the US government called Frederick Taylor to testify about aims of his proposals</a:t>
            </a:r>
            <a:endParaRPr dirty="0"/>
          </a:p>
        </p:txBody>
      </p:sp>
      <p:pic>
        <p:nvPicPr>
          <p:cNvPr id="228" name="Google Shape;228;p25" descr="Photograph of an early assembly line."/>
          <p:cNvPicPr preferRelativeResize="0"/>
          <p:nvPr/>
        </p:nvPicPr>
        <p:blipFill rotWithShape="1">
          <a:blip r:embed="rId3">
            <a:alphaModFix/>
          </a:blip>
          <a:srcRect/>
          <a:stretch/>
        </p:blipFill>
        <p:spPr>
          <a:xfrm>
            <a:off x="6296757" y="1825625"/>
            <a:ext cx="4932485" cy="4351338"/>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Mary Parker Follett</a:t>
            </a:r>
            <a:endParaRPr/>
          </a:p>
        </p:txBody>
      </p:sp>
      <p:sp>
        <p:nvSpPr>
          <p:cNvPr id="235" name="Google Shape;235;p26"/>
          <p:cNvSpPr txBox="1">
            <a:spLocks noGrp="1"/>
          </p:cNvSpPr>
          <p:nvPr>
            <p:ph type="body" idx="1"/>
          </p:nvPr>
        </p:nvSpPr>
        <p:spPr>
          <a:xfrm>
            <a:off x="838200" y="1825625"/>
            <a:ext cx="7415784"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Considered to be the ”Mother of Modern Management”</a:t>
            </a:r>
            <a:endParaRPr dirty="0"/>
          </a:p>
          <a:p>
            <a:pPr marL="342900" marR="0" lvl="0" indent="-127000" algn="l" rtl="0">
              <a:lnSpc>
                <a:spcPct val="90000"/>
              </a:lnSpc>
              <a:spcBef>
                <a:spcPts val="750"/>
              </a:spcBef>
              <a:spcAft>
                <a:spcPts val="0"/>
              </a:spcAft>
              <a:buClr>
                <a:schemeClr val="dk1"/>
              </a:buClr>
              <a:buSzPts val="2800"/>
              <a:buFont typeface="Arial"/>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Developed concepts applied to business and management</a:t>
            </a:r>
            <a:endParaRPr dirty="0"/>
          </a:p>
          <a:p>
            <a:pPr marL="685800" lvl="1" indent="-285750" algn="l" rtl="0">
              <a:lnSpc>
                <a:spcPct val="90000"/>
              </a:lnSpc>
              <a:spcBef>
                <a:spcPts val="375"/>
              </a:spcBef>
              <a:spcAft>
                <a:spcPts val="0"/>
              </a:spcAft>
              <a:buSzPts val="2400"/>
              <a:buChar char="•"/>
            </a:pPr>
            <a:r>
              <a:rPr lang="en-US" dirty="0"/>
              <a:t>created a better understanding of lateral processes</a:t>
            </a:r>
            <a:endParaRPr dirty="0"/>
          </a:p>
          <a:p>
            <a:pPr marL="685800" lvl="1" indent="-285750" algn="l" rtl="0">
              <a:lnSpc>
                <a:spcPct val="90000"/>
              </a:lnSpc>
              <a:spcBef>
                <a:spcPts val="375"/>
              </a:spcBef>
              <a:spcAft>
                <a:spcPts val="0"/>
              </a:spcAft>
              <a:buSzPts val="2400"/>
              <a:buChar char="•"/>
            </a:pPr>
            <a:r>
              <a:rPr lang="en-US" dirty="0"/>
              <a:t>noted the Importance of informal processes within organizations</a:t>
            </a:r>
            <a:endParaRPr dirty="0"/>
          </a:p>
          <a:p>
            <a:pPr marL="685800" lvl="1" indent="-285750" algn="l" rtl="0">
              <a:lnSpc>
                <a:spcPct val="90000"/>
              </a:lnSpc>
              <a:spcBef>
                <a:spcPts val="375"/>
              </a:spcBef>
              <a:spcAft>
                <a:spcPts val="0"/>
              </a:spcAft>
              <a:buSzPts val="2400"/>
              <a:buChar char="•"/>
            </a:pPr>
            <a:r>
              <a:rPr lang="en-US" dirty="0"/>
              <a:t>applied principles of noncoercive power sharing she called integration</a:t>
            </a:r>
            <a:endParaRPr dirty="0"/>
          </a:p>
          <a:p>
            <a:pPr marL="685800" lvl="1" indent="-285750" algn="l" rtl="0">
              <a:lnSpc>
                <a:spcPct val="90000"/>
              </a:lnSpc>
              <a:spcBef>
                <a:spcPts val="375"/>
              </a:spcBef>
              <a:spcAft>
                <a:spcPts val="0"/>
              </a:spcAft>
              <a:buSzPts val="2400"/>
              <a:buChar char="•"/>
            </a:pPr>
            <a:r>
              <a:rPr lang="en-US" dirty="0"/>
              <a:t>examined empowerment and facilitation instead of control</a:t>
            </a:r>
            <a:endParaRPr dirty="0"/>
          </a:p>
          <a:p>
            <a:pPr marL="685800" lvl="1" indent="-285750" algn="l" rtl="0">
              <a:lnSpc>
                <a:spcPct val="90000"/>
              </a:lnSpc>
              <a:spcBef>
                <a:spcPts val="375"/>
              </a:spcBef>
              <a:spcAft>
                <a:spcPts val="0"/>
              </a:spcAft>
              <a:buSzPts val="2400"/>
              <a:buChar char="•"/>
            </a:pPr>
            <a:r>
              <a:rPr lang="en-US" dirty="0"/>
              <a:t>promoted conflict resolution in group based on constructive consultation</a:t>
            </a:r>
            <a:endParaRPr dirty="0"/>
          </a:p>
          <a:p>
            <a:pPr marL="685800" lvl="1" indent="-133350" algn="l" rtl="0">
              <a:lnSpc>
                <a:spcPct val="90000"/>
              </a:lnSpc>
              <a:spcBef>
                <a:spcPts val="375"/>
              </a:spcBef>
              <a:spcAft>
                <a:spcPts val="0"/>
              </a:spcAft>
              <a:buSzPts val="2400"/>
              <a:buNone/>
            </a:pPr>
            <a:endParaRPr dirty="0"/>
          </a:p>
        </p:txBody>
      </p:sp>
      <p:pic>
        <p:nvPicPr>
          <p:cNvPr id="236" name="Google Shape;236;p26" descr="Photograph of Mary Parker Follett. Follet is now considered the &quot;Mother of Modern Management&quot;"/>
          <p:cNvPicPr preferRelativeResize="0"/>
          <p:nvPr/>
        </p:nvPicPr>
        <p:blipFill rotWithShape="1">
          <a:blip r:embed="rId3">
            <a:alphaModFix/>
          </a:blip>
          <a:srcRect/>
          <a:stretch/>
        </p:blipFill>
        <p:spPr>
          <a:xfrm>
            <a:off x="8441610" y="1825625"/>
            <a:ext cx="2912190" cy="4260118"/>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Follett: “Mother of Modern Management” </a:t>
            </a:r>
            <a:endParaRPr/>
          </a:p>
        </p:txBody>
      </p:sp>
      <p:sp>
        <p:nvSpPr>
          <p:cNvPr id="243" name="Google Shape;243;p2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Follett devoted her life’s work to the idea that social cooperation is better than individual competition.</a:t>
            </a:r>
            <a:endParaRPr/>
          </a:p>
          <a:p>
            <a:pPr marL="342900" marR="0" lvl="0" indent="-304800" algn="l" rtl="0">
              <a:lnSpc>
                <a:spcPct val="90000"/>
              </a:lnSpc>
              <a:spcBef>
                <a:spcPts val="750"/>
              </a:spcBef>
              <a:spcAft>
                <a:spcPts val="0"/>
              </a:spcAft>
              <a:buClr>
                <a:schemeClr val="dk1"/>
              </a:buClr>
              <a:buSzPts val="2800"/>
              <a:buFont typeface="Arial"/>
              <a:buChar char="•"/>
            </a:pPr>
            <a:r>
              <a:rPr lang="en-US"/>
              <a:t>In her 1924 book Creative Experience, Follett wrote:</a:t>
            </a:r>
            <a:endParaRPr/>
          </a:p>
          <a:p>
            <a:pPr marL="400050" lvl="1" indent="0" algn="l" rtl="0">
              <a:lnSpc>
                <a:spcPct val="90000"/>
              </a:lnSpc>
              <a:spcBef>
                <a:spcPts val="375"/>
              </a:spcBef>
              <a:spcAft>
                <a:spcPts val="0"/>
              </a:spcAft>
              <a:buSzPts val="2400"/>
              <a:buNone/>
            </a:pPr>
            <a:r>
              <a:rPr lang="en-US"/>
              <a:t>“Labor and [management] can never be reconciled as long as labor persists in thinking that there is a [management] point of view and [management] thinks there is a labor point of view. These are imaginary wholes which must be broken up before [management] and labor can cooperate.”</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Elton Mayo and the Hawthorne Experiments</a:t>
            </a:r>
            <a:endParaRPr/>
          </a:p>
        </p:txBody>
      </p:sp>
      <p:sp>
        <p:nvSpPr>
          <p:cNvPr id="250" name="Google Shape;250;p28"/>
          <p:cNvSpPr txBox="1">
            <a:spLocks noGrp="1"/>
          </p:cNvSpPr>
          <p:nvPr>
            <p:ph type="body" idx="1"/>
          </p:nvPr>
        </p:nvSpPr>
        <p:spPr>
          <a:xfrm>
            <a:off x="838200" y="1825625"/>
            <a:ext cx="6989064"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Completed a series of studies designed to isolate factors in workplace that affected productivity</a:t>
            </a:r>
            <a:endParaRPr dirty="0"/>
          </a:p>
          <a:p>
            <a:pPr marL="685800" lvl="1" indent="-285750" algn="l" rtl="0">
              <a:lnSpc>
                <a:spcPct val="90000"/>
              </a:lnSpc>
              <a:spcBef>
                <a:spcPts val="375"/>
              </a:spcBef>
              <a:spcAft>
                <a:spcPts val="0"/>
              </a:spcAft>
              <a:buSzPts val="2400"/>
              <a:buChar char="•"/>
            </a:pPr>
            <a:r>
              <a:rPr lang="en-US" dirty="0"/>
              <a:t>If positive change was implemented, productivity increased</a:t>
            </a:r>
            <a:endParaRPr dirty="0"/>
          </a:p>
          <a:p>
            <a:pPr marL="685800" lvl="1" indent="-285750" algn="l" rtl="0">
              <a:lnSpc>
                <a:spcPct val="90000"/>
              </a:lnSpc>
              <a:spcBef>
                <a:spcPts val="375"/>
              </a:spcBef>
              <a:spcAft>
                <a:spcPts val="0"/>
              </a:spcAft>
              <a:buSzPts val="2400"/>
              <a:buChar char="•"/>
            </a:pPr>
            <a:r>
              <a:rPr lang="en-US" dirty="0"/>
              <a:t>If negative change was implemented, productivity still increased</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Employed nondirective interview method</a:t>
            </a:r>
            <a:endParaRPr dirty="0"/>
          </a:p>
          <a:p>
            <a:pPr marL="685800" lvl="1" indent="-285750" algn="l" rtl="0">
              <a:lnSpc>
                <a:spcPct val="90000"/>
              </a:lnSpc>
              <a:spcBef>
                <a:spcPts val="375"/>
              </a:spcBef>
              <a:spcAft>
                <a:spcPts val="0"/>
              </a:spcAft>
              <a:buSzPts val="2400"/>
              <a:buChar char="•"/>
            </a:pPr>
            <a:r>
              <a:rPr lang="en-US" dirty="0"/>
              <a:t>Benefits- feeling of group cohesion, friendlier attitude of researchers, attention brought to individuals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Published findings in “The Human Problems of an Industrialized Civilization” in 1933</a:t>
            </a:r>
            <a:endParaRPr dirty="0"/>
          </a:p>
        </p:txBody>
      </p:sp>
      <p:pic>
        <p:nvPicPr>
          <p:cNvPr id="251" name="Google Shape;251;p28" descr="Photograph of Elton Mayo"/>
          <p:cNvPicPr preferRelativeResize="0"/>
          <p:nvPr/>
        </p:nvPicPr>
        <p:blipFill rotWithShape="1">
          <a:blip r:embed="rId3">
            <a:alphaModFix/>
          </a:blip>
          <a:srcRect/>
          <a:stretch/>
        </p:blipFill>
        <p:spPr>
          <a:xfrm>
            <a:off x="7939430" y="1935427"/>
            <a:ext cx="3414370" cy="4131733"/>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9"/>
          <p:cNvSpPr txBox="1">
            <a:spLocks noGrp="1"/>
          </p:cNvSpPr>
          <p:nvPr>
            <p:ph type="title"/>
          </p:nvPr>
        </p:nvSpPr>
        <p:spPr>
          <a:xfrm>
            <a:off x="259277" y="549758"/>
            <a:ext cx="11673445" cy="268941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Current Developments in Management Practices</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Current Developments in Management Practices</a:t>
            </a:r>
            <a:endParaRPr/>
          </a:p>
        </p:txBody>
      </p:sp>
      <p:sp>
        <p:nvSpPr>
          <p:cNvPr id="262" name="Google Shape;262;p3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2.4: Describe current developments in management practices </a:t>
            </a:r>
            <a:endParaRPr/>
          </a:p>
          <a:p>
            <a:pPr marL="400050" lvl="1" indent="0" algn="l" rtl="0">
              <a:lnSpc>
                <a:spcPct val="90000"/>
              </a:lnSpc>
              <a:spcBef>
                <a:spcPts val="375"/>
              </a:spcBef>
              <a:spcAft>
                <a:spcPts val="0"/>
              </a:spcAft>
              <a:buSzPts val="2400"/>
              <a:buNone/>
            </a:pPr>
            <a:r>
              <a:rPr lang="en-US"/>
              <a:t>2.4.1: Explain the concept of operations management</a:t>
            </a:r>
            <a:endParaRPr/>
          </a:p>
          <a:p>
            <a:pPr marL="400050" lvl="1" indent="0" algn="l" rtl="0">
              <a:lnSpc>
                <a:spcPct val="90000"/>
              </a:lnSpc>
              <a:spcBef>
                <a:spcPts val="375"/>
              </a:spcBef>
              <a:spcAft>
                <a:spcPts val="0"/>
              </a:spcAft>
              <a:buSzPts val="2400"/>
              <a:buNone/>
            </a:pPr>
            <a:r>
              <a:rPr lang="en-US"/>
              <a:t>2.4.2: Explain the concept of systems management</a:t>
            </a:r>
            <a:endParaRPr/>
          </a:p>
          <a:p>
            <a:pPr marL="400050" lvl="1" indent="0" algn="l" rtl="0">
              <a:lnSpc>
                <a:spcPct val="90000"/>
              </a:lnSpc>
              <a:spcBef>
                <a:spcPts val="375"/>
              </a:spcBef>
              <a:spcAft>
                <a:spcPts val="0"/>
              </a:spcAft>
              <a:buSzPts val="2400"/>
              <a:buNone/>
            </a:pPr>
            <a:r>
              <a:rPr lang="en-US"/>
              <a:t>2.4.3: Explain the concept of information management</a:t>
            </a:r>
            <a:endParaRPr/>
          </a:p>
          <a:p>
            <a:pPr marL="400050" lvl="1" indent="0" algn="l" rtl="0">
              <a:lnSpc>
                <a:spcPct val="90000"/>
              </a:lnSpc>
              <a:spcBef>
                <a:spcPts val="375"/>
              </a:spcBef>
              <a:spcAft>
                <a:spcPts val="0"/>
              </a:spcAft>
              <a:buSzPts val="2400"/>
              <a:buNone/>
            </a:pPr>
            <a:r>
              <a:rPr lang="en-US"/>
              <a:t>2.4.4: Explain the concept of contingency management</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Introduction to Current Developments in Management Practices</a:t>
            </a:r>
            <a:endParaRPr/>
          </a:p>
        </p:txBody>
      </p:sp>
      <p:sp>
        <p:nvSpPr>
          <p:cNvPr id="268" name="Google Shape;268;p3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Many argue classical practices and theories are no longer valid</a:t>
            </a:r>
            <a:endParaRPr/>
          </a:p>
          <a:p>
            <a:pPr marL="342900" marR="0" lvl="0" indent="-304800" algn="l" rtl="0">
              <a:lnSpc>
                <a:spcPct val="90000"/>
              </a:lnSpc>
              <a:spcBef>
                <a:spcPts val="750"/>
              </a:spcBef>
              <a:spcAft>
                <a:spcPts val="0"/>
              </a:spcAft>
              <a:buClr>
                <a:schemeClr val="dk1"/>
              </a:buClr>
              <a:buSzPts val="2800"/>
              <a:buFont typeface="Arial"/>
              <a:buChar char="•"/>
            </a:pPr>
            <a:r>
              <a:rPr lang="en-US"/>
              <a:t>Most of what we do requires us to interact with large-scale institutions</a:t>
            </a:r>
            <a:endParaRPr/>
          </a:p>
          <a:p>
            <a:pPr marL="685800" lvl="1" indent="-285750" algn="l" rtl="0">
              <a:lnSpc>
                <a:spcPct val="90000"/>
              </a:lnSpc>
              <a:spcBef>
                <a:spcPts val="375"/>
              </a:spcBef>
              <a:spcAft>
                <a:spcPts val="0"/>
              </a:spcAft>
              <a:buSzPts val="2400"/>
              <a:buChar char="•"/>
            </a:pPr>
            <a:r>
              <a:rPr lang="en-US"/>
              <a:t>Government agencies, banks, health-care providers, insurance companies, etc.</a:t>
            </a:r>
            <a:endParaRPr/>
          </a:p>
          <a:p>
            <a:pPr marL="685800" lvl="1" indent="-133350" algn="l" rtl="0">
              <a:lnSpc>
                <a:spcPct val="90000"/>
              </a:lnSpc>
              <a:spcBef>
                <a:spcPts val="375"/>
              </a:spcBef>
              <a:spcAft>
                <a:spcPts val="0"/>
              </a:spcAft>
              <a:buSzPts val="2400"/>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Scientific Management</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Forces Shaping Management and Current Developments</a:t>
            </a:r>
            <a:endParaRPr/>
          </a:p>
        </p:txBody>
      </p:sp>
      <p:pic>
        <p:nvPicPr>
          <p:cNvPr id="2" name="Picture 1" descr="A flow chart showing the shape of business. Suppliers go to Firm (resources, capabilities, competencies) with inputs (materials, employees, equipment, facilities, money). Firm go to Customers with outputs (products, services, support). Customers can bring more costs which lead back to Suppliers or they can bring profits. Environment (government, competitors, economy, advocacy groups) can also lead to Firm.">
            <a:extLst>
              <a:ext uri="{FF2B5EF4-FFF2-40B4-BE49-F238E27FC236}">
                <a16:creationId xmlns:a16="http://schemas.microsoft.com/office/drawing/2014/main" xmlns="" id="{F988C13A-9197-D445-ADCB-9660A7B44C4F}"/>
              </a:ext>
            </a:extLst>
          </p:cNvPr>
          <p:cNvPicPr>
            <a:picLocks noChangeAspect="1"/>
          </p:cNvPicPr>
          <p:nvPr/>
        </p:nvPicPr>
        <p:blipFill>
          <a:blip r:embed="rId3"/>
          <a:stretch>
            <a:fillRect/>
          </a:stretch>
        </p:blipFill>
        <p:spPr>
          <a:xfrm>
            <a:off x="2045110" y="1690690"/>
            <a:ext cx="8101780" cy="4905375"/>
          </a:xfrm>
          <a:prstGeom prst="rect">
            <a:avLst/>
          </a:prstGeom>
        </p:spPr>
      </p:pic>
    </p:spTree>
    <p:extLst>
      <p:ext uri="{BB962C8B-B14F-4D97-AF65-F5344CB8AC3E}">
        <p14:creationId xmlns:p14="http://schemas.microsoft.com/office/powerpoint/2010/main" val="28164490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Forces Shaping Management and Current Developments (cont.)</a:t>
            </a:r>
            <a:endParaRPr/>
          </a:p>
        </p:txBody>
      </p:sp>
      <p:sp>
        <p:nvSpPr>
          <p:cNvPr id="281" name="Google Shape;281;p3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Pace of Change Rate of progress x2 every decade</a:t>
            </a:r>
            <a:endParaRPr/>
          </a:p>
          <a:p>
            <a:pPr marL="342900" marR="0" lvl="0" indent="-304800" algn="l" rtl="0">
              <a:lnSpc>
                <a:spcPct val="90000"/>
              </a:lnSpc>
              <a:spcBef>
                <a:spcPts val="750"/>
              </a:spcBef>
              <a:spcAft>
                <a:spcPts val="0"/>
              </a:spcAft>
              <a:buClr>
                <a:schemeClr val="dk1"/>
              </a:buClr>
              <a:buSzPts val="2800"/>
              <a:buFont typeface="Arial"/>
              <a:buChar char="•"/>
            </a:pPr>
            <a:r>
              <a:rPr lang="en-US"/>
              <a:t>Technology. Primary factor driving change</a:t>
            </a:r>
            <a:endParaRPr/>
          </a:p>
          <a:p>
            <a:pPr marL="342900" marR="0" lvl="0" indent="-304800" algn="l" rtl="0">
              <a:lnSpc>
                <a:spcPct val="90000"/>
              </a:lnSpc>
              <a:spcBef>
                <a:spcPts val="750"/>
              </a:spcBef>
              <a:spcAft>
                <a:spcPts val="0"/>
              </a:spcAft>
              <a:buClr>
                <a:schemeClr val="dk1"/>
              </a:buClr>
              <a:buSzPts val="2800"/>
              <a:buFont typeface="Arial"/>
              <a:buChar char="•"/>
            </a:pPr>
            <a:r>
              <a:rPr lang="en-US"/>
              <a:t>Globalization. Increasing ease of flow between countries</a:t>
            </a:r>
            <a:endParaRPr/>
          </a:p>
          <a:p>
            <a:pPr marL="342900" marR="0" lvl="0" indent="-304800" algn="l" rtl="0">
              <a:lnSpc>
                <a:spcPct val="90000"/>
              </a:lnSpc>
              <a:spcBef>
                <a:spcPts val="750"/>
              </a:spcBef>
              <a:spcAft>
                <a:spcPts val="0"/>
              </a:spcAft>
              <a:buClr>
                <a:schemeClr val="dk1"/>
              </a:buClr>
              <a:buSzPts val="2800"/>
              <a:buFont typeface="Arial"/>
              <a:buChar char="•"/>
            </a:pPr>
            <a:r>
              <a:rPr lang="en-US"/>
              <a:t>Diversity. Tremendous resource to organizations- different perceptions, experiences, and strengths</a:t>
            </a:r>
            <a:endParaRPr/>
          </a:p>
          <a:p>
            <a:pPr marL="342900" marR="0" lvl="0" indent="-304800" algn="l" rtl="0">
              <a:lnSpc>
                <a:spcPct val="90000"/>
              </a:lnSpc>
              <a:spcBef>
                <a:spcPts val="750"/>
              </a:spcBef>
              <a:spcAft>
                <a:spcPts val="0"/>
              </a:spcAft>
              <a:buClr>
                <a:schemeClr val="dk1"/>
              </a:buClr>
              <a:buSzPts val="2800"/>
              <a:buFont typeface="Arial"/>
              <a:buChar char="•"/>
            </a:pPr>
            <a:r>
              <a:rPr lang="en-US"/>
              <a:t>Social Expectations. Would provide goods and services society required</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Current Developments in Management</a:t>
            </a:r>
            <a:endParaRPr/>
          </a:p>
        </p:txBody>
      </p:sp>
      <p:sp>
        <p:nvSpPr>
          <p:cNvPr id="288" name="Google Shape;288;p3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Becoming more specific with formation of disciplines</a:t>
            </a:r>
            <a:endParaRPr/>
          </a:p>
          <a:p>
            <a:pPr marL="342900" marR="0" lvl="0" indent="-304800" algn="l" rtl="0">
              <a:lnSpc>
                <a:spcPct val="90000"/>
              </a:lnSpc>
              <a:spcBef>
                <a:spcPts val="750"/>
              </a:spcBef>
              <a:spcAft>
                <a:spcPts val="0"/>
              </a:spcAft>
              <a:buClr>
                <a:schemeClr val="dk1"/>
              </a:buClr>
              <a:buSzPts val="2800"/>
              <a:buFont typeface="Arial"/>
              <a:buChar char="•"/>
            </a:pPr>
            <a:r>
              <a:rPr lang="en-US"/>
              <a:t>Also becoming more general</a:t>
            </a:r>
            <a:endParaRPr/>
          </a:p>
          <a:p>
            <a:pPr marL="685800" lvl="1" indent="-285750" algn="l" rtl="0">
              <a:lnSpc>
                <a:spcPct val="90000"/>
              </a:lnSpc>
              <a:spcBef>
                <a:spcPts val="375"/>
              </a:spcBef>
              <a:spcAft>
                <a:spcPts val="0"/>
              </a:spcAft>
              <a:buSzPts val="2400"/>
              <a:buChar char="•"/>
            </a:pPr>
            <a:r>
              <a:rPr lang="en-US"/>
              <a:t>managers are given a toolbox, not step-by-step procedure</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b="1"/>
              <a:t>Operations Management. </a:t>
            </a:r>
            <a:r>
              <a:rPr lang="en-US"/>
              <a:t>Concerned with physical processes involved</a:t>
            </a:r>
            <a:endParaRPr/>
          </a:p>
          <a:p>
            <a:pPr marL="685800" lvl="1" indent="-285750" algn="l" rtl="0">
              <a:lnSpc>
                <a:spcPct val="90000"/>
              </a:lnSpc>
              <a:spcBef>
                <a:spcPts val="375"/>
              </a:spcBef>
              <a:spcAft>
                <a:spcPts val="0"/>
              </a:spcAft>
              <a:buSzPts val="2400"/>
              <a:buChar char="•"/>
            </a:pPr>
            <a:r>
              <a:rPr lang="en-US"/>
              <a:t>Initial product design to incorporate features </a:t>
            </a:r>
            <a:endParaRPr/>
          </a:p>
          <a:p>
            <a:pPr marL="685800" lvl="1" indent="-285750" algn="l" rtl="0">
              <a:lnSpc>
                <a:spcPct val="90000"/>
              </a:lnSpc>
              <a:spcBef>
                <a:spcPts val="375"/>
              </a:spcBef>
              <a:spcAft>
                <a:spcPts val="0"/>
              </a:spcAft>
              <a:buSzPts val="2400"/>
              <a:buChar char="•"/>
            </a:pPr>
            <a:r>
              <a:rPr lang="en-US"/>
              <a:t>Manage supply chain</a:t>
            </a:r>
            <a:endParaRPr/>
          </a:p>
          <a:p>
            <a:pPr marL="685800" lvl="1" indent="-285750" algn="l" rtl="0">
              <a:lnSpc>
                <a:spcPct val="90000"/>
              </a:lnSpc>
              <a:spcBef>
                <a:spcPts val="375"/>
              </a:spcBef>
              <a:spcAft>
                <a:spcPts val="0"/>
              </a:spcAft>
              <a:buSzPts val="2400"/>
              <a:buChar char="•"/>
            </a:pPr>
            <a:r>
              <a:rPr lang="en-US"/>
              <a:t>Work with marketing and sales</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b="1"/>
              <a:t>Information Management. </a:t>
            </a:r>
            <a:r>
              <a:rPr lang="en-US"/>
              <a:t>Depends on accuracy to make decisions</a:t>
            </a:r>
            <a:endParaRPr/>
          </a:p>
          <a:p>
            <a:pPr marL="685800" lvl="1" indent="-285750" algn="l" rtl="0">
              <a:lnSpc>
                <a:spcPct val="90000"/>
              </a:lnSpc>
              <a:spcBef>
                <a:spcPts val="375"/>
              </a:spcBef>
              <a:spcAft>
                <a:spcPts val="0"/>
              </a:spcAft>
              <a:buSzPts val="2400"/>
              <a:buChar char="•"/>
            </a:pPr>
            <a:r>
              <a:rPr lang="en-US"/>
              <a:t>Concerned with collection, preservation, storage, etc. of information</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Systems Approach to Management</a:t>
            </a:r>
            <a:endParaRPr/>
          </a:p>
        </p:txBody>
      </p:sp>
      <p:sp>
        <p:nvSpPr>
          <p:cNvPr id="295" name="Google Shape;295;p35"/>
          <p:cNvSpPr txBox="1">
            <a:spLocks noGrp="1"/>
          </p:cNvSpPr>
          <p:nvPr>
            <p:ph type="body" idx="1"/>
          </p:nvPr>
        </p:nvSpPr>
        <p:spPr>
          <a:xfrm>
            <a:off x="838200" y="1825625"/>
            <a:ext cx="672084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Gets feedback from from the market in two ways</a:t>
            </a:r>
            <a:endParaRPr/>
          </a:p>
          <a:p>
            <a:pPr marL="685800" lvl="1" indent="-285750" algn="l" rtl="0">
              <a:lnSpc>
                <a:spcPct val="90000"/>
              </a:lnSpc>
              <a:spcBef>
                <a:spcPts val="375"/>
              </a:spcBef>
              <a:spcAft>
                <a:spcPts val="0"/>
              </a:spcAft>
              <a:buSzPts val="2400"/>
              <a:buChar char="•"/>
            </a:pPr>
            <a:r>
              <a:rPr lang="en-US"/>
              <a:t>Receives revenue</a:t>
            </a:r>
            <a:endParaRPr/>
          </a:p>
          <a:p>
            <a:pPr marL="685800" lvl="1" indent="-285750" algn="l" rtl="0">
              <a:lnSpc>
                <a:spcPct val="90000"/>
              </a:lnSpc>
              <a:spcBef>
                <a:spcPts val="375"/>
              </a:spcBef>
              <a:spcAft>
                <a:spcPts val="0"/>
              </a:spcAft>
              <a:buSzPts val="2400"/>
              <a:buChar char="•"/>
            </a:pPr>
            <a:r>
              <a:rPr lang="en-US"/>
              <a:t>Receives information on how well organization is doing: direct information from surveys</a:t>
            </a:r>
            <a:endParaRPr/>
          </a:p>
          <a:p>
            <a:pPr marL="342900" marR="0" lvl="0" indent="-304800" algn="l" rtl="0">
              <a:lnSpc>
                <a:spcPct val="90000"/>
              </a:lnSpc>
              <a:spcBef>
                <a:spcPts val="750"/>
              </a:spcBef>
              <a:spcAft>
                <a:spcPts val="0"/>
              </a:spcAft>
              <a:buClr>
                <a:schemeClr val="dk1"/>
              </a:buClr>
              <a:buSzPts val="2800"/>
              <a:buFont typeface="Arial"/>
              <a:buChar char="•"/>
            </a:pPr>
            <a:r>
              <a:rPr lang="en-US"/>
              <a:t>Focuses on whole production process; usually split by specialties within company</a:t>
            </a:r>
            <a:endParaRPr/>
          </a:p>
          <a:p>
            <a:pPr marL="342900" marR="0" lvl="0" indent="-304800" algn="l" rtl="0">
              <a:lnSpc>
                <a:spcPct val="90000"/>
              </a:lnSpc>
              <a:spcBef>
                <a:spcPts val="750"/>
              </a:spcBef>
              <a:spcAft>
                <a:spcPts val="0"/>
              </a:spcAft>
              <a:buClr>
                <a:schemeClr val="dk1"/>
              </a:buClr>
              <a:buSzPts val="2800"/>
              <a:buFont typeface="Arial"/>
              <a:buChar char="•"/>
            </a:pPr>
            <a:r>
              <a:rPr lang="en-US"/>
              <a:t>Companies are open to environmental influence</a:t>
            </a:r>
            <a:endParaRPr/>
          </a:p>
          <a:p>
            <a:pPr marL="685800" lvl="1" indent="-285750" algn="l" rtl="0">
              <a:lnSpc>
                <a:spcPct val="90000"/>
              </a:lnSpc>
              <a:spcBef>
                <a:spcPts val="375"/>
              </a:spcBef>
              <a:spcAft>
                <a:spcPts val="0"/>
              </a:spcAft>
              <a:buSzPts val="2400"/>
              <a:buChar char="•"/>
            </a:pPr>
            <a:r>
              <a:rPr lang="en-US"/>
              <a:t>Political instability, economic conditions, consumer tastes, etc</a:t>
            </a:r>
            <a:endParaRPr/>
          </a:p>
          <a:p>
            <a:pPr marL="685800" lvl="1" indent="-285750" algn="l" rtl="0">
              <a:lnSpc>
                <a:spcPct val="90000"/>
              </a:lnSpc>
              <a:spcBef>
                <a:spcPts val="375"/>
              </a:spcBef>
              <a:spcAft>
                <a:spcPts val="0"/>
              </a:spcAft>
              <a:buSzPts val="2400"/>
              <a:buChar char="•"/>
            </a:pPr>
            <a:r>
              <a:rPr lang="en-US"/>
              <a:t>Must be able to detect change and respond effectively</a:t>
            </a:r>
            <a:endParaRPr/>
          </a:p>
        </p:txBody>
      </p:sp>
      <p:pic>
        <p:nvPicPr>
          <p:cNvPr id="296" name="Google Shape;296;p35" descr="A blue computer screen with ones and zeroes with a hand holding up a locked lock."/>
          <p:cNvPicPr preferRelativeResize="0"/>
          <p:nvPr/>
        </p:nvPicPr>
        <p:blipFill rotWithShape="1">
          <a:blip r:embed="rId3">
            <a:alphaModFix/>
          </a:blip>
          <a:srcRect/>
          <a:stretch/>
        </p:blipFill>
        <p:spPr>
          <a:xfrm>
            <a:off x="7772400" y="2432304"/>
            <a:ext cx="4150715" cy="2334778"/>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Shape 301"/>
        <p:cNvGrpSpPr/>
        <p:nvPr/>
      </p:nvGrpSpPr>
      <p:grpSpPr>
        <a:xfrm>
          <a:off x="0" y="0"/>
          <a:ext cx="0" cy="0"/>
          <a:chOff x="0" y="0"/>
          <a:chExt cx="0" cy="0"/>
        </a:xfrm>
      </p:grpSpPr>
      <p:sp>
        <p:nvSpPr>
          <p:cNvPr id="302" name="Google Shape;302;p36"/>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Contingency Management</a:t>
            </a:r>
            <a:endParaRPr/>
          </a:p>
        </p:txBody>
      </p:sp>
      <p:sp>
        <p:nvSpPr>
          <p:cNvPr id="303" name="Google Shape;303;p36"/>
          <p:cNvSpPr txBox="1">
            <a:spLocks noGrp="1"/>
          </p:cNvSpPr>
          <p:nvPr>
            <p:ph idx="1" type="body"/>
          </p:nvPr>
        </p:nvSpPr>
        <p:spPr>
          <a:xfrm>
            <a:off x="838200" y="1825625"/>
            <a:ext cx="52578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Not specific function—general approach </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Every situation recognized as unique; managers must adapt to match situation</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Might include industry in which company operates</a:t>
            </a:r>
            <a:endParaRPr dirty="0"/>
          </a:p>
        </p:txBody>
      </p:sp>
      <p:pic>
        <p:nvPicPr>
          <p:cNvPr descr="A graphic showing a brain with gears working" id="304" name="Google Shape;304;p36"/>
          <p:cNvPicPr preferRelativeResize="0"/>
          <p:nvPr/>
        </p:nvPicPr>
        <p:blipFill rotWithShape="1">
          <a:blip r:embed="rId3">
            <a:alphaModFix/>
          </a:blip>
          <a:srcRect l="33" r="48"/>
          <a:stretch/>
        </p:blipFill>
        <p:spPr>
          <a:xfrm>
            <a:off x="6423002" y="1825625"/>
            <a:ext cx="4679995" cy="4351338"/>
          </a:xfrm>
          <a:prstGeom prst="rect">
            <a:avLst/>
          </a:prstGeom>
          <a:noFill/>
          <a:ln>
            <a:noFill/>
          </a:ln>
        </p:spPr>
      </p:pic>
    </p:spTree>
  </p:cSld>
  <p:clrMapOvr>
    <a:masterClrMapping/>
  </p:clrMapOvr>
  <p:timing>
    <p:tnLst>
      <p:par>
        <p:cTn dur="indefinite" id="1" nodeType="tmRoot" restart="never"/>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Activity: Amazon and Management</a:t>
            </a:r>
            <a:endParaRPr/>
          </a:p>
        </p:txBody>
      </p:sp>
      <p:sp>
        <p:nvSpPr>
          <p:cNvPr id="316" name="Google Shape;316;p2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Why learn about the history of management?</a:t>
            </a:r>
            <a:endParaRPr/>
          </a:p>
          <a:p>
            <a:pPr marL="685800" lvl="1" indent="-285750" algn="l" rtl="0">
              <a:lnSpc>
                <a:spcPct val="90000"/>
              </a:lnSpc>
              <a:spcBef>
                <a:spcPts val="375"/>
              </a:spcBef>
              <a:spcAft>
                <a:spcPts val="0"/>
              </a:spcAft>
              <a:buSzPts val="2400"/>
              <a:buChar char="•"/>
            </a:pPr>
            <a:r>
              <a:rPr lang="en-US"/>
              <a:t>Principles developed during Industrial Revolution are still practiced today</a:t>
            </a:r>
            <a:endParaRPr/>
          </a:p>
          <a:p>
            <a:pPr marL="685800" lvl="1" indent="-285750" algn="l" rtl="0">
              <a:lnSpc>
                <a:spcPct val="90000"/>
              </a:lnSpc>
              <a:spcBef>
                <a:spcPts val="375"/>
              </a:spcBef>
              <a:spcAft>
                <a:spcPts val="0"/>
              </a:spcAft>
              <a:buSzPts val="2400"/>
              <a:buChar char="•"/>
            </a:pPr>
            <a:r>
              <a:rPr lang="en-US"/>
              <a:t>Relatable concepts to modern experiences </a:t>
            </a:r>
            <a:endParaRPr/>
          </a:p>
          <a:p>
            <a:pPr marL="685800" lvl="1" indent="-285750" algn="l" rtl="0">
              <a:lnSpc>
                <a:spcPct val="90000"/>
              </a:lnSpc>
              <a:spcBef>
                <a:spcPts val="375"/>
              </a:spcBef>
              <a:spcAft>
                <a:spcPts val="0"/>
              </a:spcAft>
              <a:buSzPts val="2400"/>
              <a:buChar char="•"/>
            </a:pPr>
            <a:r>
              <a:rPr lang="en-US"/>
              <a:t>Helps with the studies of successful businesses today</a:t>
            </a:r>
            <a:endParaRPr/>
          </a:p>
          <a:p>
            <a:pPr marL="342900" marR="0" lvl="0" indent="-304800" algn="l" rtl="0">
              <a:lnSpc>
                <a:spcPct val="90000"/>
              </a:lnSpc>
              <a:spcBef>
                <a:spcPts val="750"/>
              </a:spcBef>
              <a:spcAft>
                <a:spcPts val="0"/>
              </a:spcAft>
              <a:buClr>
                <a:schemeClr val="dk1"/>
              </a:buClr>
              <a:buSzPts val="2800"/>
              <a:buFont typeface="Arial"/>
              <a:buChar char="•"/>
            </a:pPr>
            <a:r>
              <a:rPr lang="en-US"/>
              <a:t>Let’s take a minute to review Amazon, as an example of modern day cutting- edge business practices.  </a:t>
            </a:r>
            <a:r>
              <a:rPr lang="en-US" u="sng">
                <a:solidFill>
                  <a:schemeClr val="hlink"/>
                </a:solidFill>
                <a:hlinkClick r:id="rId3"/>
              </a:rPr>
              <a:t>Amazon Prime Air: Automated Drone Delivery System</a:t>
            </a:r>
            <a:endParaRPr/>
          </a:p>
          <a:p>
            <a:pPr marL="342900" marR="0" lvl="0" indent="-304800" algn="l" rtl="0">
              <a:lnSpc>
                <a:spcPct val="90000"/>
              </a:lnSpc>
              <a:spcBef>
                <a:spcPts val="750"/>
              </a:spcBef>
              <a:spcAft>
                <a:spcPts val="0"/>
              </a:spcAft>
              <a:buClr>
                <a:schemeClr val="dk1"/>
              </a:buClr>
              <a:buSzPts val="2800"/>
              <a:buFont typeface="Arial"/>
              <a:buChar char="•"/>
            </a:pPr>
            <a:r>
              <a:rPr lang="en-US"/>
              <a:t>Do you see any similarities between managing a modern technology company like Amazon and managing the large industrial steel companies that dominated U.S. industry in the late 1800s and into the turn of the twentieth century?</a:t>
            </a:r>
            <a:endParaRPr/>
          </a:p>
          <a:p>
            <a:pPr marL="342900" marR="0" lvl="0" indent="-304800" algn="l" rtl="0">
              <a:lnSpc>
                <a:spcPct val="90000"/>
              </a:lnSpc>
              <a:spcBef>
                <a:spcPts val="750"/>
              </a:spcBef>
              <a:spcAft>
                <a:spcPts val="0"/>
              </a:spcAft>
              <a:buSzPts val="2800"/>
              <a:buChar char="•"/>
            </a:pPr>
            <a:r>
              <a:rPr lang="en-US"/>
              <a:t>Which of the classical management theories are the most relevant today? Which are the most non-relevant?</a:t>
            </a:r>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22"/>
          <p:cNvSpPr txBox="1">
            <a:spLocks noGrp="1"/>
          </p:cNvSpPr>
          <p:nvPr>
            <p:ph type="title"/>
          </p:nvPr>
        </p:nvSpPr>
        <p:spPr>
          <a:xfrm>
            <a:off x="2152650" y="2103438"/>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Present: Amazon and Management</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8395d7ed22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Activity: Google and Management</a:t>
            </a:r>
            <a:endParaRPr/>
          </a:p>
        </p:txBody>
      </p:sp>
      <p:sp>
        <p:nvSpPr>
          <p:cNvPr id="323" name="Google Shape;323;g8395d7ed22_0_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Why learn about the history of management?</a:t>
            </a:r>
            <a:endParaRPr/>
          </a:p>
          <a:p>
            <a:pPr marL="685800" lvl="1" indent="-285750" algn="l" rtl="0">
              <a:lnSpc>
                <a:spcPct val="90000"/>
              </a:lnSpc>
              <a:spcBef>
                <a:spcPts val="375"/>
              </a:spcBef>
              <a:spcAft>
                <a:spcPts val="0"/>
              </a:spcAft>
              <a:buSzPts val="2400"/>
              <a:buChar char="•"/>
            </a:pPr>
            <a:r>
              <a:rPr lang="en-US"/>
              <a:t>Principles developed during Industrial Revolution are still practiced today</a:t>
            </a:r>
            <a:endParaRPr/>
          </a:p>
          <a:p>
            <a:pPr marL="685800" lvl="1" indent="-285750" algn="l" rtl="0">
              <a:lnSpc>
                <a:spcPct val="90000"/>
              </a:lnSpc>
              <a:spcBef>
                <a:spcPts val="375"/>
              </a:spcBef>
              <a:spcAft>
                <a:spcPts val="0"/>
              </a:spcAft>
              <a:buSzPts val="2400"/>
              <a:buChar char="•"/>
            </a:pPr>
            <a:r>
              <a:rPr lang="en-US"/>
              <a:t>Relatable concepts to modern experiences </a:t>
            </a:r>
            <a:endParaRPr/>
          </a:p>
          <a:p>
            <a:pPr marL="685800" lvl="1" indent="-285750" algn="l" rtl="0">
              <a:lnSpc>
                <a:spcPct val="90000"/>
              </a:lnSpc>
              <a:spcBef>
                <a:spcPts val="375"/>
              </a:spcBef>
              <a:spcAft>
                <a:spcPts val="0"/>
              </a:spcAft>
              <a:buSzPts val="2400"/>
              <a:buChar char="•"/>
            </a:pPr>
            <a:r>
              <a:rPr lang="en-US"/>
              <a:t>Helps with the studies of successful businesses today</a:t>
            </a:r>
            <a:endParaRPr/>
          </a:p>
          <a:p>
            <a:pPr marL="342900" marR="0" lvl="0" indent="-304800" algn="l" rtl="0">
              <a:lnSpc>
                <a:spcPct val="90000"/>
              </a:lnSpc>
              <a:spcBef>
                <a:spcPts val="750"/>
              </a:spcBef>
              <a:spcAft>
                <a:spcPts val="0"/>
              </a:spcAft>
              <a:buClr>
                <a:schemeClr val="dk1"/>
              </a:buClr>
              <a:buSzPts val="2800"/>
              <a:buFont typeface="Arial"/>
              <a:buChar char="•"/>
            </a:pPr>
            <a:r>
              <a:rPr lang="en-US"/>
              <a:t>Review the article about Google by the International Journal of Corporate Social Responsibility which discusses the Harvard Business Review case study “Project Oxygen”.  </a:t>
            </a:r>
            <a:endParaRPr/>
          </a:p>
          <a:p>
            <a:pPr marL="342900" marR="0" lvl="0" indent="-304800" algn="l" rtl="0">
              <a:lnSpc>
                <a:spcPct val="90000"/>
              </a:lnSpc>
              <a:spcBef>
                <a:spcPts val="750"/>
              </a:spcBef>
              <a:spcAft>
                <a:spcPts val="0"/>
              </a:spcAft>
              <a:buSzPts val="2800"/>
              <a:buChar char="•"/>
            </a:pPr>
            <a:r>
              <a:rPr lang="en-US"/>
              <a:t>Which of the management theories discussed in this module are the most relevant today in a organization like Google?</a:t>
            </a:r>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22"/>
          <p:cNvSpPr txBox="1">
            <a:spLocks noGrp="1"/>
          </p:cNvSpPr>
          <p:nvPr>
            <p:ph type="title"/>
          </p:nvPr>
        </p:nvSpPr>
        <p:spPr>
          <a:xfrm>
            <a:off x="2152650" y="2103438"/>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dirty="0"/>
              <a:t>Present</a:t>
            </a:r>
            <a:r>
              <a:rPr lang="en-US"/>
              <a:t>: Google </a:t>
            </a:r>
            <a:r>
              <a:rPr lang="en-US" dirty="0"/>
              <a:t>and Management</a:t>
            </a:r>
            <a:endParaRPr dirty="0"/>
          </a:p>
        </p:txBody>
      </p:sp>
    </p:spTree>
    <p:extLst>
      <p:ext uri="{BB962C8B-B14F-4D97-AF65-F5344CB8AC3E}">
        <p14:creationId xmlns:p14="http://schemas.microsoft.com/office/powerpoint/2010/main" val="23903093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3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Quick Review</a:t>
            </a:r>
            <a:endParaRPr/>
          </a:p>
        </p:txBody>
      </p:sp>
      <p:sp>
        <p:nvSpPr>
          <p:cNvPr id="330" name="Google Shape;330;p3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Explain the concept of scientific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Summarize the work of Frederick W. Taylor, Frank and Lillian Gilbreth, and Henry Gantt</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concept of bureaucratic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Summarize the work of Max Weber and Henri Fayol</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concept of humanistic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Summarize the work of Mary Parker Follett and Elton Mayo</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concepts of operations, systems, information, and contingency managements</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Scientific Management</a:t>
            </a:r>
            <a:endParaRPr/>
          </a:p>
        </p:txBody>
      </p:sp>
      <p:sp>
        <p:nvSpPr>
          <p:cNvPr id="92" name="Google Shape;92;p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2.1: Describe the contributions of Frederick W. Taylor, Frank and Lillian Gilbreth, and Henry Gantt to the field of scientific management </a:t>
            </a:r>
            <a:endParaRPr/>
          </a:p>
          <a:p>
            <a:pPr marL="400050" lvl="1" indent="0" algn="l" rtl="0">
              <a:lnSpc>
                <a:spcPct val="90000"/>
              </a:lnSpc>
              <a:spcBef>
                <a:spcPts val="375"/>
              </a:spcBef>
              <a:spcAft>
                <a:spcPts val="0"/>
              </a:spcAft>
              <a:buSzPts val="2400"/>
              <a:buNone/>
            </a:pPr>
            <a:r>
              <a:rPr lang="en-US"/>
              <a:t>2.1.1: Explain the concept of scientific management</a:t>
            </a:r>
            <a:endParaRPr/>
          </a:p>
          <a:p>
            <a:pPr marL="400050" lvl="1" indent="0" algn="l" rtl="0">
              <a:lnSpc>
                <a:spcPct val="90000"/>
              </a:lnSpc>
              <a:spcBef>
                <a:spcPts val="375"/>
              </a:spcBef>
              <a:spcAft>
                <a:spcPts val="0"/>
              </a:spcAft>
              <a:buSzPts val="2400"/>
              <a:buNone/>
            </a:pPr>
            <a:r>
              <a:rPr lang="en-US"/>
              <a:t>2.1.2: Summarize the work of Frederick W. Taylor</a:t>
            </a:r>
            <a:endParaRPr/>
          </a:p>
          <a:p>
            <a:pPr marL="400050" lvl="1" indent="0" algn="l" rtl="0">
              <a:lnSpc>
                <a:spcPct val="90000"/>
              </a:lnSpc>
              <a:spcBef>
                <a:spcPts val="375"/>
              </a:spcBef>
              <a:spcAft>
                <a:spcPts val="0"/>
              </a:spcAft>
              <a:buSzPts val="2400"/>
              <a:buNone/>
            </a:pPr>
            <a:r>
              <a:rPr lang="en-US"/>
              <a:t>2.1.3: Summarize the work of Frank and Lillian Gilbreth</a:t>
            </a:r>
            <a:endParaRPr/>
          </a:p>
          <a:p>
            <a:pPr marL="400050" lvl="1" indent="0" algn="l" rtl="0">
              <a:lnSpc>
                <a:spcPct val="90000"/>
              </a:lnSpc>
              <a:spcBef>
                <a:spcPts val="375"/>
              </a:spcBef>
              <a:spcAft>
                <a:spcPts val="0"/>
              </a:spcAft>
              <a:buSzPts val="2400"/>
              <a:buNone/>
            </a:pPr>
            <a:r>
              <a:rPr lang="en-US"/>
              <a:t>2.1.4: Summarize the work of Henry Gantt</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Basics of Scientific Management</a:t>
            </a:r>
            <a:endParaRPr/>
          </a:p>
        </p:txBody>
      </p:sp>
      <p:sp>
        <p:nvSpPr>
          <p:cNvPr id="99" name="Google Shape;99;p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Frederick Winslow Taylor</a:t>
            </a:r>
            <a:endParaRPr/>
          </a:p>
          <a:p>
            <a:pPr marL="685800" lvl="1" indent="-285750" algn="l" rtl="0">
              <a:lnSpc>
                <a:spcPct val="90000"/>
              </a:lnSpc>
              <a:spcBef>
                <a:spcPts val="375"/>
              </a:spcBef>
              <a:spcAft>
                <a:spcPts val="0"/>
              </a:spcAft>
              <a:buSzPts val="2400"/>
              <a:buChar char="•"/>
            </a:pPr>
            <a:r>
              <a:rPr lang="en-US"/>
              <a:t>Known as the father of management</a:t>
            </a:r>
            <a:endParaRPr/>
          </a:p>
          <a:p>
            <a:pPr marL="685800" lvl="1" indent="-285750" algn="l" rtl="0">
              <a:lnSpc>
                <a:spcPct val="90000"/>
              </a:lnSpc>
              <a:spcBef>
                <a:spcPts val="375"/>
              </a:spcBef>
              <a:spcAft>
                <a:spcPts val="0"/>
              </a:spcAft>
              <a:buSzPts val="2400"/>
              <a:buChar char="•"/>
            </a:pPr>
            <a:r>
              <a:rPr lang="en-US"/>
              <a:t>Examined ways to run a business efficiently and productively</a:t>
            </a:r>
            <a:endParaRPr/>
          </a:p>
          <a:p>
            <a:pPr marL="685800" lvl="1" indent="-13335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Revolutionary ideas</a:t>
            </a:r>
            <a:endParaRPr/>
          </a:p>
          <a:p>
            <a:pPr marL="685800" lvl="1" indent="-285750" algn="l" rtl="0">
              <a:lnSpc>
                <a:spcPct val="90000"/>
              </a:lnSpc>
              <a:spcBef>
                <a:spcPts val="375"/>
              </a:spcBef>
              <a:spcAft>
                <a:spcPts val="0"/>
              </a:spcAft>
              <a:buSzPts val="2400"/>
              <a:buChar char="•"/>
            </a:pPr>
            <a:r>
              <a:rPr lang="en-US"/>
              <a:t>Emphasized employee training</a:t>
            </a:r>
            <a:endParaRPr/>
          </a:p>
          <a:p>
            <a:pPr marL="685800" lvl="1" indent="-285750" algn="l" rtl="0">
              <a:lnSpc>
                <a:spcPct val="90000"/>
              </a:lnSpc>
              <a:spcBef>
                <a:spcPts val="375"/>
              </a:spcBef>
              <a:spcAft>
                <a:spcPts val="0"/>
              </a:spcAft>
              <a:buSzPts val="2400"/>
              <a:buChar char="•"/>
            </a:pPr>
            <a:r>
              <a:rPr lang="en-US"/>
              <a:t>Implemented standardized practices to improve productivity</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His method is seen as scientific management</a:t>
            </a:r>
            <a:endParaRPr/>
          </a:p>
          <a:p>
            <a:pPr marL="685800" lvl="1" indent="-285750" algn="l" rtl="0">
              <a:lnSpc>
                <a:spcPct val="90000"/>
              </a:lnSpc>
              <a:spcBef>
                <a:spcPts val="375"/>
              </a:spcBef>
              <a:spcAft>
                <a:spcPts val="0"/>
              </a:spcAft>
              <a:buSzPts val="2400"/>
              <a:buChar char="•"/>
            </a:pPr>
            <a:r>
              <a:rPr lang="en-US"/>
              <a:t>Borrowed techniques from botanists and chemists</a:t>
            </a:r>
            <a:endParaRPr/>
          </a:p>
          <a:p>
            <a:pPr marL="685800" lvl="1" indent="-285750" algn="l" rtl="0">
              <a:lnSpc>
                <a:spcPct val="90000"/>
              </a:lnSpc>
              <a:spcBef>
                <a:spcPts val="375"/>
              </a:spcBef>
              <a:spcAft>
                <a:spcPts val="0"/>
              </a:spcAft>
              <a:buSzPts val="2400"/>
              <a:buChar char="•"/>
            </a:pPr>
            <a:r>
              <a:rPr lang="en-US"/>
              <a:t>Employed scientific techniques such as analysis, observation, synthesis, rationality, and logic</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Frederick W. Taylor</a:t>
            </a:r>
            <a:endParaRPr/>
          </a:p>
        </p:txBody>
      </p:sp>
      <p:sp>
        <p:nvSpPr>
          <p:cNvPr id="106" name="Google Shape;106;p6"/>
          <p:cNvSpPr txBox="1">
            <a:spLocks noGrp="1"/>
          </p:cNvSpPr>
          <p:nvPr>
            <p:ph type="body" idx="1"/>
          </p:nvPr>
        </p:nvSpPr>
        <p:spPr>
          <a:xfrm>
            <a:off x="838200" y="1825625"/>
            <a:ext cx="7501128"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Was a mechanical engineer</a:t>
            </a:r>
            <a:endParaRPr dirty="0"/>
          </a:p>
          <a:p>
            <a:pPr marL="685800" lvl="1" indent="-285750" algn="l" rtl="0">
              <a:lnSpc>
                <a:spcPct val="90000"/>
              </a:lnSpc>
              <a:spcBef>
                <a:spcPts val="375"/>
              </a:spcBef>
              <a:spcAft>
                <a:spcPts val="0"/>
              </a:spcAft>
              <a:buSzPts val="2400"/>
              <a:buChar char="•"/>
            </a:pPr>
            <a:r>
              <a:rPr lang="en-US" dirty="0"/>
              <a:t>Interested in the type of work done in factories and mechanical shops</a:t>
            </a:r>
            <a:endParaRPr dirty="0"/>
          </a:p>
          <a:p>
            <a:pPr marL="685800" lvl="1" indent="-285750" algn="l" rtl="0">
              <a:lnSpc>
                <a:spcPct val="90000"/>
              </a:lnSpc>
              <a:spcBef>
                <a:spcPts val="375"/>
              </a:spcBef>
              <a:spcAft>
                <a:spcPts val="0"/>
              </a:spcAft>
              <a:buSzPts val="2400"/>
              <a:buChar char="•"/>
            </a:pPr>
            <a:r>
              <a:rPr lang="en-US" dirty="0"/>
              <a:t>In 1909, he published the Principles of Scientific Management</a:t>
            </a:r>
            <a:endParaRPr dirty="0"/>
          </a:p>
          <a:p>
            <a:pPr marL="342900" marR="0" lvl="0" indent="-127000" algn="l" rtl="0">
              <a:lnSpc>
                <a:spcPct val="90000"/>
              </a:lnSpc>
              <a:spcBef>
                <a:spcPts val="750"/>
              </a:spcBef>
              <a:spcAft>
                <a:spcPts val="0"/>
              </a:spcAft>
              <a:buClr>
                <a:schemeClr val="dk1"/>
              </a:buClr>
              <a:buSzPts val="2800"/>
              <a:buFont typeface="Arial"/>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Believed the work system could be improved</a:t>
            </a:r>
            <a:endParaRPr dirty="0"/>
          </a:p>
          <a:p>
            <a:pPr marL="685800" lvl="1" indent="-285750" algn="l" rtl="0">
              <a:lnSpc>
                <a:spcPct val="90000"/>
              </a:lnSpc>
              <a:spcBef>
                <a:spcPts val="375"/>
              </a:spcBef>
              <a:spcAft>
                <a:spcPts val="0"/>
              </a:spcAft>
              <a:buSzPts val="2400"/>
              <a:buChar char="•"/>
            </a:pPr>
            <a:r>
              <a:rPr lang="en-US" dirty="0"/>
              <a:t>Searched for employees incentives</a:t>
            </a:r>
            <a:endParaRPr dirty="0"/>
          </a:p>
          <a:p>
            <a:pPr marL="685800" lvl="1" indent="-285750" algn="l" rtl="0">
              <a:lnSpc>
                <a:spcPct val="90000"/>
              </a:lnSpc>
              <a:spcBef>
                <a:spcPts val="375"/>
              </a:spcBef>
              <a:spcAft>
                <a:spcPts val="0"/>
              </a:spcAft>
              <a:buSzPts val="2400"/>
              <a:buChar char="•"/>
            </a:pPr>
            <a:r>
              <a:rPr lang="en-US" dirty="0"/>
              <a:t>Everyone should get “a fair day’s pay for a fair day’s work” (no more, no less)</a:t>
            </a:r>
            <a:endParaRPr dirty="0"/>
          </a:p>
          <a:p>
            <a:pPr marL="685800" lvl="1" indent="-285750" algn="l" rtl="0">
              <a:lnSpc>
                <a:spcPct val="90000"/>
              </a:lnSpc>
              <a:spcBef>
                <a:spcPts val="375"/>
              </a:spcBef>
              <a:spcAft>
                <a:spcPts val="0"/>
              </a:spcAft>
              <a:buSzPts val="2400"/>
              <a:buChar char="•"/>
            </a:pPr>
            <a:r>
              <a:rPr lang="en-US" dirty="0"/>
              <a:t>Employees must meet goals</a:t>
            </a:r>
            <a:endParaRPr dirty="0"/>
          </a:p>
          <a:p>
            <a:pPr marL="685800" lvl="1" indent="-285750" algn="l" rtl="0">
              <a:lnSpc>
                <a:spcPct val="90000"/>
              </a:lnSpc>
              <a:spcBef>
                <a:spcPts val="375"/>
              </a:spcBef>
              <a:spcAft>
                <a:spcPts val="0"/>
              </a:spcAft>
              <a:buSzPts val="2400"/>
              <a:buChar char="•"/>
            </a:pPr>
            <a:r>
              <a:rPr lang="en-US" dirty="0"/>
              <a:t>Productivity would increase if jobs were simplified</a:t>
            </a:r>
            <a:endParaRPr dirty="0"/>
          </a:p>
          <a:p>
            <a:pPr marL="685800" lvl="1" indent="-285750" algn="l" rtl="0">
              <a:lnSpc>
                <a:spcPct val="90000"/>
              </a:lnSpc>
              <a:spcBef>
                <a:spcPts val="375"/>
              </a:spcBef>
              <a:spcAft>
                <a:spcPts val="0"/>
              </a:spcAft>
              <a:buSzPts val="2400"/>
              <a:buChar char="•"/>
            </a:pPr>
            <a:r>
              <a:rPr lang="en-US" dirty="0"/>
              <a:t>Jobs should be broken down by job component and timed to check efficiency</a:t>
            </a:r>
            <a:endParaRPr dirty="0"/>
          </a:p>
        </p:txBody>
      </p:sp>
      <p:pic>
        <p:nvPicPr>
          <p:cNvPr id="107" name="Google Shape;107;p6" descr="Frederick Winslow Taylor"/>
          <p:cNvPicPr preferRelativeResize="0"/>
          <p:nvPr/>
        </p:nvPicPr>
        <p:blipFill rotWithShape="1">
          <a:blip r:embed="rId3">
            <a:alphaModFix/>
          </a:blip>
          <a:srcRect/>
          <a:stretch/>
        </p:blipFill>
        <p:spPr>
          <a:xfrm>
            <a:off x="8437595" y="1824419"/>
            <a:ext cx="2916205" cy="435254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Frederick W. Taylor Theories</a:t>
            </a:r>
            <a:endParaRPr/>
          </a:p>
        </p:txBody>
      </p:sp>
      <p:sp>
        <p:nvSpPr>
          <p:cNvPr id="114" name="Google Shape;114;p7"/>
          <p:cNvSpPr txBox="1">
            <a:spLocks noGrp="1"/>
          </p:cNvSpPr>
          <p:nvPr>
            <p:ph type="body" idx="1"/>
          </p:nvPr>
        </p:nvSpPr>
        <p:spPr>
          <a:xfrm>
            <a:off x="838200" y="1825625"/>
            <a:ext cx="7531982"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Concerned about worker output more than worker satisfaction/motivation</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Introduced idea of systematic training and selection- encouraged owners to interact with worker</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Created a “First-class worker” concept</a:t>
            </a:r>
            <a:endParaRPr dirty="0"/>
          </a:p>
          <a:p>
            <a:pPr marL="685800" lvl="1" indent="-285750" algn="l" rtl="0">
              <a:lnSpc>
                <a:spcPct val="90000"/>
              </a:lnSpc>
              <a:spcBef>
                <a:spcPts val="375"/>
              </a:spcBef>
              <a:spcAft>
                <a:spcPts val="0"/>
              </a:spcAft>
              <a:buSzPts val="2400"/>
              <a:buChar char="•"/>
            </a:pPr>
            <a:r>
              <a:rPr lang="en-US" dirty="0"/>
              <a:t>detailed what worker should be able to accomplish</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Digital Taylorism is maximizing efficiency</a:t>
            </a:r>
            <a:endParaRPr dirty="0"/>
          </a:p>
          <a:p>
            <a:pPr marL="685800" lvl="1" indent="-285750" algn="l" rtl="0">
              <a:lnSpc>
                <a:spcPct val="90000"/>
              </a:lnSpc>
              <a:spcBef>
                <a:spcPts val="375"/>
              </a:spcBef>
              <a:spcAft>
                <a:spcPts val="0"/>
              </a:spcAft>
              <a:buSzPts val="2400"/>
              <a:buChar char="•"/>
            </a:pPr>
            <a:r>
              <a:rPr lang="en-US" dirty="0"/>
              <a:t>Updated version used by FedEx and Amazon</a:t>
            </a:r>
            <a:endParaRPr dirty="0"/>
          </a:p>
          <a:p>
            <a:pPr marL="342900" marR="0" lvl="0" indent="-127000" algn="l" rtl="0">
              <a:lnSpc>
                <a:spcPct val="90000"/>
              </a:lnSpc>
              <a:spcBef>
                <a:spcPts val="750"/>
              </a:spcBef>
              <a:spcAft>
                <a:spcPts val="0"/>
              </a:spcAft>
              <a:buClr>
                <a:schemeClr val="dk1"/>
              </a:buClr>
              <a:buSzPts val="2800"/>
              <a:buFont typeface="Arial"/>
              <a:buNone/>
            </a:pPr>
            <a:endParaRPr dirty="0"/>
          </a:p>
        </p:txBody>
      </p:sp>
      <p:pic>
        <p:nvPicPr>
          <p:cNvPr id="115" name="Google Shape;115;p7" descr="Frederick W. Taylor."/>
          <p:cNvPicPr preferRelativeResize="0"/>
          <p:nvPr/>
        </p:nvPicPr>
        <p:blipFill rotWithShape="1">
          <a:blip r:embed="rId3">
            <a:alphaModFix/>
          </a:blip>
          <a:srcRect/>
          <a:stretch/>
        </p:blipFill>
        <p:spPr>
          <a:xfrm>
            <a:off x="8370182" y="1825625"/>
            <a:ext cx="2983617" cy="4503923"/>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Scientific Management Core Principles</a:t>
            </a:r>
            <a:endParaRPr/>
          </a:p>
        </p:txBody>
      </p:sp>
      <p:sp>
        <p:nvSpPr>
          <p:cNvPr id="122" name="Google Shape;122;p8"/>
          <p:cNvSpPr txBox="1">
            <a:spLocks noGrp="1"/>
          </p:cNvSpPr>
          <p:nvPr>
            <p:ph type="body" idx="1"/>
          </p:nvPr>
        </p:nvSpPr>
        <p:spPr>
          <a:xfrm>
            <a:off x="838200" y="1825625"/>
            <a:ext cx="5334001" cy="3791404"/>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Look at each task to determine “best way” to perform job </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Hire right workers for each job and train to work at maximum efficiency </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Monitor worker performance and provide instruction and training </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Divide work between management and labor so workers can be more efficient </a:t>
            </a:r>
            <a:endParaRPr dirty="0"/>
          </a:p>
        </p:txBody>
      </p:sp>
      <p:pic>
        <p:nvPicPr>
          <p:cNvPr id="123" name="Google Shape;123;p8" descr="A photograph of a sample workplace."/>
          <p:cNvPicPr preferRelativeResize="0"/>
          <p:nvPr/>
        </p:nvPicPr>
        <p:blipFill rotWithShape="1">
          <a:blip r:embed="rId3">
            <a:alphaModFix/>
          </a:blip>
          <a:srcRect/>
          <a:stretch/>
        </p:blipFill>
        <p:spPr>
          <a:xfrm>
            <a:off x="6172201" y="1825625"/>
            <a:ext cx="5184630" cy="3791404"/>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Classical School of Management</a:t>
            </a:r>
            <a:endParaRPr/>
          </a:p>
        </p:txBody>
      </p:sp>
      <p:sp>
        <p:nvSpPr>
          <p:cNvPr id="130" name="Google Shape;130;p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The Gilbreths focused on worker welfare and motivation. </a:t>
            </a:r>
            <a:endParaRPr/>
          </a:p>
          <a:p>
            <a:pPr marL="342900" marR="0" lvl="0" indent="-304800" algn="l" rtl="0">
              <a:lnSpc>
                <a:spcPct val="90000"/>
              </a:lnSpc>
              <a:spcBef>
                <a:spcPts val="750"/>
              </a:spcBef>
              <a:spcAft>
                <a:spcPts val="0"/>
              </a:spcAft>
              <a:buClr>
                <a:schemeClr val="dk1"/>
              </a:buClr>
              <a:buSzPts val="2800"/>
              <a:buFont typeface="Arial"/>
              <a:buChar char="•"/>
            </a:pPr>
            <a:r>
              <a:rPr lang="en-US"/>
              <a:t>They believed that by reducing the amount of motions associated with a particular task, they could also increase the worker’s well-being. </a:t>
            </a:r>
            <a:endParaRPr/>
          </a:p>
          <a:p>
            <a:pPr marL="342900" marR="0" lvl="0" indent="-304800" algn="l" rtl="0">
              <a:lnSpc>
                <a:spcPct val="90000"/>
              </a:lnSpc>
              <a:spcBef>
                <a:spcPts val="750"/>
              </a:spcBef>
              <a:spcAft>
                <a:spcPts val="0"/>
              </a:spcAft>
              <a:buClr>
                <a:schemeClr val="dk1"/>
              </a:buClr>
              <a:buSzPts val="2800"/>
              <a:buFont typeface="Arial"/>
              <a:buChar char="•"/>
            </a:pPr>
            <a:r>
              <a:rPr lang="en-US"/>
              <a:t>Their research, along with Taylor’s, provided many important principles later incorporated into quality assurance and quality control programs begun in the 1920s and 1930s. </a:t>
            </a:r>
            <a:endParaRPr/>
          </a:p>
          <a:p>
            <a:pPr marL="342900" marR="0" lvl="0" indent="-304800" algn="l" rtl="0">
              <a:lnSpc>
                <a:spcPct val="90000"/>
              </a:lnSpc>
              <a:spcBef>
                <a:spcPts val="750"/>
              </a:spcBef>
              <a:spcAft>
                <a:spcPts val="0"/>
              </a:spcAft>
              <a:buClr>
                <a:schemeClr val="dk1"/>
              </a:buClr>
              <a:buSzPts val="2800"/>
              <a:buFont typeface="Arial"/>
              <a:buChar char="•"/>
            </a:pPr>
            <a:r>
              <a:rPr lang="en-US"/>
              <a:t>Eventually, their work led to the science of ergonomics and industrial psychology.</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nagemen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ent" id="{EDDDA351-5706-A943-B9C5-049DAFBD6A12}" vid="{B5965326-4324-2F48-8F0F-E160D9FADB4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management</Template>
  <TotalTime>10</TotalTime>
  <Words>1877</Words>
  <Application>Microsoft Office PowerPoint</Application>
  <PresentationFormat>Widescreen</PresentationFormat>
  <Paragraphs>246</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Arial</vt:lpstr>
      <vt:lpstr>Century Gothic</vt:lpstr>
      <vt:lpstr>management</vt:lpstr>
      <vt:lpstr>Principles of Management</vt:lpstr>
      <vt:lpstr>Module Learning Outcomes</vt:lpstr>
      <vt:lpstr>Scientific Management</vt:lpstr>
      <vt:lpstr>Learning Outcomes: Scientific Management</vt:lpstr>
      <vt:lpstr>Basics of Scientific Management</vt:lpstr>
      <vt:lpstr>Frederick W. Taylor</vt:lpstr>
      <vt:lpstr>Frederick W. Taylor Theories</vt:lpstr>
      <vt:lpstr>Scientific Management Core Principles</vt:lpstr>
      <vt:lpstr>Classical School of Management</vt:lpstr>
      <vt:lpstr>Benefits of Gantt’s Project Management: </vt:lpstr>
      <vt:lpstr>Class Discussion: Maximizing Efficiency</vt:lpstr>
      <vt:lpstr>Bureaucratic Management</vt:lpstr>
      <vt:lpstr>Learning Outcomes: Bureaucratic Management</vt:lpstr>
      <vt:lpstr>Understanding Bureaucratic Management</vt:lpstr>
      <vt:lpstr>Max Weber and Bureaucratic Theory</vt:lpstr>
      <vt:lpstr>Characteristics of Bureaucracy</vt:lpstr>
      <vt:lpstr>Henri Fayol and Administrative Theory</vt:lpstr>
      <vt:lpstr>Five Duties of Management</vt:lpstr>
      <vt:lpstr>Set of Management Theories and Practices</vt:lpstr>
      <vt:lpstr>Class Discussion: Fayol and Weber</vt:lpstr>
      <vt:lpstr>Humanistic Management</vt:lpstr>
      <vt:lpstr>Learning Outcomes: Humanistic Management</vt:lpstr>
      <vt:lpstr>Basics of Humanistic Management</vt:lpstr>
      <vt:lpstr>Mary Parker Follett</vt:lpstr>
      <vt:lpstr>Follett: “Mother of Modern Management” </vt:lpstr>
      <vt:lpstr>Elton Mayo and the Hawthorne Experiments</vt:lpstr>
      <vt:lpstr>Current Developments in Management Practices</vt:lpstr>
      <vt:lpstr>Learning Outcomes: Current Developments in Management Practices</vt:lpstr>
      <vt:lpstr>Introduction to Current Developments in Management Practices</vt:lpstr>
      <vt:lpstr>Forces Shaping Management and Current Developments</vt:lpstr>
      <vt:lpstr>Forces Shaping Management and Current Developments (cont.)</vt:lpstr>
      <vt:lpstr>Current Developments in Management</vt:lpstr>
      <vt:lpstr>Systems Approach to Management</vt:lpstr>
      <vt:lpstr>Contingency Management</vt:lpstr>
      <vt:lpstr>Class Activity: Amazon and Management</vt:lpstr>
      <vt:lpstr>Present: Amazon and Management</vt:lpstr>
      <vt:lpstr>Class Activity: Google and Management</vt:lpstr>
      <vt:lpstr>Present: Google and Management</vt:lpstr>
      <vt:lpstr>Quick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Emily Hyland</dc:creator>
  <cp:lastModifiedBy>Provjera</cp:lastModifiedBy>
  <cp:revision>5</cp:revision>
  <dcterms:created xsi:type="dcterms:W3CDTF">2017-07-18T21:32:52Z</dcterms:created>
  <dcterms:modified xsi:type="dcterms:W3CDTF">2022-11-02T18:55:57Z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962954</vt:lpwstr>
  </property>
  <property fmtid="{D5CDD505-2E9C-101B-9397-08002B2CF9AE}" name="NXPowerLiteSettings" pid="3">
    <vt:lpwstr>F7000400038000</vt:lpwstr>
  </property>
  <property fmtid="{D5CDD505-2E9C-101B-9397-08002B2CF9AE}" name="NXPowerLiteVersion" pid="4">
    <vt:lpwstr>S9.2.0</vt:lpwstr>
  </property>
</Properties>
</file>