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application/x-fontdata" Extension="fntdata"/>
  <Default ContentType="image/tiff" Extension="tiff"/>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package.core-properties+xml" PartName="/docProps/core.xml"/>
  <Override ContentType="application/vnd.openxmlformats-officedocument.extended-properties+xml" PartName="/docProps/app.xml"/>
  <Override ContentType="application/binary" PartName="/ppt/metadata"/>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3" r:id="rId17"/>
    <p:sldId id="294"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12192000" cy="6858000"/>
  <p:notesSz cx="6858000" cy="9144000"/>
  <p:embeddedFontLst>
    <p:embeddedFont>
      <p:font typeface="Calibri" panose="020F0502020204030204" pitchFamily="34" charset="0"/>
      <p:regular r:id="rId41"/>
      <p:bold r:id="rId42"/>
      <p:italic r:id="rId43"/>
      <p:boldItalic r:id="rId44"/>
    </p:embeddedFont>
    <p:embeddedFont>
      <p:font typeface="Century Gothic" panose="020B0502020202020204" pitchFamily="34" charset="0"/>
      <p:regular r:id="rId45"/>
      <p:bold r:id="rId46"/>
      <p:italic r:id="rId47"/>
      <p:boldItalic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0" roundtripDataSignature="AMtx7miHPx9bqEn/AfAn0UryWM+UoBfA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5397"/>
    <p:restoredTop sz="78053"/>
  </p:normalViewPr>
  <p:slideViewPr>
    <p:cSldViewPr snapToGrid="0" snapToObjects="1">
      <p:cViewPr varScale="1">
        <p:scale>
          <a:sx n="53" d="100"/>
          <a:sy n="53" d="100"/>
        </p:scale>
        <p:origin x="432" y="58"/>
      </p:cViewPr>
      <p:guideLst/>
    </p:cSldViewPr>
  </p:slideViewPr>
  <p:notesTextViewPr>
    <p:cViewPr>
      <p:scale>
        <a:sx n="1" d="1"/>
        <a:sy n="1" d="1"/>
      </p:scale>
      <p:origin x="0" y="0"/>
    </p:cViewPr>
  </p:notesTextViewPr>
  <p:notesViewPr>
    <p:cSldViewPr snapToGrid="0" snapToObjects="1">
      <p:cViewPr varScale="1">
        <p:scale>
          <a:sx n="53" d="100"/>
          <a:sy n="53" d="100"/>
        </p:scale>
        <p:origin x="2198"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2.fntdata"/><Relationship Id="rId47" Type="http://schemas.openxmlformats.org/officeDocument/2006/relationships/font" Target="fonts/font7.fntdata"/><Relationship Id="rId50" Type="http://customschemas.google.com/relationships/presentationmetadata" Target="meta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font" Target="fonts/font5.fntdata"/><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4.fntdata"/><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3.fntdata"/><Relationship Id="rId48" Type="http://schemas.openxmlformats.org/officeDocument/2006/relationships/font" Target="fonts/font8.fntdata"/><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6.fntdata"/><Relationship Id="rId20" Type="http://schemas.openxmlformats.org/officeDocument/2006/relationships/slide" Target="slides/slide19.xml"/><Relationship Id="rId41" Type="http://schemas.openxmlformats.org/officeDocument/2006/relationships/font" Target="fonts/font1.fntdata"/><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1128475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 name="Google Shape;6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a:t>
            </a:fld>
            <a:endParaRPr/>
          </a:p>
        </p:txBody>
      </p:sp>
      <p:sp>
        <p:nvSpPr>
          <p:cNvPr id="2" name="Notes Placeholder 1"/>
          <p:cNvSpPr>
            <a:spLocks noGrp="1"/>
          </p:cNvSpPr>
          <p:nvPr>
            <p:ph type="body" idx="13"/>
          </p:nvPr>
        </p:nvSpPr>
        <p:spPr/>
        <p:txBody>
          <a:bodyPr/>
          <a:lstStyle/>
          <a:p>
            <a:endParaRPr lang="en-US" dirty="0"/>
          </a:p>
        </p:txBody>
      </p:sp>
    </p:spTree>
    <p:extLst>
      <p:ext uri="{BB962C8B-B14F-4D97-AF65-F5344CB8AC3E}">
        <p14:creationId xmlns:p14="http://schemas.microsoft.com/office/powerpoint/2010/main" val="3559362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10</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196001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06316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1935254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8194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1601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9" name="Google Shape;159;g84cd7b41e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Notes Placeholder 1"/>
          <p:cNvSpPr>
            <a:spLocks noGrp="1"/>
          </p:cNvSpPr>
          <p:nvPr>
            <p:ph type="body" idx="10"/>
          </p:nvPr>
        </p:nvSpPr>
        <p:spPr/>
        <p:txBody>
          <a:bodyPr/>
          <a:lstStyle/>
          <a:p>
            <a:endParaRPr lang="en-US"/>
          </a:p>
        </p:txBody>
      </p:sp>
    </p:spTree>
    <p:extLst>
      <p:ext uri="{BB962C8B-B14F-4D97-AF65-F5344CB8AC3E}">
        <p14:creationId xmlns:p14="http://schemas.microsoft.com/office/powerpoint/2010/main" val="1043474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9" name="Google Shape;159;g84cd7b41e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Notes Placeholder 1"/>
          <p:cNvSpPr>
            <a:spLocks noGrp="1"/>
          </p:cNvSpPr>
          <p:nvPr>
            <p:ph type="body" idx="10"/>
          </p:nvPr>
        </p:nvSpPr>
        <p:spPr/>
        <p:txBody>
          <a:bodyPr/>
          <a:lstStyle/>
          <a:p>
            <a:endParaRPr lang="en-US"/>
          </a:p>
        </p:txBody>
      </p:sp>
    </p:spTree>
    <p:extLst>
      <p:ext uri="{BB962C8B-B14F-4D97-AF65-F5344CB8AC3E}">
        <p14:creationId xmlns:p14="http://schemas.microsoft.com/office/powerpoint/2010/main" val="70781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823657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8871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7: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77" name="Google Shape;17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33507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73" name="Google Shape;7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684506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20</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362667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7946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2568117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54900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524253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86251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4: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23" name="Google Shape;22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93776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0936740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28</a:t>
            </a:fld>
            <a:endParaRPr/>
          </a:p>
        </p:txBody>
      </p:sp>
    </p:spTree>
    <p:extLst>
      <p:ext uri="{BB962C8B-B14F-4D97-AF65-F5344CB8AC3E}">
        <p14:creationId xmlns:p14="http://schemas.microsoft.com/office/powerpoint/2010/main" val="25704447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0884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07723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0477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54" name="Google Shape;254;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971088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Google Shape;261;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32</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8313256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33</a:t>
            </a:fld>
            <a:endParaRPr/>
          </a:p>
        </p:txBody>
      </p:sp>
    </p:spTree>
    <p:extLst>
      <p:ext uri="{BB962C8B-B14F-4D97-AF65-F5344CB8AC3E}">
        <p14:creationId xmlns:p14="http://schemas.microsoft.com/office/powerpoint/2010/main" val="2367434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84cd7b41e9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g84cd7b41e9_0_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0119620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a:solidFill>
                <a:schemeClr val="dk1"/>
              </a:solidFill>
              <a:latin typeface="Calibri"/>
              <a:ea typeface="Calibri"/>
              <a:cs typeface="Calibri"/>
              <a:sym typeface="Calibri"/>
            </a:endParaRPr>
          </a:p>
        </p:txBody>
      </p:sp>
      <p:sp>
        <p:nvSpPr>
          <p:cNvPr id="283" name="Google Shape;283;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35</a:t>
            </a:fld>
            <a:endParaRPr/>
          </a:p>
        </p:txBody>
      </p:sp>
    </p:spTree>
    <p:extLst>
      <p:ext uri="{BB962C8B-B14F-4D97-AF65-F5344CB8AC3E}">
        <p14:creationId xmlns:p14="http://schemas.microsoft.com/office/powerpoint/2010/main" val="31548456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9" name="Google Shape;289;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0" name="Google Shape;290;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36</a:t>
            </a:fld>
            <a:endParaRPr/>
          </a:p>
        </p:txBody>
      </p:sp>
    </p:spTree>
    <p:extLst>
      <p:ext uri="{BB962C8B-B14F-4D97-AF65-F5344CB8AC3E}">
        <p14:creationId xmlns:p14="http://schemas.microsoft.com/office/powerpoint/2010/main" val="15770190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03762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2" name="Google Shape;302;g84cd7b41e9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Notes Placeholder 1"/>
          <p:cNvSpPr>
            <a:spLocks noGrp="1"/>
          </p:cNvSpPr>
          <p:nvPr>
            <p:ph type="body" idx="10"/>
          </p:nvPr>
        </p:nvSpPr>
        <p:spPr/>
        <p:txBody>
          <a:bodyPr/>
          <a:lstStyle/>
          <a:p>
            <a:endParaRPr lang="en-US"/>
          </a:p>
        </p:txBody>
      </p:sp>
    </p:spTree>
    <p:extLst>
      <p:ext uri="{BB962C8B-B14F-4D97-AF65-F5344CB8AC3E}">
        <p14:creationId xmlns:p14="http://schemas.microsoft.com/office/powerpoint/2010/main" val="3820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2345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36127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097828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7445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7791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17" name="Google Shape;11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18557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xmlns=""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3489761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216527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 name="Google Shape;20;p4">
            <a:extLst>
              <a:ext uri="{FF2B5EF4-FFF2-40B4-BE49-F238E27FC236}">
                <a16:creationId xmlns:a16="http://schemas.microsoft.com/office/drawing/2014/main" xmlns=""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9027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4" name="Google Shape;20;p4">
            <a:extLst>
              <a:ext uri="{FF2B5EF4-FFF2-40B4-BE49-F238E27FC236}">
                <a16:creationId xmlns:a16="http://schemas.microsoft.com/office/drawing/2014/main" xmlns="" id="{866938FD-48A8-C945-8F8D-948D6ACBB765}"/>
              </a:ext>
            </a:extLst>
          </p:cNvPr>
          <p:cNvSpPr/>
          <p:nvPr/>
        </p:nvSpPr>
        <p:spPr>
          <a:xfrm rot="5400000">
            <a:off x="-3137554" y="3137552"/>
            <a:ext cx="6858002" cy="582894"/>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426447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7" name="Google Shape;20;p4">
            <a:extLst>
              <a:ext uri="{FF2B5EF4-FFF2-40B4-BE49-F238E27FC236}">
                <a16:creationId xmlns:a16="http://schemas.microsoft.com/office/drawing/2014/main" xmlns=""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429209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8" name="Google Shape;20;p4">
            <a:extLst>
              <a:ext uri="{FF2B5EF4-FFF2-40B4-BE49-F238E27FC236}">
                <a16:creationId xmlns:a16="http://schemas.microsoft.com/office/drawing/2014/main" xmlns=""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79512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3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27" name="Google Shape;27;p3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8" name="Google Shape;28;p3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9" name="Google Shape;29;p39"/>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2159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64829675"/>
      </p:ext>
    </p:extLst>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arget="../media/image6.jpeg" Type="http://schemas.openxmlformats.org/officeDocument/2006/relationships/image"/><Relationship Id="rId2" Target="../notesSlides/notesSlide17.xml" Type="http://schemas.openxmlformats.org/officeDocument/2006/relationships/notesSlide"/><Relationship Id="rId1" Target="../slideLayouts/slideLayout3.xml" Type="http://schemas.openxmlformats.org/officeDocument/2006/relationships/slideLayout"/></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30.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25.xml"/><Relationship Id="rId5" Type="http://schemas.openxmlformats.org/officeDocument/2006/relationships/slide" Target="slide18.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arget="../media/image9.jpeg" Type="http://schemas.openxmlformats.org/officeDocument/2006/relationships/image"/><Relationship Id="rId2" Target="../notesSlides/notesSlide32.xml" Type="http://schemas.openxmlformats.org/officeDocument/2006/relationships/notesSlide"/><Relationship Id="rId1" Target="../slideLayouts/slideLayout3.xml" Type="http://schemas.openxmlformats.org/officeDocument/2006/relationships/slideLayout"/></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F1F7FB"/>
              </a:buClr>
              <a:buSzPts val="5500"/>
              <a:buFont typeface="Century Gothic"/>
              <a:buNone/>
            </a:pPr>
            <a:r>
              <a:rPr lang="en-US" dirty="0"/>
              <a:t>Principles of Management</a:t>
            </a:r>
            <a:endParaRPr dirty="0"/>
          </a:p>
        </p:txBody>
      </p:sp>
      <p:sp>
        <p:nvSpPr>
          <p:cNvPr id="70" name="Google Shape;70;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457200" marR="0" lvl="0" indent="-406400" algn="ctr" rtl="0">
              <a:lnSpc>
                <a:spcPct val="90000"/>
              </a:lnSpc>
              <a:spcBef>
                <a:spcPts val="750"/>
              </a:spcBef>
              <a:spcAft>
                <a:spcPts val="0"/>
              </a:spcAft>
              <a:buClr>
                <a:srgbClr val="F1F7FB"/>
              </a:buClr>
              <a:buSzPts val="2400"/>
              <a:buFont typeface="Arial"/>
              <a:buNone/>
            </a:pPr>
            <a:r>
              <a:rPr lang="en-US" dirty="0"/>
              <a:t>Module 15: Control</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Understanding The Control Process</a:t>
            </a:r>
            <a:endParaRPr/>
          </a:p>
        </p:txBody>
      </p:sp>
      <p:sp>
        <p:nvSpPr>
          <p:cNvPr id="127" name="Google Shape;127;p10"/>
          <p:cNvSpPr txBox="1">
            <a:spLocks noGrp="1"/>
          </p:cNvSpPr>
          <p:nvPr>
            <p:ph type="body" idx="1"/>
          </p:nvPr>
        </p:nvSpPr>
        <p:spPr>
          <a:xfrm>
            <a:off x="838200" y="1825625"/>
            <a:ext cx="6403848"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Setting performance standards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Measuring actual performance</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Comparing actual performance with standards or goals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Analyzing deviations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Taking corrective action</a:t>
            </a:r>
            <a:endParaRPr dirty="0"/>
          </a:p>
        </p:txBody>
      </p:sp>
      <p:pic>
        <p:nvPicPr>
          <p:cNvPr id="128" name="Google Shape;128;p10" descr="Cartoon of a classic video game joystick."/>
          <p:cNvPicPr preferRelativeResize="0"/>
          <p:nvPr/>
        </p:nvPicPr>
        <p:blipFill rotWithShape="1">
          <a:blip r:embed="rId3">
            <a:alphaModFix/>
          </a:blip>
          <a:srcRect/>
          <a:stretch/>
        </p:blipFill>
        <p:spPr>
          <a:xfrm>
            <a:off x="6899564" y="1825625"/>
            <a:ext cx="4454236" cy="433971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Timing of Controls</a:t>
            </a:r>
            <a:endParaRPr/>
          </a:p>
        </p:txBody>
      </p:sp>
      <p:sp>
        <p:nvSpPr>
          <p:cNvPr id="135" name="Google Shape;135;p11"/>
          <p:cNvSpPr txBox="1">
            <a:spLocks noGrp="1"/>
          </p:cNvSpPr>
          <p:nvPr>
            <p:ph type="body" idx="1"/>
          </p:nvPr>
        </p:nvSpPr>
        <p:spPr>
          <a:xfrm>
            <a:off x="838200" y="1825625"/>
            <a:ext cx="5181601"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Controls categorized according to time in which process or activity occurs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Controls related to time include:</a:t>
            </a:r>
            <a:endParaRPr dirty="0"/>
          </a:p>
          <a:p>
            <a:pPr marL="685800" lvl="1" indent="-285750" algn="l" rtl="0">
              <a:lnSpc>
                <a:spcPct val="90000"/>
              </a:lnSpc>
              <a:spcBef>
                <a:spcPts val="375"/>
              </a:spcBef>
              <a:spcAft>
                <a:spcPts val="0"/>
              </a:spcAft>
              <a:buSzPts val="2400"/>
              <a:buChar char="•"/>
            </a:pPr>
            <a:r>
              <a:rPr lang="en-US" dirty="0"/>
              <a:t>Feedback</a:t>
            </a:r>
            <a:endParaRPr dirty="0"/>
          </a:p>
          <a:p>
            <a:pPr marL="685800" lvl="1" indent="-285750" algn="l" rtl="0">
              <a:lnSpc>
                <a:spcPct val="90000"/>
              </a:lnSpc>
              <a:spcBef>
                <a:spcPts val="375"/>
              </a:spcBef>
              <a:spcAft>
                <a:spcPts val="0"/>
              </a:spcAft>
              <a:buSzPts val="2400"/>
              <a:buChar char="•"/>
            </a:pPr>
            <a:r>
              <a:rPr lang="en-US" dirty="0"/>
              <a:t>Proactive</a:t>
            </a:r>
            <a:endParaRPr dirty="0"/>
          </a:p>
          <a:p>
            <a:pPr marL="685800" lvl="1" indent="-285750" algn="l" rtl="0">
              <a:lnSpc>
                <a:spcPct val="90000"/>
              </a:lnSpc>
              <a:spcBef>
                <a:spcPts val="375"/>
              </a:spcBef>
              <a:spcAft>
                <a:spcPts val="0"/>
              </a:spcAft>
              <a:buSzPts val="2400"/>
              <a:buChar char="•"/>
            </a:pPr>
            <a:r>
              <a:rPr lang="en-US" dirty="0"/>
              <a:t>Concurrent</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Advantages and Disadvantages of each</a:t>
            </a:r>
            <a:endParaRPr dirty="0"/>
          </a:p>
        </p:txBody>
      </p:sp>
      <p:pic>
        <p:nvPicPr>
          <p:cNvPr id="136" name="Google Shape;136;p11">
            <a:extLst>
              <a:ext uri="{C183D7F6-B498-43B3-948B-1728B52AA6E4}">
                <adec:decorative xmlns:adec="http://schemas.microsoft.com/office/drawing/2017/decorative" xmlns="" val="1"/>
              </a:ext>
            </a:extLst>
          </p:cNvPr>
          <p:cNvPicPr preferRelativeResize="0"/>
          <p:nvPr/>
        </p:nvPicPr>
        <p:blipFill rotWithShape="1">
          <a:blip r:embed="rId3">
            <a:alphaModFix/>
          </a:blip>
          <a:srcRect/>
          <a:stretch/>
        </p:blipFill>
        <p:spPr>
          <a:xfrm>
            <a:off x="6172200" y="1944379"/>
            <a:ext cx="5164776" cy="344318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Feedback</a:t>
            </a:r>
            <a:endParaRPr/>
          </a:p>
        </p:txBody>
      </p:sp>
      <p:sp>
        <p:nvSpPr>
          <p:cNvPr id="143" name="Google Shape;143;p1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Occurs after an activity or process is completed</a:t>
            </a:r>
            <a:endParaRPr/>
          </a:p>
          <a:p>
            <a:pPr marL="685800" lvl="1" indent="-285750" algn="l" rtl="0">
              <a:lnSpc>
                <a:spcPct val="90000"/>
              </a:lnSpc>
              <a:spcBef>
                <a:spcPts val="375"/>
              </a:spcBef>
              <a:spcAft>
                <a:spcPts val="0"/>
              </a:spcAft>
              <a:buSzPts val="2400"/>
              <a:buChar char="•"/>
            </a:pPr>
            <a:r>
              <a:rPr lang="en-US"/>
              <a:t>Example: Evaluating team’s progress by comparing production standard to actual production output</a:t>
            </a:r>
            <a:endParaRPr/>
          </a:p>
          <a:p>
            <a:pPr marL="685800" lvl="1" indent="-285750" algn="l" rtl="0">
              <a:lnSpc>
                <a:spcPct val="90000"/>
              </a:lnSpc>
              <a:spcBef>
                <a:spcPts val="375"/>
              </a:spcBef>
              <a:spcAft>
                <a:spcPts val="0"/>
              </a:spcAft>
              <a:buSzPts val="2400"/>
              <a:buChar char="•"/>
            </a:pPr>
            <a:r>
              <a:rPr lang="en-US"/>
              <a:t>Example: When a sales goal is set, sales team works to reach goal for next three months, followed by review period</a:t>
            </a:r>
            <a:endParaRPr/>
          </a:p>
          <a:p>
            <a:pPr marL="342900" marR="0" lvl="0" indent="-304800" algn="l" rtl="0">
              <a:lnSpc>
                <a:spcPct val="90000"/>
              </a:lnSpc>
              <a:spcBef>
                <a:spcPts val="750"/>
              </a:spcBef>
              <a:spcAft>
                <a:spcPts val="0"/>
              </a:spcAft>
              <a:buClr>
                <a:schemeClr val="dk1"/>
              </a:buClr>
              <a:buSzPts val="2800"/>
              <a:buFont typeface="Arial"/>
              <a:buChar char="•"/>
            </a:pPr>
            <a:r>
              <a:rPr lang="en-US"/>
              <a:t>Disadvantage- modifications can be made only after a process has already been completed or an action has taken place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Proactive Control</a:t>
            </a:r>
            <a:endParaRPr/>
          </a:p>
        </p:txBody>
      </p:sp>
      <p:sp>
        <p:nvSpPr>
          <p:cNvPr id="150" name="Google Shape;150;p1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Involves anticipating trouble rather than waiting for a poor outcome and reacting afterward</a:t>
            </a:r>
            <a:endParaRPr/>
          </a:p>
          <a:p>
            <a:pPr marL="342900" marR="0" lvl="0" indent="-304800" algn="l" rtl="0">
              <a:lnSpc>
                <a:spcPct val="90000"/>
              </a:lnSpc>
              <a:spcBef>
                <a:spcPts val="750"/>
              </a:spcBef>
              <a:spcAft>
                <a:spcPts val="0"/>
              </a:spcAft>
              <a:buClr>
                <a:schemeClr val="dk1"/>
              </a:buClr>
              <a:buSzPts val="2800"/>
              <a:buFont typeface="Arial"/>
              <a:buChar char="•"/>
            </a:pPr>
            <a:r>
              <a:rPr lang="en-US"/>
              <a:t>About prevention or intervention</a:t>
            </a:r>
            <a:endParaRPr/>
          </a:p>
          <a:p>
            <a:pPr marL="685800" lvl="1" indent="-285750" algn="l" rtl="0">
              <a:lnSpc>
                <a:spcPct val="90000"/>
              </a:lnSpc>
              <a:spcBef>
                <a:spcPts val="375"/>
              </a:spcBef>
              <a:spcAft>
                <a:spcPts val="0"/>
              </a:spcAft>
              <a:buSzPts val="2400"/>
              <a:buChar char="•"/>
            </a:pPr>
            <a:r>
              <a:rPr lang="en-US"/>
              <a:t>Example: When an engineer performs tests on braking system of prototype vehicle before it is moved on to be mass produced</a:t>
            </a:r>
            <a:endParaRPr/>
          </a:p>
          <a:p>
            <a:pPr marL="342900" marR="0" lvl="0" indent="-304800" algn="l" rtl="0">
              <a:lnSpc>
                <a:spcPct val="90000"/>
              </a:lnSpc>
              <a:spcBef>
                <a:spcPts val="750"/>
              </a:spcBef>
              <a:spcAft>
                <a:spcPts val="0"/>
              </a:spcAft>
              <a:buClr>
                <a:schemeClr val="dk1"/>
              </a:buClr>
              <a:buSzPts val="2800"/>
              <a:buFont typeface="Arial"/>
              <a:buChar char="•"/>
            </a:pPr>
            <a:r>
              <a:rPr lang="en-US"/>
              <a:t>Looks forward to problems that could reasonably occur and devises methods to prevent problems</a:t>
            </a:r>
            <a:endParaRPr/>
          </a:p>
          <a:p>
            <a:pPr marL="342900" marR="0" lvl="0" indent="-304800" algn="l" rtl="0">
              <a:lnSpc>
                <a:spcPct val="90000"/>
              </a:lnSpc>
              <a:spcBef>
                <a:spcPts val="750"/>
              </a:spcBef>
              <a:spcAft>
                <a:spcPts val="0"/>
              </a:spcAft>
              <a:buClr>
                <a:schemeClr val="dk1"/>
              </a:buClr>
              <a:buSzPts val="2800"/>
              <a:buFont typeface="Arial"/>
              <a:buChar char="•"/>
            </a:pPr>
            <a:r>
              <a:rPr lang="en-US"/>
              <a:t>Disadvantage: Can’t control unforeseen and unlikely incident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Concurrent Control</a:t>
            </a:r>
            <a:endParaRPr/>
          </a:p>
        </p:txBody>
      </p:sp>
      <p:sp>
        <p:nvSpPr>
          <p:cNvPr id="156" name="Google Shape;156;p1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Monitoring takes place during process or activity </a:t>
            </a:r>
            <a:endParaRPr/>
          </a:p>
          <a:p>
            <a:pPr marL="342900" marR="0" lvl="0" indent="-304800" algn="l" rtl="0">
              <a:lnSpc>
                <a:spcPct val="90000"/>
              </a:lnSpc>
              <a:spcBef>
                <a:spcPts val="750"/>
              </a:spcBef>
              <a:spcAft>
                <a:spcPts val="0"/>
              </a:spcAft>
              <a:buClr>
                <a:schemeClr val="dk1"/>
              </a:buClr>
              <a:buSzPts val="2800"/>
              <a:buFont typeface="Arial"/>
              <a:buChar char="•"/>
            </a:pPr>
            <a:r>
              <a:rPr lang="en-US"/>
              <a:t>May be based on standards, rules, codes, and polices</a:t>
            </a:r>
            <a:endParaRPr/>
          </a:p>
          <a:p>
            <a:pPr marL="685800" lvl="1" indent="-285750" algn="l" rtl="0">
              <a:lnSpc>
                <a:spcPct val="90000"/>
              </a:lnSpc>
              <a:spcBef>
                <a:spcPts val="375"/>
              </a:spcBef>
              <a:spcAft>
                <a:spcPts val="0"/>
              </a:spcAft>
              <a:buSzPts val="2400"/>
              <a:buChar char="•"/>
            </a:pPr>
            <a:r>
              <a:rPr lang="en-US"/>
              <a:t>Example: Fleet tracking by GPS to allow managers to monitor company vehicles</a:t>
            </a:r>
            <a:endParaRPr/>
          </a:p>
          <a:p>
            <a:pPr marL="685800" lvl="1" indent="-285750" algn="l" rtl="0">
              <a:lnSpc>
                <a:spcPct val="90000"/>
              </a:lnSpc>
              <a:spcBef>
                <a:spcPts val="375"/>
              </a:spcBef>
              <a:spcAft>
                <a:spcPts val="0"/>
              </a:spcAft>
              <a:buSzPts val="2400"/>
              <a:buChar char="•"/>
            </a:pPr>
            <a:r>
              <a:rPr lang="en-US"/>
              <a:t>Example: Keen Media tries to reduce employee inefficiency by monitoring Internet activity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84cd7b41e9_0_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Practice Question 1</a:t>
            </a:r>
            <a:endParaRPr dirty="0"/>
          </a:p>
        </p:txBody>
      </p:sp>
      <p:sp>
        <p:nvSpPr>
          <p:cNvPr id="162" name="Google Shape;162;g84cd7b41e9_0_0"/>
          <p:cNvSpPr txBox="1">
            <a:spLocks noGrp="1"/>
          </p:cNvSpPr>
          <p:nvPr>
            <p:ph type="body" idx="1"/>
          </p:nvPr>
        </p:nvSpPr>
        <p:spPr>
          <a:xfrm>
            <a:off x="838200" y="1825625"/>
            <a:ext cx="10515600" cy="5032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None/>
            </a:pPr>
            <a:r>
              <a:rPr lang="en-US" dirty="0"/>
              <a:t>In the Lean/Agile management process, a  workflow staple is the “Daily Standup” where each team member quickly outlines what they are working on. This would be an example of:</a:t>
            </a:r>
            <a:endParaRPr dirty="0"/>
          </a:p>
          <a:p>
            <a:pPr marL="457200" marR="0" lvl="0" indent="-406400" algn="l" rtl="0">
              <a:lnSpc>
                <a:spcPct val="90000"/>
              </a:lnSpc>
              <a:spcBef>
                <a:spcPts val="750"/>
              </a:spcBef>
              <a:spcAft>
                <a:spcPts val="0"/>
              </a:spcAft>
              <a:buSzPts val="2800"/>
              <a:buAutoNum type="arabicPeriod"/>
            </a:pPr>
            <a:r>
              <a:rPr lang="en-US" dirty="0"/>
              <a:t>Feedback control.</a:t>
            </a:r>
            <a:endParaRPr dirty="0"/>
          </a:p>
          <a:p>
            <a:pPr marL="457200" marR="0" lvl="0" indent="-406400" algn="l" rtl="0">
              <a:lnSpc>
                <a:spcPct val="90000"/>
              </a:lnSpc>
              <a:spcBef>
                <a:spcPts val="0"/>
              </a:spcBef>
              <a:spcAft>
                <a:spcPts val="0"/>
              </a:spcAft>
              <a:buSzPts val="2800"/>
              <a:buAutoNum type="arabicPeriod"/>
            </a:pPr>
            <a:r>
              <a:rPr lang="en-US" dirty="0"/>
              <a:t>Proactive control.</a:t>
            </a:r>
            <a:endParaRPr dirty="0"/>
          </a:p>
          <a:p>
            <a:pPr marL="457200" marR="0" lvl="0" indent="-406400" algn="l" rtl="0">
              <a:lnSpc>
                <a:spcPct val="90000"/>
              </a:lnSpc>
              <a:spcBef>
                <a:spcPts val="0"/>
              </a:spcBef>
              <a:spcAft>
                <a:spcPts val="0"/>
              </a:spcAft>
              <a:buSzPts val="2800"/>
              <a:buAutoNum type="arabicPeriod"/>
            </a:pPr>
            <a:r>
              <a:rPr lang="en-US" dirty="0"/>
              <a:t>Concurrent control.</a:t>
            </a:r>
            <a:endParaRPr dirty="0"/>
          </a:p>
          <a:p>
            <a:pPr marL="0" marR="0" lvl="0" indent="0" algn="l" rtl="0">
              <a:lnSpc>
                <a:spcPct val="90000"/>
              </a:lnSpc>
              <a:spcBef>
                <a:spcPts val="750"/>
              </a:spcBef>
              <a:spcAft>
                <a:spcPts val="0"/>
              </a:spcAft>
              <a:buNone/>
            </a:pPr>
            <a:endParaRPr dirty="0"/>
          </a:p>
          <a:p>
            <a:pPr marL="0" marR="0" lvl="0" indent="0" algn="l" rtl="0">
              <a:lnSpc>
                <a:spcPct val="90000"/>
              </a:lnSpc>
              <a:spcBef>
                <a:spcPts val="750"/>
              </a:spcBef>
              <a:spcAft>
                <a:spcPts val="0"/>
              </a:spcAft>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84cd7b41e9_0_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Practice Question 2</a:t>
            </a:r>
            <a:endParaRPr dirty="0"/>
          </a:p>
        </p:txBody>
      </p:sp>
      <p:sp>
        <p:nvSpPr>
          <p:cNvPr id="162" name="Google Shape;162;g84cd7b41e9_0_0"/>
          <p:cNvSpPr txBox="1">
            <a:spLocks noGrp="1"/>
          </p:cNvSpPr>
          <p:nvPr>
            <p:ph type="body" idx="1"/>
          </p:nvPr>
        </p:nvSpPr>
        <p:spPr>
          <a:xfrm>
            <a:off x="838200" y="1825625"/>
            <a:ext cx="10515600" cy="5032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None/>
            </a:pPr>
            <a:r>
              <a:rPr lang="en-US" dirty="0"/>
              <a:t>Also from the Lean/Agile handbook is the process called “post-mortem” where the team evaluates their 2-week progress. This would be an example of:</a:t>
            </a:r>
            <a:endParaRPr dirty="0"/>
          </a:p>
          <a:p>
            <a:pPr marL="457200" lvl="0" indent="-406400" algn="l" rtl="0">
              <a:spcBef>
                <a:spcPts val="750"/>
              </a:spcBef>
              <a:spcAft>
                <a:spcPts val="0"/>
              </a:spcAft>
              <a:buSzPts val="2800"/>
              <a:buAutoNum type="arabicPeriod"/>
            </a:pPr>
            <a:r>
              <a:rPr lang="en-US" dirty="0"/>
              <a:t>Feedback control.</a:t>
            </a:r>
            <a:endParaRPr dirty="0"/>
          </a:p>
          <a:p>
            <a:pPr marL="457200" lvl="0" indent="-406400" algn="l" rtl="0">
              <a:spcBef>
                <a:spcPts val="0"/>
              </a:spcBef>
              <a:spcAft>
                <a:spcPts val="0"/>
              </a:spcAft>
              <a:buSzPts val="2800"/>
              <a:buAutoNum type="arabicPeriod"/>
            </a:pPr>
            <a:r>
              <a:rPr lang="en-US" dirty="0"/>
              <a:t>Proactive control.</a:t>
            </a:r>
            <a:endParaRPr dirty="0"/>
          </a:p>
          <a:p>
            <a:pPr marL="457200" lvl="0" indent="-406400" algn="l" rtl="0">
              <a:spcBef>
                <a:spcPts val="0"/>
              </a:spcBef>
              <a:spcAft>
                <a:spcPts val="0"/>
              </a:spcAft>
              <a:buSzPts val="2800"/>
              <a:buAutoNum type="arabicPeriod"/>
            </a:pPr>
            <a:r>
              <a:rPr lang="en-US" dirty="0"/>
              <a:t>Concurrent control.</a:t>
            </a:r>
            <a:endParaRPr dirty="0"/>
          </a:p>
        </p:txBody>
      </p:sp>
    </p:spTree>
    <p:extLst>
      <p:ext uri="{BB962C8B-B14F-4D97-AF65-F5344CB8AC3E}">
        <p14:creationId xmlns:p14="http://schemas.microsoft.com/office/powerpoint/2010/main" val="3567214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Figure 1: The Control Process</a:t>
            </a:r>
            <a:endParaRPr/>
          </a:p>
        </p:txBody>
      </p:sp>
      <p:pic>
        <p:nvPicPr>
          <p:cNvPr id="2" name="Picture 1" descr="A graphic depicting the way the control process affects the production process. At the left of the diagram, there’s input. Proactive controls happen in between input and the start of the production process. Concurrent controls happen during the production process. After the production process, there’s output. The output is compared to the standard, deviations are analyzed, and then the feedback goes into correcting the production process. Management surrounds the entire control and production process, setting the standard, analyzing deviations, and if needed, adjusting the process or the standard.">
            <a:extLst>
              <a:ext uri="{FF2B5EF4-FFF2-40B4-BE49-F238E27FC236}">
                <a16:creationId xmlns:a16="http://schemas.microsoft.com/office/drawing/2014/main" xmlns="" id="{15E873D5-47CA-EA4B-ACB8-1EADEB93E2FF}"/>
              </a:ext>
            </a:extLst>
          </p:cNvPr>
          <p:cNvPicPr>
            <a:picLocks noChangeAspect="1"/>
          </p:cNvPicPr>
          <p:nvPr/>
        </p:nvPicPr>
        <p:blipFill>
          <a:blip r:embed="rId3"/>
          <a:stretch>
            <a:fillRect/>
          </a:stretch>
        </p:blipFill>
        <p:spPr>
          <a:xfrm>
            <a:off x="1947138" y="1468861"/>
            <a:ext cx="8297723" cy="5024012"/>
          </a:xfrm>
          <a:prstGeom prst="rect">
            <a:avLst/>
          </a:prstGeom>
        </p:spPr>
      </p:pic>
    </p:spTree>
    <p:extLst>
      <p:ext uri="{BB962C8B-B14F-4D97-AF65-F5344CB8AC3E}">
        <p14:creationId xmlns:p14="http://schemas.microsoft.com/office/powerpoint/2010/main" val="3269557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Levels and Types of Control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Levels and Types of Control</a:t>
            </a:r>
            <a:endParaRPr/>
          </a:p>
        </p:txBody>
      </p:sp>
      <p:sp>
        <p:nvSpPr>
          <p:cNvPr id="180" name="Google Shape;180;p1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15.3: Describe the different levels and types of control	</a:t>
            </a:r>
            <a:endParaRPr/>
          </a:p>
          <a:p>
            <a:pPr marL="582930" lvl="1" indent="0" algn="l" rtl="0">
              <a:lnSpc>
                <a:spcPct val="90000"/>
              </a:lnSpc>
              <a:spcBef>
                <a:spcPts val="375"/>
              </a:spcBef>
              <a:spcAft>
                <a:spcPts val="0"/>
              </a:spcAft>
              <a:buSzPts val="2400"/>
              <a:buNone/>
            </a:pPr>
            <a:r>
              <a:rPr lang="en-US" sz="2000"/>
              <a:t>15.3.1: Differentiate between strategic, operational, and tactical controls</a:t>
            </a:r>
            <a:endParaRPr/>
          </a:p>
          <a:p>
            <a:pPr marL="582930" lvl="1" indent="0" algn="l" rtl="0">
              <a:lnSpc>
                <a:spcPct val="90000"/>
              </a:lnSpc>
              <a:spcBef>
                <a:spcPts val="375"/>
              </a:spcBef>
              <a:spcAft>
                <a:spcPts val="0"/>
              </a:spcAft>
              <a:buSzPts val="2400"/>
              <a:buNone/>
            </a:pPr>
            <a:r>
              <a:rPr lang="en-US" sz="2000"/>
              <a:t>15.3.2: Differentiate between top-down, objective, and normative control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Module Learning Outcomes</a:t>
            </a:r>
            <a:endParaRPr/>
          </a:p>
        </p:txBody>
      </p:sp>
      <p:sp>
        <p:nvSpPr>
          <p:cNvPr id="76" name="Google Shape;76;p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Explain the methods and need for control within an organization</a:t>
            </a:r>
            <a:endParaRPr/>
          </a:p>
          <a:p>
            <a:pPr marL="38100" lvl="0" indent="0" algn="l" rtl="0">
              <a:lnSpc>
                <a:spcPct val="90000"/>
              </a:lnSpc>
              <a:spcBef>
                <a:spcPts val="750"/>
              </a:spcBef>
              <a:spcAft>
                <a:spcPts val="0"/>
              </a:spcAft>
              <a:buSzPts val="2800"/>
              <a:buNone/>
            </a:pPr>
            <a:endParaRPr/>
          </a:p>
          <a:p>
            <a:pPr marL="381000" lvl="1" indent="0" algn="l" rtl="0">
              <a:lnSpc>
                <a:spcPct val="90000"/>
              </a:lnSpc>
              <a:spcBef>
                <a:spcPts val="375"/>
              </a:spcBef>
              <a:spcAft>
                <a:spcPts val="0"/>
              </a:spcAft>
              <a:buSzPts val="2400"/>
              <a:buNone/>
            </a:pPr>
            <a:r>
              <a:rPr lang="en-US" u="sng">
                <a:solidFill>
                  <a:schemeClr val="hlink"/>
                </a:solidFill>
                <a:hlinkClick r:id="rId3" action="ppaction://hlinksldjump"/>
              </a:rPr>
              <a:t>15.1: Explain what control means in a business setting and why it is needed</a:t>
            </a:r>
            <a:endParaRPr/>
          </a:p>
          <a:p>
            <a:pPr marL="381000" lvl="1" indent="0" algn="l" rtl="0">
              <a:lnSpc>
                <a:spcPct val="90000"/>
              </a:lnSpc>
              <a:spcBef>
                <a:spcPts val="375"/>
              </a:spcBef>
              <a:spcAft>
                <a:spcPts val="0"/>
              </a:spcAft>
              <a:buSzPts val="2400"/>
              <a:buNone/>
            </a:pPr>
            <a:r>
              <a:rPr lang="en-US" u="sng">
                <a:solidFill>
                  <a:schemeClr val="hlink"/>
                </a:solidFill>
                <a:hlinkClick r:id="rId4" action="ppaction://hlinksldjump"/>
              </a:rPr>
              <a:t>15.2: Explain the basic control process and monitoring points</a:t>
            </a:r>
            <a:endParaRPr/>
          </a:p>
          <a:p>
            <a:pPr marL="381000" lvl="1" indent="0" algn="l" rtl="0">
              <a:lnSpc>
                <a:spcPct val="90000"/>
              </a:lnSpc>
              <a:spcBef>
                <a:spcPts val="375"/>
              </a:spcBef>
              <a:spcAft>
                <a:spcPts val="0"/>
              </a:spcAft>
              <a:buSzPts val="2400"/>
              <a:buNone/>
            </a:pPr>
            <a:r>
              <a:rPr lang="en-US" u="sng">
                <a:solidFill>
                  <a:schemeClr val="hlink"/>
                </a:solidFill>
                <a:hlinkClick r:id="rId5" action="ppaction://hlinksldjump"/>
              </a:rPr>
              <a:t>15.3: Describe the different levels and types of contro</a:t>
            </a:r>
            <a:r>
              <a:rPr lang="en-US"/>
              <a:t>l</a:t>
            </a:r>
            <a:endParaRPr/>
          </a:p>
          <a:p>
            <a:pPr marL="381000" lvl="1" indent="0" algn="l" rtl="0">
              <a:lnSpc>
                <a:spcPct val="90000"/>
              </a:lnSpc>
              <a:spcBef>
                <a:spcPts val="375"/>
              </a:spcBef>
              <a:spcAft>
                <a:spcPts val="0"/>
              </a:spcAft>
              <a:buSzPts val="2400"/>
              <a:buNone/>
            </a:pPr>
            <a:r>
              <a:rPr lang="en-US" u="sng">
                <a:solidFill>
                  <a:schemeClr val="hlink"/>
                </a:solidFill>
                <a:hlinkClick r:id="rId6" action="ppaction://hlinksldjump"/>
              </a:rPr>
              <a:t>15.4: Explain the need for a balanced scorecard</a:t>
            </a:r>
            <a:endParaRPr/>
          </a:p>
          <a:p>
            <a:pPr marL="381000" lvl="1" indent="0" algn="l" rtl="0">
              <a:lnSpc>
                <a:spcPct val="90000"/>
              </a:lnSpc>
              <a:spcBef>
                <a:spcPts val="375"/>
              </a:spcBef>
              <a:spcAft>
                <a:spcPts val="0"/>
              </a:spcAft>
              <a:buSzPts val="2400"/>
              <a:buNone/>
            </a:pPr>
            <a:r>
              <a:rPr lang="en-US" u="sng">
                <a:solidFill>
                  <a:schemeClr val="hlink"/>
                </a:solidFill>
                <a:hlinkClick r:id="rId7" action="ppaction://hlinksldjump"/>
              </a:rPr>
              <a:t>15.5: Explain the use of financial and nonfinancial controls in business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Strategic Control</a:t>
            </a:r>
            <a:endParaRPr/>
          </a:p>
        </p:txBody>
      </p:sp>
      <p:sp>
        <p:nvSpPr>
          <p:cNvPr id="187" name="Google Shape;187;p18"/>
          <p:cNvSpPr txBox="1">
            <a:spLocks noGrp="1"/>
          </p:cNvSpPr>
          <p:nvPr>
            <p:ph type="body" idx="1"/>
          </p:nvPr>
        </p:nvSpPr>
        <p:spPr>
          <a:xfrm>
            <a:off x="838200" y="1825625"/>
            <a:ext cx="53340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Involves monitoring a strategy as it is being implemented, evaluating deviations, and making necessary adjustments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May involve reassessment of strategy due to unforeseen event</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Implementing strategy often involves series of activities that occur</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Also involves monitoring internal and external events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Errors are major- failing to anticipate customers’ reaction to competitor’s new product</a:t>
            </a:r>
            <a:endParaRPr dirty="0"/>
          </a:p>
        </p:txBody>
      </p:sp>
      <p:pic>
        <p:nvPicPr>
          <p:cNvPr id="188" name="Google Shape;188;p18" descr="Four pieces on a chessboard"/>
          <p:cNvPicPr preferRelativeResize="0"/>
          <p:nvPr/>
        </p:nvPicPr>
        <p:blipFill rotWithShape="1">
          <a:blip r:embed="rId3">
            <a:alphaModFix/>
          </a:blip>
          <a:srcRect/>
          <a:stretch/>
        </p:blipFill>
        <p:spPr>
          <a:xfrm>
            <a:off x="6172200" y="2110633"/>
            <a:ext cx="5181600" cy="34544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Operational Control</a:t>
            </a:r>
            <a:endParaRPr/>
          </a:p>
        </p:txBody>
      </p:sp>
      <p:sp>
        <p:nvSpPr>
          <p:cNvPr id="194" name="Google Shape;194;p1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Involves control over intermediate term operations and processes but not business strategies</a:t>
            </a:r>
            <a:endParaRPr/>
          </a:p>
          <a:p>
            <a:pPr marL="342900" marR="0" lvl="0" indent="-304800" algn="l" rtl="0">
              <a:lnSpc>
                <a:spcPct val="90000"/>
              </a:lnSpc>
              <a:spcBef>
                <a:spcPts val="750"/>
              </a:spcBef>
              <a:spcAft>
                <a:spcPts val="0"/>
              </a:spcAft>
              <a:buClr>
                <a:schemeClr val="dk1"/>
              </a:buClr>
              <a:buSzPts val="2800"/>
              <a:buFont typeface="Arial"/>
              <a:buChar char="•"/>
            </a:pPr>
            <a:r>
              <a:rPr lang="en-US"/>
              <a:t>Ensure that activities are consistent with established plans</a:t>
            </a:r>
            <a:endParaRPr/>
          </a:p>
          <a:p>
            <a:pPr marL="342900" marR="0" lvl="0" indent="-304800" algn="l" rtl="0">
              <a:lnSpc>
                <a:spcPct val="90000"/>
              </a:lnSpc>
              <a:spcBef>
                <a:spcPts val="750"/>
              </a:spcBef>
              <a:spcAft>
                <a:spcPts val="0"/>
              </a:spcAft>
              <a:buClr>
                <a:schemeClr val="dk1"/>
              </a:buClr>
              <a:buSzPts val="2800"/>
              <a:buFont typeface="Arial"/>
              <a:buChar char="•"/>
            </a:pPr>
            <a:r>
              <a:rPr lang="en-US"/>
              <a:t>Mid-level management uses operational controls for intermediate-term decisions</a:t>
            </a:r>
            <a:endParaRPr/>
          </a:p>
          <a:p>
            <a:pPr marL="342900" marR="0" lvl="0" indent="-304800" algn="l" rtl="0">
              <a:lnSpc>
                <a:spcPct val="90000"/>
              </a:lnSpc>
              <a:spcBef>
                <a:spcPts val="750"/>
              </a:spcBef>
              <a:spcAft>
                <a:spcPts val="0"/>
              </a:spcAft>
              <a:buClr>
                <a:schemeClr val="dk1"/>
              </a:buClr>
              <a:buSzPts val="2800"/>
              <a:buFont typeface="Arial"/>
              <a:buChar char="•"/>
            </a:pPr>
            <a:r>
              <a:rPr lang="en-US"/>
              <a:t>When performance doesn’t meet standards, managers enforce actions such as training, discipline, motivation, or termination</a:t>
            </a:r>
            <a:endParaRPr/>
          </a:p>
          <a:p>
            <a:pPr marL="342900" marR="0" lvl="0" indent="-304800" algn="l" rtl="0">
              <a:lnSpc>
                <a:spcPct val="90000"/>
              </a:lnSpc>
              <a:spcBef>
                <a:spcPts val="750"/>
              </a:spcBef>
              <a:spcAft>
                <a:spcPts val="0"/>
              </a:spcAft>
              <a:buClr>
                <a:schemeClr val="dk1"/>
              </a:buClr>
              <a:buSzPts val="2800"/>
              <a:buFont typeface="Arial"/>
              <a:buChar char="•"/>
            </a:pPr>
            <a:r>
              <a:rPr lang="en-US"/>
              <a:t>Focuses more on internal sources of information and affects smaller units or aspects of organization</a:t>
            </a:r>
            <a:endParaRPr/>
          </a:p>
          <a:p>
            <a:pPr marL="342900" marR="0" lvl="0" indent="-304800" algn="l" rtl="0">
              <a:lnSpc>
                <a:spcPct val="90000"/>
              </a:lnSpc>
              <a:spcBef>
                <a:spcPts val="750"/>
              </a:spcBef>
              <a:spcAft>
                <a:spcPts val="0"/>
              </a:spcAft>
              <a:buClr>
                <a:schemeClr val="dk1"/>
              </a:buClr>
              <a:buSzPts val="2800"/>
              <a:buFont typeface="Arial"/>
              <a:buChar char="•"/>
            </a:pPr>
            <a:r>
              <a:rPr lang="en-US"/>
              <a:t>Errors may mean failing to complete project on time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Tactical Control</a:t>
            </a:r>
            <a:endParaRPr/>
          </a:p>
        </p:txBody>
      </p:sp>
      <p:sp>
        <p:nvSpPr>
          <p:cNvPr id="201" name="Google Shape;201;p2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Tactic is a method that meets specific objective of an overall plan</a:t>
            </a:r>
            <a:endParaRPr/>
          </a:p>
          <a:p>
            <a:pPr marL="342900" marR="0" lvl="0" indent="-304800" algn="l" rtl="0">
              <a:lnSpc>
                <a:spcPct val="90000"/>
              </a:lnSpc>
              <a:spcBef>
                <a:spcPts val="750"/>
              </a:spcBef>
              <a:spcAft>
                <a:spcPts val="0"/>
              </a:spcAft>
              <a:buClr>
                <a:schemeClr val="dk1"/>
              </a:buClr>
              <a:buSzPts val="2800"/>
              <a:buFont typeface="Arial"/>
              <a:buChar char="•"/>
            </a:pPr>
            <a:r>
              <a:rPr lang="en-US"/>
              <a:t>Emphasizes current operations of an organization</a:t>
            </a:r>
            <a:endParaRPr/>
          </a:p>
          <a:p>
            <a:pPr marL="342900" marR="0" lvl="0" indent="-304800" algn="l" rtl="0">
              <a:lnSpc>
                <a:spcPct val="90000"/>
              </a:lnSpc>
              <a:spcBef>
                <a:spcPts val="750"/>
              </a:spcBef>
              <a:spcAft>
                <a:spcPts val="0"/>
              </a:spcAft>
              <a:buClr>
                <a:schemeClr val="dk1"/>
              </a:buClr>
              <a:buSzPts val="2800"/>
              <a:buFont typeface="Arial"/>
              <a:buChar char="•"/>
            </a:pPr>
            <a:r>
              <a:rPr lang="en-US"/>
              <a:t>Managers determine what various parts of organization must do for organization to be successful in the near future</a:t>
            </a:r>
            <a:endParaRPr/>
          </a:p>
          <a:p>
            <a:pPr marL="342900" marR="0" lvl="0" indent="-304800" algn="l" rtl="0">
              <a:lnSpc>
                <a:spcPct val="90000"/>
              </a:lnSpc>
              <a:spcBef>
                <a:spcPts val="750"/>
              </a:spcBef>
              <a:spcAft>
                <a:spcPts val="0"/>
              </a:spcAft>
              <a:buClr>
                <a:schemeClr val="dk1"/>
              </a:buClr>
              <a:buSzPts val="2800"/>
              <a:buFont typeface="Arial"/>
              <a:buChar char="•"/>
            </a:pPr>
            <a:r>
              <a:rPr lang="en-US"/>
              <a:t>Strategic control always comes first, followed by operations, and then tactics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Top-Down Controls</a:t>
            </a:r>
            <a:endParaRPr/>
          </a:p>
        </p:txBody>
      </p:sp>
      <p:sp>
        <p:nvSpPr>
          <p:cNvPr id="207" name="Google Shape;207;p2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Means use of rules, regulations, and formal authority</a:t>
            </a:r>
            <a:endParaRPr/>
          </a:p>
          <a:p>
            <a:pPr marL="342900" marR="0" lvl="0" indent="-304800" algn="l" rtl="0">
              <a:lnSpc>
                <a:spcPct val="90000"/>
              </a:lnSpc>
              <a:spcBef>
                <a:spcPts val="750"/>
              </a:spcBef>
              <a:spcAft>
                <a:spcPts val="0"/>
              </a:spcAft>
              <a:buClr>
                <a:schemeClr val="dk1"/>
              </a:buClr>
              <a:buSzPts val="2800"/>
              <a:buFont typeface="Arial"/>
              <a:buChar char="•"/>
            </a:pPr>
            <a:r>
              <a:rPr lang="en-US"/>
              <a:t>Includes budgets, statistical reports, and performance appraisals</a:t>
            </a:r>
            <a:endParaRPr/>
          </a:p>
          <a:p>
            <a:pPr marL="342900" marR="0" lvl="0" indent="-304800" algn="l" rtl="0">
              <a:lnSpc>
                <a:spcPct val="90000"/>
              </a:lnSpc>
              <a:spcBef>
                <a:spcPts val="750"/>
              </a:spcBef>
              <a:spcAft>
                <a:spcPts val="0"/>
              </a:spcAft>
              <a:buClr>
                <a:schemeClr val="dk1"/>
              </a:buClr>
              <a:buSzPts val="2800"/>
              <a:buFont typeface="Arial"/>
              <a:buChar char="•"/>
            </a:pPr>
            <a:r>
              <a:rPr lang="en-US" b="1"/>
              <a:t>Advantages: </a:t>
            </a:r>
            <a:r>
              <a:rPr lang="en-US"/>
              <a:t>Employees can spend their time performing their job duties instead of discussing direction of the company and offering input into development of new policies</a:t>
            </a:r>
            <a:endParaRPr/>
          </a:p>
          <a:p>
            <a:pPr marL="342900" marR="0" lvl="0" indent="-304800" algn="l" rtl="0">
              <a:lnSpc>
                <a:spcPct val="90000"/>
              </a:lnSpc>
              <a:spcBef>
                <a:spcPts val="750"/>
              </a:spcBef>
              <a:spcAft>
                <a:spcPts val="0"/>
              </a:spcAft>
              <a:buClr>
                <a:schemeClr val="dk1"/>
              </a:buClr>
              <a:buSzPts val="2800"/>
              <a:buFont typeface="Arial"/>
              <a:buChar char="•"/>
            </a:pPr>
            <a:r>
              <a:rPr lang="en-US" b="1"/>
              <a:t>Disadvantages: </a:t>
            </a:r>
            <a:r>
              <a:rPr lang="en-US"/>
              <a:t>lower levels are in touch with customers and recognize new trends or new competition earlier than senior management- may discourage employees from sharing information or ideas up chain of command</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Objective and Normative Control</a:t>
            </a:r>
            <a:endParaRPr/>
          </a:p>
        </p:txBody>
      </p:sp>
      <p:sp>
        <p:nvSpPr>
          <p:cNvPr id="214" name="Google Shape;214;p22"/>
          <p:cNvSpPr txBox="1">
            <a:spLocks noGrp="1"/>
          </p:cNvSpPr>
          <p:nvPr>
            <p:ph type="body" idx="1"/>
          </p:nvPr>
        </p:nvSpPr>
        <p:spPr>
          <a:xfrm>
            <a:off x="838200" y="1825625"/>
            <a:ext cx="52578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Objective control—based on facts that can be measured and tested- measures observable behavior</a:t>
            </a:r>
            <a:endParaRPr dirty="0"/>
          </a:p>
          <a:p>
            <a:pPr marL="685800" lvl="1" indent="-285750" algn="l" rtl="0">
              <a:lnSpc>
                <a:spcPct val="90000"/>
              </a:lnSpc>
              <a:spcBef>
                <a:spcPts val="375"/>
              </a:spcBef>
              <a:spcAft>
                <a:spcPts val="0"/>
              </a:spcAft>
              <a:buSzPts val="2400"/>
              <a:buChar char="•"/>
            </a:pPr>
            <a:r>
              <a:rPr lang="en-US" dirty="0"/>
              <a:t>Output control is another form of objective control</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Normative control—govern behavior through accepted patterns of action rather than written policies and procedures</a:t>
            </a:r>
            <a:endParaRPr dirty="0"/>
          </a:p>
          <a:p>
            <a:pPr marL="685800" lvl="1" indent="-285750" algn="l" rtl="0">
              <a:lnSpc>
                <a:spcPct val="90000"/>
              </a:lnSpc>
              <a:spcBef>
                <a:spcPts val="375"/>
              </a:spcBef>
              <a:spcAft>
                <a:spcPts val="0"/>
              </a:spcAft>
              <a:buSzPts val="2400"/>
              <a:buChar char="•"/>
            </a:pPr>
            <a:r>
              <a:rPr lang="en-US" dirty="0"/>
              <a:t>Uses values and beliefs</a:t>
            </a:r>
            <a:endParaRPr dirty="0"/>
          </a:p>
          <a:p>
            <a:pPr marL="685800" lvl="1" indent="-285750" algn="l" rtl="0">
              <a:lnSpc>
                <a:spcPct val="90000"/>
              </a:lnSpc>
              <a:spcBef>
                <a:spcPts val="375"/>
              </a:spcBef>
              <a:spcAft>
                <a:spcPts val="0"/>
              </a:spcAft>
              <a:buSzPts val="2400"/>
              <a:buChar char="•"/>
            </a:pPr>
            <a:r>
              <a:rPr lang="en-US" dirty="0"/>
              <a:t>Reflects organization’s culture</a:t>
            </a:r>
            <a:endParaRPr dirty="0"/>
          </a:p>
        </p:txBody>
      </p:sp>
      <p:pic>
        <p:nvPicPr>
          <p:cNvPr id="215" name="Google Shape;215;p22" descr="It is important to have controls in place to track financial performance versus the plan."/>
          <p:cNvPicPr preferRelativeResize="0"/>
          <p:nvPr/>
        </p:nvPicPr>
        <p:blipFill rotWithShape="1">
          <a:blip r:embed="rId3">
            <a:alphaModFix/>
          </a:blip>
          <a:srcRect/>
          <a:stretch/>
        </p:blipFill>
        <p:spPr>
          <a:xfrm>
            <a:off x="6172200" y="2019998"/>
            <a:ext cx="5181600" cy="303987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The Need for a Balanced Scorecard</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The Need for a Balanced Scorecard </a:t>
            </a:r>
            <a:endParaRPr/>
          </a:p>
        </p:txBody>
      </p:sp>
      <p:sp>
        <p:nvSpPr>
          <p:cNvPr id="226" name="Google Shape;226;p2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15.4: Explain the need for a balanced scorecard	</a:t>
            </a:r>
            <a:endParaRPr/>
          </a:p>
          <a:p>
            <a:pPr marL="400050" lvl="1" indent="0" algn="l" rtl="0">
              <a:lnSpc>
                <a:spcPct val="90000"/>
              </a:lnSpc>
              <a:spcBef>
                <a:spcPts val="375"/>
              </a:spcBef>
              <a:spcAft>
                <a:spcPts val="0"/>
              </a:spcAft>
              <a:buSzPts val="2400"/>
              <a:buNone/>
            </a:pPr>
            <a:r>
              <a:rPr lang="en-US" sz="2000"/>
              <a:t>15.4.1: Identify the four typical components of the balanced scorecard</a:t>
            </a:r>
            <a:endParaRPr/>
          </a:p>
          <a:p>
            <a:pPr marL="400050" lvl="1" indent="0" algn="l" rtl="0">
              <a:lnSpc>
                <a:spcPct val="90000"/>
              </a:lnSpc>
              <a:spcBef>
                <a:spcPts val="375"/>
              </a:spcBef>
              <a:spcAft>
                <a:spcPts val="0"/>
              </a:spcAft>
              <a:buSzPts val="2400"/>
              <a:buNone/>
            </a:pPr>
            <a:r>
              <a:rPr lang="en-US" sz="2000"/>
              <a:t>15.4.2: Explain the need for a balanced scorecard</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The Balanced Scorecard</a:t>
            </a:r>
            <a:endParaRPr/>
          </a:p>
        </p:txBody>
      </p:sp>
      <p:sp>
        <p:nvSpPr>
          <p:cNvPr id="233" name="Google Shape;233;p2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More than 50% of large U.S. firms use the balanced scorecard- many large firms over the world use the balanced scorecard in business operations</a:t>
            </a:r>
            <a:endParaRPr/>
          </a:p>
          <a:p>
            <a:pPr marL="342900" marR="0" lvl="0" indent="-304800" algn="l" rtl="0">
              <a:lnSpc>
                <a:spcPct val="90000"/>
              </a:lnSpc>
              <a:spcBef>
                <a:spcPts val="750"/>
              </a:spcBef>
              <a:spcAft>
                <a:spcPts val="0"/>
              </a:spcAft>
              <a:buClr>
                <a:schemeClr val="dk1"/>
              </a:buClr>
              <a:buSzPts val="2800"/>
              <a:buFont typeface="Arial"/>
              <a:buChar char="•"/>
            </a:pPr>
            <a:r>
              <a:rPr lang="en-US"/>
              <a:t>Reaction to earlier mistakes driven by narrow focus on financial results</a:t>
            </a:r>
            <a:endParaRPr/>
          </a:p>
          <a:p>
            <a:pPr marL="342900" marR="0" lvl="0" indent="-304800" algn="l" rtl="0">
              <a:lnSpc>
                <a:spcPct val="90000"/>
              </a:lnSpc>
              <a:spcBef>
                <a:spcPts val="750"/>
              </a:spcBef>
              <a:spcAft>
                <a:spcPts val="0"/>
              </a:spcAft>
              <a:buClr>
                <a:schemeClr val="dk1"/>
              </a:buClr>
              <a:buSzPts val="2800"/>
              <a:buFont typeface="Arial"/>
              <a:buChar char="•"/>
            </a:pPr>
            <a:r>
              <a:rPr lang="en-US"/>
              <a:t>Adds goals for company’s customers, internal quality, and learning and growth</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Balanced Scorecard Components</a:t>
            </a:r>
            <a:endParaRPr/>
          </a:p>
        </p:txBody>
      </p:sp>
      <p:sp>
        <p:nvSpPr>
          <p:cNvPr id="240" name="Google Shape;240;p2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Communicate goals, align daily tasks with strategies, prioritize projects, measure performance, monitor progress</a:t>
            </a:r>
            <a:endParaRPr/>
          </a:p>
          <a:p>
            <a:pPr marL="342900" marR="0" lvl="0" indent="-304800" algn="l" rtl="0">
              <a:lnSpc>
                <a:spcPct val="90000"/>
              </a:lnSpc>
              <a:spcBef>
                <a:spcPts val="750"/>
              </a:spcBef>
              <a:spcAft>
                <a:spcPts val="0"/>
              </a:spcAft>
              <a:buClr>
                <a:schemeClr val="dk1"/>
              </a:buClr>
              <a:buSzPts val="2800"/>
              <a:buFont typeface="Arial"/>
              <a:buChar char="•"/>
            </a:pPr>
            <a:r>
              <a:rPr lang="en-US"/>
              <a:t>4 different perspectives:</a:t>
            </a:r>
            <a:endParaRPr/>
          </a:p>
          <a:p>
            <a:pPr marL="685800" lvl="1" indent="-285750" algn="l" rtl="0">
              <a:lnSpc>
                <a:spcPct val="90000"/>
              </a:lnSpc>
              <a:spcBef>
                <a:spcPts val="375"/>
              </a:spcBef>
              <a:spcAft>
                <a:spcPts val="0"/>
              </a:spcAft>
              <a:buSzPts val="2400"/>
              <a:buChar char="•"/>
            </a:pPr>
            <a:r>
              <a:rPr lang="en-US"/>
              <a:t>Learning and growth: involves culture of a company</a:t>
            </a:r>
            <a:endParaRPr/>
          </a:p>
          <a:p>
            <a:pPr marL="685800" lvl="1" indent="-285750" algn="l" rtl="0">
              <a:lnSpc>
                <a:spcPct val="90000"/>
              </a:lnSpc>
              <a:spcBef>
                <a:spcPts val="375"/>
              </a:spcBef>
              <a:spcAft>
                <a:spcPts val="0"/>
              </a:spcAft>
              <a:buSzPts val="2400"/>
              <a:buChar char="•"/>
            </a:pPr>
            <a:r>
              <a:rPr lang="en-US"/>
              <a:t>Internal business processes: focuses on how well company is running</a:t>
            </a:r>
            <a:endParaRPr/>
          </a:p>
          <a:p>
            <a:pPr marL="685800" lvl="1" indent="-285750" algn="l" rtl="0">
              <a:lnSpc>
                <a:spcPct val="90000"/>
              </a:lnSpc>
              <a:spcBef>
                <a:spcPts val="375"/>
              </a:spcBef>
              <a:spcAft>
                <a:spcPts val="0"/>
              </a:spcAft>
              <a:buSzPts val="2400"/>
              <a:buChar char="•"/>
            </a:pPr>
            <a:r>
              <a:rPr lang="en-US"/>
              <a:t>Customers’ perspective: often measured by surveying existing customers</a:t>
            </a:r>
            <a:endParaRPr/>
          </a:p>
          <a:p>
            <a:pPr marL="685800" lvl="1" indent="-285750" algn="l" rtl="0">
              <a:lnSpc>
                <a:spcPct val="90000"/>
              </a:lnSpc>
              <a:spcBef>
                <a:spcPts val="375"/>
              </a:spcBef>
              <a:spcAft>
                <a:spcPts val="0"/>
              </a:spcAft>
              <a:buSzPts val="2400"/>
              <a:buChar char="•"/>
            </a:pPr>
            <a:r>
              <a:rPr lang="en-US"/>
              <a:t>Financials: company must succeed financially to continue operating</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Why a BSC Is Needed?</a:t>
            </a:r>
            <a:endParaRPr/>
          </a:p>
        </p:txBody>
      </p:sp>
      <p:sp>
        <p:nvSpPr>
          <p:cNvPr id="246" name="Google Shape;246;p2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Without balanced scorecard, executives focus on only one or a few aspects of the organization</a:t>
            </a:r>
            <a:endParaRPr/>
          </a:p>
          <a:p>
            <a:pPr marL="342900" marR="0" lvl="0" indent="-304800" algn="l" rtl="0">
              <a:lnSpc>
                <a:spcPct val="90000"/>
              </a:lnSpc>
              <a:spcBef>
                <a:spcPts val="750"/>
              </a:spcBef>
              <a:spcAft>
                <a:spcPts val="0"/>
              </a:spcAft>
              <a:buClr>
                <a:schemeClr val="dk1"/>
              </a:buClr>
              <a:buSzPts val="2800"/>
              <a:buFont typeface="Arial"/>
              <a:buChar char="•"/>
            </a:pPr>
            <a:r>
              <a:rPr lang="en-US"/>
              <a:t>Company may be doing well financially but performing poorly in another area</a:t>
            </a:r>
            <a:endParaRPr/>
          </a:p>
          <a:p>
            <a:pPr marL="342900" marR="0" lvl="0" indent="-304800" algn="l" rtl="0">
              <a:lnSpc>
                <a:spcPct val="90000"/>
              </a:lnSpc>
              <a:spcBef>
                <a:spcPts val="750"/>
              </a:spcBef>
              <a:spcAft>
                <a:spcPts val="0"/>
              </a:spcAft>
              <a:buClr>
                <a:schemeClr val="dk1"/>
              </a:buClr>
              <a:buSzPts val="2800"/>
              <a:buFont typeface="Arial"/>
              <a:buChar char="•"/>
            </a:pPr>
            <a:r>
              <a:rPr lang="en-US"/>
              <a:t>For example, company may exceed customer expectations related to product quality, corporate social responsibility, and customer service</a:t>
            </a:r>
            <a:endParaRPr/>
          </a:p>
          <a:p>
            <a:pPr marL="342900" marR="0" lvl="0" indent="-304800" algn="l" rtl="0">
              <a:lnSpc>
                <a:spcPct val="90000"/>
              </a:lnSpc>
              <a:spcBef>
                <a:spcPts val="750"/>
              </a:spcBef>
              <a:spcAft>
                <a:spcPts val="0"/>
              </a:spcAft>
              <a:buClr>
                <a:schemeClr val="dk1"/>
              </a:buClr>
              <a:buSzPts val="2800"/>
              <a:buFont typeface="Arial"/>
              <a:buChar char="•"/>
            </a:pPr>
            <a:r>
              <a:rPr lang="en-US"/>
              <a:t>Forces managers to look at company as a whole to measure performance and more accurately determine company’s overall state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Control in the Business Setting</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Financial and Nonfinancial Controls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Financial and Nonfinancial Controls </a:t>
            </a:r>
            <a:endParaRPr/>
          </a:p>
        </p:txBody>
      </p:sp>
      <p:sp>
        <p:nvSpPr>
          <p:cNvPr id="257" name="Google Shape;257;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15.5: Explain the use of financial and nonfinancial controls in business</a:t>
            </a:r>
            <a:endParaRPr/>
          </a:p>
          <a:p>
            <a:pPr marL="582930" lvl="1" indent="0" algn="l" rtl="0">
              <a:lnSpc>
                <a:spcPct val="90000"/>
              </a:lnSpc>
              <a:spcBef>
                <a:spcPts val="375"/>
              </a:spcBef>
              <a:spcAft>
                <a:spcPts val="0"/>
              </a:spcAft>
              <a:buSzPts val="2400"/>
              <a:buNone/>
            </a:pPr>
            <a:r>
              <a:rPr lang="en-US" sz="2000"/>
              <a:t>15.5.1: Explain the use of budgets to both control and delegate authority</a:t>
            </a:r>
            <a:endParaRPr/>
          </a:p>
          <a:p>
            <a:pPr marL="582930" lvl="1" indent="0" algn="l" rtl="0">
              <a:lnSpc>
                <a:spcPct val="90000"/>
              </a:lnSpc>
              <a:spcBef>
                <a:spcPts val="375"/>
              </a:spcBef>
              <a:spcAft>
                <a:spcPts val="0"/>
              </a:spcAft>
              <a:buSzPts val="2400"/>
              <a:buNone/>
            </a:pPr>
            <a:r>
              <a:rPr lang="en-US" sz="2000"/>
              <a:t>15.5.2: Explain the use of financial ratios (comparisons) as a control method</a:t>
            </a:r>
            <a:endParaRPr/>
          </a:p>
          <a:p>
            <a:pPr marL="582930" lvl="1" indent="0" algn="l" rtl="0">
              <a:lnSpc>
                <a:spcPct val="90000"/>
              </a:lnSpc>
              <a:spcBef>
                <a:spcPts val="375"/>
              </a:spcBef>
              <a:spcAft>
                <a:spcPts val="0"/>
              </a:spcAft>
              <a:buSzPts val="2400"/>
              <a:buNone/>
            </a:pPr>
            <a:r>
              <a:rPr lang="en-US" sz="2000"/>
              <a:t>15.5.3: Explain the benefits of quality management</a:t>
            </a:r>
            <a:endParaRPr/>
          </a:p>
          <a:p>
            <a:pPr marL="582930" lvl="1" indent="0" algn="l" rtl="0">
              <a:lnSpc>
                <a:spcPct val="90000"/>
              </a:lnSpc>
              <a:spcBef>
                <a:spcPts val="375"/>
              </a:spcBef>
              <a:spcAft>
                <a:spcPts val="0"/>
              </a:spcAft>
              <a:buSzPts val="2400"/>
              <a:buNone/>
            </a:pPr>
            <a:r>
              <a:rPr lang="en-US" sz="2000"/>
              <a:t>15.5.4: Explain the costs of quality management</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Budgetary Control</a:t>
            </a:r>
            <a:endParaRPr/>
          </a:p>
        </p:txBody>
      </p:sp>
      <p:sp>
        <p:nvSpPr>
          <p:cNvPr id="264" name="Google Shape;264;p3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Standard financial reports are statement of cash flows, balance sheet, income statement, financial ratios, and budgets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Budget sets limit on spending and is a method of control used to help organizations achieve goals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Following a budget requires discipline</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Budgets can also be used to delegate authority</a:t>
            </a:r>
            <a:endParaRPr dirty="0"/>
          </a:p>
        </p:txBody>
      </p:sp>
      <p:pic>
        <p:nvPicPr>
          <p:cNvPr id="265" name="Google Shape;265;p30" descr="A spreadsheet showing a business budget, actual spending, and variance between the two "/>
          <p:cNvPicPr preferRelativeResize="0"/>
          <p:nvPr/>
        </p:nvPicPr>
        <p:blipFill rotWithShape="1">
          <a:blip r:embed="rId3">
            <a:alphaModFix/>
          </a:blip>
          <a:srcRect/>
          <a:stretch/>
        </p:blipFill>
        <p:spPr>
          <a:xfrm>
            <a:off x="6172201" y="1825625"/>
            <a:ext cx="5181600" cy="4162552"/>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Financial Ratios</a:t>
            </a:r>
            <a:endParaRPr/>
          </a:p>
        </p:txBody>
      </p:sp>
      <p:sp>
        <p:nvSpPr>
          <p:cNvPr id="272" name="Google Shape;272;p3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Managers use ratios to analyze elements such as debt, equity, efficiency, and activity</a:t>
            </a:r>
            <a:endParaRPr/>
          </a:p>
          <a:p>
            <a:pPr marL="342900" marR="0" lvl="0" indent="-304800" algn="l" rtl="0">
              <a:lnSpc>
                <a:spcPct val="90000"/>
              </a:lnSpc>
              <a:spcBef>
                <a:spcPts val="750"/>
              </a:spcBef>
              <a:spcAft>
                <a:spcPts val="0"/>
              </a:spcAft>
              <a:buClr>
                <a:schemeClr val="dk1"/>
              </a:buClr>
              <a:buSzPts val="2800"/>
              <a:buFont typeface="Arial"/>
              <a:buChar char="•"/>
            </a:pPr>
            <a:r>
              <a:rPr lang="en-US"/>
              <a:t>Debt ratios compares organization’s debt to its assets- higher the ratio, the more leveraged the company is</a:t>
            </a:r>
            <a:endParaRPr/>
          </a:p>
          <a:p>
            <a:pPr marL="342900" marR="0" lvl="0" indent="-304800" algn="l" rtl="0">
              <a:lnSpc>
                <a:spcPct val="90000"/>
              </a:lnSpc>
              <a:spcBef>
                <a:spcPts val="750"/>
              </a:spcBef>
              <a:spcAft>
                <a:spcPts val="0"/>
              </a:spcAft>
              <a:buClr>
                <a:schemeClr val="dk1"/>
              </a:buClr>
              <a:buSzPts val="2800"/>
              <a:buFont typeface="Arial"/>
              <a:buChar char="•"/>
            </a:pPr>
            <a:r>
              <a:rPr lang="en-US"/>
              <a:t>Key to understanding ratios is comparing them to relevant benchmarks- debt ratio for manufacturing company is around 50% but in bank is 92%</a:t>
            </a:r>
            <a:endParaRPr/>
          </a:p>
          <a:p>
            <a:pPr marL="342900" marR="0" lvl="0" indent="-304800" algn="l" rtl="0">
              <a:lnSpc>
                <a:spcPct val="90000"/>
              </a:lnSpc>
              <a:spcBef>
                <a:spcPts val="750"/>
              </a:spcBef>
              <a:spcAft>
                <a:spcPts val="0"/>
              </a:spcAft>
              <a:buClr>
                <a:schemeClr val="dk1"/>
              </a:buClr>
              <a:buSzPts val="2800"/>
              <a:buFont typeface="Arial"/>
              <a:buChar char="•"/>
            </a:pPr>
            <a:r>
              <a:rPr lang="en-US"/>
              <a:t>Analyzing financial ratios helps managers determine financial health  company</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g84cd7b41e9_0_5"/>
          <p:cNvSpPr txBox="1">
            <a:spLocks noGrp="1"/>
          </p:cNvSpPr>
          <p:nvPr>
            <p:ph type="title"/>
          </p:nvPr>
        </p:nvSpPr>
        <p:spPr/>
        <p:txBody>
          <a:bodyPr/>
          <a:lstStyle/>
          <a:p>
            <a:pPr lvl="0"/>
            <a:r>
              <a:rPr lang="en-US" dirty="0"/>
              <a:t>Practice Question 3</a:t>
            </a:r>
          </a:p>
        </p:txBody>
      </p:sp>
      <p:sp>
        <p:nvSpPr>
          <p:cNvPr id="279" name="Google Shape;279;g84cd7b41e9_0_5"/>
          <p:cNvSpPr txBox="1">
            <a:spLocks noGrp="1"/>
          </p:cNvSpPr>
          <p:nvPr>
            <p:ph type="body" idx="1"/>
          </p:nvPr>
        </p:nvSpPr>
        <p:spPr/>
        <p:txBody>
          <a:bodyPr/>
          <a:lstStyle/>
          <a:p>
            <a:pPr marL="50800" lvl="0" indent="0">
              <a:buNone/>
            </a:pPr>
            <a:r>
              <a:rPr lang="en-US" dirty="0"/>
              <a:t>The following ratios would be helpful for which of the following industries?</a:t>
            </a:r>
          </a:p>
          <a:p>
            <a:pPr lvl="0"/>
            <a:endParaRPr lang="en-US" dirty="0"/>
          </a:p>
          <a:p>
            <a:pPr marL="508000" lvl="1" indent="0">
              <a:buNone/>
            </a:pPr>
            <a:r>
              <a:rPr lang="en-US" sz="1400" dirty="0">
                <a:sym typeface="Roboto"/>
              </a:rPr>
              <a:t>DIO = 365 / (Inventory Turnover: cost of sales during period /average inventory balance during the same period)</a:t>
            </a:r>
          </a:p>
          <a:p>
            <a:pPr marL="508000" lvl="1" indent="0">
              <a:buNone/>
            </a:pPr>
            <a:r>
              <a:rPr lang="en-US" sz="1400" dirty="0">
                <a:sym typeface="Roboto"/>
              </a:rPr>
              <a:t>DSO = 365 / (credit sales during period /average accounts receivable balance during the same period)</a:t>
            </a:r>
          </a:p>
          <a:p>
            <a:pPr marL="508000" lvl="1" indent="0">
              <a:buNone/>
            </a:pPr>
            <a:r>
              <a:rPr lang="en-US" sz="1400" dirty="0">
                <a:sym typeface="Roboto"/>
              </a:rPr>
              <a:t>DPO = 365 / (cost of sales during period /average accounts payable balance during the same period)</a:t>
            </a:r>
          </a:p>
          <a:p>
            <a:pPr lvl="0"/>
            <a:endParaRPr lang="en-US" dirty="0">
              <a:sym typeface="Roboto"/>
            </a:endParaRPr>
          </a:p>
          <a:p>
            <a:pPr marL="508000" indent="-457200">
              <a:buFont typeface="+mj-lt"/>
              <a:buAutoNum type="arabicPeriod"/>
            </a:pPr>
            <a:r>
              <a:rPr lang="en-US" dirty="0"/>
              <a:t>Retail</a:t>
            </a:r>
          </a:p>
          <a:p>
            <a:pPr marL="508000" indent="-457200">
              <a:buFont typeface="+mj-lt"/>
              <a:buAutoNum type="arabicPeriod"/>
            </a:pPr>
            <a:r>
              <a:rPr lang="en-US" dirty="0"/>
              <a:t>Manufacturing</a:t>
            </a:r>
          </a:p>
          <a:p>
            <a:pPr marL="508000" indent="-457200">
              <a:buFont typeface="+mj-lt"/>
              <a:buAutoNum type="arabicPeriod"/>
            </a:pPr>
            <a:r>
              <a:rPr lang="en-US" dirty="0"/>
              <a:t>Banking</a:t>
            </a:r>
          </a:p>
          <a:p>
            <a:pPr marL="508000" indent="-457200">
              <a:buFont typeface="+mj-lt"/>
              <a:buAutoNum type="arabicPeriod"/>
            </a:pPr>
            <a:r>
              <a:rPr lang="en-US" dirty="0"/>
              <a:t>Hospitality</a:t>
            </a:r>
          </a:p>
          <a:p>
            <a:pPr lvl="0"/>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Quality Management</a:t>
            </a:r>
            <a:endParaRPr/>
          </a:p>
        </p:txBody>
      </p:sp>
      <p:sp>
        <p:nvSpPr>
          <p:cNvPr id="286" name="Google Shape;286;p3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Involves controlling, monitoring, and modifying tasks to maintain desired level of quality</a:t>
            </a:r>
            <a:endParaRPr/>
          </a:p>
          <a:p>
            <a:pPr marL="342900" marR="0" lvl="0" indent="-304800" algn="l" rtl="0">
              <a:lnSpc>
                <a:spcPct val="90000"/>
              </a:lnSpc>
              <a:spcBef>
                <a:spcPts val="750"/>
              </a:spcBef>
              <a:spcAft>
                <a:spcPts val="0"/>
              </a:spcAft>
              <a:buClr>
                <a:schemeClr val="dk1"/>
              </a:buClr>
              <a:buSzPts val="2800"/>
              <a:buFont typeface="Arial"/>
              <a:buChar char="•"/>
            </a:pPr>
            <a:r>
              <a:rPr lang="en-US"/>
              <a:t>Benefits—helps companies please customers so company can maintain good reputation, gain competitive edge, and ultimately make a profit</a:t>
            </a:r>
            <a:endParaRPr/>
          </a:p>
          <a:p>
            <a:pPr marL="685800" lvl="1" indent="-285750" algn="l" rtl="0">
              <a:lnSpc>
                <a:spcPct val="90000"/>
              </a:lnSpc>
              <a:spcBef>
                <a:spcPts val="375"/>
              </a:spcBef>
              <a:spcAft>
                <a:spcPts val="0"/>
              </a:spcAft>
              <a:buSzPts val="2400"/>
              <a:buChar char="•"/>
            </a:pPr>
            <a:r>
              <a:rPr lang="en-US"/>
              <a:t>Company also saves both time and money by reducing defects</a:t>
            </a:r>
            <a:endParaRPr/>
          </a:p>
          <a:p>
            <a:pPr marL="342900" marR="0" lvl="0" indent="-304800" algn="l" rtl="0">
              <a:lnSpc>
                <a:spcPct val="90000"/>
              </a:lnSpc>
              <a:spcBef>
                <a:spcPts val="750"/>
              </a:spcBef>
              <a:spcAft>
                <a:spcPts val="0"/>
              </a:spcAft>
              <a:buClr>
                <a:schemeClr val="dk1"/>
              </a:buClr>
              <a:buSzPts val="2800"/>
              <a:buFont typeface="Arial"/>
              <a:buChar char="•"/>
            </a:pPr>
            <a:r>
              <a:rPr lang="en-US"/>
              <a:t>Costs—regulations are type of control that society puts on companies</a:t>
            </a:r>
            <a:endParaRPr/>
          </a:p>
          <a:p>
            <a:pPr marL="685800" lvl="1" indent="-285750" algn="l" rtl="0">
              <a:lnSpc>
                <a:spcPct val="90000"/>
              </a:lnSpc>
              <a:spcBef>
                <a:spcPts val="375"/>
              </a:spcBef>
              <a:spcAft>
                <a:spcPts val="0"/>
              </a:spcAft>
              <a:buSzPts val="2400"/>
              <a:buChar char="•"/>
            </a:pPr>
            <a:r>
              <a:rPr lang="en-US"/>
              <a:t>Drives managers great lengths to please customers which can become quite expensive</a:t>
            </a:r>
            <a:endParaRPr/>
          </a:p>
          <a:p>
            <a:pPr marL="685800" lvl="1" indent="-285750" algn="l" rtl="0">
              <a:lnSpc>
                <a:spcPct val="90000"/>
              </a:lnSpc>
              <a:spcBef>
                <a:spcPts val="375"/>
              </a:spcBef>
              <a:spcAft>
                <a:spcPts val="0"/>
              </a:spcAft>
              <a:buSzPts val="2400"/>
              <a:buChar char="•"/>
            </a:pPr>
            <a:r>
              <a:rPr lang="en-US"/>
              <a:t>Purchase new software/equipment, hire employees, conduct studies, and consult with experts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Quick Review</a:t>
            </a:r>
            <a:endParaRPr/>
          </a:p>
        </p:txBody>
      </p:sp>
      <p:sp>
        <p:nvSpPr>
          <p:cNvPr id="293" name="Google Shape;293;p3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What does control mean in a business setting?</a:t>
            </a:r>
            <a:endParaRPr/>
          </a:p>
          <a:p>
            <a:pPr marL="342900" marR="0" lvl="0" indent="-304800" algn="l" rtl="0">
              <a:lnSpc>
                <a:spcPct val="90000"/>
              </a:lnSpc>
              <a:spcBef>
                <a:spcPts val="750"/>
              </a:spcBef>
              <a:spcAft>
                <a:spcPts val="0"/>
              </a:spcAft>
              <a:buClr>
                <a:schemeClr val="dk1"/>
              </a:buClr>
              <a:buSzPts val="2800"/>
              <a:buFont typeface="Arial"/>
              <a:buChar char="•"/>
            </a:pPr>
            <a:r>
              <a:rPr lang="en-US"/>
              <a:t>What are the benefits and costs of organizational control?</a:t>
            </a:r>
            <a:endParaRPr/>
          </a:p>
          <a:p>
            <a:pPr marL="342900" marR="0" lvl="0" indent="-304800" algn="l" rtl="0">
              <a:lnSpc>
                <a:spcPct val="90000"/>
              </a:lnSpc>
              <a:spcBef>
                <a:spcPts val="750"/>
              </a:spcBef>
              <a:spcAft>
                <a:spcPts val="0"/>
              </a:spcAft>
              <a:buClr>
                <a:schemeClr val="dk1"/>
              </a:buClr>
              <a:buSzPts val="2800"/>
              <a:buFont typeface="Arial"/>
              <a:buChar char="•"/>
            </a:pPr>
            <a:r>
              <a:rPr lang="en-US"/>
              <a:t>What is the basic control process?</a:t>
            </a:r>
            <a:endParaRPr/>
          </a:p>
          <a:p>
            <a:pPr marL="342900" marR="0" lvl="0" indent="-304800" algn="l" rtl="0">
              <a:lnSpc>
                <a:spcPct val="90000"/>
              </a:lnSpc>
              <a:spcBef>
                <a:spcPts val="750"/>
              </a:spcBef>
              <a:spcAft>
                <a:spcPts val="0"/>
              </a:spcAft>
              <a:buClr>
                <a:schemeClr val="dk1"/>
              </a:buClr>
              <a:buSzPts val="2800"/>
              <a:buFont typeface="Arial"/>
              <a:buChar char="•"/>
            </a:pPr>
            <a:r>
              <a:rPr lang="en-US"/>
              <a:t>Can you differentiate between feedback, proactive, and concurrent controls?</a:t>
            </a:r>
            <a:endParaRPr/>
          </a:p>
          <a:p>
            <a:pPr marL="342900" marR="0" lvl="0" indent="-304800" algn="l" rtl="0">
              <a:lnSpc>
                <a:spcPct val="90000"/>
              </a:lnSpc>
              <a:spcBef>
                <a:spcPts val="750"/>
              </a:spcBef>
              <a:spcAft>
                <a:spcPts val="0"/>
              </a:spcAft>
              <a:buClr>
                <a:schemeClr val="dk1"/>
              </a:buClr>
              <a:buSzPts val="2800"/>
              <a:buFont typeface="Arial"/>
              <a:buChar char="•"/>
            </a:pPr>
            <a:r>
              <a:rPr lang="en-US"/>
              <a:t>Can you differentiate between strategic, operational, and tactical controls? Between top-down, objective, and normative control</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3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More Quick Review</a:t>
            </a:r>
            <a:endParaRPr/>
          </a:p>
        </p:txBody>
      </p:sp>
      <p:sp>
        <p:nvSpPr>
          <p:cNvPr id="299" name="Google Shape;299;p3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Are you able to identify the four typical components of the balanced scorecard?</a:t>
            </a:r>
            <a:endParaRPr/>
          </a:p>
          <a:p>
            <a:pPr marL="342900" marR="0" lvl="0" indent="-304800" algn="l" rtl="0">
              <a:lnSpc>
                <a:spcPct val="90000"/>
              </a:lnSpc>
              <a:spcBef>
                <a:spcPts val="750"/>
              </a:spcBef>
              <a:spcAft>
                <a:spcPts val="0"/>
              </a:spcAft>
              <a:buClr>
                <a:schemeClr val="dk1"/>
              </a:buClr>
              <a:buSzPts val="2800"/>
              <a:buFont typeface="Arial"/>
              <a:buChar char="•"/>
            </a:pPr>
            <a:r>
              <a:rPr lang="en-US"/>
              <a:t>Are you able to correctly explain the need for a balanced scorecard?</a:t>
            </a:r>
            <a:endParaRPr/>
          </a:p>
          <a:p>
            <a:pPr marL="342900" marR="0" lvl="0" indent="-304800" algn="l" rtl="0">
              <a:lnSpc>
                <a:spcPct val="90000"/>
              </a:lnSpc>
              <a:spcBef>
                <a:spcPts val="750"/>
              </a:spcBef>
              <a:spcAft>
                <a:spcPts val="0"/>
              </a:spcAft>
              <a:buClr>
                <a:schemeClr val="dk1"/>
              </a:buClr>
              <a:buSzPts val="2800"/>
              <a:buFont typeface="Arial"/>
              <a:buChar char="•"/>
            </a:pPr>
            <a:r>
              <a:rPr lang="en-US"/>
              <a:t>What is the use of budgets to both control and delegate authority?</a:t>
            </a:r>
            <a:endParaRPr/>
          </a:p>
          <a:p>
            <a:pPr marL="342900" marR="0" lvl="0" indent="-304800" algn="l" rtl="0">
              <a:lnSpc>
                <a:spcPct val="90000"/>
              </a:lnSpc>
              <a:spcBef>
                <a:spcPts val="750"/>
              </a:spcBef>
              <a:spcAft>
                <a:spcPts val="0"/>
              </a:spcAft>
              <a:buClr>
                <a:schemeClr val="dk1"/>
              </a:buClr>
              <a:buSzPts val="2800"/>
              <a:buFont typeface="Arial"/>
              <a:buChar char="•"/>
            </a:pPr>
            <a:r>
              <a:rPr lang="en-US"/>
              <a:t>What is the use of financial ratios as a control method?</a:t>
            </a:r>
            <a:endParaRPr/>
          </a:p>
          <a:p>
            <a:pPr marL="342900" marR="0" lvl="0" indent="-304800" algn="l" rtl="0">
              <a:lnSpc>
                <a:spcPct val="90000"/>
              </a:lnSpc>
              <a:spcBef>
                <a:spcPts val="750"/>
              </a:spcBef>
              <a:spcAft>
                <a:spcPts val="0"/>
              </a:spcAft>
              <a:buClr>
                <a:schemeClr val="dk1"/>
              </a:buClr>
              <a:buSzPts val="2800"/>
              <a:buFont typeface="Arial"/>
              <a:buChar char="•"/>
            </a:pPr>
            <a:r>
              <a:rPr lang="en-US"/>
              <a:t>What are the benefits of quality management?</a:t>
            </a:r>
            <a:endParaRPr/>
          </a:p>
          <a:p>
            <a:pPr marL="342900" marR="0" lvl="0" indent="-304800" algn="l" rtl="0">
              <a:lnSpc>
                <a:spcPct val="90000"/>
              </a:lnSpc>
              <a:spcBef>
                <a:spcPts val="750"/>
              </a:spcBef>
              <a:spcAft>
                <a:spcPts val="0"/>
              </a:spcAft>
              <a:buClr>
                <a:schemeClr val="dk1"/>
              </a:buClr>
              <a:buSzPts val="2800"/>
              <a:buFont typeface="Arial"/>
              <a:buChar char="•"/>
            </a:pPr>
            <a:r>
              <a:rPr lang="en-US"/>
              <a:t>What are the costs of quality management?</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g84cd7b41e9_0_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Discussion</a:t>
            </a:r>
            <a:endParaRPr/>
          </a:p>
        </p:txBody>
      </p:sp>
      <p:sp>
        <p:nvSpPr>
          <p:cNvPr id="305" name="Google Shape;305;g84cd7b41e9_0_1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None/>
            </a:pPr>
            <a:r>
              <a:rPr lang="en-US"/>
              <a:t>You are one of the founders of a startup in the logistics industry. What would be the first control mechanisms that you would put in place to get your business started successfully?</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Control in the Business Setting</a:t>
            </a:r>
            <a:endParaRPr/>
          </a:p>
        </p:txBody>
      </p:sp>
      <p:sp>
        <p:nvSpPr>
          <p:cNvPr id="87" name="Google Shape;87;p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15.1: Explain what control means in a business setting and why it is needed	</a:t>
            </a:r>
            <a:endParaRPr/>
          </a:p>
          <a:p>
            <a:pPr marL="582930" lvl="1" indent="0" algn="l" rtl="0">
              <a:lnSpc>
                <a:spcPct val="90000"/>
              </a:lnSpc>
              <a:spcBef>
                <a:spcPts val="375"/>
              </a:spcBef>
              <a:spcAft>
                <a:spcPts val="0"/>
              </a:spcAft>
              <a:buSzPts val="2400"/>
              <a:buNone/>
            </a:pPr>
            <a:r>
              <a:rPr lang="en-US" sz="2000"/>
              <a:t>15.1.1: Explain what control means in a business setting</a:t>
            </a:r>
            <a:endParaRPr/>
          </a:p>
          <a:p>
            <a:pPr marL="582930" lvl="1" indent="0" algn="l" rtl="0">
              <a:lnSpc>
                <a:spcPct val="90000"/>
              </a:lnSpc>
              <a:spcBef>
                <a:spcPts val="375"/>
              </a:spcBef>
              <a:spcAft>
                <a:spcPts val="0"/>
              </a:spcAft>
              <a:buSzPts val="2400"/>
              <a:buNone/>
            </a:pPr>
            <a:r>
              <a:rPr lang="en-US" sz="2000"/>
              <a:t>15.1.2: Describe the benefits and costs of organizational control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What Does Control Mean in the Business Setting?</a:t>
            </a:r>
            <a:endParaRPr/>
          </a:p>
        </p:txBody>
      </p:sp>
      <p:sp>
        <p:nvSpPr>
          <p:cNvPr id="94" name="Google Shape;94;p5"/>
          <p:cNvSpPr txBox="1">
            <a:spLocks noGrp="1"/>
          </p:cNvSpPr>
          <p:nvPr>
            <p:ph type="body" idx="1"/>
          </p:nvPr>
        </p:nvSpPr>
        <p:spPr>
          <a:xfrm>
            <a:off x="838200" y="1825625"/>
            <a:ext cx="53340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Control is device or mechanism used to regulate or guide operation of a machine, apparatus, or system</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Control is in a business setting and involves the processes that regulate, guide, and protect an organization</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One type of control- set of financial policies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Most common style is top-down control- decisions are made by high-level executives and passed down </a:t>
            </a:r>
            <a:endParaRPr dirty="0"/>
          </a:p>
        </p:txBody>
      </p:sp>
      <p:pic>
        <p:nvPicPr>
          <p:cNvPr id="95" name="Google Shape;95;p5" descr="An audio board with sliders that adjust the volume of different sounds. A hand is sliding the one slider."/>
          <p:cNvPicPr preferRelativeResize="0"/>
          <p:nvPr/>
        </p:nvPicPr>
        <p:blipFill rotWithShape="1">
          <a:blip r:embed="rId3">
            <a:alphaModFix/>
          </a:blip>
          <a:srcRect/>
          <a:stretch/>
        </p:blipFill>
        <p:spPr>
          <a:xfrm>
            <a:off x="6172200" y="2098758"/>
            <a:ext cx="5181600" cy="344090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Implementing Organizational Control</a:t>
            </a:r>
            <a:endParaRPr/>
          </a:p>
        </p:txBody>
      </p:sp>
      <p:sp>
        <p:nvSpPr>
          <p:cNvPr id="102" name="Google Shape;102;p6"/>
          <p:cNvSpPr txBox="1">
            <a:spLocks noGrp="1"/>
          </p:cNvSpPr>
          <p:nvPr>
            <p:ph type="body" idx="1"/>
          </p:nvPr>
        </p:nvSpPr>
        <p:spPr>
          <a:xfrm>
            <a:off x="838200" y="1825625"/>
            <a:ext cx="6046694"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Organizational control means developing rules, procedures, or other protocols for directing the work of employees and processes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Important because it helps identify errors and deviation from standards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Benefits: improved communication, financial stability, increased productivity, help in meeting goals, etc. </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Employee morale may be higher when workers see that management is paying attention and knows what it is doing</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Example: Toyota</a:t>
            </a:r>
            <a:endParaRPr dirty="0"/>
          </a:p>
        </p:txBody>
      </p:sp>
      <p:pic>
        <p:nvPicPr>
          <p:cNvPr id="103" name="Google Shape;103;p6" descr="Photo of a Toyota car"/>
          <p:cNvPicPr preferRelativeResize="0"/>
          <p:nvPr/>
        </p:nvPicPr>
        <p:blipFill rotWithShape="1">
          <a:blip r:embed="rId3">
            <a:alphaModFix/>
          </a:blip>
          <a:srcRect/>
          <a:stretch/>
        </p:blipFill>
        <p:spPr>
          <a:xfrm>
            <a:off x="6884894" y="1932606"/>
            <a:ext cx="4484308" cy="299278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Disadvantages</a:t>
            </a:r>
            <a:endParaRPr/>
          </a:p>
        </p:txBody>
      </p:sp>
      <p:sp>
        <p:nvSpPr>
          <p:cNvPr id="109" name="Google Shape;109;p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Some systems can be very expensive so management must weigh the cost versus the benefit for each control</a:t>
            </a:r>
            <a:endParaRPr/>
          </a:p>
          <a:p>
            <a:pPr marL="342900" marR="0" lvl="0" indent="-304800" algn="l" rtl="0">
              <a:lnSpc>
                <a:spcPct val="90000"/>
              </a:lnSpc>
              <a:spcBef>
                <a:spcPts val="750"/>
              </a:spcBef>
              <a:spcAft>
                <a:spcPts val="0"/>
              </a:spcAft>
              <a:buClr>
                <a:schemeClr val="dk1"/>
              </a:buClr>
              <a:buSzPts val="2800"/>
              <a:buFont typeface="Arial"/>
              <a:buChar char="•"/>
            </a:pPr>
            <a:r>
              <a:rPr lang="en-US"/>
              <a:t>Control mentality can lead to overstaffing and unsustainable costs for some businesses</a:t>
            </a:r>
            <a:endParaRPr/>
          </a:p>
          <a:p>
            <a:pPr marL="342900" marR="0" lvl="0" indent="-304800" algn="l" rtl="0">
              <a:lnSpc>
                <a:spcPct val="90000"/>
              </a:lnSpc>
              <a:spcBef>
                <a:spcPts val="750"/>
              </a:spcBef>
              <a:spcAft>
                <a:spcPts val="0"/>
              </a:spcAft>
              <a:buClr>
                <a:schemeClr val="dk1"/>
              </a:buClr>
              <a:buSzPts val="2800"/>
              <a:buFont typeface="Arial"/>
              <a:buChar char="•"/>
            </a:pPr>
            <a:r>
              <a:rPr lang="en-US"/>
              <a:t>Maintaining controls is also an expense</a:t>
            </a:r>
            <a:endParaRPr/>
          </a:p>
          <a:p>
            <a:pPr marL="342900" marR="0" lvl="0" indent="-304800" algn="l" rtl="0">
              <a:lnSpc>
                <a:spcPct val="90000"/>
              </a:lnSpc>
              <a:spcBef>
                <a:spcPts val="750"/>
              </a:spcBef>
              <a:spcAft>
                <a:spcPts val="0"/>
              </a:spcAft>
              <a:buClr>
                <a:schemeClr val="dk1"/>
              </a:buClr>
              <a:buSzPts val="2800"/>
              <a:buFont typeface="Arial"/>
              <a:buChar char="•"/>
            </a:pPr>
            <a:r>
              <a:rPr lang="en-US"/>
              <a:t>Controls can become blind spot for management</a:t>
            </a:r>
            <a:endParaRPr/>
          </a:p>
          <a:p>
            <a:pPr marL="342900" marR="0" lvl="0" indent="-304800" algn="l" rtl="0">
              <a:lnSpc>
                <a:spcPct val="90000"/>
              </a:lnSpc>
              <a:spcBef>
                <a:spcPts val="750"/>
              </a:spcBef>
              <a:spcAft>
                <a:spcPts val="0"/>
              </a:spcAft>
              <a:buClr>
                <a:schemeClr val="dk1"/>
              </a:buClr>
              <a:buSzPts val="2800"/>
              <a:buFont typeface="Arial"/>
              <a:buChar char="•"/>
            </a:pPr>
            <a:r>
              <a:rPr lang="en-US"/>
              <a:t>Rigid implementation may lead to a slowdown in the operation of the business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The Control Process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The Control Process</a:t>
            </a:r>
            <a:endParaRPr/>
          </a:p>
        </p:txBody>
      </p:sp>
      <p:sp>
        <p:nvSpPr>
          <p:cNvPr id="120" name="Google Shape;120;p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15.2: Explain the basic control process and monitoring points</a:t>
            </a:r>
            <a:endParaRPr/>
          </a:p>
          <a:p>
            <a:pPr marL="582930" lvl="1" indent="0" algn="l" rtl="0">
              <a:lnSpc>
                <a:spcPct val="90000"/>
              </a:lnSpc>
              <a:spcBef>
                <a:spcPts val="375"/>
              </a:spcBef>
              <a:spcAft>
                <a:spcPts val="0"/>
              </a:spcAft>
              <a:buSzPts val="2400"/>
              <a:buNone/>
            </a:pPr>
            <a:r>
              <a:rPr lang="en-US" sz="2000"/>
              <a:t>15.2.1: Explain the basic control process</a:t>
            </a:r>
            <a:endParaRPr/>
          </a:p>
          <a:p>
            <a:pPr marL="582930" lvl="1" indent="0" algn="l" rtl="0">
              <a:lnSpc>
                <a:spcPct val="90000"/>
              </a:lnSpc>
              <a:spcBef>
                <a:spcPts val="375"/>
              </a:spcBef>
              <a:spcAft>
                <a:spcPts val="0"/>
              </a:spcAft>
              <a:buSzPts val="2400"/>
              <a:buNone/>
            </a:pPr>
            <a:r>
              <a:rPr lang="en-US" sz="2000"/>
              <a:t>15.2.2: Differentiate between feedback, proactive, and concurrent controls</a:t>
            </a:r>
            <a:endParaRPr/>
          </a:p>
        </p:txBody>
      </p:sp>
    </p:spTree>
  </p:cSld>
  <p:clrMapOvr>
    <a:masterClrMapping/>
  </p:clrMapOvr>
</p:sld>
</file>

<file path=ppt/theme/theme1.xml><?xml version="1.0" encoding="utf-8"?>
<a:theme xmlns:a="http://schemas.openxmlformats.org/drawingml/2006/main" name="management">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ent" id="{EDDDA351-5706-A943-B9C5-049DAFBD6A12}" vid="{B5965326-4324-2F48-8F0F-E160D9FADB46}"/>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management</Template>
  <TotalTime>5</TotalTime>
  <Words>1735</Words>
  <Application>Microsoft Office PowerPoint</Application>
  <PresentationFormat>Widescreen</PresentationFormat>
  <Paragraphs>200</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Calibri</vt:lpstr>
      <vt:lpstr>Roboto</vt:lpstr>
      <vt:lpstr>Arial</vt:lpstr>
      <vt:lpstr>Century Gothic</vt:lpstr>
      <vt:lpstr>management</vt:lpstr>
      <vt:lpstr>Principles of Management</vt:lpstr>
      <vt:lpstr>Module Learning Outcomes</vt:lpstr>
      <vt:lpstr>Control in the Business Setting</vt:lpstr>
      <vt:lpstr>Learning Outcomes: Control in the Business Setting</vt:lpstr>
      <vt:lpstr>What Does Control Mean in the Business Setting?</vt:lpstr>
      <vt:lpstr>Implementing Organizational Control</vt:lpstr>
      <vt:lpstr>Disadvantages</vt:lpstr>
      <vt:lpstr>The Control Process</vt:lpstr>
      <vt:lpstr>Learning Outcomes: The Control Process</vt:lpstr>
      <vt:lpstr>Understanding The Control Process</vt:lpstr>
      <vt:lpstr>Timing of Controls</vt:lpstr>
      <vt:lpstr>Feedback</vt:lpstr>
      <vt:lpstr>Proactive Control</vt:lpstr>
      <vt:lpstr>Concurrent Control</vt:lpstr>
      <vt:lpstr>Practice Question 1</vt:lpstr>
      <vt:lpstr>Practice Question 2</vt:lpstr>
      <vt:lpstr>Figure 1: The Control Process</vt:lpstr>
      <vt:lpstr>Levels and Types of Control</vt:lpstr>
      <vt:lpstr>Learning Outcomes: Levels and Types of Control</vt:lpstr>
      <vt:lpstr>Strategic Control</vt:lpstr>
      <vt:lpstr>Operational Control</vt:lpstr>
      <vt:lpstr>Tactical Control</vt:lpstr>
      <vt:lpstr>Top-Down Controls</vt:lpstr>
      <vt:lpstr>Objective and Normative Control</vt:lpstr>
      <vt:lpstr>The Need for a Balanced Scorecard</vt:lpstr>
      <vt:lpstr>Learning Outcomes: The Need for a Balanced Scorecard </vt:lpstr>
      <vt:lpstr>The Balanced Scorecard</vt:lpstr>
      <vt:lpstr>Balanced Scorecard Components</vt:lpstr>
      <vt:lpstr>Why a BSC Is Needed?</vt:lpstr>
      <vt:lpstr>Financial and Nonfinancial Controls</vt:lpstr>
      <vt:lpstr>Learning Outcomes: Financial and Nonfinancial Controls </vt:lpstr>
      <vt:lpstr>Budgetary Control</vt:lpstr>
      <vt:lpstr>Financial Ratios</vt:lpstr>
      <vt:lpstr>Practice Question 3</vt:lpstr>
      <vt:lpstr>Quality Management</vt:lpstr>
      <vt:lpstr>Quick Review</vt:lpstr>
      <vt:lpstr>More Quick Review</vt:lpstr>
      <vt:lpstr>Class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Management</dc:title>
  <dc:creator>Emily Hyland</dc:creator>
  <cp:lastModifiedBy>Provjera</cp:lastModifiedBy>
  <cp:revision>5</cp:revision>
  <dcterms:created xsi:type="dcterms:W3CDTF">2017-08-16T17:56:38Z</dcterms:created>
  <dcterms:modified xsi:type="dcterms:W3CDTF">2022-11-02T20:12:05Z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842755</vt:lpwstr>
  </property>
  <property fmtid="{D5CDD505-2E9C-101B-9397-08002B2CF9AE}" name="NXPowerLiteSettings" pid="3">
    <vt:lpwstr>F7000400038000</vt:lpwstr>
  </property>
  <property fmtid="{D5CDD505-2E9C-101B-9397-08002B2CF9AE}" name="NXPowerLiteVersion" pid="4">
    <vt:lpwstr>S9.2.0</vt:lpwstr>
  </property>
</Properties>
</file>