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  <p:sldId id="285" r:id="rId34"/>
    <p:sldId id="286" r:id="rId35"/>
  </p:sldIdLst>
  <p:sldSz cx="12192000" cy="6858000"/>
  <p:notesSz cx="6858000" cy="9144000"/>
  <p:embeddedFontLst>
    <p:embeddedFont>
      <p:font typeface="Calibri" panose="020F0502020204030204" pitchFamily="34" charset="0"/>
      <p:regular r:id="rId37"/>
      <p:bold r:id="rId38"/>
      <p:italic r:id="rId39"/>
      <p:boldItalic r:id="rId40"/>
    </p:embeddedFont>
    <p:embeddedFont>
      <p:font typeface="Century Gothic" panose="020B0502020202020204" pitchFamily="34" charset="0"/>
      <p:regular r:id="rId41"/>
      <p:bold r:id="rId42"/>
      <p:italic r:id="rId43"/>
      <p:boldItalic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+z7e3j7AB4CTazo9owRDZ7ovF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7C9FE4-D2AB-4DDF-A806-C0EBFA247F8C}">
  <a:tblStyle styleId="{B07C9FE4-D2AB-4DDF-A806-C0EBFA247F8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AF1"/>
          </a:solidFill>
        </a:fill>
      </a:tcStyle>
    </a:wholeTbl>
    <a:band1H>
      <a:tcTxStyle/>
      <a:tcStyle>
        <a:tcBdr/>
        <a:fill>
          <a:solidFill>
            <a:srgbClr val="CED2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D2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9756"/>
    <p:restoredTop sz="94704"/>
  </p:normalViewPr>
  <p:slideViewPr>
    <p:cSldViewPr snapToGrid="0" snapToObjects="1">
      <p:cViewPr varScale="1">
        <p:scale>
          <a:sx n="65" d="100"/>
          <a:sy n="65" d="100"/>
        </p:scale>
        <p:origin x="1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19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3606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39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0279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5197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8863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3739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2621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70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5533803a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85533803a6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8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2238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94693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16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58042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745ea5b7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5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86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3772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36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98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39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022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4183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1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5571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49165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70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745ea5b7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310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745ea5b7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7745ea5b79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87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6" name="Google Shape;27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750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84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2832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533803a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85533803a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85533803a6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6136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7119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43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3">
            <a:extLst>
              <a:ext uri="{FF2B5EF4-FFF2-40B4-BE49-F238E27FC236}">
                <a16:creationId xmlns:a16="http://schemas.microsoft.com/office/drawing/2014/main" xmlns="" id="{DB391CD0-B0FF-7C47-AEC7-712743E719D1}"/>
              </a:ext>
            </a:extLst>
          </p:cNvPr>
          <p:cNvSpPr/>
          <p:nvPr/>
        </p:nvSpPr>
        <p:spPr>
          <a:xfrm>
            <a:off x="0" y="552196"/>
            <a:ext cx="12207240" cy="268833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519519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  <a:defRPr sz="4125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Course Title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 hasCustomPrompt="1"/>
          </p:nvPr>
        </p:nvSpPr>
        <p:spPr>
          <a:xfrm>
            <a:off x="0" y="2661428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dirty="0"/>
              <a:t>Module: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088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537882"/>
            <a:ext cx="12192000" cy="2689412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838200" y="537883"/>
            <a:ext cx="10515600" cy="26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sz="3750" b="0" i="0" u="none" strike="noStrike" cap="none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688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Google Shape;20;p4">
            <a:extLst>
              <a:ext uri="{FF2B5EF4-FFF2-40B4-BE49-F238E27FC236}">
                <a16:creationId xmlns:a16="http://schemas.microsoft.com/office/drawing/2014/main" xmlns="" id="{AAE7BF4A-9551-9C45-B7D9-6E6531C8E0A8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9305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Google Shape;20;p4">
            <a:extLst>
              <a:ext uri="{FF2B5EF4-FFF2-40B4-BE49-F238E27FC236}">
                <a16:creationId xmlns:a16="http://schemas.microsoft.com/office/drawing/2014/main" xmlns="" id="{866938FD-48A8-C945-8F8D-948D6ACBB765}"/>
              </a:ext>
            </a:extLst>
          </p:cNvPr>
          <p:cNvSpPr/>
          <p:nvPr/>
        </p:nvSpPr>
        <p:spPr>
          <a:xfrm rot="5400000">
            <a:off x="-3137554" y="3137552"/>
            <a:ext cx="6858002" cy="582894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960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20;p4">
            <a:extLst>
              <a:ext uri="{FF2B5EF4-FFF2-40B4-BE49-F238E27FC236}">
                <a16:creationId xmlns:a16="http://schemas.microsoft.com/office/drawing/2014/main" xmlns="" id="{EE238881-7684-6E45-838B-2C5185AA693E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9254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20;p4">
            <a:extLst>
              <a:ext uri="{FF2B5EF4-FFF2-40B4-BE49-F238E27FC236}">
                <a16:creationId xmlns:a16="http://schemas.microsoft.com/office/drawing/2014/main" xmlns="" id="{52CFC662-DA86-E347-B571-4CAF57F1AA26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1576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20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5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35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3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419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7FB">
            <a:alpha val="8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97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565150" marR="0" lvl="0" indent="-5143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+mj-lt"/>
        <a:buAutoNum type="arabicPeriod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2.xml"/><Relationship Id="rId5" Type="http://schemas.openxmlformats.org/officeDocument/2006/relationships/slide" Target="slide17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4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</a:pPr>
            <a:r>
              <a:rPr lang="en-US"/>
              <a:t>Principles of Management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</a:pPr>
            <a:r>
              <a:rPr lang="en-US"/>
              <a:t>Module 14: Communication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Typical Communication Flows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Typical Communication Flows</a:t>
            </a:r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14.2: Differentiate between typical communication flows within an organization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14.2.1: Differentiate between downward, upward, horizontal, diagonal, and external communication flows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Organizational Communication Flows</a:t>
            </a:r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Four directions: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Downward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Upward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Horizontally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Diagonally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In established and traditional organizations, communication flows in vertical direction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In informal firms such as tech start-ups information flows horizontally and diagonally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Upward vs Downward Communication</a:t>
            </a:r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Upward Communication</a:t>
            </a:r>
            <a:endParaRPr/>
          </a:p>
        </p:txBody>
      </p:sp>
      <p:sp>
        <p:nvSpPr>
          <p:cNvPr id="144" name="Google Shape;144;p12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Information from lower-level to high-level employees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workers report to supervisor or team leaders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Examples: progress reports, proposals for projects, budget estimates, etc.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Important goal of many managers is to encourage spontaneous or voluntary upward communication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Must trust that management will recognize their contributions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45" name="Google Shape;145;p12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Downward Communication</a:t>
            </a:r>
            <a:endParaRPr/>
          </a:p>
        </p:txBody>
      </p:sp>
      <p:sp>
        <p:nvSpPr>
          <p:cNvPr id="146" name="Google Shape;146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677929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Company leaders and managers share information with lower-level employees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Senders don’t usually expect to get a response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Forms include speeches, blogs, podcasts, and videos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Most common types are everyday directives of department managers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Delivers information that helps to understand workforce about key changes, new goals, or strategies, etc.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Horizontal and Diagonal Communication</a:t>
            </a:r>
            <a:endParaRPr/>
          </a:p>
        </p:txBody>
      </p:sp>
      <p:sp>
        <p:nvSpPr>
          <p:cNvPr id="152" name="Google Shape;152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Horizontal Communication</a:t>
            </a:r>
            <a:endParaRPr/>
          </a:p>
        </p:txBody>
      </p:sp>
      <p:sp>
        <p:nvSpPr>
          <p:cNvPr id="153" name="Google Shape;153;p13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Exchange of information across departments at same level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Purpose is to request support and coordinate activities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Can work together to solve problems or issues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Problems can arise if one manager is unwilling to share information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Diagonal Communication</a:t>
            </a:r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Cross-functional communication between employees at different levels of the organization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Advantages: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Building relationships between senior-level and lower-level employees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Encouraging informal flow of information in organization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Reducing chance of a message being distorted by going through additional filters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Reducing workloads of senior-level managers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External Communication Flows</a:t>
            </a:r>
            <a:endParaRPr/>
          </a:p>
        </p:txBody>
      </p:sp>
      <p:sp>
        <p:nvSpPr>
          <p:cNvPr id="162" name="Google Shape;16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2664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Focuses on audiences outside organization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Senior management almost always controls communications that relate to public image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First-level and middle-level management generally handle operational business communications such as purchasing, hiring, and marketing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Important for employees to behave professionally</a:t>
            </a:r>
            <a:endParaRPr dirty="0"/>
          </a:p>
        </p:txBody>
      </p:sp>
      <p:pic>
        <p:nvPicPr>
          <p:cNvPr id="163" name="Google Shape;163;p1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40" y="2035690"/>
            <a:ext cx="5188960" cy="3463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5533803a6_0_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2</a:t>
            </a:r>
            <a:endParaRPr dirty="0"/>
          </a:p>
        </p:txBody>
      </p:sp>
      <p:sp>
        <p:nvSpPr>
          <p:cNvPr id="177" name="Google Shape;177;g85533803a6_0_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communication flow do you think is most effective in developing meaningful feedback?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Downward.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Upward.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Sideways.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Diagonal.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184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Barriers to Effective Communication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Barriers to Effective Communication </a:t>
            </a:r>
            <a:endParaRPr/>
          </a:p>
        </p:txBody>
      </p:sp>
      <p:sp>
        <p:nvSpPr>
          <p:cNvPr id="174" name="Google Shape;174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14.3: Explain barriers to effective communication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14.3.1: Differentiate between filtering, selective perception, and information overload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14.3.2: Differentiate between emotional disconnects, lack of source credibility, and semantics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14.3.3: Explain active listening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Understanding Barriers to Effective Communication</a:t>
            </a:r>
            <a:endParaRPr/>
          </a:p>
        </p:txBody>
      </p:sp>
      <p:sp>
        <p:nvSpPr>
          <p:cNvPr id="180" name="Google Shape;18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Physical Conditions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Filtering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Selective Perception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Information Overload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Semantics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Denotation and Connotation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Emotional Disconnects</a:t>
            </a:r>
            <a:endParaRPr/>
          </a:p>
          <a:p>
            <a:pPr marL="495300" lvl="0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Font typeface="Arial"/>
              <a:buAutoNum type="arabicPeriod"/>
            </a:pPr>
            <a:r>
              <a:rPr lang="en-US"/>
              <a:t>Credibility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Module Learning Outcomes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/>
              <a:t>Describe typical business communication, and explain barriers to effective communication</a:t>
            </a:r>
            <a:endParaRPr/>
          </a:p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 action="ppaction://hlinksldjump"/>
              </a:rPr>
              <a:t>14.1: Recognize the role of communication in the management function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4" action="ppaction://hlinksldjump"/>
              </a:rPr>
              <a:t>14.2: Differentiate between typical communication flows within an organization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5" action="ppaction://hlinksldjump"/>
              </a:rPr>
              <a:t>14.3: Explain barriers to effective communication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6" action="ppaction://hlinksldjump"/>
              </a:rPr>
              <a:t>14.4: Differentiate between typical channels of business communication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745ea5b79_0_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3</a:t>
            </a:r>
            <a:endParaRPr dirty="0"/>
          </a:p>
        </p:txBody>
      </p:sp>
      <p:sp>
        <p:nvSpPr>
          <p:cNvPr id="186" name="Google Shape;186;g7745ea5b79_0_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This excerpt from an internal memo confused several employees: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lvl="1" indent="0">
              <a:spcBef>
                <a:spcPts val="750"/>
              </a:spcBef>
              <a:buNone/>
            </a:pPr>
            <a:r>
              <a:rPr lang="en-US" dirty="0"/>
              <a:t>“The salary we are offering is commensurate with remuneration for other managers.”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Which barrier to communication would account for the confusion?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Physical conditions.</a:t>
            </a:r>
            <a:endParaRPr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Credibility.</a:t>
            </a:r>
            <a:endParaRPr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Semantics.</a:t>
            </a:r>
            <a:endParaRPr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Information overload.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Active Listening</a:t>
            </a:r>
            <a:endParaRPr/>
          </a:p>
        </p:txBody>
      </p:sp>
      <p:sp>
        <p:nvSpPr>
          <p:cNvPr id="193" name="Google Shape;19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Communication technique that has been around for many years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Important in parenting classes, marital relationships, public schools, counseling, and tutoring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Focus on listening rather than talking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Takes practice—look at speaker in the eye, note body language, don’t interrupt, ask questions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Able to convey that you care about speaker and their opinions</a:t>
            </a: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pic>
        <p:nvPicPr>
          <p:cNvPr id="194" name="Google Shape;194;p18" descr="A man speaking to a woman, who is focused on listening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986262"/>
            <a:ext cx="5181599" cy="3442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Channels of Business Communication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Channels of Business Communication</a:t>
            </a:r>
            <a:endParaRPr/>
          </a:p>
        </p:txBody>
      </p:sp>
      <p:sp>
        <p:nvSpPr>
          <p:cNvPr id="205" name="Google Shape;205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14.4: Differentiate between typical channels of business communication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14.4.1: Differentiate between face-to-face, written oral, web-based, and other typical channels of business communication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14.4.2: Explain the importance of tailoring the message to the audience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Understanding Channels of Business Communication</a:t>
            </a:r>
            <a:endParaRPr/>
          </a:p>
        </p:txBody>
      </p:sp>
      <p:sp>
        <p:nvSpPr>
          <p:cNvPr id="212" name="Google Shape;212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Medium, mean, manner, or method through which message is sent to receiver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Basic channels are written, oral/spoken, and electronic/multimedia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Can be informal, formal, or unofficial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Can be rich or lean - refers to amount of information transmitted</a:t>
            </a:r>
            <a:endParaRPr dirty="0"/>
          </a:p>
        </p:txBody>
      </p:sp>
      <p:pic>
        <p:nvPicPr>
          <p:cNvPr id="213" name="Google Shape;213;p21" descr="A graphic showing richer, more effective communication media at the top of a two-way arrow and leaner, less effective media toward the bottom. The order from richer to leaner is face-to-face; video conferencing; telephone; 2-way radio; written, addressed documents; and unaddressed documents." title="Slid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199" y="2030861"/>
            <a:ext cx="5181599" cy="388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Oral Communications</a:t>
            </a:r>
            <a:endParaRPr/>
          </a:p>
        </p:txBody>
      </p:sp>
      <p:sp>
        <p:nvSpPr>
          <p:cNvPr id="220" name="Google Shape;220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192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Depend on spoken word - richest mediums and are face-to-face, in-person, phone conferences, lectures etc.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Deliver low-distortion messages because body language and voice provides meaning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Most labor intensive channels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Used when high likelihood of creating confusion or anxiety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Useful when organization wants to introduce key official followed by detailed explanation</a:t>
            </a:r>
            <a:endParaRPr dirty="0"/>
          </a:p>
        </p:txBody>
      </p:sp>
      <p:pic>
        <p:nvPicPr>
          <p:cNvPr id="221" name="Google Shape;221;p2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480" y="1998620"/>
            <a:ext cx="5188960" cy="3463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Written Communications</a:t>
            </a:r>
            <a:endParaRPr/>
          </a:p>
        </p:txBody>
      </p:sp>
      <p:sp>
        <p:nvSpPr>
          <p:cNvPr id="228" name="Google Shape;228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E-mails, texts, memos, letters, reports, spreadsheets, etc.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Leaner business communications- writer must provide enough context for message to make sense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Receiver should be alert of confusion and ask for clarification if needed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Effective in transmitting large messages and can be studied overtime</a:t>
            </a:r>
            <a:endParaRPr dirty="0"/>
          </a:p>
        </p:txBody>
      </p:sp>
      <p:pic>
        <p:nvPicPr>
          <p:cNvPr id="229" name="Google Shape;229;p2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998620"/>
            <a:ext cx="5181600" cy="34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Electronic (Multimedia) Communications</a:t>
            </a:r>
            <a:endParaRPr/>
          </a:p>
        </p:txBody>
      </p:sp>
      <p:sp>
        <p:nvSpPr>
          <p:cNvPr id="236" name="Google Shape;236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946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TV broadcasts, social media, interactive blogs, public internet company pages, Facebook, Twitter, etc.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Allow messages to be sent immediately and globally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Can also be risky- private communications of large corporations have been hacked and their data stolen</a:t>
            </a:r>
            <a:endParaRPr dirty="0"/>
          </a:p>
        </p:txBody>
      </p:sp>
      <p:pic>
        <p:nvPicPr>
          <p:cNvPr id="237" name="Google Shape;237;p2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9199" y="1949192"/>
            <a:ext cx="5194601" cy="3463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Putting Together the Types of Communications</a:t>
            </a:r>
            <a:endParaRPr/>
          </a:p>
        </p:txBody>
      </p:sp>
      <p:graphicFrame>
        <p:nvGraphicFramePr>
          <p:cNvPr id="243" name="Google Shape;243;p25" descr="Oral Communications: advantages: build relationships and trust; accelerate decision making, disadvantages: to spontaneous, may lead to unwise statements; people are unable to refer back to information. Written Communications: advantages: message can be revised and studied; perfect for legal and formal business functions, disadvantages: message is static; sender doesn't receive immediate feedback; hard for sender to maker sure message is understood. Multmedia: advantages: instand, global, and adaptable to multiple targets, disadvantages: technical difficulties and hack attacks threaten security of organizations and customers." title="Slide 18"/>
          <p:cNvGraphicFramePr/>
          <p:nvPr>
            <p:extLst>
              <p:ext uri="{D42A27DB-BD31-4B8C-83A1-F6EECF244321}">
                <p14:modId xmlns:p14="http://schemas.microsoft.com/office/powerpoint/2010/main" val="4036921026"/>
              </p:ext>
            </p:extLst>
          </p:nvPr>
        </p:nvGraphicFramePr>
        <p:xfrm>
          <a:off x="838200" y="1737931"/>
          <a:ext cx="10515600" cy="3474760"/>
        </p:xfrm>
        <a:graphic>
          <a:graphicData uri="http://schemas.openxmlformats.org/drawingml/2006/table">
            <a:tbl>
              <a:tblPr firstRow="1" bandRow="1">
                <a:noFill/>
                <a:tableStyleId>{B07C9FE4-D2AB-4DDF-A806-C0EBFA247F8C}</a:tableStyleId>
              </a:tblPr>
              <a:tblGrid>
                <a:gridCol w="2980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21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Type of Channel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Advantages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Disadvantages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 Communications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Build relationships and trust; accelerate decision making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 spontaneous-  may lead to unwise statements; people are unable to refer back to information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Written Communications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Message can be revised and studied; perfect for legal and formal business functions</a:t>
                      </a:r>
                      <a:endParaRPr sz="18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Message is static; sender doesn’t receive immediate feedback; hard for sender to maker sure message is understood</a:t>
                      </a: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Multimedia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Instant, global, and adaptable to multiple targets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Technical difficulties and hack attacks threaten security of organizations and customers</a:t>
                      </a:r>
                      <a:endParaRPr sz="18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Which Channel is Best?</a:t>
            </a:r>
            <a:endParaRPr/>
          </a:p>
        </p:txBody>
      </p:sp>
      <p:sp>
        <p:nvSpPr>
          <p:cNvPr id="250" name="Google Shape;250;p26"/>
          <p:cNvSpPr txBox="1">
            <a:spLocks noGrp="1"/>
          </p:cNvSpPr>
          <p:nvPr>
            <p:ph idx="1" type="body"/>
          </p:nvPr>
        </p:nvSpPr>
        <p:spPr>
          <a:xfrm>
            <a:off x="838200" y="1825625"/>
            <a:ext cx="5181600" cy="422441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Best channel is one that most effectively delivers the message so that it is understood as sender wanted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Nuanced or emotional messages require rich medium while simple messages don’t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The more emotional the context, the richer the medium should be</a:t>
            </a:r>
            <a:endParaRPr dirty="0"/>
          </a:p>
        </p:txBody>
      </p:sp>
      <p:pic>
        <p:nvPicPr>
          <p:cNvPr id="251" name="Google Shape;251;p2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4" r="69"/>
          <a:stretch/>
        </p:blipFill>
        <p:spPr>
          <a:xfrm>
            <a:off x="6172200" y="1825625"/>
            <a:ext cx="5181600" cy="4224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Communication and Management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Tailoring a Message to an Audience</a:t>
            </a:r>
            <a:endParaRPr/>
          </a:p>
        </p:txBody>
      </p:sp>
      <p:sp>
        <p:nvSpPr>
          <p:cNvPr id="258" name="Google Shape;258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Which channel suits the content best?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do you want to achieve by sending the message?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Does the message require interaction from the audience or is it more of throwing out information?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Will visual aids help the message or distract from it?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Do you have to establish your credibility?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Ask yourself why the audience should care about topic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Know the Audience</a:t>
            </a:r>
            <a:endParaRPr/>
          </a:p>
        </p:txBody>
      </p:sp>
      <p:sp>
        <p:nvSpPr>
          <p:cNvPr id="265" name="Google Shape;265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44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Can’t tailor information to sender if you don’t know the audience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Must know: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How big is audience?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What is the status of the audience?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Can you establish empathy with the audience?</a:t>
            </a:r>
            <a:endParaRPr dirty="0"/>
          </a:p>
          <a:p>
            <a:pPr marL="685800" lvl="1" indent="-1333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pic>
        <p:nvPicPr>
          <p:cNvPr id="266" name="Google Shape;266;p28" descr="Aerial shot of an auditorium. Several seats are left empty, but audience members are scattered throughout the seat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825625"/>
            <a:ext cx="5181600" cy="3446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7745ea5b79_0_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Class Discussion: The Right Channel</a:t>
            </a:r>
            <a:endParaRPr/>
          </a:p>
        </p:txBody>
      </p:sp>
      <p:sp>
        <p:nvSpPr>
          <p:cNvPr id="285" name="Google Shape;285;g7745ea5b79_0_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 good rule of thumb regarding communication channel is to select the richest channel available for the job. Which channel would you choose to send the following communication?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You are an event planner and need to let management know the site of the celebrity tennis tournament you have selected.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You are a sales manager and need to know if you field reps are available for a quick conference call.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You need to convince your manager to give you a raise.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You need to know if Jolene in the mail room can add additional copies for the end-of-week stand up.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You are the CEO who needs to respond to the IRS for an underpayment penalty.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17550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7745ea5b79_0_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</a:t>
            </a:r>
            <a:r>
              <a:rPr lang="en-US"/>
              <a:t>Question 4</a:t>
            </a:r>
            <a:endParaRPr dirty="0"/>
          </a:p>
        </p:txBody>
      </p:sp>
      <p:sp>
        <p:nvSpPr>
          <p:cNvPr id="273" name="Google Shape;273;g7745ea5b79_0_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is the most important factor leading to effective communication?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Selecting the right channel.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Crafting the message.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Listening for feedback.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Tailoring to the audience.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Quick Review</a:t>
            </a:r>
            <a:endParaRPr/>
          </a:p>
        </p:txBody>
      </p:sp>
      <p:sp>
        <p:nvSpPr>
          <p:cNvPr id="279" name="Google Shape;279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describe the components of the communication-process model?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recognize common missteps in communication?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Are you able to differentiate between formal and informal communication networks?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Are you able to differentiate between downward, upward, horizontal, diagonal, and external communication flows?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differentiate between face-to-face, written, oral, web-based, and other typical channels of business communication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Please explain the importance of tailoring the message to the audience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Communication and Management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14.1: Recognize the role of communication in the management function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14.1.1: Describe the components of the communication-process model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14.1.2: Recognize common missteps in communication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14.1.3: Differentiate between formal and informal communication networks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Communication and Management Introduction</a:t>
            </a:r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Communication and management are closely linked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Communication: process by which information is exchanged between two or more people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Management roles depends on effective communication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Managers must be able to receive accurate information to determine plans</a:t>
            </a:r>
            <a:endParaRPr dirty="0"/>
          </a:p>
        </p:txBody>
      </p:sp>
      <p:pic>
        <p:nvPicPr>
          <p:cNvPr id="95" name="Google Shape;95;p5" descr="A man and a woman communicate outdoors." title="Slide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2" y="1924479"/>
            <a:ext cx="5181600" cy="3578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The Role of Communication in Management</a:t>
            </a:r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Role is to accomplish the goals of an organization- managers create plan that defines what needs to be done, when, and how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Benefits: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Provides clarity- confusion makes people uncooperative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Builds relationships- reduces tension between hierarchical levels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Creates commitment- everyone feels like they are valued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Defines expectations- people who are uncertain don’t perform jobs well</a:t>
            </a:r>
            <a:endParaRPr/>
          </a:p>
          <a:p>
            <a:pPr marL="685800" lvl="1" indent="-1333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5533803a6_0_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1</a:t>
            </a:r>
            <a:endParaRPr dirty="0"/>
          </a:p>
        </p:txBody>
      </p:sp>
      <p:sp>
        <p:nvSpPr>
          <p:cNvPr id="109" name="Google Shape;109;g85533803a6_0_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The five defined roles of management in business are: planning, organizing, staffing, leading, and controlling. What important role is left off of this list?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Communicating.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Hiring/firing.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Authorizing checks.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Selecting vendors.</a:t>
            </a:r>
            <a:endParaRPr/>
          </a:p>
          <a:p>
            <a:pPr marL="45720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685800" lvl="1" indent="-1333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158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The Communication Process Model and Missteps</a:t>
            </a:r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Alt text: graphic that lists process of Sender to Encoding to Channel to Decoding to Receiver with Feedback running between Sender and Receiver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Caption: communication-process model shows how information is received and sent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Easiest to understand when one person is communicating with another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Receiver receives encoded message and decodes it- converts 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When information to be communicated isn’t encoded correctly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When the receiver interprets message differently than sender intended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All problems can occur during feedback- often not needed or wanted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Formal and Informal Communication Systems</a:t>
            </a:r>
            <a:endParaRPr/>
          </a:p>
        </p:txBody>
      </p:sp>
      <p:sp>
        <p:nvSpPr>
          <p:cNvPr id="116" name="Google Shape;116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Formal</a:t>
            </a:r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Methods used to convey information necessary for conducting business of organization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Conform to rules and regulations given by profession or law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Informal</a:t>
            </a:r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Connect almost anyone in organization to anyone else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Skip over hierarchical levels and between departments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Not necessarily disruptive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Social Network- system of personal relationships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Grapevine- how gossip is spread through organization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nagemen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ent" id="{EDDDA351-5706-A943-B9C5-049DAFBD6A12}" vid="{B5965326-4324-2F48-8F0F-E160D9FAD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management</Template>
  <TotalTime>5</TotalTime>
  <Words>1561</Words>
  <Application>Microsoft Office PowerPoint</Application>
  <PresentationFormat>Widescreen</PresentationFormat>
  <Paragraphs>229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Arial</vt:lpstr>
      <vt:lpstr>Century Gothic</vt:lpstr>
      <vt:lpstr>management</vt:lpstr>
      <vt:lpstr>Principles of Management</vt:lpstr>
      <vt:lpstr>Module Learning Outcomes</vt:lpstr>
      <vt:lpstr>Communication and Management</vt:lpstr>
      <vt:lpstr>Learning Outcomes: Communication and Management</vt:lpstr>
      <vt:lpstr>Communication and Management Introduction</vt:lpstr>
      <vt:lpstr>The Role of Communication in Management</vt:lpstr>
      <vt:lpstr>Practice Question 1</vt:lpstr>
      <vt:lpstr>The Communication Process Model and Missteps</vt:lpstr>
      <vt:lpstr>Formal and Informal Communication Systems</vt:lpstr>
      <vt:lpstr>Typical Communication Flows</vt:lpstr>
      <vt:lpstr>Learning Outcomes: Typical Communication Flows</vt:lpstr>
      <vt:lpstr>Organizational Communication Flows</vt:lpstr>
      <vt:lpstr>Upward vs Downward Communication</vt:lpstr>
      <vt:lpstr>Horizontal and Diagonal Communication</vt:lpstr>
      <vt:lpstr>External Communication Flows</vt:lpstr>
      <vt:lpstr>Practice Question 2</vt:lpstr>
      <vt:lpstr>Barriers to Effective Communication</vt:lpstr>
      <vt:lpstr>Learning Outcomes: Barriers to Effective Communication </vt:lpstr>
      <vt:lpstr>Understanding Barriers to Effective Communication</vt:lpstr>
      <vt:lpstr>Practice Question 3</vt:lpstr>
      <vt:lpstr>Active Listening</vt:lpstr>
      <vt:lpstr>Channels of Business Communication</vt:lpstr>
      <vt:lpstr>Learning Outcomes: Channels of Business Communication</vt:lpstr>
      <vt:lpstr>Understanding Channels of Business Communication</vt:lpstr>
      <vt:lpstr>Oral Communications</vt:lpstr>
      <vt:lpstr>Written Communications</vt:lpstr>
      <vt:lpstr>Electronic (Multimedia) Communications</vt:lpstr>
      <vt:lpstr>Putting Together the Types of Communications</vt:lpstr>
      <vt:lpstr>Which Channel is Best?</vt:lpstr>
      <vt:lpstr>Tailoring a Message to an Audience</vt:lpstr>
      <vt:lpstr>Know the Audience</vt:lpstr>
      <vt:lpstr>Class Discussion: The Right Channel</vt:lpstr>
      <vt:lpstr>Practice Question 4</vt:lpstr>
      <vt:lpstr>Quick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</dc:title>
  <dc:creator>Emily Hyland</dc:creator>
  <cp:lastModifiedBy>Provjera</cp:lastModifiedBy>
  <cp:revision>5</cp:revision>
  <dcterms:created xsi:type="dcterms:W3CDTF">2017-08-09T21:08:24Z</dcterms:created>
  <dcterms:modified xsi:type="dcterms:W3CDTF">2022-11-02T20:10:08Z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852320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