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ml" Extension="xml"/>
  <Default ContentType="application/x-fontdata" Extension="fntdata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binary" PartName="/ppt/metadata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86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5" r:id="rId31"/>
    <p:sldId id="284" r:id="rId32"/>
  </p:sldIdLst>
  <p:sldSz cx="12192000" cy="6858000"/>
  <p:notesSz cx="6858000" cy="9144000"/>
  <p:embeddedFontLst>
    <p:embeddedFont>
      <p:font typeface="Calibri" panose="020F0502020204030204" pitchFamily="34" charset="0"/>
      <p:regular r:id="rId34"/>
      <p:bold r:id="rId35"/>
      <p:italic r:id="rId36"/>
      <p:boldItalic r:id="rId37"/>
    </p:embeddedFont>
    <p:embeddedFont>
      <p:font typeface="Century Gothic" panose="020B0502020202020204" pitchFamily="34" charset="0"/>
      <p:regular r:id="rId38"/>
      <p:bold r:id="rId39"/>
      <p:italic r:id="rId40"/>
      <p:boldItalic r:id="rId4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42" roundtripDataSignature="AMtx7mhFxb6m3OferMGdE2l5EyW6iQzR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10"/>
    <p:restoredTop sz="94626"/>
  </p:normalViewPr>
  <p:slideViewPr>
    <p:cSldViewPr snapToGrid="0" snapToObjects="1">
      <p:cViewPr varScale="1">
        <p:scale>
          <a:sx n="65" d="100"/>
          <a:sy n="65" d="100"/>
        </p:scale>
        <p:origin x="28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3" d="100"/>
          <a:sy n="53" d="100"/>
        </p:scale>
        <p:origin x="2198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6.fntdata"/><Relationship Id="rId21" Type="http://schemas.openxmlformats.org/officeDocument/2006/relationships/slide" Target="slides/slide20.xml"/><Relationship Id="rId34" Type="http://schemas.openxmlformats.org/officeDocument/2006/relationships/font" Target="fonts/font1.fntdata"/><Relationship Id="rId42" Type="http://customschemas.google.com/relationships/presentationmetadata" Target="meta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4.fntdata"/><Relationship Id="rId40" Type="http://schemas.openxmlformats.org/officeDocument/2006/relationships/font" Target="fonts/font7.fntdata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2.fntdata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font" Target="fonts/font5.fntdata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007642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42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521037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48059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7731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34" name="Google Shape;13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018501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094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9" name="Google Shape;149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647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543684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20387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7" name="Google Shape;16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554247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4" name="Google Shape;174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74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73" name="Google Shape;7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11330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1" name="Google Shape;181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14042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247714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5" name="Google Shape;195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64323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00462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77473a393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Notes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883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3643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19" name="Google Shape;219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782286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6" name="Google Shape;226;p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014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3" name="Google Shape;233;p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077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77473a393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1" name="Google Shape;241;g77473a3938_0_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93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02285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77473a3938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Notes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5256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7882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84" name="Google Shape;8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32718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65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4482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554f5bcf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g8554f5bcfb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80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96343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10" name="Google Shape;11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44080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4;p3">
            <a:extLst>
              <a:ext uri="{FF2B5EF4-FFF2-40B4-BE49-F238E27FC236}">
                <a16:creationId xmlns:a16="http://schemas.microsoft.com/office/drawing/2014/main" xmlns="" id="{DB391CD0-B0FF-7C47-AEC7-712743E719D1}"/>
              </a:ext>
            </a:extLst>
          </p:cNvPr>
          <p:cNvSpPr/>
          <p:nvPr/>
        </p:nvSpPr>
        <p:spPr>
          <a:xfrm>
            <a:off x="0" y="552196"/>
            <a:ext cx="12207240" cy="2688336"/>
          </a:xfrm>
          <a:prstGeom prst="rect">
            <a:avLst/>
          </a:prstGeom>
          <a:solidFill>
            <a:srgbClr val="3A4047"/>
          </a:solidFill>
          <a:ln w="12700" cap="flat" cmpd="sng">
            <a:solidFill>
              <a:schemeClr val="dk1">
                <a:alpha val="1176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 hasCustomPrompt="1"/>
          </p:nvPr>
        </p:nvSpPr>
        <p:spPr>
          <a:xfrm>
            <a:off x="1519519" y="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1F7FB"/>
              </a:buClr>
              <a:buSzPts val="5500"/>
              <a:buFont typeface="Century Gothic"/>
              <a:buNone/>
              <a:defRPr sz="4125" b="0" i="0" u="none" strike="noStrike" cap="none">
                <a:solidFill>
                  <a:srgbClr val="F1F7F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Course Title</a:t>
            </a:r>
            <a:endParaRPr dirty="0"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 hasCustomPrompt="1"/>
          </p:nvPr>
        </p:nvSpPr>
        <p:spPr>
          <a:xfrm>
            <a:off x="0" y="2661428"/>
            <a:ext cx="12192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1F7FB"/>
              </a:buClr>
              <a:buSzPts val="2400"/>
              <a:buFont typeface="Arial"/>
              <a:buNone/>
              <a:defRPr sz="1800" b="0" i="0" u="none" strike="noStrike" cap="none">
                <a:solidFill>
                  <a:srgbClr val="F1F7F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r>
              <a:rPr lang="en-US" dirty="0"/>
              <a:t>Module: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59281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0" y="537882"/>
            <a:ext cx="12192000" cy="2689412"/>
          </a:xfrm>
          <a:prstGeom prst="rect">
            <a:avLst/>
          </a:prstGeom>
          <a:solidFill>
            <a:srgbClr val="3A4047"/>
          </a:solidFill>
          <a:ln w="12700" cap="flat" cmpd="sng">
            <a:solidFill>
              <a:schemeClr val="dk1">
                <a:alpha val="1176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838200" y="537883"/>
            <a:ext cx="10515600" cy="268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entury Gothic"/>
              <a:buNone/>
              <a:defRPr sz="3750" b="0" i="0" u="none" strike="noStrike" cap="none">
                <a:solidFill>
                  <a:schemeClr val="bg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1900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 preserve="1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sz="3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028700" marR="0" lvl="2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714500" marR="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38200" y="6356352"/>
            <a:ext cx="1051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Google Shape;20;p4">
            <a:extLst>
              <a:ext uri="{FF2B5EF4-FFF2-40B4-BE49-F238E27FC236}">
                <a16:creationId xmlns:a16="http://schemas.microsoft.com/office/drawing/2014/main" xmlns="" id="{AAE7BF4A-9551-9C45-B7D9-6E6531C8E0A8}"/>
              </a:ext>
            </a:extLst>
          </p:cNvPr>
          <p:cNvSpPr/>
          <p:nvPr/>
        </p:nvSpPr>
        <p:spPr>
          <a:xfrm rot="5400000">
            <a:off x="-3183272" y="3127248"/>
            <a:ext cx="6912864" cy="585216"/>
          </a:xfrm>
          <a:prstGeom prst="rect">
            <a:avLst/>
          </a:prstGeom>
          <a:solidFill>
            <a:srgbClr val="3A4047"/>
          </a:solidFill>
          <a:ln w="12700" cap="flat" cmpd="sng">
            <a:solidFill>
              <a:schemeClr val="dk1">
                <a:alpha val="1176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7434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38200" y="6356352"/>
            <a:ext cx="1051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Google Shape;20;p4">
            <a:extLst>
              <a:ext uri="{FF2B5EF4-FFF2-40B4-BE49-F238E27FC236}">
                <a16:creationId xmlns:a16="http://schemas.microsoft.com/office/drawing/2014/main" xmlns="" id="{866938FD-48A8-C945-8F8D-948D6ACBB765}"/>
              </a:ext>
            </a:extLst>
          </p:cNvPr>
          <p:cNvSpPr/>
          <p:nvPr/>
        </p:nvSpPr>
        <p:spPr>
          <a:xfrm rot="5400000">
            <a:off x="-3137554" y="3137552"/>
            <a:ext cx="6858002" cy="582894"/>
          </a:xfrm>
          <a:prstGeom prst="rect">
            <a:avLst/>
          </a:prstGeom>
          <a:solidFill>
            <a:srgbClr val="3A4047"/>
          </a:solidFill>
          <a:ln w="12700" cap="flat" cmpd="sng">
            <a:solidFill>
              <a:schemeClr val="dk1">
                <a:alpha val="1176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34026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sz="3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028700" marR="0" lvl="2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714500" marR="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38200" y="6356352"/>
            <a:ext cx="1051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Google Shape;20;p4">
            <a:extLst>
              <a:ext uri="{FF2B5EF4-FFF2-40B4-BE49-F238E27FC236}">
                <a16:creationId xmlns:a16="http://schemas.microsoft.com/office/drawing/2014/main" xmlns="" id="{EE238881-7684-6E45-838B-2C5185AA693E}"/>
              </a:ext>
            </a:extLst>
          </p:cNvPr>
          <p:cNvSpPr/>
          <p:nvPr/>
        </p:nvSpPr>
        <p:spPr>
          <a:xfrm rot="5400000">
            <a:off x="-3183272" y="3127248"/>
            <a:ext cx="6912864" cy="585216"/>
          </a:xfrm>
          <a:prstGeom prst="rect">
            <a:avLst/>
          </a:prstGeom>
          <a:solidFill>
            <a:srgbClr val="3A4047"/>
          </a:solidFill>
          <a:ln w="12700" cap="flat" cmpd="sng">
            <a:solidFill>
              <a:schemeClr val="dk1">
                <a:alpha val="1176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36650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>
            <a:spLocks noGrp="1"/>
          </p:cNvSpPr>
          <p:nvPr>
            <p:ph type="title"/>
          </p:nvPr>
        </p:nvSpPr>
        <p:spPr>
          <a:xfrm rot="5400000">
            <a:off x="7133432" y="1956595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sz="3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1"/>
          </p:nvPr>
        </p:nvSpPr>
        <p:spPr>
          <a:xfrm rot="5400000">
            <a:off x="1799432" y="-596105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028700" marR="0" lvl="2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714500" marR="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38200" y="6356352"/>
            <a:ext cx="1051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Google Shape;20;p4">
            <a:extLst>
              <a:ext uri="{FF2B5EF4-FFF2-40B4-BE49-F238E27FC236}">
                <a16:creationId xmlns:a16="http://schemas.microsoft.com/office/drawing/2014/main" xmlns="" id="{52CFC662-DA86-E347-B571-4CAF57F1AA26}"/>
              </a:ext>
            </a:extLst>
          </p:cNvPr>
          <p:cNvSpPr/>
          <p:nvPr/>
        </p:nvSpPr>
        <p:spPr>
          <a:xfrm rot="5400000">
            <a:off x="-3183272" y="3127248"/>
            <a:ext cx="6912864" cy="585216"/>
          </a:xfrm>
          <a:prstGeom prst="rect">
            <a:avLst/>
          </a:prstGeom>
          <a:solidFill>
            <a:srgbClr val="3A4047"/>
          </a:solidFill>
          <a:ln w="12700" cap="flat" cmpd="sng">
            <a:solidFill>
              <a:schemeClr val="dk1">
                <a:alpha val="1176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5083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2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sz="3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Google Shape;28;p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9" name="Google Shape;29;p32"/>
          <p:cNvSpPr txBox="1">
            <a:spLocks noGrp="1"/>
          </p:cNvSpPr>
          <p:nvPr>
            <p:ph type="sldNum" idx="12"/>
          </p:nvPr>
        </p:nvSpPr>
        <p:spPr>
          <a:xfrm>
            <a:off x="838200" y="6356352"/>
            <a:ext cx="1051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251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7FB">
            <a:alpha val="80000"/>
          </a:srgb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sz="4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8200" y="6356352"/>
            <a:ext cx="1051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0128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565150" marR="0" lvl="0" indent="-51435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75000"/>
        <a:buFont typeface="+mj-lt"/>
        <a:buAutoNum type="arabicPeriod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2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slide" Target="slide17.xml"/><Relationship Id="rId5" Type="http://schemas.openxmlformats.org/officeDocument/2006/relationships/slide" Target="slide12.xml"/><Relationship Id="rId4" Type="http://schemas.openxmlformats.org/officeDocument/2006/relationships/slide" Target="slide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notesSlides/notesSlide28.xml" Type="http://schemas.openxmlformats.org/officeDocument/2006/relationships/notesSlide"/><Relationship Id="rId1" Target="../slideLayouts/slideLayout3.xml" Type="http://schemas.openxmlformats.org/officeDocument/2006/relationships/slideLayout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1F7FB"/>
              </a:buClr>
              <a:buSzPts val="5500"/>
              <a:buFont typeface="Century Gothic"/>
              <a:buNone/>
            </a:pPr>
            <a:r>
              <a:rPr lang="en-US"/>
              <a:t>Principles of Management</a:t>
            </a:r>
            <a:endParaRPr/>
          </a:p>
        </p:txBody>
      </p:sp>
      <p:sp>
        <p:nvSpPr>
          <p:cNvPr id="70" name="Google Shape;70;p1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1F7FB"/>
              </a:buClr>
              <a:buSzPts val="2400"/>
              <a:buFont typeface="Arial"/>
              <a:buNone/>
            </a:pPr>
            <a:r>
              <a:rPr lang="en-US"/>
              <a:t>Module 13: Ethics in Business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U.S. Sentencing Guidelines for Organizations</a:t>
            </a:r>
            <a:endParaRPr/>
          </a:p>
        </p:txBody>
      </p:sp>
      <p:sp>
        <p:nvSpPr>
          <p:cNvPr id="120" name="Google Shape;120;p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Even when employee’s actions go against company policy, the company can be held legally responsible despite its best efforts to prevent unethical behavior- applies when employee acts within the scope of employ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Applies only when employee acts within scope of employment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Most common offenses include fraud, hazardous waste discharge, tax evasion, antitrust offenses, food and drug violations, etc.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Punishment is in chapter 8 of Federal Sentencing Guidelines for Organizations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Guideline Compliance Steps</a:t>
            </a:r>
            <a:endParaRPr/>
          </a:p>
        </p:txBody>
      </p:sp>
      <p:sp>
        <p:nvSpPr>
          <p:cNvPr id="126" name="Google Shape;126;p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Establish standards and procedures to prevent and detect criminal conduct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Senior management must be knowledgeable about compliance ethics program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Make reasonable efforts to exclude any individual who has committed illegal act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Communicate aspects of program to members by conducting training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Ensure program is followed by monitoring/auditing activities, evaluating effectiveness, and employing systems that allow for confidentiality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Promote and enforce program by offering incentives for performance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Respond to criminal conduct and take steps to prevent future offences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entury Gothic"/>
              <a:buNone/>
            </a:pPr>
            <a:r>
              <a:rPr lang="en-US"/>
              <a:t>Influences on Ethical Choices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Learning Outcomes: Influences on Ethical Choices</a:t>
            </a:r>
            <a:endParaRPr/>
          </a:p>
        </p:txBody>
      </p:sp>
      <p:sp>
        <p:nvSpPr>
          <p:cNvPr id="137" name="Google Shape;137;p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1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</a:pPr>
            <a:r>
              <a:rPr lang="en-US" sz="2400"/>
              <a:t>13.3: Describe the influences on an employee’s ethical choices	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13.3.1: Explain the concept of "ethical intensity”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13.3.2: Identify seven common principles of ethical decision-making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13.3.3: Explain why managers can disagree about what is ethical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/>
          <a:p>
            <a:pPr algn="l" indent="0" lvl="0" mar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Ethical Intensity</a:t>
            </a:r>
            <a:endParaRPr/>
          </a:p>
        </p:txBody>
      </p:sp>
      <p:sp>
        <p:nvSpPr>
          <p:cNvPr id="144" name="Google Shape;144;p13"/>
          <p:cNvSpPr txBox="1">
            <a:spLocks noGrp="1"/>
          </p:cNvSpPr>
          <p:nvPr>
            <p:ph idx="1" type="body"/>
          </p:nvPr>
        </p:nvSpPr>
        <p:spPr>
          <a:xfrm>
            <a:off x="838200" y="1825625"/>
            <a:ext cx="6026426" cy="4351338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/>
          <a:p>
            <a:pPr algn="l" indent="-304800" lvl="0" marL="342900" marR="0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dirty="0" lang="en-US"/>
              <a:t>Significance of consequences</a:t>
            </a:r>
            <a:endParaRPr dirty="0"/>
          </a:p>
          <a:p>
            <a:pPr algn="l" indent="-304800" lvl="0" marL="342900" marR="0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dirty="0" lang="en-US"/>
              <a:t>Number of people affected</a:t>
            </a:r>
            <a:endParaRPr dirty="0"/>
          </a:p>
          <a:p>
            <a:pPr algn="l" indent="-304800" lvl="0" marL="342900" marR="0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dirty="0" lang="en-US"/>
              <a:t>Proximity of the decision maker to victim or beneficiary of decision</a:t>
            </a:r>
            <a:endParaRPr dirty="0"/>
          </a:p>
          <a:p>
            <a:pPr algn="l" indent="-304800" lvl="0" marL="342900" marR="0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dirty="0" lang="en-US"/>
              <a:t>Probability that decision implemented will lead to predicted consequence</a:t>
            </a:r>
            <a:endParaRPr dirty="0"/>
          </a:p>
          <a:p>
            <a:pPr algn="l" indent="-304800" lvl="0" marL="342900" marR="0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dirty="0" lang="en-US"/>
              <a:t>Social consensus that a proposed decision is negative or positive</a:t>
            </a:r>
            <a:endParaRPr dirty="0"/>
          </a:p>
          <a:p>
            <a:pPr algn="l" indent="-304800" lvl="0" marL="342900" marR="0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dirty="0" lang="en-US"/>
              <a:t>Elapsed length of time between when decision is made and when consequences occur</a:t>
            </a:r>
            <a:endParaRPr dirty="0"/>
          </a:p>
          <a:p>
            <a:pPr algn="l" indent="-285750" lvl="1" marL="685800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dirty="0" lang="en-US"/>
              <a:t>Refers to total harm or benefit that follows decision</a:t>
            </a:r>
            <a:endParaRPr dirty="0"/>
          </a:p>
        </p:txBody>
      </p:sp>
      <p:pic>
        <p:nvPicPr>
          <p:cNvPr descr="A number of doors along a wall." id="145" name="Google Shape;145;p13"/>
          <p:cNvPicPr preferRelativeResize="0"/>
          <p:nvPr/>
        </p:nvPicPr>
        <p:blipFill rotWithShape="1">
          <a:blip r:embed="rId3">
            <a:alphaModFix/>
          </a:blip>
          <a:srcRect b="106" r="192"/>
          <a:stretch/>
        </p:blipFill>
        <p:spPr>
          <a:xfrm>
            <a:off x="6864626" y="1825625"/>
            <a:ext cx="4489174" cy="3702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Principles of Ethical Decision Making</a:t>
            </a:r>
            <a:endParaRPr/>
          </a:p>
        </p:txBody>
      </p:sp>
      <p:sp>
        <p:nvSpPr>
          <p:cNvPr id="152" name="Google Shape;152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Long-term self-interest- pursuit of outcomes that will benefit long-term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Personal virtue- conformity to standard of righteousness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Utilitarianism- greatest benefit for maximum number of people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Individual rights related to freedom to act and think without punishment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Distributive justice- fairness of outcomes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Religious injunction- main moral and ethical guide for many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Disagreements Among Managers During the Decision-Making Process</a:t>
            </a:r>
            <a:endParaRPr/>
          </a:p>
        </p:txBody>
      </p:sp>
      <p:sp>
        <p:nvSpPr>
          <p:cNvPr id="159" name="Google Shape;159;p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Achieving ethical outcome while being guided by these principles isn’t always simple- each individual has different perceptions, moral codes, interests, religious beliefs, convictions, and motives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UTP is an example- company experienced growth spurt 10 years ago and senior executives decided to have larger building to provide more spacious work environment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Customer demand required company to hire more mid-level managers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entury Gothic"/>
              <a:buNone/>
            </a:pPr>
            <a:r>
              <a:rPr lang="en-US"/>
              <a:t>How Managers Can Encourage Ethical Behavior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Learning Outcomes: How Managers Can Encourage Ethical Behavior</a:t>
            </a:r>
            <a:endParaRPr/>
          </a:p>
        </p:txBody>
      </p:sp>
      <p:sp>
        <p:nvSpPr>
          <p:cNvPr id="170" name="Google Shape;170;p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1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</a:pPr>
            <a:r>
              <a:rPr lang="en-US" sz="2400"/>
              <a:t>13.4: Explain the concept of business	ethics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13.4.1: Explain the purpose of a code of conduct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13.4.2: Explain the benefits of ethics training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13.4.3: Describe the methods of selecting and hiring ethical employees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13.4.4: Explain whistleblower protection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13.4.5: Explain senior management's role in fostering ethical decisions and behavior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Code of Ethics</a:t>
            </a:r>
            <a:endParaRPr/>
          </a:p>
        </p:txBody>
      </p:sp>
      <p:sp>
        <p:nvSpPr>
          <p:cNvPr id="177" name="Google Shape;177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334000" cy="3659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Policy statement of a company’s values, responsibilities, and conduct expectations</a:t>
            </a:r>
            <a:br>
              <a:rPr lang="en-US" dirty="0"/>
            </a:br>
            <a:r>
              <a:rPr lang="en-US" dirty="0"/>
              <a:t>Purpose is to guide employees in handling ethical dilemmas- moral compass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Vary in content, length, and complexity</a:t>
            </a:r>
            <a:endParaRPr dirty="0"/>
          </a:p>
        </p:txBody>
      </p:sp>
      <p:pic>
        <p:nvPicPr>
          <p:cNvPr id="178" name="Google Shape;178;p18" descr="A sign indicating right and wrong in the opposite direction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1825625"/>
            <a:ext cx="5181600" cy="36595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Module Learning Outcomes</a:t>
            </a:r>
            <a:endParaRPr/>
          </a:p>
        </p:txBody>
      </p:sp>
      <p:sp>
        <p:nvSpPr>
          <p:cNvPr id="76" name="Google Shape;76;p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1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</a:pPr>
            <a:r>
              <a:rPr lang="en-US"/>
              <a:t>Describe the methods of encouraging ethical behavior and the laws encouraging good corporate practices</a:t>
            </a:r>
            <a:endParaRPr/>
          </a:p>
          <a:p>
            <a:pPr marL="381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38100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u="sng">
                <a:solidFill>
                  <a:schemeClr val="hlink"/>
                </a:solidFill>
                <a:hlinkClick r:id="rId3" action="ppaction://hlinksldjump"/>
              </a:rPr>
              <a:t>13.1: Explain the need for ethics in the workplace</a:t>
            </a:r>
            <a:endParaRPr/>
          </a:p>
          <a:p>
            <a:pPr marL="38100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u="sng">
                <a:solidFill>
                  <a:schemeClr val="hlink"/>
                </a:solidFill>
                <a:hlinkClick r:id="rId4" action="ppaction://hlinksldjump"/>
              </a:rPr>
              <a:t>13.2: Explain the US Sentencing Guidelines for Organizations and how the compliance steps encourage ethical behavior</a:t>
            </a:r>
            <a:endParaRPr/>
          </a:p>
          <a:p>
            <a:pPr marL="38100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u="sng">
                <a:solidFill>
                  <a:schemeClr val="hlink"/>
                </a:solidFill>
                <a:hlinkClick r:id="rId5" action="ppaction://hlinksldjump"/>
              </a:rPr>
              <a:t>13.3: Describe the influences on an employee’s ethical choices</a:t>
            </a:r>
            <a:endParaRPr/>
          </a:p>
          <a:p>
            <a:pPr marL="38100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u="sng">
                <a:solidFill>
                  <a:schemeClr val="hlink"/>
                </a:solidFill>
                <a:hlinkClick r:id="rId6" action="ppaction://hlinksldjump"/>
              </a:rPr>
              <a:t>13.4: Describe practical steps that managers should take to model ethical behavior and encourage ethical choices</a:t>
            </a:r>
            <a:endParaRPr/>
          </a:p>
          <a:p>
            <a:pPr marL="38100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u="sng">
                <a:solidFill>
                  <a:schemeClr val="hlink"/>
                </a:solidFill>
                <a:hlinkClick r:id="rId7" action="ppaction://hlinksldjump"/>
              </a:rPr>
              <a:t>13.5: Explain corporate social responsibility (CSR) and its relationship to economic performance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Ethics Training</a:t>
            </a:r>
            <a:endParaRPr/>
          </a:p>
        </p:txBody>
      </p:sp>
      <p:sp>
        <p:nvSpPr>
          <p:cNvPr id="185" name="Google Shape;185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Having codes and policies in place that address ethics isn’t enough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Employees must be taught how to respond in situations involving ethics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Many managers enroll employees in ethics training program- involve activities that encourage ethical behavior and enforce company code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Ethics activity: employees match scenarios on one set of cards with responses on another; each scenario will have correct and incorrect answers that members need to correct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Selecting and Hiring Ethical Employees</a:t>
            </a:r>
            <a:endParaRPr/>
          </a:p>
        </p:txBody>
      </p:sp>
      <p:sp>
        <p:nvSpPr>
          <p:cNvPr id="192" name="Google Shape;192;p2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Better to hire someone naturally inclined to behave in an ethical manner than to rely on company code of ethics to encourage unethical employee to make ethical choices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One method- use of personality tests or situation-specific questionnaires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Personality tests- determine temperament, outlook, and mood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Questionnaires- used to uncover how candidate would react when faced with ethical dilemma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Calling personal references may also help 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Best practices involve including company’s most ethical employees in interview process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Whistleblower Protection</a:t>
            </a:r>
            <a:endParaRPr/>
          </a:p>
        </p:txBody>
      </p:sp>
      <p:sp>
        <p:nvSpPr>
          <p:cNvPr id="199" name="Google Shape;199;p2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Individual such as an employee who reports the misconduct of someone in a position of authority in his or her own organization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No protection from retaliation by those they reported- often required 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Anyone who reports corporate wrongdoing and believes they should be penalized for it can request OHSA investigate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If whistleblower is employee who was fired and termination was found to be improper, company can be ordered to rehire them or give back pay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Fostering Ethical Decisions</a:t>
            </a:r>
            <a:endParaRPr/>
          </a:p>
        </p:txBody>
      </p:sp>
      <p:sp>
        <p:nvSpPr>
          <p:cNvPr id="205" name="Google Shape;205;p2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Planning, implementing, and communicating specifics of ethics program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Responsibilities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Act ethically and be seen to act ethically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Be active in ethics program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Encourage employees to raise issues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Address ethics issues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Enforce the ethics program by punishing violators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77473a3938_0_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 dirty="0"/>
              <a:t>Practice Question 2</a:t>
            </a:r>
            <a:endParaRPr dirty="0"/>
          </a:p>
        </p:txBody>
      </p:sp>
      <p:sp>
        <p:nvSpPr>
          <p:cNvPr id="211" name="Google Shape;211;g77473a3938_0_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Why was the Sarbanes-Oxley Act (SOX) voted into law in 2002?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To prevent obstacles to interstate commerce.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To educate corporations on ethical behavior.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To require the establishment and enforcement of a corporate code conduct.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To foster corporate lobbying practices with the consumer in mind.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entury Gothic"/>
              <a:buNone/>
            </a:pPr>
            <a:r>
              <a:rPr lang="en-US"/>
              <a:t>Corporate Social Responsibility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Learning Outcomes: Corporate Social Responsibility</a:t>
            </a:r>
            <a:endParaRPr/>
          </a:p>
        </p:txBody>
      </p:sp>
      <p:sp>
        <p:nvSpPr>
          <p:cNvPr id="222" name="Google Shape;222;p2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1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</a:pPr>
            <a:r>
              <a:rPr lang="en-US" sz="2400"/>
              <a:t>13.5: Explain corporate social responsibility (CSR) and its relationship to economic performance	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13.5.1: Explain the concept of corporate social responsibility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13.5.2: Explain the relationship between CSR and a company's various stakeholders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13.5.3: Describe the relationship between CSR and economic performance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Expectations of Corporate Social Responsibility</a:t>
            </a:r>
            <a:endParaRPr/>
          </a:p>
        </p:txBody>
      </p:sp>
      <p:sp>
        <p:nvSpPr>
          <p:cNvPr id="229" name="Google Shape;229;p2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9/10 consumers expect companies to operate responsibly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CSR—social and environmental concerns are integrated into a company’s operations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Environmental efforts: primary focus of many companies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Philanthropy: donating to charities and offering scholarships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Ethical labor practices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Volunteerism: incorporating into policies and establishing programs</a:t>
            </a:r>
            <a:endParaRPr/>
          </a:p>
          <a:p>
            <a:pPr marL="342900" marR="0" lvl="0" indent="-127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The Stakeholder-CSR Relationship</a:t>
            </a:r>
            <a:endParaRPr/>
          </a:p>
        </p:txBody>
      </p:sp>
      <p:sp>
        <p:nvSpPr>
          <p:cNvPr id="236" name="Google Shape;236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803232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Stakeholders are interested in well-being of that company- employees, board members, stockholders, suppliers, the community, etc.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Communities benefit when citizens are employed and when local companies are good stewards of the environment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Suppliers benefit from having steady, profitable outlet for products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Consumers and stakeholders expect profit, people, and planet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Consulting companies offer ethical compliance systems for clients</a:t>
            </a:r>
            <a:endParaRPr dirty="0"/>
          </a:p>
          <a:p>
            <a:pPr marL="342900" marR="0" lvl="0" indent="-127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dirty="0"/>
          </a:p>
        </p:txBody>
      </p:sp>
      <p:pic>
        <p:nvPicPr>
          <p:cNvPr id="237" name="Google Shape;237;p26" descr="A graphic showing internal stakeholders (employees, manager, and owners) and external stakeholders (suppliers, society, government, creditors, shareholders, and customers) of a compan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41432" y="1825625"/>
            <a:ext cx="4712368" cy="28902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77473a3938_0_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Practice Question 3</a:t>
            </a:r>
            <a:endParaRPr dirty="0"/>
          </a:p>
        </p:txBody>
      </p:sp>
      <p:sp>
        <p:nvSpPr>
          <p:cNvPr id="244" name="Google Shape;244;g77473a3938_0_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What is the advantage of businesses establishing CSR programs?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Employee engagement.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Environmental responsibility.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Reputation enhancement.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Stakeholder value.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Customer loyalty.</a:t>
            </a:r>
            <a:endParaRPr/>
          </a:p>
          <a:p>
            <a:pPr marL="342900" marR="0" lvl="0" indent="-127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entury Gothic"/>
              <a:buNone/>
            </a:pPr>
            <a:r>
              <a:rPr lang="en-US"/>
              <a:t>The Need for Ethics in the Workplace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77473a3938_0_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Class Discussion: Corporate Code of Conduct</a:t>
            </a:r>
            <a:endParaRPr/>
          </a:p>
        </p:txBody>
      </p:sp>
      <p:sp>
        <p:nvSpPr>
          <p:cNvPr id="256" name="Google Shape;256;g77473a3938_0_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You are a senior management work group tasked with creating a 5-point corporate code of conduct for your financial services company.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Create a brief 5-point statement outlining your ethical code.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Design a training situational scenario that illustrates both ethical (right) and unethical (wrong) behavior.</a:t>
            </a:r>
            <a:endParaRPr/>
          </a:p>
          <a:p>
            <a:pPr marL="342900" marR="0" lvl="0" indent="-127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/>
          </a:p>
          <a:p>
            <a:pPr marL="342900" marR="0" lvl="0" indent="-127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Quick Review</a:t>
            </a:r>
            <a:endParaRPr/>
          </a:p>
        </p:txBody>
      </p:sp>
      <p:sp>
        <p:nvSpPr>
          <p:cNvPr id="250" name="Google Shape;250;p2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Why is there a need for ethics in the workplace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Are you able to describe the costs to a company’s health of unethical behavior?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Can you correctly explain the U.S. Sentencing Guidelines for Organizations and list the compliance steps?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Are you able to explain the concept of corporate social responsibility?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Can you explain the relationship between CSR and a company’s various stakeholders?</a:t>
            </a:r>
            <a:endParaRPr/>
          </a:p>
          <a:p>
            <a:pPr marL="342900" marR="0" lvl="0" indent="-127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/>
          </a:p>
          <a:p>
            <a:pPr marL="342900" marR="0" lvl="0" indent="-127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Learning Outcomes: The Need for Ethics in the Workplace</a:t>
            </a:r>
            <a:endParaRPr/>
          </a:p>
        </p:txBody>
      </p:sp>
      <p:sp>
        <p:nvSpPr>
          <p:cNvPr id="87" name="Google Shape;87;p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1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</a:pPr>
            <a:r>
              <a:rPr lang="en-US" sz="2400"/>
              <a:t>13.1: Explain the need for ethics in the workplace	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13.1.1: Explain the need for ethics in the workplace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13.1.2: Describe the costs to a company's health of unethical behavior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Understanding the Need for Ethics in the Workplace</a:t>
            </a:r>
            <a:endParaRPr/>
          </a:p>
        </p:txBody>
      </p:sp>
      <p:sp>
        <p:nvSpPr>
          <p:cNvPr id="94" name="Google Shape;94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6352674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Unethical behavior can cost a business billions of dollars</a:t>
            </a:r>
            <a:endParaRPr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Association of Certified Fraud Examiners estimates fraud costs U.S. companies about 5% of revenues</a:t>
            </a:r>
            <a:endParaRPr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In 2016, $900 billion was lost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Business ethics- ethics as it relates to conduct of members of an organization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Good business ethics involves adhering to laws, regulations, and standards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Good reputation creates a buffer where customers, suppliers, and regulators are slower to judge a company</a:t>
            </a:r>
            <a:endParaRPr dirty="0"/>
          </a:p>
        </p:txBody>
      </p:sp>
      <p:pic>
        <p:nvPicPr>
          <p:cNvPr id="95" name="Google Shape;95;p5" descr="Green sign with the words “Business Ethics” on i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90874" y="1825625"/>
            <a:ext cx="4162926" cy="23795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Costs of Unethical Behavior</a:t>
            </a:r>
            <a:endParaRPr/>
          </a:p>
        </p:txBody>
      </p:sp>
      <p:sp>
        <p:nvSpPr>
          <p:cNvPr id="102" name="Google Shape;102;p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Varied and numerous: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Reduced customer loyalty and subsequent revenue loss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Heavy fines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Probation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Criminal or civil prosecution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Loss of needed employee talent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As a result of unethical behavior of executives and employees, there has been strong drive to improve business ethics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Congress passed Sarbanes-Oxley Act in 2002 to impose sanctions on executives who commit unethical acts in financial reporting and to protect employees who report fraud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554f5bcfb_0_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 dirty="0"/>
              <a:t>Practice Question 1</a:t>
            </a:r>
            <a:endParaRPr dirty="0"/>
          </a:p>
        </p:txBody>
      </p:sp>
      <p:sp>
        <p:nvSpPr>
          <p:cNvPr id="109" name="Google Shape;109;g8554f5bcfb_0_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A biotech company, Theranos, raised over $700 million and a peak valuation of $10B with claims that it could perform multiple medical tests with just a single drop of blood. Then in 2015, it was revealed that Theranos technology was a hoax. The most significant impact of this ethical transgression is: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Loss of market share.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Dissatisfied customers.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The CEO is subject to tens of millions of dollar in fines and up to 20 years in prison.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An audit of test results.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80246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entury Gothic"/>
              <a:buNone/>
            </a:pPr>
            <a:r>
              <a:rPr lang="en-US"/>
              <a:t>US Sentencing Guidelines for Organizations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Learning Outcomes: US Sentencing Guidelines for Organizations</a:t>
            </a:r>
            <a:endParaRPr/>
          </a:p>
        </p:txBody>
      </p:sp>
      <p:sp>
        <p:nvSpPr>
          <p:cNvPr id="113" name="Google Shape;113;p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1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</a:pPr>
            <a:r>
              <a:rPr lang="en-US" sz="2400"/>
              <a:t>13.2: Explain the US Sentencing Guidelines for Organizations and how the compliance steps encourage ethical behavior	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13.2.1: Explain the US Sentencing Guidelines for Organizations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13.2.2: List the compliance steps from the U.S. Sentencing Commission Guidelines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nagement">
  <a:themeElements>
    <a:clrScheme name="Blue Warm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nagement" id="{EDDDA351-5706-A943-B9C5-049DAFBD6A12}" vid="{B5965326-4324-2F48-8F0F-E160D9FADB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management</Template>
  <TotalTime>4</TotalTime>
  <Words>1448</Words>
  <Application>Microsoft Office PowerPoint</Application>
  <PresentationFormat>Widescreen</PresentationFormat>
  <Paragraphs>177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Calibri</vt:lpstr>
      <vt:lpstr>Arial</vt:lpstr>
      <vt:lpstr>Century Gothic</vt:lpstr>
      <vt:lpstr>management</vt:lpstr>
      <vt:lpstr>Principles of Management</vt:lpstr>
      <vt:lpstr>Module Learning Outcomes</vt:lpstr>
      <vt:lpstr>The Need for Ethics in the Workplace</vt:lpstr>
      <vt:lpstr>Learning Outcomes: The Need for Ethics in the Workplace</vt:lpstr>
      <vt:lpstr>Understanding the Need for Ethics in the Workplace</vt:lpstr>
      <vt:lpstr>Costs of Unethical Behavior</vt:lpstr>
      <vt:lpstr>Practice Question 1</vt:lpstr>
      <vt:lpstr>US Sentencing Guidelines for Organizations</vt:lpstr>
      <vt:lpstr>Learning Outcomes: US Sentencing Guidelines for Organizations</vt:lpstr>
      <vt:lpstr>U.S. Sentencing Guidelines for Organizations</vt:lpstr>
      <vt:lpstr>Guideline Compliance Steps</vt:lpstr>
      <vt:lpstr>Influences on Ethical Choices</vt:lpstr>
      <vt:lpstr>Learning Outcomes: Influences on Ethical Choices</vt:lpstr>
      <vt:lpstr>Ethical Intensity</vt:lpstr>
      <vt:lpstr>Principles of Ethical Decision Making</vt:lpstr>
      <vt:lpstr>Disagreements Among Managers During the Decision-Making Process</vt:lpstr>
      <vt:lpstr>How Managers Can Encourage Ethical Behavior</vt:lpstr>
      <vt:lpstr>Learning Outcomes: How Managers Can Encourage Ethical Behavior</vt:lpstr>
      <vt:lpstr>Code of Ethics</vt:lpstr>
      <vt:lpstr>Ethics Training</vt:lpstr>
      <vt:lpstr>Selecting and Hiring Ethical Employees</vt:lpstr>
      <vt:lpstr>Whistleblower Protection</vt:lpstr>
      <vt:lpstr>Fostering Ethical Decisions</vt:lpstr>
      <vt:lpstr>Practice Question 2</vt:lpstr>
      <vt:lpstr>Corporate Social Responsibility</vt:lpstr>
      <vt:lpstr>Learning Outcomes: Corporate Social Responsibility</vt:lpstr>
      <vt:lpstr>Expectations of Corporate Social Responsibility</vt:lpstr>
      <vt:lpstr>The Stakeholder-CSR Relationship</vt:lpstr>
      <vt:lpstr>Practice Question 3</vt:lpstr>
      <vt:lpstr>Class Discussion: Corporate Code of Conduct</vt:lpstr>
      <vt:lpstr>Quick Review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Management</dc:title>
  <dc:creator>Emily Hyland</dc:creator>
  <cp:lastModifiedBy>Provjera</cp:lastModifiedBy>
  <cp:revision>4</cp:revision>
  <dcterms:created xsi:type="dcterms:W3CDTF">2017-08-09T23:10:50Z</dcterms:created>
  <dcterms:modified xsi:type="dcterms:W3CDTF">2022-11-02T20:08:32Z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743913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