
<file path=[Content_Types].xml><?xml version="1.0" encoding="utf-8"?>
<Types xmlns="http://schemas.openxmlformats.org/package/2006/content-types">
  <Default ContentType="image/png" Extension="png"/>
  <Default ContentType="application/vnd.openxmlformats-package.relationships+xml" Extension="rels"/>
  <Default ContentType="application/xml" Extension="xml"/>
  <Default ContentType="application/x-fontdata" Extension="fntdata"/>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package.core-properties+xml" PartName="/docProps/core.xml"/>
  <Override ContentType="application/vnd.openxmlformats-officedocument.extended-properties+xml" PartName="/docProps/app.xml"/>
  <Override ContentType="application/binary" PartName="/ppt/metadata"/>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303"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12192000" cy="6858000"/>
  <p:notesSz cx="6858000" cy="9144000"/>
  <p:embeddedFontLst>
    <p:embeddedFont>
      <p:font typeface="Calibri" panose="020F0502020204030204" pitchFamily="34" charset="0"/>
      <p:regular r:id="rId51"/>
      <p:bold r:id="rId52"/>
      <p:italic r:id="rId53"/>
      <p:boldItalic r:id="rId54"/>
    </p:embeddedFont>
    <p:embeddedFont>
      <p:font typeface="Century Gothic" panose="020B050202020202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ir5YQlXClGFFnAyi2JODSrnSCT5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62F2E6-8C00-48FE-AA5C-2A2F85C8A4F1}">
  <a:tblStyle styleId="{B362F2E6-8C00-48FE-AA5C-2A2F85C8A4F1}"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AF1"/>
          </a:solidFill>
        </a:fill>
      </a:tcStyle>
    </a:wholeTbl>
    <a:band1H>
      <a:tcTxStyle/>
      <a:tcStyle>
        <a:tcBdr/>
        <a:fill>
          <a:solidFill>
            <a:srgbClr val="CED2E2"/>
          </a:solidFill>
        </a:fill>
      </a:tcStyle>
    </a:band1H>
    <a:band2H>
      <a:tcTxStyle/>
      <a:tcStyle>
        <a:tcBdr/>
      </a:tcStyle>
    </a:band2H>
    <a:band1V>
      <a:tcTxStyle/>
      <a:tcStyle>
        <a:tcBdr/>
        <a:fill>
          <a:solidFill>
            <a:srgbClr val="CED2E2"/>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10"/>
    <p:restoredTop sz="94626"/>
  </p:normalViewPr>
  <p:slideViewPr>
    <p:cSldViewPr snapToGrid="0" snapToObjects="1">
      <p:cViewPr varScale="1">
        <p:scale>
          <a:sx n="65" d="100"/>
          <a:sy n="65" d="100"/>
        </p:scale>
        <p:origin x="288" y="53"/>
      </p:cViewPr>
      <p:guideLst/>
    </p:cSldViewPr>
  </p:slideViewPr>
  <p:notesTextViewPr>
    <p:cViewPr>
      <p:scale>
        <a:sx n="1" d="1"/>
        <a:sy n="1" d="1"/>
      </p:scale>
      <p:origin x="0" y="0"/>
    </p:cViewPr>
  </p:notesTextViewPr>
  <p:notesViewPr>
    <p:cSldViewPr snapToGrid="0" snapToObjects="1">
      <p:cViewPr varScale="1">
        <p:scale>
          <a:sx n="53" d="100"/>
          <a:sy n="53" d="100"/>
        </p:scale>
        <p:origin x="2198"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t>‹#›</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09274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1</a:t>
            </a:fld>
            <a:endParaRPr/>
          </a:p>
        </p:txBody>
      </p:sp>
      <p:sp>
        <p:nvSpPr>
          <p:cNvPr id="2" name="Notes Placeholder 1"/>
          <p:cNvSpPr>
            <a:spLocks noGrp="1"/>
          </p:cNvSpPr>
          <p:nvPr>
            <p:ph type="body" idx="13"/>
          </p:nvPr>
        </p:nvSpPr>
        <p:spPr/>
        <p:txBody>
          <a:bodyPr/>
          <a:lstStyle/>
          <a:p>
            <a:endParaRPr lang="en-US"/>
          </a:p>
        </p:txBody>
      </p:sp>
    </p:spTree>
    <p:extLst>
      <p:ext uri="{BB962C8B-B14F-4D97-AF65-F5344CB8AC3E}">
        <p14:creationId xmlns:p14="http://schemas.microsoft.com/office/powerpoint/2010/main" val="2651765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511882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646757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12</a:t>
            </a:fld>
            <a:endParaRPr/>
          </a:p>
        </p:txBody>
      </p:sp>
      <p:sp>
        <p:nvSpPr>
          <p:cNvPr id="2" name="Notes Placeholder 1"/>
          <p:cNvSpPr>
            <a:spLocks noGrp="1"/>
          </p:cNvSpPr>
          <p:nvPr>
            <p:ph type="body" idx="13"/>
          </p:nvPr>
        </p:nvSpPr>
        <p:spPr/>
        <p:txBody>
          <a:bodyPr/>
          <a:lstStyle/>
          <a:p>
            <a:endParaRPr lang="en-US"/>
          </a:p>
        </p:txBody>
      </p:sp>
    </p:spTree>
    <p:extLst>
      <p:ext uri="{BB962C8B-B14F-4D97-AF65-F5344CB8AC3E}">
        <p14:creationId xmlns:p14="http://schemas.microsoft.com/office/powerpoint/2010/main" val="1496370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3181568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14</a:t>
            </a:fld>
            <a:endParaRPr/>
          </a:p>
        </p:txBody>
      </p:sp>
      <p:sp>
        <p:nvSpPr>
          <p:cNvPr id="2" name="Notes Placeholder 1"/>
          <p:cNvSpPr>
            <a:spLocks noGrp="1"/>
          </p:cNvSpPr>
          <p:nvPr>
            <p:ph type="body" idx="13"/>
          </p:nvPr>
        </p:nvSpPr>
        <p:spPr/>
        <p:txBody>
          <a:bodyPr/>
          <a:lstStyle/>
          <a:p>
            <a:endParaRPr lang="en-US"/>
          </a:p>
        </p:txBody>
      </p:sp>
    </p:spTree>
    <p:extLst>
      <p:ext uri="{BB962C8B-B14F-4D97-AF65-F5344CB8AC3E}">
        <p14:creationId xmlns:p14="http://schemas.microsoft.com/office/powerpoint/2010/main" val="655304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8941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5033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75" name="Google Shape;17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5748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358557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1932833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73" name="Google Shape;7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97732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2962815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3660586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22</a:t>
            </a:fld>
            <a:endParaRPr/>
          </a:p>
        </p:txBody>
      </p:sp>
      <p:sp>
        <p:nvSpPr>
          <p:cNvPr id="2" name="Notes Placeholder 1"/>
          <p:cNvSpPr>
            <a:spLocks noGrp="1"/>
          </p:cNvSpPr>
          <p:nvPr>
            <p:ph type="body" idx="13"/>
          </p:nvPr>
        </p:nvSpPr>
        <p:spPr/>
        <p:txBody>
          <a:bodyPr/>
          <a:lstStyle/>
          <a:p>
            <a:endParaRPr lang="en-US"/>
          </a:p>
        </p:txBody>
      </p:sp>
    </p:spTree>
    <p:extLst>
      <p:ext uri="{BB962C8B-B14F-4D97-AF65-F5344CB8AC3E}">
        <p14:creationId xmlns:p14="http://schemas.microsoft.com/office/powerpoint/2010/main" val="1883577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3413644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3294882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25</a:t>
            </a:fld>
            <a:endParaRPr/>
          </a:p>
        </p:txBody>
      </p:sp>
      <p:sp>
        <p:nvSpPr>
          <p:cNvPr id="2" name="Notes Placeholder 1"/>
          <p:cNvSpPr>
            <a:spLocks noGrp="1"/>
          </p:cNvSpPr>
          <p:nvPr>
            <p:ph type="body" idx="13"/>
          </p:nvPr>
        </p:nvSpPr>
        <p:spPr/>
        <p:txBody>
          <a:bodyPr/>
          <a:lstStyle/>
          <a:p>
            <a:endParaRPr lang="en-US"/>
          </a:p>
        </p:txBody>
      </p:sp>
    </p:spTree>
    <p:extLst>
      <p:ext uri="{BB962C8B-B14F-4D97-AF65-F5344CB8AC3E}">
        <p14:creationId xmlns:p14="http://schemas.microsoft.com/office/powerpoint/2010/main" val="1480985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42948533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1921486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145536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01836d94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801836d94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29</a:t>
            </a:fld>
            <a:endParaRPr/>
          </a:p>
        </p:txBody>
      </p:sp>
      <p:sp>
        <p:nvSpPr>
          <p:cNvPr id="2" name="Notes Placeholder 1"/>
          <p:cNvSpPr>
            <a:spLocks noGrp="1"/>
          </p:cNvSpPr>
          <p:nvPr>
            <p:ph type="body" idx="13"/>
          </p:nvPr>
        </p:nvSpPr>
        <p:spPr/>
        <p:txBody>
          <a:bodyPr/>
          <a:lstStyle/>
          <a:p>
            <a:endParaRPr lang="en-US"/>
          </a:p>
        </p:txBody>
      </p:sp>
    </p:spTree>
    <p:extLst>
      <p:ext uri="{BB962C8B-B14F-4D97-AF65-F5344CB8AC3E}">
        <p14:creationId xmlns:p14="http://schemas.microsoft.com/office/powerpoint/2010/main" val="3467573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22279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1" name="Google Shape;391;g801836d947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Notes Placeholder 1"/>
          <p:cNvSpPr>
            <a:spLocks noGrp="1"/>
          </p:cNvSpPr>
          <p:nvPr>
            <p:ph type="body" idx="10"/>
          </p:nvPr>
        </p:nvSpPr>
        <p:spPr/>
        <p:txBody>
          <a:bodyPr/>
          <a:lstStyle/>
          <a:p>
            <a:endParaRPr lang="en-US"/>
          </a:p>
        </p:txBody>
      </p:sp>
    </p:spTree>
    <p:extLst>
      <p:ext uri="{BB962C8B-B14F-4D97-AF65-F5344CB8AC3E}">
        <p14:creationId xmlns:p14="http://schemas.microsoft.com/office/powerpoint/2010/main" val="25472171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29798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3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72" name="Google Shape;27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611522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33</a:t>
            </a:fld>
            <a:endParaRPr/>
          </a:p>
        </p:txBody>
      </p:sp>
      <p:sp>
        <p:nvSpPr>
          <p:cNvPr id="2" name="Notes Placeholder 1"/>
          <p:cNvSpPr>
            <a:spLocks noGrp="1"/>
          </p:cNvSpPr>
          <p:nvPr>
            <p:ph type="body" idx="13"/>
          </p:nvPr>
        </p:nvSpPr>
        <p:spPr/>
        <p:txBody>
          <a:bodyPr/>
          <a:lstStyle/>
          <a:p>
            <a:endParaRPr lang="en-US"/>
          </a:p>
        </p:txBody>
      </p:sp>
    </p:spTree>
    <p:extLst>
      <p:ext uri="{BB962C8B-B14F-4D97-AF65-F5344CB8AC3E}">
        <p14:creationId xmlns:p14="http://schemas.microsoft.com/office/powerpoint/2010/main" val="1612813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92467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35</a:t>
            </a:fld>
            <a:endParaRPr/>
          </a:p>
        </p:txBody>
      </p:sp>
      <p:sp>
        <p:nvSpPr>
          <p:cNvPr id="2" name="Notes Placeholder 1"/>
          <p:cNvSpPr>
            <a:spLocks noGrp="1"/>
          </p:cNvSpPr>
          <p:nvPr>
            <p:ph type="body" idx="13"/>
          </p:nvPr>
        </p:nvSpPr>
        <p:spPr/>
        <p:txBody>
          <a:bodyPr/>
          <a:lstStyle/>
          <a:p>
            <a:endParaRPr lang="en-US"/>
          </a:p>
        </p:txBody>
      </p:sp>
    </p:spTree>
    <p:extLst>
      <p:ext uri="{BB962C8B-B14F-4D97-AF65-F5344CB8AC3E}">
        <p14:creationId xmlns:p14="http://schemas.microsoft.com/office/powerpoint/2010/main" val="2888649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36</a:t>
            </a:fld>
            <a:endParaRPr/>
          </a:p>
        </p:txBody>
      </p:sp>
    </p:spTree>
    <p:extLst>
      <p:ext uri="{BB962C8B-B14F-4D97-AF65-F5344CB8AC3E}">
        <p14:creationId xmlns:p14="http://schemas.microsoft.com/office/powerpoint/2010/main" val="9925698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37</a:t>
            </a:fld>
            <a:endParaRPr/>
          </a:p>
        </p:txBody>
      </p:sp>
    </p:spTree>
    <p:extLst>
      <p:ext uri="{BB962C8B-B14F-4D97-AF65-F5344CB8AC3E}">
        <p14:creationId xmlns:p14="http://schemas.microsoft.com/office/powerpoint/2010/main" val="36014293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801836d947_0_6:notes"/>
          <p:cNvSpPr>
            <a:spLocks noGrp="1" noRot="1" noChangeAspect="1"/>
          </p:cNvSpPr>
          <p:nvPr>
            <p:ph type="sldImg" idx="2"/>
          </p:nvPr>
        </p:nvSpPr>
        <p:spPr>
          <a:xfrm>
            <a:off x="685800" y="1203779"/>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g801836d947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38</a:t>
            </a:fld>
            <a:endParaRPr/>
          </a:p>
        </p:txBody>
      </p:sp>
      <p:sp>
        <p:nvSpPr>
          <p:cNvPr id="2" name="Notes Placeholder 1"/>
          <p:cNvSpPr>
            <a:spLocks noGrp="1"/>
          </p:cNvSpPr>
          <p:nvPr>
            <p:ph type="body" idx="13"/>
          </p:nvPr>
        </p:nvSpPr>
        <p:spPr/>
        <p:txBody>
          <a:bodyPr/>
          <a:lstStyle/>
          <a:p>
            <a:endParaRPr lang="en-US"/>
          </a:p>
        </p:txBody>
      </p:sp>
    </p:spTree>
    <p:extLst>
      <p:ext uri="{BB962C8B-B14F-4D97-AF65-F5344CB8AC3E}">
        <p14:creationId xmlns:p14="http://schemas.microsoft.com/office/powerpoint/2010/main" val="7535610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247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4" name="Google Shape;8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69377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26" name="Google Shape;326;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850651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41</a:t>
            </a:fld>
            <a:endParaRPr/>
          </a:p>
        </p:txBody>
      </p:sp>
      <p:sp>
        <p:nvSpPr>
          <p:cNvPr id="2" name="Notes Placeholder 1"/>
          <p:cNvSpPr>
            <a:spLocks noGrp="1"/>
          </p:cNvSpPr>
          <p:nvPr>
            <p:ph type="body" idx="13"/>
          </p:nvPr>
        </p:nvSpPr>
        <p:spPr/>
        <p:txBody>
          <a:bodyPr/>
          <a:lstStyle/>
          <a:p>
            <a:endParaRPr lang="en-US"/>
          </a:p>
        </p:txBody>
      </p:sp>
    </p:spTree>
    <p:extLst>
      <p:ext uri="{BB962C8B-B14F-4D97-AF65-F5344CB8AC3E}">
        <p14:creationId xmlns:p14="http://schemas.microsoft.com/office/powerpoint/2010/main" val="2823891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42</a:t>
            </a:fld>
            <a:endParaRPr/>
          </a:p>
        </p:txBody>
      </p:sp>
    </p:spTree>
    <p:extLst>
      <p:ext uri="{BB962C8B-B14F-4D97-AF65-F5344CB8AC3E}">
        <p14:creationId xmlns:p14="http://schemas.microsoft.com/office/powerpoint/2010/main" val="2108386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43</a:t>
            </a:fld>
            <a:endParaRPr/>
          </a:p>
        </p:txBody>
      </p:sp>
    </p:spTree>
    <p:extLst>
      <p:ext uri="{BB962C8B-B14F-4D97-AF65-F5344CB8AC3E}">
        <p14:creationId xmlns:p14="http://schemas.microsoft.com/office/powerpoint/2010/main" val="9558390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44</a:t>
            </a:fld>
            <a:endParaRPr/>
          </a:p>
        </p:txBody>
      </p:sp>
      <p:sp>
        <p:nvSpPr>
          <p:cNvPr id="2" name="Notes Placeholder 1"/>
          <p:cNvSpPr>
            <a:spLocks noGrp="1"/>
          </p:cNvSpPr>
          <p:nvPr>
            <p:ph type="body" idx="13"/>
          </p:nvPr>
        </p:nvSpPr>
        <p:spPr/>
        <p:txBody>
          <a:bodyPr/>
          <a:lstStyle/>
          <a:p>
            <a:endParaRPr lang="en-US"/>
          </a:p>
        </p:txBody>
      </p:sp>
    </p:spTree>
    <p:extLst>
      <p:ext uri="{BB962C8B-B14F-4D97-AF65-F5344CB8AC3E}">
        <p14:creationId xmlns:p14="http://schemas.microsoft.com/office/powerpoint/2010/main" val="12226100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45</a:t>
            </a:fld>
            <a:endParaRPr/>
          </a:p>
        </p:txBody>
      </p:sp>
    </p:spTree>
    <p:extLst>
      <p:ext uri="{BB962C8B-B14F-4D97-AF65-F5344CB8AC3E}">
        <p14:creationId xmlns:p14="http://schemas.microsoft.com/office/powerpoint/2010/main" val="28274738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46</a:t>
            </a:fld>
            <a:endParaRPr/>
          </a:p>
        </p:txBody>
      </p:sp>
      <p:sp>
        <p:nvSpPr>
          <p:cNvPr id="2" name="Notes Placeholder 1"/>
          <p:cNvSpPr>
            <a:spLocks noGrp="1"/>
          </p:cNvSpPr>
          <p:nvPr>
            <p:ph type="body" idx="13"/>
          </p:nvPr>
        </p:nvSpPr>
        <p:spPr/>
        <p:txBody>
          <a:bodyPr/>
          <a:lstStyle/>
          <a:p>
            <a:endParaRPr lang="en-US"/>
          </a:p>
        </p:txBody>
      </p:sp>
    </p:spTree>
    <p:extLst>
      <p:ext uri="{BB962C8B-B14F-4D97-AF65-F5344CB8AC3E}">
        <p14:creationId xmlns:p14="http://schemas.microsoft.com/office/powerpoint/2010/main" val="11780622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47</a:t>
            </a:fld>
            <a:endParaRPr/>
          </a:p>
        </p:txBody>
      </p:sp>
      <p:sp>
        <p:nvSpPr>
          <p:cNvPr id="2" name="Notes Placeholder 1"/>
          <p:cNvSpPr>
            <a:spLocks noGrp="1"/>
          </p:cNvSpPr>
          <p:nvPr>
            <p:ph type="body" idx="13"/>
          </p:nvPr>
        </p:nvSpPr>
        <p:spPr/>
        <p:txBody>
          <a:bodyPr/>
          <a:lstStyle/>
          <a:p>
            <a:endParaRPr lang="en-US"/>
          </a:p>
        </p:txBody>
      </p:sp>
    </p:spTree>
    <p:extLst>
      <p:ext uri="{BB962C8B-B14F-4D97-AF65-F5344CB8AC3E}">
        <p14:creationId xmlns:p14="http://schemas.microsoft.com/office/powerpoint/2010/main" val="2591832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0357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0858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6</a:t>
            </a:fld>
            <a:endParaRPr/>
          </a:p>
        </p:txBody>
      </p:sp>
      <p:sp>
        <p:nvSpPr>
          <p:cNvPr id="2" name="Notes Placeholder 1"/>
          <p:cNvSpPr>
            <a:spLocks noGrp="1"/>
          </p:cNvSpPr>
          <p:nvPr>
            <p:ph type="body" idx="13"/>
          </p:nvPr>
        </p:nvSpPr>
        <p:spPr/>
        <p:txBody>
          <a:bodyPr/>
          <a:lstStyle/>
          <a:p>
            <a:endParaRPr lang="en-US"/>
          </a:p>
        </p:txBody>
      </p:sp>
    </p:spTree>
    <p:extLst>
      <p:ext uri="{BB962C8B-B14F-4D97-AF65-F5344CB8AC3E}">
        <p14:creationId xmlns:p14="http://schemas.microsoft.com/office/powerpoint/2010/main" val="4008633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7</a:t>
            </a:fld>
            <a:endParaRPr/>
          </a:p>
        </p:txBody>
      </p:sp>
      <p:sp>
        <p:nvSpPr>
          <p:cNvPr id="2" name="Notes Placeholder 1"/>
          <p:cNvSpPr>
            <a:spLocks noGrp="1"/>
          </p:cNvSpPr>
          <p:nvPr>
            <p:ph type="body" idx="13"/>
          </p:nvPr>
        </p:nvSpPr>
        <p:spPr/>
        <p:txBody>
          <a:bodyPr/>
          <a:lstStyle/>
          <a:p>
            <a:endParaRPr lang="en-US"/>
          </a:p>
        </p:txBody>
      </p:sp>
    </p:spTree>
    <p:extLst>
      <p:ext uri="{BB962C8B-B14F-4D97-AF65-F5344CB8AC3E}">
        <p14:creationId xmlns:p14="http://schemas.microsoft.com/office/powerpoint/2010/main" val="358174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0431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9</a:t>
            </a:fld>
            <a:endParaRPr/>
          </a:p>
        </p:txBody>
      </p:sp>
      <p:sp>
        <p:nvSpPr>
          <p:cNvPr id="2" name="Notes Placeholder 1"/>
          <p:cNvSpPr>
            <a:spLocks noGrp="1"/>
          </p:cNvSpPr>
          <p:nvPr>
            <p:ph type="body" idx="13"/>
          </p:nvPr>
        </p:nvSpPr>
        <p:spPr/>
        <p:txBody>
          <a:bodyPr/>
          <a:lstStyle/>
          <a:p>
            <a:endParaRPr lang="en-US"/>
          </a:p>
        </p:txBody>
      </p:sp>
    </p:spTree>
    <p:extLst>
      <p:ext uri="{BB962C8B-B14F-4D97-AF65-F5344CB8AC3E}">
        <p14:creationId xmlns:p14="http://schemas.microsoft.com/office/powerpoint/2010/main" val="2356637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dpi="0" rotWithShape="1">
          <a:blip r:embed="rId2">
            <a:lum/>
          </a:blip>
          <a:srcRect/>
          <a:stretch>
            <a:fillRect t="-9000" b="-9000"/>
          </a:stretch>
        </a:blipFill>
        <a:effectLst/>
      </p:bgPr>
    </p:bg>
    <p:spTree>
      <p:nvGrpSpPr>
        <p:cNvPr id="1" name="Shape 9"/>
        <p:cNvGrpSpPr/>
        <p:nvPr/>
      </p:nvGrpSpPr>
      <p:grpSpPr>
        <a:xfrm>
          <a:off x="0" y="0"/>
          <a:ext cx="0" cy="0"/>
          <a:chOff x="0" y="0"/>
          <a:chExt cx="0" cy="0"/>
        </a:xfrm>
      </p:grpSpPr>
      <p:sp>
        <p:nvSpPr>
          <p:cNvPr id="5" name="Google Shape;14;p3">
            <a:extLst>
              <a:ext uri="{FF2B5EF4-FFF2-40B4-BE49-F238E27FC236}">
                <a16:creationId xmlns:a16="http://schemas.microsoft.com/office/drawing/2014/main" xmlns="" id="{DB391CD0-B0FF-7C47-AEC7-712743E719D1}"/>
              </a:ext>
            </a:extLst>
          </p:cNvPr>
          <p:cNvSpPr/>
          <p:nvPr/>
        </p:nvSpPr>
        <p:spPr>
          <a:xfrm>
            <a:off x="0" y="552196"/>
            <a:ext cx="12207240" cy="268833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1" name="Google Shape;11;p2"/>
          <p:cNvSpPr txBox="1">
            <a:spLocks noGrp="1"/>
          </p:cNvSpPr>
          <p:nvPr>
            <p:ph type="ctrTitle" hasCustomPrompt="1"/>
          </p:nvPr>
        </p:nvSpPr>
        <p:spPr>
          <a:xfrm>
            <a:off x="1519519" y="0"/>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rgbClr val="F1F7FB"/>
              </a:buClr>
              <a:buSzPts val="5500"/>
              <a:buFont typeface="Century Gothic"/>
              <a:buNone/>
              <a:defRPr sz="4125" b="0" i="0" u="none" strike="noStrike" cap="none">
                <a:solidFill>
                  <a:srgbClr val="F1F7FB"/>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dirty="0"/>
              <a:t>Course Title</a:t>
            </a:r>
            <a:endParaRPr dirty="0"/>
          </a:p>
        </p:txBody>
      </p:sp>
      <p:sp>
        <p:nvSpPr>
          <p:cNvPr id="12" name="Google Shape;12;p2"/>
          <p:cNvSpPr txBox="1">
            <a:spLocks noGrp="1"/>
          </p:cNvSpPr>
          <p:nvPr>
            <p:ph type="subTitle" idx="1" hasCustomPrompt="1"/>
          </p:nvPr>
        </p:nvSpPr>
        <p:spPr>
          <a:xfrm>
            <a:off x="0" y="2661428"/>
            <a:ext cx="12192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750"/>
              </a:spcBef>
              <a:spcAft>
                <a:spcPts val="0"/>
              </a:spcAft>
              <a:buClr>
                <a:srgbClr val="F1F7FB"/>
              </a:buClr>
              <a:buSzPts val="2400"/>
              <a:buFont typeface="Arial"/>
              <a:buNone/>
              <a:defRPr sz="1800" b="0" i="0" u="none" strike="noStrike" cap="none">
                <a:solidFill>
                  <a:srgbClr val="F1F7FB"/>
                </a:solidFill>
                <a:latin typeface="Century Gothic"/>
                <a:ea typeface="Century Gothic"/>
                <a:cs typeface="Century Gothic"/>
                <a:sym typeface="Century Gothic"/>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entury Gothic"/>
                <a:ea typeface="Century Gothic"/>
                <a:cs typeface="Century Gothic"/>
                <a:sym typeface="Century Gothic"/>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entury Gothic"/>
                <a:ea typeface="Century Gothic"/>
                <a:cs typeface="Century Gothic"/>
                <a:sym typeface="Century Gothic"/>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9pPr>
          </a:lstStyle>
          <a:p>
            <a:r>
              <a:rPr lang="en-US" dirty="0"/>
              <a:t>Module: </a:t>
            </a:r>
            <a:endParaRPr dirty="0"/>
          </a:p>
        </p:txBody>
      </p:sp>
    </p:spTree>
    <p:extLst>
      <p:ext uri="{BB962C8B-B14F-4D97-AF65-F5344CB8AC3E}">
        <p14:creationId xmlns:p14="http://schemas.microsoft.com/office/powerpoint/2010/main" val="804768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p:cSld name="Section Header">
    <p:spTree>
      <p:nvGrpSpPr>
        <p:cNvPr id="1" name="Shape 13"/>
        <p:cNvGrpSpPr/>
        <p:nvPr/>
      </p:nvGrpSpPr>
      <p:grpSpPr>
        <a:xfrm>
          <a:off x="0" y="0"/>
          <a:ext cx="0" cy="0"/>
          <a:chOff x="0" y="0"/>
          <a:chExt cx="0" cy="0"/>
        </a:xfrm>
      </p:grpSpPr>
      <p:sp>
        <p:nvSpPr>
          <p:cNvPr id="14" name="Google Shape;14;p3"/>
          <p:cNvSpPr/>
          <p:nvPr/>
        </p:nvSpPr>
        <p:spPr>
          <a:xfrm>
            <a:off x="0" y="537882"/>
            <a:ext cx="12192000" cy="2689412"/>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5" name="Google Shape;15;p3"/>
          <p:cNvSpPr txBox="1">
            <a:spLocks noGrp="1"/>
          </p:cNvSpPr>
          <p:nvPr>
            <p:ph type="title"/>
          </p:nvPr>
        </p:nvSpPr>
        <p:spPr>
          <a:xfrm>
            <a:off x="838200" y="537883"/>
            <a:ext cx="10515600" cy="2689412"/>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5000"/>
              <a:buFont typeface="Century Gothic"/>
              <a:buNone/>
              <a:defRPr sz="3750" b="0" i="0" u="none" strike="noStrike" cap="none">
                <a:solidFill>
                  <a:schemeClr val="bg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spTree>
    <p:extLst>
      <p:ext uri="{BB962C8B-B14F-4D97-AF65-F5344CB8AC3E}">
        <p14:creationId xmlns:p14="http://schemas.microsoft.com/office/powerpoint/2010/main" val="2831046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18" name="Google Shape;18;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19" name="Google Shape;19;p4"/>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smtClean="0"/>
              <a:t>‹#›</a:t>
            </a:fld>
            <a:endParaRPr lang="en-US"/>
          </a:p>
        </p:txBody>
      </p:sp>
      <p:sp>
        <p:nvSpPr>
          <p:cNvPr id="6" name="Google Shape;20;p4">
            <a:extLst>
              <a:ext uri="{FF2B5EF4-FFF2-40B4-BE49-F238E27FC236}">
                <a16:creationId xmlns:a16="http://schemas.microsoft.com/office/drawing/2014/main" xmlns="" id="{AAE7BF4A-9551-9C45-B7D9-6E6531C8E0A8}"/>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328324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8"/>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smtClean="0"/>
              <a:t>‹#›</a:t>
            </a:fld>
            <a:endParaRPr lang="en-US"/>
          </a:p>
        </p:txBody>
      </p:sp>
      <p:sp>
        <p:nvSpPr>
          <p:cNvPr id="4" name="Google Shape;20;p4">
            <a:extLst>
              <a:ext uri="{FF2B5EF4-FFF2-40B4-BE49-F238E27FC236}">
                <a16:creationId xmlns:a16="http://schemas.microsoft.com/office/drawing/2014/main" xmlns="" id="{866938FD-48A8-C945-8F8D-948D6ACBB765}"/>
              </a:ext>
            </a:extLst>
          </p:cNvPr>
          <p:cNvSpPr/>
          <p:nvPr/>
        </p:nvSpPr>
        <p:spPr>
          <a:xfrm rot="5400000">
            <a:off x="-3137554" y="3137552"/>
            <a:ext cx="6858002" cy="582894"/>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816011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56" name="Google Shape;56;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57" name="Google Shape;57;p1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smtClean="0"/>
              <a:t>‹#›</a:t>
            </a:fld>
            <a:endParaRPr lang="en-US"/>
          </a:p>
        </p:txBody>
      </p:sp>
      <p:sp>
        <p:nvSpPr>
          <p:cNvPr id="7" name="Google Shape;20;p4">
            <a:extLst>
              <a:ext uri="{FF2B5EF4-FFF2-40B4-BE49-F238E27FC236}">
                <a16:creationId xmlns:a16="http://schemas.microsoft.com/office/drawing/2014/main" xmlns="" id="{EE238881-7684-6E45-838B-2C5185AA693E}"/>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823019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61" name="Google Shape;61;p12"/>
          <p:cNvSpPr txBox="1">
            <a:spLocks noGrp="1"/>
          </p:cNvSpPr>
          <p:nvPr>
            <p:ph type="body" idx="1"/>
          </p:nvPr>
        </p:nvSpPr>
        <p:spPr>
          <a:xfrm rot="5400000">
            <a:off x="1799432" y="-596105"/>
            <a:ext cx="5811838" cy="77343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62" name="Google Shape;62;p12"/>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smtClean="0"/>
              <a:t>‹#›</a:t>
            </a:fld>
            <a:endParaRPr lang="en-US"/>
          </a:p>
        </p:txBody>
      </p:sp>
      <p:sp>
        <p:nvSpPr>
          <p:cNvPr id="8" name="Google Shape;20;p4">
            <a:extLst>
              <a:ext uri="{FF2B5EF4-FFF2-40B4-BE49-F238E27FC236}">
                <a16:creationId xmlns:a16="http://schemas.microsoft.com/office/drawing/2014/main" xmlns="" id="{52CFC662-DA86-E347-B571-4CAF57F1AA26}"/>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944884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5"/>
        <p:cNvGrpSpPr/>
        <p:nvPr/>
      </p:nvGrpSpPr>
      <p:grpSpPr>
        <a:xfrm>
          <a:off x="0" y="0"/>
          <a:ext cx="0" cy="0"/>
          <a:chOff x="0" y="0"/>
          <a:chExt cx="0" cy="0"/>
        </a:xfrm>
      </p:grpSpPr>
      <p:sp>
        <p:nvSpPr>
          <p:cNvPr id="26" name="Google Shape;26;p50"/>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27" name="Google Shape;27;p5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81000" algn="l">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55600" algn="l">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42900"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42900"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42900"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28" name="Google Shape;28;p5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81000" algn="l">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55600" algn="l">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42900"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42900"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42900"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29" name="Google Shape;29;p50"/>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23347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7FB">
            <a:alpha val="8000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dirty="0"/>
          </a:p>
        </p:txBody>
      </p:sp>
      <p:sp>
        <p:nvSpPr>
          <p:cNvPr id="8" name="Google Shape;8;p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07604028"/>
      </p:ext>
    </p:extLst>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565150" marR="0" lvl="0" indent="-514350" algn="l" rtl="0" eaLnBrk="1" hangingPunct="1">
        <a:lnSpc>
          <a:spcPct val="100000"/>
        </a:lnSpc>
        <a:spcBef>
          <a:spcPts val="0"/>
        </a:spcBef>
        <a:spcAft>
          <a:spcPts val="0"/>
        </a:spcAft>
        <a:buClr>
          <a:srgbClr val="000000"/>
        </a:buClr>
        <a:buSzPct val="75000"/>
        <a:buFont typeface="+mj-lt"/>
        <a:buAutoNum type="arabicPeriod"/>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arget="../media/image5.jpeg" Type="http://schemas.openxmlformats.org/officeDocument/2006/relationships/image"/><Relationship Id="rId2" Target="../notesSlides/notesSlide12.xml" Type="http://schemas.openxmlformats.org/officeDocument/2006/relationships/notesSlide"/><Relationship Id="rId1" Target="../slideLayouts/slideLayout3.xml" Type="http://schemas.openxmlformats.org/officeDocument/2006/relationships/slideLayout"/></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slide" Target="slide39.xml"/><Relationship Id="rId4" Type="http://schemas.openxmlformats.org/officeDocument/2006/relationships/slide" Target="slide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
          <p:cNvSpPr txBox="1">
            <a:spLocks noGrp="1"/>
          </p:cNvSpPr>
          <p:nvPr>
            <p:ph type="ctrTitle"/>
          </p:nvPr>
        </p:nvSpPr>
        <p:spPr>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F1F7FB"/>
              </a:buClr>
              <a:buSzPts val="5500"/>
              <a:buFont typeface="Century Gothic"/>
              <a:buNone/>
            </a:pPr>
            <a:r>
              <a:rPr lang="en-US"/>
              <a:t>Principles of Management</a:t>
            </a:r>
            <a:endParaRPr/>
          </a:p>
        </p:txBody>
      </p:sp>
      <p:sp>
        <p:nvSpPr>
          <p:cNvPr id="70" name="Google Shape;70;p1"/>
          <p:cNvSpPr txBox="1">
            <a:spLocks noGrp="1"/>
          </p:cNvSpPr>
          <p:nvPr>
            <p:ph type="subTitle" idx="1"/>
          </p:nvPr>
        </p:nvSpPr>
        <p:spPr>
          <a:prstGeom prst="rect">
            <a:avLst/>
          </a:prstGeom>
          <a:noFill/>
          <a:ln>
            <a:noFill/>
          </a:ln>
        </p:spPr>
        <p:txBody>
          <a:bodyPr spcFirstLastPara="1" wrap="square" lIns="91425" tIns="45700" rIns="91425" bIns="45700" anchor="t" anchorCtr="0">
            <a:noAutofit/>
          </a:bodyPr>
          <a:lstStyle/>
          <a:p>
            <a:pPr marL="457200" marR="0" lvl="0" indent="-406400" algn="ctr" rtl="0">
              <a:lnSpc>
                <a:spcPct val="90000"/>
              </a:lnSpc>
              <a:spcBef>
                <a:spcPts val="750"/>
              </a:spcBef>
              <a:spcAft>
                <a:spcPts val="0"/>
              </a:spcAft>
              <a:buClr>
                <a:srgbClr val="F1F7FB"/>
              </a:buClr>
              <a:buSzPts val="2400"/>
              <a:buFont typeface="Arial"/>
              <a:buNone/>
            </a:pPr>
            <a:r>
              <a:rPr lang="en-US"/>
              <a:t>Module 12: The Individual and the Organization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Agreeableness</a:t>
            </a:r>
            <a:endParaRPr/>
          </a:p>
        </p:txBody>
      </p:sp>
      <p:sp>
        <p:nvSpPr>
          <p:cNvPr id="131" name="Google Shape;131;p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a:t>Advantages</a:t>
            </a:r>
            <a:endParaRPr/>
          </a:p>
          <a:p>
            <a:pPr marL="685800" lvl="1" indent="-285750" algn="l" rtl="0">
              <a:lnSpc>
                <a:spcPct val="90000"/>
              </a:lnSpc>
              <a:spcBef>
                <a:spcPts val="375"/>
              </a:spcBef>
              <a:spcAft>
                <a:spcPts val="0"/>
              </a:spcAft>
              <a:buSzPts val="2400"/>
              <a:buChar char="•"/>
            </a:pPr>
            <a:r>
              <a:rPr lang="en-US"/>
              <a:t>Often display high willingness to help others at work and display good organizational citizenship behaviors</a:t>
            </a:r>
            <a:endParaRPr/>
          </a:p>
          <a:p>
            <a:pPr marL="685800" lvl="1" indent="-285750" algn="l" rtl="0">
              <a:lnSpc>
                <a:spcPct val="90000"/>
              </a:lnSpc>
              <a:spcBef>
                <a:spcPts val="375"/>
              </a:spcBef>
              <a:spcAft>
                <a:spcPts val="0"/>
              </a:spcAft>
              <a:buSzPts val="2400"/>
              <a:buChar char="•"/>
            </a:pPr>
            <a:r>
              <a:rPr lang="en-US"/>
              <a:t>Create fair environments when in management positions</a:t>
            </a:r>
            <a:endParaRPr/>
          </a:p>
          <a:p>
            <a:pPr marL="685800" lvl="1" indent="-285750" algn="l" rtl="0">
              <a:lnSpc>
                <a:spcPct val="90000"/>
              </a:lnSpc>
              <a:spcBef>
                <a:spcPts val="375"/>
              </a:spcBef>
              <a:spcAft>
                <a:spcPts val="0"/>
              </a:spcAft>
              <a:buSzPts val="2400"/>
              <a:buChar char="•"/>
            </a:pPr>
            <a:r>
              <a:rPr lang="en-US"/>
              <a:t>Work well in team settings</a:t>
            </a:r>
            <a:endParaRPr/>
          </a:p>
          <a:p>
            <a:pPr marL="342900" marR="0" lvl="0" indent="-304800" algn="l" rtl="0">
              <a:lnSpc>
                <a:spcPct val="90000"/>
              </a:lnSpc>
              <a:spcBef>
                <a:spcPts val="750"/>
              </a:spcBef>
              <a:spcAft>
                <a:spcPts val="0"/>
              </a:spcAft>
              <a:buClr>
                <a:schemeClr val="dk1"/>
              </a:buClr>
              <a:buSzPts val="2800"/>
              <a:buFont typeface="Arial"/>
              <a:buChar char="•"/>
            </a:pPr>
            <a:r>
              <a:rPr lang="en-US"/>
              <a:t>Disadvantage</a:t>
            </a:r>
            <a:endParaRPr/>
          </a:p>
          <a:p>
            <a:pPr marL="685800" lvl="1" indent="-285750" algn="l" rtl="0">
              <a:lnSpc>
                <a:spcPct val="90000"/>
              </a:lnSpc>
              <a:spcBef>
                <a:spcPts val="375"/>
              </a:spcBef>
              <a:spcAft>
                <a:spcPts val="0"/>
              </a:spcAft>
              <a:buSzPts val="2400"/>
              <a:buChar char="•"/>
            </a:pPr>
            <a:r>
              <a:rPr lang="en-US"/>
              <a:t>Might be hesitant to engage in constructive criticism and encourage change, even when it is needed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Neuroticism </a:t>
            </a:r>
            <a:endParaRPr/>
          </a:p>
        </p:txBody>
      </p:sp>
      <p:sp>
        <p:nvSpPr>
          <p:cNvPr id="138" name="Google Shape;138;p1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a:t>Advantages</a:t>
            </a:r>
            <a:endParaRPr/>
          </a:p>
          <a:p>
            <a:pPr marL="685800" lvl="1" indent="-285750" algn="l" rtl="0">
              <a:lnSpc>
                <a:spcPct val="90000"/>
              </a:lnSpc>
              <a:spcBef>
                <a:spcPts val="375"/>
              </a:spcBef>
              <a:spcAft>
                <a:spcPts val="0"/>
              </a:spcAft>
              <a:buSzPts val="2400"/>
              <a:buChar char="•"/>
            </a:pPr>
            <a:r>
              <a:rPr lang="en-US"/>
              <a:t>Might be hesitant to engage in constructive criticism and encourage change, even when it is needed</a:t>
            </a:r>
            <a:endParaRPr/>
          </a:p>
          <a:p>
            <a:pPr marL="685800" lvl="1" indent="-285750" algn="l" rtl="0">
              <a:lnSpc>
                <a:spcPct val="90000"/>
              </a:lnSpc>
              <a:spcBef>
                <a:spcPts val="375"/>
              </a:spcBef>
              <a:spcAft>
                <a:spcPts val="0"/>
              </a:spcAft>
              <a:buSzPts val="2400"/>
              <a:buChar char="•"/>
            </a:pPr>
            <a:r>
              <a:rPr lang="en-US"/>
              <a:t>Tendency to analyze self and world more realistically</a:t>
            </a:r>
            <a:endParaRPr/>
          </a:p>
          <a:p>
            <a:pPr marL="685800" lvl="1" indent="-285750" algn="l" rtl="0">
              <a:lnSpc>
                <a:spcPct val="90000"/>
              </a:lnSpc>
              <a:spcBef>
                <a:spcPts val="375"/>
              </a:spcBef>
              <a:spcAft>
                <a:spcPts val="0"/>
              </a:spcAft>
              <a:buSzPts val="2400"/>
              <a:buChar char="•"/>
            </a:pPr>
            <a:r>
              <a:rPr lang="en-US"/>
              <a:t>High tendencies towards job dissatisfaction and intention to leave their jobs</a:t>
            </a:r>
            <a:endParaRPr/>
          </a:p>
          <a:p>
            <a:pPr marL="342900" marR="0" lvl="0" indent="-304800" algn="l" rtl="0">
              <a:lnSpc>
                <a:spcPct val="90000"/>
              </a:lnSpc>
              <a:spcBef>
                <a:spcPts val="750"/>
              </a:spcBef>
              <a:spcAft>
                <a:spcPts val="0"/>
              </a:spcAft>
              <a:buClr>
                <a:schemeClr val="dk1"/>
              </a:buClr>
              <a:buSzPts val="2800"/>
              <a:buFont typeface="Arial"/>
              <a:buChar char="•"/>
            </a:pPr>
            <a:r>
              <a:rPr lang="en-US"/>
              <a:t>Disadvantage</a:t>
            </a:r>
            <a:endParaRPr/>
          </a:p>
          <a:p>
            <a:pPr marL="685800" lvl="1" indent="-285750" algn="l" rtl="0">
              <a:lnSpc>
                <a:spcPct val="90000"/>
              </a:lnSpc>
              <a:spcBef>
                <a:spcPts val="375"/>
              </a:spcBef>
              <a:spcAft>
                <a:spcPts val="0"/>
              </a:spcAft>
              <a:buSzPts val="2400"/>
              <a:buChar char="•"/>
            </a:pPr>
            <a:r>
              <a:rPr lang="en-US"/>
              <a:t>Tend to create unfair environments when in leadership positions</a:t>
            </a:r>
            <a:endParaR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Shape 143"/>
        <p:cNvGrpSpPr/>
        <p:nvPr/>
      </p:nvGrpSpPr>
      <p:grpSpPr>
        <a:xfrm>
          <a:off x="0" y="0"/>
          <a:ext cx="0" cy="0"/>
          <a:chOff x="0" y="0"/>
          <a:chExt cx="0" cy="0"/>
        </a:xfrm>
      </p:grpSpPr>
      <p:sp>
        <p:nvSpPr>
          <p:cNvPr id="144" name="Google Shape;144;p12"/>
          <p:cNvSpPr txBox="1">
            <a:spLocks noGrp="1"/>
          </p:cNvSpPr>
          <p:nvPr>
            <p:ph type="title"/>
          </p:nvPr>
        </p:nvSpPr>
        <p:spPr>
          <a:prstGeom prst="rect">
            <a:avLst/>
          </a:prstGeom>
          <a:noFill/>
          <a:ln>
            <a:noFill/>
          </a:ln>
        </p:spPr>
        <p:txBody>
          <a:bodyPr anchor="ctr" anchorCtr="0" bIns="45700" lIns="91425" rIns="91425" spcFirstLastPara="1" tIns="45700" wrap="square">
            <a:noAutofit/>
          </a:bodyPr>
          <a:lstStyle/>
          <a:p>
            <a:pPr algn="l" indent="0" lvl="0" marL="0" marR="0" rtl="0">
              <a:lnSpc>
                <a:spcPct val="90000"/>
              </a:lnSpc>
              <a:spcBef>
                <a:spcPts val="0"/>
              </a:spcBef>
              <a:spcAft>
                <a:spcPts val="0"/>
              </a:spcAft>
              <a:buClr>
                <a:schemeClr val="dk1"/>
              </a:buClr>
              <a:buSzPts val="4400"/>
              <a:buFont typeface="Century Gothic"/>
              <a:buNone/>
            </a:pPr>
            <a:r>
              <a:rPr lang="en-US"/>
              <a:t>Myers-Briggs Type Indicator (MBTI)</a:t>
            </a:r>
            <a:endParaRPr/>
          </a:p>
        </p:txBody>
      </p:sp>
      <p:sp>
        <p:nvSpPr>
          <p:cNvPr id="145" name="Google Shape;145;p12"/>
          <p:cNvSpPr txBox="1">
            <a:spLocks noGrp="1"/>
          </p:cNvSpPr>
          <p:nvPr>
            <p:ph idx="1" type="body"/>
          </p:nvPr>
        </p:nvSpPr>
        <p:spPr>
          <a:xfrm>
            <a:off x="838200" y="1825625"/>
            <a:ext cx="5989320" cy="4351338"/>
          </a:xfrm>
          <a:prstGeom prst="rect">
            <a:avLst/>
          </a:prstGeom>
          <a:noFill/>
          <a:ln>
            <a:noFill/>
          </a:ln>
        </p:spPr>
        <p:txBody>
          <a:bodyPr anchor="t" anchorCtr="0" bIns="45700" lIns="91425" rIns="91425" spcFirstLastPara="1" tIns="45700" wrap="square">
            <a:noAutofit/>
          </a:bodyPr>
          <a:lstStyle/>
          <a:p>
            <a:pPr algn="l" indent="-304800" lvl="0" marL="342900" marR="0" rtl="0">
              <a:lnSpc>
                <a:spcPct val="90000"/>
              </a:lnSpc>
              <a:spcBef>
                <a:spcPts val="750"/>
              </a:spcBef>
              <a:spcAft>
                <a:spcPts val="0"/>
              </a:spcAft>
              <a:buClr>
                <a:schemeClr val="dk1"/>
              </a:buClr>
              <a:buSzPts val="2800"/>
              <a:buFont typeface="Arial"/>
              <a:buChar char="•"/>
            </a:pPr>
            <a:r>
              <a:rPr dirty="0" lang="en-US"/>
              <a:t>Common tool designed for use in identifying an individual’s personality type- relies on psychological theories of Carl Jung</a:t>
            </a:r>
            <a:endParaRPr dirty="0"/>
          </a:p>
          <a:p>
            <a:pPr algn="l" indent="-304800" lvl="0" marL="342900" marR="0" rtl="0">
              <a:lnSpc>
                <a:spcPct val="90000"/>
              </a:lnSpc>
              <a:spcBef>
                <a:spcPts val="750"/>
              </a:spcBef>
              <a:spcAft>
                <a:spcPts val="0"/>
              </a:spcAft>
              <a:buClr>
                <a:schemeClr val="dk1"/>
              </a:buClr>
              <a:buSzPts val="2800"/>
              <a:buFont typeface="Arial"/>
              <a:buChar char="•"/>
            </a:pPr>
            <a:r>
              <a:rPr dirty="0" lang="en-US"/>
              <a:t>Basic assumption that individuals fall into fairly distinct classes or types</a:t>
            </a:r>
            <a:endParaRPr dirty="0"/>
          </a:p>
          <a:p>
            <a:pPr algn="l" indent="-304800" lvl="0" marL="342900" marR="0" rtl="0">
              <a:lnSpc>
                <a:spcPct val="90000"/>
              </a:lnSpc>
              <a:spcBef>
                <a:spcPts val="750"/>
              </a:spcBef>
              <a:spcAft>
                <a:spcPts val="0"/>
              </a:spcAft>
              <a:buClr>
                <a:schemeClr val="dk1"/>
              </a:buClr>
              <a:buSzPts val="2800"/>
              <a:buFont typeface="Arial"/>
              <a:buChar char="•"/>
            </a:pPr>
            <a:r>
              <a:rPr dirty="0" lang="en-US"/>
              <a:t>Individuals characterized by:</a:t>
            </a:r>
            <a:endParaRPr dirty="0"/>
          </a:p>
          <a:p>
            <a:pPr algn="l" indent="-285750" lvl="1" marL="685800" rtl="0">
              <a:lnSpc>
                <a:spcPct val="90000"/>
              </a:lnSpc>
              <a:spcBef>
                <a:spcPts val="375"/>
              </a:spcBef>
              <a:spcAft>
                <a:spcPts val="0"/>
              </a:spcAft>
              <a:buSzPts val="2400"/>
              <a:buChar char="•"/>
            </a:pPr>
            <a:r>
              <a:rPr dirty="0" lang="en-US"/>
              <a:t>Extraversion (E) or Introversion (I)</a:t>
            </a:r>
            <a:endParaRPr dirty="0"/>
          </a:p>
          <a:p>
            <a:pPr algn="l" indent="-285750" lvl="1" marL="685800" rtl="0">
              <a:lnSpc>
                <a:spcPct val="90000"/>
              </a:lnSpc>
              <a:spcBef>
                <a:spcPts val="375"/>
              </a:spcBef>
              <a:spcAft>
                <a:spcPts val="0"/>
              </a:spcAft>
              <a:buSzPts val="2400"/>
              <a:buChar char="•"/>
            </a:pPr>
            <a:r>
              <a:rPr dirty="0" lang="en-US"/>
              <a:t>Sensing (S) or Intuition (N)</a:t>
            </a:r>
            <a:endParaRPr dirty="0"/>
          </a:p>
          <a:p>
            <a:pPr algn="l" indent="-285750" lvl="1" marL="685800" rtl="0">
              <a:lnSpc>
                <a:spcPct val="90000"/>
              </a:lnSpc>
              <a:spcBef>
                <a:spcPts val="375"/>
              </a:spcBef>
              <a:spcAft>
                <a:spcPts val="0"/>
              </a:spcAft>
              <a:buSzPts val="2400"/>
              <a:buChar char="•"/>
            </a:pPr>
            <a:r>
              <a:rPr dirty="0" lang="en-US"/>
              <a:t>Thinking (T) or Feeling (F)</a:t>
            </a:r>
            <a:endParaRPr dirty="0"/>
          </a:p>
          <a:p>
            <a:pPr algn="l" indent="-285750" lvl="1" marL="685800" rtl="0">
              <a:lnSpc>
                <a:spcPct val="90000"/>
              </a:lnSpc>
              <a:spcBef>
                <a:spcPts val="375"/>
              </a:spcBef>
              <a:spcAft>
                <a:spcPts val="0"/>
              </a:spcAft>
              <a:buSzPts val="2400"/>
              <a:buChar char="•"/>
            </a:pPr>
            <a:r>
              <a:rPr dirty="0" lang="en-US"/>
              <a:t>Judging (J) or Perceiving (P)</a:t>
            </a:r>
            <a:endParaRPr dirty="0"/>
          </a:p>
          <a:p>
            <a:pPr algn="l" indent="-133350" lvl="1" marL="685800" rtl="0">
              <a:lnSpc>
                <a:spcPct val="90000"/>
              </a:lnSpc>
              <a:spcBef>
                <a:spcPts val="375"/>
              </a:spcBef>
              <a:spcAft>
                <a:spcPts val="0"/>
              </a:spcAft>
              <a:buSzPts val="2400"/>
              <a:buNone/>
            </a:pPr>
            <a:endParaRPr dirty="0"/>
          </a:p>
        </p:txBody>
      </p:sp>
      <p:pic>
        <p:nvPicPr>
          <p:cNvPr descr="A graphic explaining the Myers-Briggs Type Indicator in more detail." id="146" name="Google Shape;146;p12"/>
          <p:cNvPicPr preferRelativeResize="0"/>
          <p:nvPr/>
        </p:nvPicPr>
        <p:blipFill rotWithShape="1">
          <a:blip r:embed="rId3">
            <a:alphaModFix/>
          </a:blip>
          <a:srcRect b="116" l="181" r="29" t="259"/>
          <a:stretch/>
        </p:blipFill>
        <p:spPr>
          <a:xfrm>
            <a:off x="6921500" y="1825625"/>
            <a:ext cx="4432300" cy="4385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MBTI: Disadvantages</a:t>
            </a:r>
            <a:endParaRPr/>
          </a:p>
        </p:txBody>
      </p:sp>
      <p:sp>
        <p:nvSpPr>
          <p:cNvPr id="153" name="Google Shape;153;p1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a:t>Lack of scientific evidence</a:t>
            </a:r>
            <a:endParaRPr/>
          </a:p>
          <a:p>
            <a:pPr marL="342900" marR="0" lvl="0" indent="-304800" algn="l" rtl="0">
              <a:lnSpc>
                <a:spcPct val="90000"/>
              </a:lnSpc>
              <a:spcBef>
                <a:spcPts val="750"/>
              </a:spcBef>
              <a:spcAft>
                <a:spcPts val="0"/>
              </a:spcAft>
              <a:buClr>
                <a:schemeClr val="dk1"/>
              </a:buClr>
              <a:buSzPts val="2800"/>
              <a:buFont typeface="Arial"/>
              <a:buChar char="•"/>
            </a:pPr>
            <a:r>
              <a:rPr lang="en-US"/>
              <a:t>Divides individuals into different classes for each category, not indicating how strong an individual’s preference is towards that end of the spectrum</a:t>
            </a:r>
            <a:endParaRPr/>
          </a:p>
          <a:p>
            <a:pPr marL="342900" marR="0" lvl="0" indent="-304800" algn="l" rtl="0">
              <a:lnSpc>
                <a:spcPct val="90000"/>
              </a:lnSpc>
              <a:spcBef>
                <a:spcPts val="750"/>
              </a:spcBef>
              <a:spcAft>
                <a:spcPts val="0"/>
              </a:spcAft>
              <a:buClr>
                <a:schemeClr val="dk1"/>
              </a:buClr>
              <a:buSzPts val="2800"/>
              <a:buFont typeface="Arial"/>
              <a:buChar char="•"/>
            </a:pPr>
            <a:r>
              <a:rPr lang="en-US"/>
              <a:t>Reliability and stability- as much as 50% of individual’s MBTI classification will change from test to test</a:t>
            </a:r>
            <a:endParaRPr/>
          </a:p>
          <a:p>
            <a:pPr marL="342900" marR="0" lvl="0" indent="-304800" algn="l" rtl="0">
              <a:lnSpc>
                <a:spcPct val="90000"/>
              </a:lnSpc>
              <a:spcBef>
                <a:spcPts val="750"/>
              </a:spcBef>
              <a:spcAft>
                <a:spcPts val="0"/>
              </a:spcAft>
              <a:buClr>
                <a:schemeClr val="dk1"/>
              </a:buClr>
              <a:buSzPts val="2800"/>
              <a:buFont typeface="Arial"/>
              <a:buChar char="•"/>
            </a:pPr>
            <a:r>
              <a:rPr lang="en-US"/>
              <a:t>Warn strongly against use for purposes of hiring or promoting employees- intended as a learning tool and to help better understand oneself</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Values</a:t>
            </a:r>
            <a:endParaRPr/>
          </a:p>
        </p:txBody>
      </p:sp>
      <p:sp>
        <p:nvSpPr>
          <p:cNvPr id="160" name="Google Shape;160;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dirty="0"/>
              <a:t>Terminal values: End goals that people hope to reach in life</a:t>
            </a:r>
            <a:endParaRPr dirty="0"/>
          </a:p>
          <a:p>
            <a:pPr marL="342900" marR="0" lvl="0" indent="-304800" algn="l" rtl="0">
              <a:lnSpc>
                <a:spcPct val="90000"/>
              </a:lnSpc>
              <a:spcBef>
                <a:spcPts val="750"/>
              </a:spcBef>
              <a:spcAft>
                <a:spcPts val="0"/>
              </a:spcAft>
              <a:buClr>
                <a:schemeClr val="dk1"/>
              </a:buClr>
              <a:buSzPts val="2800"/>
              <a:buFont typeface="Arial"/>
              <a:buChar char="•"/>
            </a:pPr>
            <a:r>
              <a:rPr lang="en-US" dirty="0"/>
              <a:t>Instrumental values: Modes of conduct considered appropriate and right (honesty, integrity, ambition)</a:t>
            </a:r>
            <a:endParaRPr dirty="0"/>
          </a:p>
          <a:p>
            <a:pPr marL="342900" marR="0" lvl="0" indent="-304800" algn="l" rtl="0">
              <a:lnSpc>
                <a:spcPct val="90000"/>
              </a:lnSpc>
              <a:spcBef>
                <a:spcPts val="750"/>
              </a:spcBef>
              <a:spcAft>
                <a:spcPts val="0"/>
              </a:spcAft>
              <a:buClr>
                <a:schemeClr val="dk1"/>
              </a:buClr>
              <a:buSzPts val="2800"/>
              <a:buFont typeface="Arial"/>
              <a:buChar char="•"/>
            </a:pPr>
            <a:r>
              <a:rPr lang="en-US" dirty="0"/>
              <a:t>Businesses use attributes to identify the best fit for employees and potential future employees</a:t>
            </a:r>
            <a:endParaRPr dirty="0"/>
          </a:p>
          <a:p>
            <a:pPr marL="342900" marR="0" lvl="0" indent="-304800" algn="l" rtl="0">
              <a:lnSpc>
                <a:spcPct val="90000"/>
              </a:lnSpc>
              <a:spcBef>
                <a:spcPts val="750"/>
              </a:spcBef>
              <a:spcAft>
                <a:spcPts val="0"/>
              </a:spcAft>
              <a:buClr>
                <a:schemeClr val="dk1"/>
              </a:buClr>
              <a:buSzPts val="2800"/>
              <a:buFont typeface="Arial"/>
              <a:buChar char="•"/>
            </a:pPr>
            <a:r>
              <a:rPr lang="en-US" dirty="0"/>
              <a:t>Wise business practice: To try to match individuals with optimum role in light of their personality and values</a:t>
            </a:r>
            <a:endParaRPr dirty="0"/>
          </a:p>
          <a:p>
            <a:pPr marL="342900" marR="0" lvl="0" indent="-127000" algn="l" rtl="0">
              <a:lnSpc>
                <a:spcPct val="90000"/>
              </a:lnSpc>
              <a:spcBef>
                <a:spcPts val="750"/>
              </a:spcBef>
              <a:spcAft>
                <a:spcPts val="0"/>
              </a:spcAft>
              <a:buClr>
                <a:schemeClr val="dk1"/>
              </a:buClr>
              <a:buSzPts val="2800"/>
              <a:buFont typeface="Arial"/>
              <a:buNone/>
            </a:pPr>
            <a:endParaRPr dirty="0"/>
          </a:p>
        </p:txBody>
      </p:sp>
      <p:pic>
        <p:nvPicPr>
          <p:cNvPr id="161" name="Google Shape;161;p14" descr="Working from a home office is becoming a more common part of business."/>
          <p:cNvPicPr preferRelativeResize="0"/>
          <p:nvPr/>
        </p:nvPicPr>
        <p:blipFill rotWithShape="1">
          <a:blip r:embed="rId3">
            <a:alphaModFix/>
          </a:blip>
          <a:srcRect/>
          <a:stretch/>
        </p:blipFill>
        <p:spPr>
          <a:xfrm>
            <a:off x="6172200" y="2054225"/>
            <a:ext cx="5181600" cy="3454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Values and Role Application</a:t>
            </a:r>
            <a:endParaRPr/>
          </a:p>
        </p:txBody>
      </p:sp>
      <p:graphicFrame>
        <p:nvGraphicFramePr>
          <p:cNvPr id="167" name="Google Shape;167;p15" descr="Universalism: cultural analyst and advisor for a company expanding its activities into new and foreign markets. Benevolence: focused on organizing activities giving back to company's local community. Security: risk analysis and contingency planning." title="Slide 12"/>
          <p:cNvGraphicFramePr/>
          <p:nvPr/>
        </p:nvGraphicFramePr>
        <p:xfrm>
          <a:off x="838200" y="1825625"/>
          <a:ext cx="10315825" cy="3148735"/>
        </p:xfrm>
        <a:graphic>
          <a:graphicData uri="http://schemas.openxmlformats.org/drawingml/2006/table">
            <a:tbl>
              <a:tblPr firstRow="1" bandRow="1">
                <a:noFill/>
                <a:tableStyleId>{B362F2E6-8C00-48FE-AA5C-2A2F85C8A4F1}</a:tableStyleId>
              </a:tblPr>
              <a:tblGrid>
                <a:gridCol w="3635375">
                  <a:extLst>
                    <a:ext uri="{9D8B030D-6E8A-4147-A177-3AD203B41FA5}">
                      <a16:colId xmlns:a16="http://schemas.microsoft.com/office/drawing/2014/main" xmlns="" val="20000"/>
                    </a:ext>
                  </a:extLst>
                </a:gridCol>
                <a:gridCol w="6680450">
                  <a:extLst>
                    <a:ext uri="{9D8B030D-6E8A-4147-A177-3AD203B41FA5}">
                      <a16:colId xmlns:a16="http://schemas.microsoft.com/office/drawing/2014/main" xmlns="" val="20001"/>
                    </a:ext>
                  </a:extLst>
                </a:gridCol>
              </a:tblGrid>
              <a:tr h="592850">
                <a:tc>
                  <a:txBody>
                    <a:bodyPr/>
                    <a:lstStyle/>
                    <a:p>
                      <a:pPr marL="0" marR="0" lvl="0" indent="0" algn="l" rtl="0">
                        <a:lnSpc>
                          <a:spcPct val="100000"/>
                        </a:lnSpc>
                        <a:spcBef>
                          <a:spcPts val="0"/>
                        </a:spcBef>
                        <a:spcAft>
                          <a:spcPts val="0"/>
                        </a:spcAft>
                        <a:buNone/>
                      </a:pPr>
                      <a:r>
                        <a:rPr lang="en-US" sz="2400" u="none" strike="noStrike" cap="none">
                          <a:latin typeface="Century Gothic"/>
                          <a:ea typeface="Century Gothic"/>
                          <a:cs typeface="Century Gothic"/>
                          <a:sym typeface="Century Gothic"/>
                        </a:rPr>
                        <a:t>Value</a:t>
                      </a:r>
                      <a:endParaRPr/>
                    </a:p>
                  </a:txBody>
                  <a:tcPr marL="91450" marR="91450" marT="45725" marB="45725"/>
                </a:tc>
                <a:tc>
                  <a:txBody>
                    <a:bodyPr/>
                    <a:lstStyle/>
                    <a:p>
                      <a:pPr marL="0" marR="0" lvl="0" indent="0" algn="l" rtl="0">
                        <a:lnSpc>
                          <a:spcPct val="100000"/>
                        </a:lnSpc>
                        <a:spcBef>
                          <a:spcPts val="0"/>
                        </a:spcBef>
                        <a:spcAft>
                          <a:spcPts val="0"/>
                        </a:spcAft>
                        <a:buNone/>
                      </a:pPr>
                      <a:r>
                        <a:rPr lang="en-US" sz="2400" u="none" strike="noStrike" cap="none">
                          <a:latin typeface="Century Gothic"/>
                          <a:ea typeface="Century Gothic"/>
                          <a:cs typeface="Century Gothic"/>
                          <a:sym typeface="Century Gothic"/>
                        </a:rPr>
                        <a:t>Example of Role Application </a:t>
                      </a:r>
                      <a:endParaRPr/>
                    </a:p>
                  </a:txBody>
                  <a:tcPr marL="91450" marR="91450" marT="45725" marB="45725"/>
                </a:tc>
                <a:extLst>
                  <a:ext uri="{0D108BD9-81ED-4DB2-BD59-A6C34878D82A}">
                    <a16:rowId xmlns:a16="http://schemas.microsoft.com/office/drawing/2014/main" xmlns="" val="10000"/>
                  </a:ext>
                </a:extLst>
              </a:tr>
              <a:tr h="1201025">
                <a:tc>
                  <a:txBody>
                    <a:bodyPr/>
                    <a:lstStyle/>
                    <a:p>
                      <a:pPr marL="0" marR="0" lvl="0" indent="0" algn="l" rtl="0">
                        <a:lnSpc>
                          <a:spcPct val="100000"/>
                        </a:lnSpc>
                        <a:spcBef>
                          <a:spcPts val="0"/>
                        </a:spcBef>
                        <a:spcAft>
                          <a:spcPts val="0"/>
                        </a:spcAft>
                        <a:buNone/>
                      </a:pPr>
                      <a:r>
                        <a:rPr lang="en-US" sz="2200" u="none" strike="noStrike" cap="none">
                          <a:latin typeface="Century Gothic"/>
                          <a:ea typeface="Century Gothic"/>
                          <a:cs typeface="Century Gothic"/>
                          <a:sym typeface="Century Gothic"/>
                        </a:rPr>
                        <a:t>Universalism</a:t>
                      </a:r>
                      <a:endParaRPr/>
                    </a:p>
                  </a:txBody>
                  <a:tcPr marL="91450" marR="91450" marT="45725" marB="45725"/>
                </a:tc>
                <a:tc>
                  <a:txBody>
                    <a:bodyPr/>
                    <a:lstStyle/>
                    <a:p>
                      <a:pPr marL="0" marR="0" lvl="0" indent="0" algn="l" rtl="0">
                        <a:lnSpc>
                          <a:spcPct val="100000"/>
                        </a:lnSpc>
                        <a:spcBef>
                          <a:spcPts val="0"/>
                        </a:spcBef>
                        <a:spcAft>
                          <a:spcPts val="0"/>
                        </a:spcAft>
                        <a:buNone/>
                      </a:pPr>
                      <a:r>
                        <a:rPr lang="en-US" sz="2200" b="0" i="0" u="none" strike="noStrike" cap="none">
                          <a:solidFill>
                            <a:schemeClr val="dk1"/>
                          </a:solidFill>
                          <a:latin typeface="Century Gothic"/>
                          <a:ea typeface="Century Gothic"/>
                          <a:cs typeface="Century Gothic"/>
                          <a:sym typeface="Century Gothic"/>
                        </a:rPr>
                        <a:t>Cultural analyst and advisor for a company expanding its activities into new and foreign markets.</a:t>
                      </a:r>
                      <a:endParaRPr sz="2200" b="0" u="none" strike="noStrike" cap="none">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xmlns="" val="10001"/>
                  </a:ext>
                </a:extLst>
              </a:tr>
              <a:tr h="592850">
                <a:tc>
                  <a:txBody>
                    <a:bodyPr/>
                    <a:lstStyle/>
                    <a:p>
                      <a:pPr marL="0" marR="0" lvl="0" indent="0" algn="l" rtl="0">
                        <a:lnSpc>
                          <a:spcPct val="100000"/>
                        </a:lnSpc>
                        <a:spcBef>
                          <a:spcPts val="0"/>
                        </a:spcBef>
                        <a:spcAft>
                          <a:spcPts val="0"/>
                        </a:spcAft>
                        <a:buNone/>
                      </a:pPr>
                      <a:r>
                        <a:rPr lang="en-US" sz="2200" u="none" strike="noStrike" cap="none" dirty="0">
                          <a:latin typeface="Century Gothic"/>
                          <a:ea typeface="Century Gothic"/>
                          <a:cs typeface="Century Gothic"/>
                          <a:sym typeface="Century Gothic"/>
                        </a:rPr>
                        <a:t>Benevolence</a:t>
                      </a:r>
                      <a:endParaRPr dirty="0"/>
                    </a:p>
                  </a:txBody>
                  <a:tcPr marL="91450" marR="91450" marT="45725" marB="45725"/>
                </a:tc>
                <a:tc>
                  <a:txBody>
                    <a:bodyPr/>
                    <a:lstStyle/>
                    <a:p>
                      <a:pPr marL="0" marR="0" lvl="0" indent="0" algn="l" rtl="0">
                        <a:lnSpc>
                          <a:spcPct val="100000"/>
                        </a:lnSpc>
                        <a:spcBef>
                          <a:spcPts val="0"/>
                        </a:spcBef>
                        <a:spcAft>
                          <a:spcPts val="0"/>
                        </a:spcAft>
                        <a:buNone/>
                      </a:pPr>
                      <a:r>
                        <a:rPr lang="en-US" sz="2200" u="none" strike="noStrike" cap="none">
                          <a:latin typeface="Century Gothic"/>
                          <a:ea typeface="Century Gothic"/>
                          <a:cs typeface="Century Gothic"/>
                          <a:sym typeface="Century Gothic"/>
                        </a:rPr>
                        <a:t>Focused on organizing activities giving back to company’s local community</a:t>
                      </a:r>
                      <a:endParaRPr sz="2200" u="none" strike="noStrike" cap="none">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xmlns="" val="10002"/>
                  </a:ext>
                </a:extLst>
              </a:tr>
              <a:tr h="592850">
                <a:tc>
                  <a:txBody>
                    <a:bodyPr/>
                    <a:lstStyle/>
                    <a:p>
                      <a:pPr marL="0" marR="0" lvl="0" indent="0" algn="l" rtl="0">
                        <a:lnSpc>
                          <a:spcPct val="100000"/>
                        </a:lnSpc>
                        <a:spcBef>
                          <a:spcPts val="0"/>
                        </a:spcBef>
                        <a:spcAft>
                          <a:spcPts val="0"/>
                        </a:spcAft>
                        <a:buNone/>
                      </a:pPr>
                      <a:r>
                        <a:rPr lang="en-US" sz="2200" u="none" strike="noStrike" cap="none">
                          <a:latin typeface="Century Gothic"/>
                          <a:ea typeface="Century Gothic"/>
                          <a:cs typeface="Century Gothic"/>
                          <a:sym typeface="Century Gothic"/>
                        </a:rPr>
                        <a:t>Security</a:t>
                      </a:r>
                      <a:endParaRPr/>
                    </a:p>
                  </a:txBody>
                  <a:tcPr marL="91450" marR="91450" marT="45725" marB="45725"/>
                </a:tc>
                <a:tc>
                  <a:txBody>
                    <a:bodyPr/>
                    <a:lstStyle/>
                    <a:p>
                      <a:pPr marL="0" marR="0" lvl="0" indent="0" algn="l" rtl="0">
                        <a:lnSpc>
                          <a:spcPct val="100000"/>
                        </a:lnSpc>
                        <a:spcBef>
                          <a:spcPts val="0"/>
                        </a:spcBef>
                        <a:spcAft>
                          <a:spcPts val="0"/>
                        </a:spcAft>
                        <a:buNone/>
                      </a:pPr>
                      <a:r>
                        <a:rPr lang="en-US" sz="2200" u="none" strike="noStrike" cap="none" dirty="0">
                          <a:latin typeface="Century Gothic"/>
                          <a:ea typeface="Century Gothic"/>
                          <a:cs typeface="Century Gothic"/>
                          <a:sym typeface="Century Gothic"/>
                        </a:rPr>
                        <a:t>Risk analysis and contingency planning</a:t>
                      </a:r>
                      <a:endParaRPr dirty="0"/>
                    </a:p>
                  </a:txBody>
                  <a:tcPr marL="91450" marR="91450" marT="45725" marB="45725"/>
                </a:tc>
                <a:extLst>
                  <a:ext uri="{0D108BD9-81ED-4DB2-BD59-A6C34878D82A}">
                    <a16:rowId xmlns:a16="http://schemas.microsoft.com/office/drawing/2014/main" xmlns="" val="1000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000"/>
              <a:buFont typeface="Century Gothic"/>
              <a:buNone/>
            </a:pPr>
            <a:r>
              <a:rPr lang="en-US"/>
              <a:t>Common Management Biases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Learning Outcomes: Common Management Biases</a:t>
            </a:r>
            <a:endParaRPr/>
          </a:p>
        </p:txBody>
      </p:sp>
      <p:sp>
        <p:nvSpPr>
          <p:cNvPr id="178" name="Google Shape;178;p1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8100" lvl="0" indent="0" algn="l" rtl="0">
              <a:lnSpc>
                <a:spcPct val="90000"/>
              </a:lnSpc>
              <a:spcBef>
                <a:spcPts val="750"/>
              </a:spcBef>
              <a:spcAft>
                <a:spcPts val="0"/>
              </a:spcAft>
              <a:buSzPts val="2800"/>
              <a:buNone/>
            </a:pPr>
            <a:r>
              <a:rPr lang="en-US" sz="2400"/>
              <a:t>12.2: Explain common biases that can affect a manager’s perception of employees</a:t>
            </a:r>
            <a:endParaRPr/>
          </a:p>
          <a:p>
            <a:pPr marL="381000" lvl="1" indent="0" algn="l" rtl="0">
              <a:lnSpc>
                <a:spcPct val="90000"/>
              </a:lnSpc>
              <a:spcBef>
                <a:spcPts val="375"/>
              </a:spcBef>
              <a:spcAft>
                <a:spcPts val="0"/>
              </a:spcAft>
              <a:buSzPts val="2400"/>
              <a:buNone/>
            </a:pPr>
            <a:r>
              <a:rPr lang="en-US" sz="2100"/>
              <a:t>12.2.1: Explain some of the biases that affect a manager's perception of employees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Perception and Attribution</a:t>
            </a:r>
            <a:endParaRPr/>
          </a:p>
        </p:txBody>
      </p:sp>
      <p:sp>
        <p:nvSpPr>
          <p:cNvPr id="185" name="Google Shape;185;p1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b="1"/>
              <a:t>Perception: </a:t>
            </a:r>
            <a:r>
              <a:rPr lang="en-US"/>
              <a:t>Process through which we take in and process information from our surroundings: what we see, hear, feel, etc.</a:t>
            </a:r>
            <a:endParaRPr/>
          </a:p>
          <a:p>
            <a:pPr marL="685800" lvl="1" indent="-285750" algn="l" rtl="0">
              <a:lnSpc>
                <a:spcPct val="90000"/>
              </a:lnSpc>
              <a:spcBef>
                <a:spcPts val="375"/>
              </a:spcBef>
              <a:spcAft>
                <a:spcPts val="0"/>
              </a:spcAft>
              <a:buSzPts val="2400"/>
              <a:buChar char="•"/>
            </a:pPr>
            <a:r>
              <a:rPr lang="en-US"/>
              <a:t>Example: studies have shown that people who are afraid of spiders tend to exaggerate their size- allow our minds to alter objective stimuli we perceive with our senses</a:t>
            </a:r>
            <a:endParaRPr/>
          </a:p>
          <a:p>
            <a:pPr marL="342900" marR="0" lvl="0" indent="-304800" algn="l" rtl="0">
              <a:lnSpc>
                <a:spcPct val="90000"/>
              </a:lnSpc>
              <a:spcBef>
                <a:spcPts val="750"/>
              </a:spcBef>
              <a:spcAft>
                <a:spcPts val="0"/>
              </a:spcAft>
              <a:buClr>
                <a:schemeClr val="dk1"/>
              </a:buClr>
              <a:buSzPts val="2800"/>
              <a:buFont typeface="Arial"/>
              <a:buChar char="•"/>
            </a:pPr>
            <a:r>
              <a:rPr lang="en-US" b="1"/>
              <a:t>Attribution: </a:t>
            </a:r>
            <a:r>
              <a:rPr lang="en-US"/>
              <a:t>We look for the unseen cause behind what we see</a:t>
            </a:r>
            <a:endParaRPr/>
          </a:p>
          <a:p>
            <a:pPr marL="685800" lvl="1" indent="-285750" algn="l" rtl="0">
              <a:lnSpc>
                <a:spcPct val="90000"/>
              </a:lnSpc>
              <a:spcBef>
                <a:spcPts val="375"/>
              </a:spcBef>
              <a:spcAft>
                <a:spcPts val="0"/>
              </a:spcAft>
              <a:buSzPts val="2400"/>
              <a:buChar char="•"/>
            </a:pPr>
            <a:r>
              <a:rPr lang="en-US"/>
              <a:t>Example: if a co-worker is late, we might make an assumption to why they are late (poor character or lack of responsibility) when really something unavoidable and unexpected delayed him</a:t>
            </a:r>
            <a:endParaRPr/>
          </a:p>
          <a:p>
            <a:pPr marL="685800" lvl="1" indent="-133350" algn="l" rtl="0">
              <a:lnSpc>
                <a:spcPct val="90000"/>
              </a:lnSpc>
              <a:spcBef>
                <a:spcPts val="375"/>
              </a:spcBef>
              <a:spcAft>
                <a:spcPts val="0"/>
              </a:spcAft>
              <a:buSzPts val="24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Common Biases Affecting Manager’s Perception</a:t>
            </a:r>
            <a:endParaRPr/>
          </a:p>
        </p:txBody>
      </p:sp>
      <p:sp>
        <p:nvSpPr>
          <p:cNvPr id="192" name="Google Shape;192;p19"/>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a:t>Stereotypes</a:t>
            </a:r>
            <a:endParaRPr/>
          </a:p>
          <a:p>
            <a:pPr marL="342900" marR="0" lvl="0" indent="-304800" algn="l" rtl="0">
              <a:lnSpc>
                <a:spcPct val="90000"/>
              </a:lnSpc>
              <a:spcBef>
                <a:spcPts val="750"/>
              </a:spcBef>
              <a:spcAft>
                <a:spcPts val="0"/>
              </a:spcAft>
              <a:buClr>
                <a:schemeClr val="dk1"/>
              </a:buClr>
              <a:buSzPts val="2800"/>
              <a:buFont typeface="Arial"/>
              <a:buChar char="•"/>
            </a:pPr>
            <a:r>
              <a:rPr lang="en-US"/>
              <a:t>Selective Perception and Confirmation Bias</a:t>
            </a:r>
            <a:endParaRPr/>
          </a:p>
          <a:p>
            <a:pPr marL="342900" marR="0" lvl="0" indent="-304800" algn="l" rtl="0">
              <a:lnSpc>
                <a:spcPct val="90000"/>
              </a:lnSpc>
              <a:spcBef>
                <a:spcPts val="750"/>
              </a:spcBef>
              <a:spcAft>
                <a:spcPts val="0"/>
              </a:spcAft>
              <a:buClr>
                <a:schemeClr val="dk1"/>
              </a:buClr>
              <a:buSzPts val="2800"/>
              <a:buFont typeface="Arial"/>
              <a:buChar char="•"/>
            </a:pPr>
            <a:r>
              <a:rPr lang="en-US"/>
              <a:t>First Impression Bias</a:t>
            </a:r>
            <a:endParaRPr/>
          </a:p>
          <a:p>
            <a:pPr marL="342900" marR="0" lvl="0" indent="-304800" algn="l" rtl="0">
              <a:lnSpc>
                <a:spcPct val="90000"/>
              </a:lnSpc>
              <a:spcBef>
                <a:spcPts val="750"/>
              </a:spcBef>
              <a:spcAft>
                <a:spcPts val="0"/>
              </a:spcAft>
              <a:buClr>
                <a:schemeClr val="dk1"/>
              </a:buClr>
              <a:buSzPts val="2800"/>
              <a:buFont typeface="Arial"/>
              <a:buChar char="•"/>
            </a:pPr>
            <a:r>
              <a:rPr lang="en-US"/>
              <a:t>Recency Bias</a:t>
            </a:r>
            <a:endParaRPr/>
          </a:p>
          <a:p>
            <a:pPr marL="342900" marR="0" lvl="0" indent="-304800" algn="l" rtl="0">
              <a:lnSpc>
                <a:spcPct val="90000"/>
              </a:lnSpc>
              <a:spcBef>
                <a:spcPts val="750"/>
              </a:spcBef>
              <a:spcAft>
                <a:spcPts val="0"/>
              </a:spcAft>
              <a:buClr>
                <a:schemeClr val="dk1"/>
              </a:buClr>
              <a:buSzPts val="2800"/>
              <a:buFont typeface="Arial"/>
              <a:buChar char="•"/>
            </a:pPr>
            <a:r>
              <a:rPr lang="en-US"/>
              <a:t>Spillover Bias </a:t>
            </a:r>
            <a:endParaRPr/>
          </a:p>
          <a:p>
            <a:pPr marL="342900" marR="0" lvl="0" indent="-304800" algn="l" rtl="0">
              <a:lnSpc>
                <a:spcPct val="90000"/>
              </a:lnSpc>
              <a:spcBef>
                <a:spcPts val="750"/>
              </a:spcBef>
              <a:spcAft>
                <a:spcPts val="0"/>
              </a:spcAft>
              <a:buClr>
                <a:schemeClr val="dk1"/>
              </a:buClr>
              <a:buSzPts val="2800"/>
              <a:buFont typeface="Arial"/>
              <a:buChar char="•"/>
            </a:pPr>
            <a:r>
              <a:rPr lang="en-US"/>
              <a:t>Negativity Bias</a:t>
            </a:r>
            <a:endParaRPr/>
          </a:p>
          <a:p>
            <a:pPr marL="342900" marR="0" lvl="0" indent="-304800" algn="l" rtl="0">
              <a:lnSpc>
                <a:spcPct val="90000"/>
              </a:lnSpc>
              <a:spcBef>
                <a:spcPts val="750"/>
              </a:spcBef>
              <a:spcAft>
                <a:spcPts val="0"/>
              </a:spcAft>
              <a:buClr>
                <a:schemeClr val="dk1"/>
              </a:buClr>
              <a:buSzPts val="2800"/>
              <a:buFont typeface="Arial"/>
              <a:buChar char="•"/>
            </a:pPr>
            <a:r>
              <a:rPr lang="en-US"/>
              <a:t>Ingroup Bias</a:t>
            </a:r>
            <a:endParaRPr/>
          </a:p>
          <a:p>
            <a:pPr marL="342900" marR="0" lvl="0" indent="-304800" algn="l" rtl="0">
              <a:lnSpc>
                <a:spcPct val="90000"/>
              </a:lnSpc>
              <a:spcBef>
                <a:spcPts val="750"/>
              </a:spcBef>
              <a:spcAft>
                <a:spcPts val="0"/>
              </a:spcAft>
              <a:buClr>
                <a:schemeClr val="dk1"/>
              </a:buClr>
              <a:buSzPts val="2800"/>
              <a:buFont typeface="Arial"/>
              <a:buChar char="•"/>
            </a:pPr>
            <a:r>
              <a:rPr lang="en-US"/>
              <a:t>Similarity Bias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Module Learning Outcomes</a:t>
            </a:r>
            <a:endParaRPr/>
          </a:p>
        </p:txBody>
      </p:sp>
      <p:sp>
        <p:nvSpPr>
          <p:cNvPr id="76" name="Google Shape;76;p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8100" lvl="0" indent="0" algn="l" rtl="0">
              <a:lnSpc>
                <a:spcPct val="90000"/>
              </a:lnSpc>
              <a:spcBef>
                <a:spcPts val="750"/>
              </a:spcBef>
              <a:spcAft>
                <a:spcPts val="0"/>
              </a:spcAft>
              <a:buSzPts val="2800"/>
              <a:buNone/>
            </a:pPr>
            <a:r>
              <a:rPr lang="en-US"/>
              <a:t>Recognize how employee personality and attitude affect organizational fit</a:t>
            </a:r>
            <a:endParaRPr/>
          </a:p>
          <a:p>
            <a:pPr marL="38100" lvl="0" indent="0" algn="l" rtl="0">
              <a:lnSpc>
                <a:spcPct val="90000"/>
              </a:lnSpc>
              <a:spcBef>
                <a:spcPts val="750"/>
              </a:spcBef>
              <a:spcAft>
                <a:spcPts val="0"/>
              </a:spcAft>
              <a:buSzPts val="2800"/>
              <a:buNone/>
            </a:pPr>
            <a:endParaRPr/>
          </a:p>
          <a:p>
            <a:pPr marL="381000" lvl="1" indent="0" algn="l" rtl="0">
              <a:lnSpc>
                <a:spcPct val="90000"/>
              </a:lnSpc>
              <a:spcBef>
                <a:spcPts val="375"/>
              </a:spcBef>
              <a:spcAft>
                <a:spcPts val="0"/>
              </a:spcAft>
              <a:buSzPts val="2400"/>
              <a:buNone/>
            </a:pPr>
            <a:r>
              <a:rPr lang="en-US" u="sng">
                <a:solidFill>
                  <a:schemeClr val="hlink"/>
                </a:solidFill>
                <a:hlinkClick r:id="rId3" action="ppaction://hlinksldjump"/>
              </a:rPr>
              <a:t>12.1: Recognize the role of personal values and personality at work</a:t>
            </a:r>
            <a:endParaRPr/>
          </a:p>
          <a:p>
            <a:pPr marL="381000" lvl="1" indent="0" algn="l" rtl="0">
              <a:lnSpc>
                <a:spcPct val="90000"/>
              </a:lnSpc>
              <a:spcBef>
                <a:spcPts val="375"/>
              </a:spcBef>
              <a:spcAft>
                <a:spcPts val="0"/>
              </a:spcAft>
              <a:buSzPts val="2400"/>
              <a:buNone/>
            </a:pPr>
            <a:r>
              <a:rPr lang="en-US" u="sng">
                <a:solidFill>
                  <a:schemeClr val="hlink"/>
                </a:solidFill>
                <a:hlinkClick r:id="rId4" action="ppaction://hlinksldjump"/>
              </a:rPr>
              <a:t>12.2: Explain common biases that can affect a manager’s perception of employees</a:t>
            </a:r>
            <a:endParaRPr/>
          </a:p>
          <a:p>
            <a:pPr marL="381000" lvl="1" indent="0" algn="l" rtl="0">
              <a:lnSpc>
                <a:spcPct val="90000"/>
              </a:lnSpc>
              <a:spcBef>
                <a:spcPts val="375"/>
              </a:spcBef>
              <a:spcAft>
                <a:spcPts val="0"/>
              </a:spcAft>
              <a:buSzPts val="2400"/>
              <a:buNone/>
            </a:pPr>
            <a:r>
              <a:rPr lang="en-US" u="sng">
                <a:solidFill>
                  <a:schemeClr val="hlink"/>
                </a:solidFill>
                <a:hlinkClick r:id="rId4" action="ppaction://hlinksldjump"/>
              </a:rPr>
              <a:t>12.3: Explain the major attitudes that affect job performance</a:t>
            </a:r>
            <a:endParaRPr/>
          </a:p>
          <a:p>
            <a:pPr marL="381000" lvl="1" indent="0" algn="l" rtl="0">
              <a:lnSpc>
                <a:spcPct val="90000"/>
              </a:lnSpc>
              <a:spcBef>
                <a:spcPts val="375"/>
              </a:spcBef>
              <a:spcAft>
                <a:spcPts val="0"/>
              </a:spcAft>
              <a:buSzPts val="2400"/>
              <a:buNone/>
            </a:pPr>
            <a:r>
              <a:rPr lang="en-US" u="sng">
                <a:solidFill>
                  <a:schemeClr val="hlink"/>
                </a:solidFill>
                <a:hlinkClick r:id="rId5" action="ppaction://hlinksldjump"/>
              </a:rPr>
              <a:t>12.4: List and explain common factors that influence job fitness and performance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Stereotypes</a:t>
            </a:r>
            <a:endParaRPr/>
          </a:p>
        </p:txBody>
      </p:sp>
      <p:sp>
        <p:nvSpPr>
          <p:cNvPr id="199" name="Google Shape;199;p2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a:t>General opinion or assumption about a class of individuals that share a particular trait</a:t>
            </a:r>
            <a:endParaRPr/>
          </a:p>
          <a:p>
            <a:pPr marL="342900" marR="0" lvl="0" indent="-304800" algn="l" rtl="0">
              <a:lnSpc>
                <a:spcPct val="90000"/>
              </a:lnSpc>
              <a:spcBef>
                <a:spcPts val="750"/>
              </a:spcBef>
              <a:spcAft>
                <a:spcPts val="0"/>
              </a:spcAft>
              <a:buClr>
                <a:schemeClr val="dk1"/>
              </a:buClr>
              <a:buSzPts val="2800"/>
              <a:buFont typeface="Arial"/>
              <a:buChar char="•"/>
            </a:pPr>
            <a:r>
              <a:rPr lang="en-US"/>
              <a:t>General feelings or ideas based on gender, ethnic background, or age- from that we form opinions or make judgements about people</a:t>
            </a:r>
            <a:endParaRPr/>
          </a:p>
          <a:p>
            <a:pPr marL="342900" marR="0" lvl="0" indent="-304800" algn="l" rtl="0">
              <a:lnSpc>
                <a:spcPct val="90000"/>
              </a:lnSpc>
              <a:spcBef>
                <a:spcPts val="750"/>
              </a:spcBef>
              <a:spcAft>
                <a:spcPts val="0"/>
              </a:spcAft>
              <a:buClr>
                <a:schemeClr val="dk1"/>
              </a:buClr>
              <a:buSzPts val="2800"/>
              <a:buFont typeface="Arial"/>
              <a:buChar char="•"/>
            </a:pPr>
            <a:r>
              <a:rPr lang="en-US"/>
              <a:t>Women have been negatively impacted- workplace is not an exception</a:t>
            </a:r>
            <a:endParaRPr/>
          </a:p>
          <a:p>
            <a:pPr marL="342900" marR="0" lvl="0" indent="-304800" algn="l" rtl="0">
              <a:lnSpc>
                <a:spcPct val="90000"/>
              </a:lnSpc>
              <a:spcBef>
                <a:spcPts val="750"/>
              </a:spcBef>
              <a:spcAft>
                <a:spcPts val="0"/>
              </a:spcAft>
              <a:buClr>
                <a:schemeClr val="dk1"/>
              </a:buClr>
              <a:buSzPts val="2800"/>
              <a:buFont typeface="Arial"/>
              <a:buChar char="•"/>
            </a:pPr>
            <a:r>
              <a:rPr lang="en-US"/>
              <a:t>Age is another stereotype- believing potential employee isn’t good enough because they are too young or old</a:t>
            </a:r>
            <a:endParaRPr/>
          </a:p>
          <a:p>
            <a:pPr marL="342900" marR="0" lvl="0" indent="-304800" algn="l" rtl="0">
              <a:lnSpc>
                <a:spcPct val="90000"/>
              </a:lnSpc>
              <a:spcBef>
                <a:spcPts val="750"/>
              </a:spcBef>
              <a:spcAft>
                <a:spcPts val="0"/>
              </a:spcAft>
              <a:buClr>
                <a:schemeClr val="dk1"/>
              </a:buClr>
              <a:buSzPts val="2800"/>
              <a:buFont typeface="Arial"/>
              <a:buChar char="•"/>
            </a:pPr>
            <a:r>
              <a:rPr lang="en-US"/>
              <a:t>Studies show more attractive people tend to receive better grades in school, have higher likelihood of being hired for a job, and earn more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Selective Perception and Confirmation Bias</a:t>
            </a:r>
            <a:endParaRPr/>
          </a:p>
        </p:txBody>
      </p:sp>
      <p:sp>
        <p:nvSpPr>
          <p:cNvPr id="206" name="Google Shape;206;p2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a:t>Bias by unknowingly paying attention to only a portion of the information available to them</a:t>
            </a:r>
            <a:endParaRPr/>
          </a:p>
          <a:p>
            <a:pPr marL="342900" marR="0" lvl="0" indent="-304800" algn="l" rtl="0">
              <a:lnSpc>
                <a:spcPct val="90000"/>
              </a:lnSpc>
              <a:spcBef>
                <a:spcPts val="750"/>
              </a:spcBef>
              <a:spcAft>
                <a:spcPts val="0"/>
              </a:spcAft>
              <a:buClr>
                <a:schemeClr val="dk1"/>
              </a:buClr>
              <a:buSzPts val="2800"/>
              <a:buFont typeface="Arial"/>
              <a:buChar char="•"/>
            </a:pPr>
            <a:r>
              <a:rPr lang="en-US"/>
              <a:t>Reinforces other types of biases often; if manager has negative opinion of an individual, they might be prone to pay more attention to negative behaviors or actions</a:t>
            </a:r>
            <a:endParaRPr/>
          </a:p>
          <a:p>
            <a:pPr marL="342900" marR="0" lvl="0" indent="-304800" algn="l" rtl="0">
              <a:lnSpc>
                <a:spcPct val="90000"/>
              </a:lnSpc>
              <a:spcBef>
                <a:spcPts val="750"/>
              </a:spcBef>
              <a:spcAft>
                <a:spcPts val="0"/>
              </a:spcAft>
              <a:buClr>
                <a:schemeClr val="dk1"/>
              </a:buClr>
              <a:buSzPts val="2800"/>
              <a:buFont typeface="Arial"/>
              <a:buChar char="•"/>
            </a:pPr>
            <a:r>
              <a:rPr lang="en-US"/>
              <a:t>When it is employed to confirm existing opinions, known as confirmation bias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First Impressions Bias</a:t>
            </a:r>
            <a:endParaRPr/>
          </a:p>
        </p:txBody>
      </p:sp>
      <p:sp>
        <p:nvSpPr>
          <p:cNvPr id="213" name="Google Shape;213;p22"/>
          <p:cNvSpPr txBox="1">
            <a:spLocks noGrp="1"/>
          </p:cNvSpPr>
          <p:nvPr>
            <p:ph type="body" idx="1"/>
          </p:nvPr>
        </p:nvSpPr>
        <p:spPr>
          <a:xfrm>
            <a:off x="838200" y="1825625"/>
            <a:ext cx="7480300" cy="4351338"/>
          </a:xfrm>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dirty="0"/>
              <a:t>Giving too much prominence to first impression of an employee</a:t>
            </a:r>
            <a:endParaRPr dirty="0"/>
          </a:p>
          <a:p>
            <a:pPr marL="342900" marR="0" lvl="0" indent="-304800" algn="l" rtl="0">
              <a:lnSpc>
                <a:spcPct val="90000"/>
              </a:lnSpc>
              <a:spcBef>
                <a:spcPts val="750"/>
              </a:spcBef>
              <a:spcAft>
                <a:spcPts val="0"/>
              </a:spcAft>
              <a:buClr>
                <a:schemeClr val="dk1"/>
              </a:buClr>
              <a:buSzPts val="2800"/>
              <a:buFont typeface="Arial"/>
              <a:buChar char="•"/>
            </a:pPr>
            <a:r>
              <a:rPr lang="en-US" dirty="0"/>
              <a:t>Initial judgements the manager makes about the employee, often with very limited information, shape and control how they interpret evidence</a:t>
            </a:r>
            <a:endParaRPr dirty="0"/>
          </a:p>
          <a:p>
            <a:pPr marL="342900" marR="0" lvl="0" indent="-304800" algn="l" rtl="0">
              <a:lnSpc>
                <a:spcPct val="90000"/>
              </a:lnSpc>
              <a:spcBef>
                <a:spcPts val="750"/>
              </a:spcBef>
              <a:spcAft>
                <a:spcPts val="0"/>
              </a:spcAft>
              <a:buClr>
                <a:schemeClr val="dk1"/>
              </a:buClr>
              <a:buSzPts val="2800"/>
              <a:buFont typeface="Arial"/>
              <a:buChar char="•"/>
            </a:pPr>
            <a:r>
              <a:rPr lang="en-US" dirty="0"/>
              <a:t>Even when future information would seem to contradict initial picture, manager might be unwilling to change perspective</a:t>
            </a:r>
            <a:endParaRPr dirty="0"/>
          </a:p>
        </p:txBody>
      </p:sp>
      <p:pic>
        <p:nvPicPr>
          <p:cNvPr id="214" name="Google Shape;214;p22" descr="Photograph of a man sitting behind a desk. He is handing a business card to a person standing outside the frame of the photo."/>
          <p:cNvPicPr preferRelativeResize="0"/>
          <p:nvPr/>
        </p:nvPicPr>
        <p:blipFill rotWithShape="1">
          <a:blip r:embed="rId3">
            <a:alphaModFix/>
          </a:blip>
          <a:srcRect/>
          <a:stretch/>
        </p:blipFill>
        <p:spPr>
          <a:xfrm>
            <a:off x="8318500" y="1825625"/>
            <a:ext cx="2921000" cy="438095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Recency Bias</a:t>
            </a:r>
            <a:endParaRPr/>
          </a:p>
        </p:txBody>
      </p:sp>
      <p:sp>
        <p:nvSpPr>
          <p:cNvPr id="221" name="Google Shape;221;p2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a:t>Manager’s focus is unduly balanced in favor of employee’s most recent activities</a:t>
            </a:r>
            <a:endParaRPr/>
          </a:p>
          <a:p>
            <a:pPr marL="342900" marR="0" lvl="0" indent="-304800" algn="l" rtl="0">
              <a:lnSpc>
                <a:spcPct val="90000"/>
              </a:lnSpc>
              <a:spcBef>
                <a:spcPts val="750"/>
              </a:spcBef>
              <a:spcAft>
                <a:spcPts val="0"/>
              </a:spcAft>
              <a:buClr>
                <a:schemeClr val="dk1"/>
              </a:buClr>
              <a:buSzPts val="2800"/>
              <a:buFont typeface="Arial"/>
              <a:buChar char="•"/>
            </a:pPr>
            <a:r>
              <a:rPr lang="en-US"/>
              <a:t>Often happens in cases of annual performance reviews</a:t>
            </a:r>
            <a:endParaRPr/>
          </a:p>
          <a:p>
            <a:pPr marL="685800" lvl="1" indent="-285750" algn="l" rtl="0">
              <a:lnSpc>
                <a:spcPct val="90000"/>
              </a:lnSpc>
              <a:spcBef>
                <a:spcPts val="375"/>
              </a:spcBef>
              <a:spcAft>
                <a:spcPts val="0"/>
              </a:spcAft>
              <a:buSzPts val="2400"/>
              <a:buChar char="•"/>
            </a:pPr>
            <a:r>
              <a:rPr lang="en-US"/>
              <a:t>Difficult to keep entire year’s activities in full view, and often employee’s most recent activities are over-weighted</a:t>
            </a:r>
            <a:endParaRPr/>
          </a:p>
          <a:p>
            <a:pPr marL="342900" marR="0" lvl="0" indent="-304800" algn="l" rtl="0">
              <a:lnSpc>
                <a:spcPct val="90000"/>
              </a:lnSpc>
              <a:spcBef>
                <a:spcPts val="750"/>
              </a:spcBef>
              <a:spcAft>
                <a:spcPts val="0"/>
              </a:spcAft>
              <a:buClr>
                <a:schemeClr val="dk1"/>
              </a:buClr>
              <a:buSzPts val="2800"/>
              <a:buFont typeface="Arial"/>
              <a:buChar char="•"/>
            </a:pPr>
            <a:r>
              <a:rPr lang="en-US"/>
              <a:t>If recent activities are negative, they can easily overshadow many months’ worth of strong previous performance</a:t>
            </a:r>
            <a:endParaRPr/>
          </a:p>
          <a:p>
            <a:pPr marL="342900" marR="0" lvl="0" indent="-304800" algn="l" rtl="0">
              <a:lnSpc>
                <a:spcPct val="90000"/>
              </a:lnSpc>
              <a:spcBef>
                <a:spcPts val="750"/>
              </a:spcBef>
              <a:spcAft>
                <a:spcPts val="0"/>
              </a:spcAft>
              <a:buClr>
                <a:schemeClr val="dk1"/>
              </a:buClr>
              <a:buSzPts val="2800"/>
              <a:buFont typeface="Arial"/>
              <a:buChar char="•"/>
            </a:pPr>
            <a:r>
              <a:rPr lang="en-US"/>
              <a:t>Poor performance might be mostly forgotten if employee has recently excelled</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Spillover Bias</a:t>
            </a:r>
            <a:endParaRPr/>
          </a:p>
        </p:txBody>
      </p:sp>
      <p:sp>
        <p:nvSpPr>
          <p:cNvPr id="228" name="Google Shape;228;p2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a:t>Can skew manager’s perspective by paying too much attention to past information</a:t>
            </a:r>
            <a:endParaRPr/>
          </a:p>
          <a:p>
            <a:pPr marL="342900" marR="0" lvl="0" indent="-304800" algn="l" rtl="0">
              <a:lnSpc>
                <a:spcPct val="90000"/>
              </a:lnSpc>
              <a:spcBef>
                <a:spcPts val="750"/>
              </a:spcBef>
              <a:spcAft>
                <a:spcPts val="0"/>
              </a:spcAft>
              <a:buClr>
                <a:schemeClr val="dk1"/>
              </a:buClr>
              <a:buSzPts val="2800"/>
              <a:buFont typeface="Arial"/>
              <a:buChar char="•"/>
            </a:pPr>
            <a:r>
              <a:rPr lang="en-US"/>
              <a:t>Usually relates to prominent episode in employee’s past activities</a:t>
            </a:r>
            <a:endParaRPr/>
          </a:p>
          <a:p>
            <a:pPr marL="342900" marR="0" lvl="0" indent="-304800" algn="l" rtl="0">
              <a:lnSpc>
                <a:spcPct val="90000"/>
              </a:lnSpc>
              <a:spcBef>
                <a:spcPts val="750"/>
              </a:spcBef>
              <a:spcAft>
                <a:spcPts val="0"/>
              </a:spcAft>
              <a:buClr>
                <a:schemeClr val="dk1"/>
              </a:buClr>
              <a:buSzPts val="2800"/>
              <a:buFont typeface="Arial"/>
              <a:buChar char="•"/>
            </a:pPr>
            <a:r>
              <a:rPr lang="en-US"/>
              <a:t>Example- employee played starring role in successful project and manager always thinks of employee in terms of success</a:t>
            </a:r>
            <a:endParaRPr/>
          </a:p>
          <a:p>
            <a:pPr marL="685800" lvl="1" indent="-285750" algn="l" rtl="0">
              <a:lnSpc>
                <a:spcPct val="90000"/>
              </a:lnSpc>
              <a:spcBef>
                <a:spcPts val="375"/>
              </a:spcBef>
              <a:spcAft>
                <a:spcPts val="0"/>
              </a:spcAft>
              <a:buSzPts val="2400"/>
              <a:buChar char="•"/>
            </a:pPr>
            <a:r>
              <a:rPr lang="en-US"/>
              <a:t>Even if employee consistently underperforms after success</a:t>
            </a:r>
            <a:endParaRPr/>
          </a:p>
          <a:p>
            <a:pPr marL="342900" marR="0" lvl="0" indent="-304800" algn="l" rtl="0">
              <a:lnSpc>
                <a:spcPct val="90000"/>
              </a:lnSpc>
              <a:spcBef>
                <a:spcPts val="750"/>
              </a:spcBef>
              <a:spcAft>
                <a:spcPts val="0"/>
              </a:spcAft>
              <a:buClr>
                <a:schemeClr val="dk1"/>
              </a:buClr>
              <a:buSzPts val="2800"/>
              <a:buFont typeface="Arial"/>
              <a:buChar char="•"/>
            </a:pPr>
            <a:r>
              <a:rPr lang="en-US"/>
              <a:t>Inversely- if employee is unfortunate to be guilty of major failure, might be difficult to change manager’s opinion even if they do excellent work after</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Negativity Bias</a:t>
            </a:r>
            <a:endParaRPr/>
          </a:p>
        </p:txBody>
      </p:sp>
      <p:sp>
        <p:nvSpPr>
          <p:cNvPr id="235" name="Google Shape;235;p25"/>
          <p:cNvSpPr txBox="1">
            <a:spLocks noGrp="1"/>
          </p:cNvSpPr>
          <p:nvPr>
            <p:ph type="body" idx="1"/>
          </p:nvPr>
        </p:nvSpPr>
        <p:spPr>
          <a:xfrm>
            <a:off x="838200" y="1825625"/>
            <a:ext cx="6464808" cy="4351338"/>
          </a:xfrm>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dirty="0"/>
              <a:t>When we are presented with positive and negative information,  we are prone to give more attention to negative information</a:t>
            </a:r>
            <a:endParaRPr dirty="0"/>
          </a:p>
          <a:p>
            <a:pPr marL="342900" marR="0" lvl="0" indent="-304800" algn="l" rtl="0">
              <a:lnSpc>
                <a:spcPct val="90000"/>
              </a:lnSpc>
              <a:spcBef>
                <a:spcPts val="750"/>
              </a:spcBef>
              <a:spcAft>
                <a:spcPts val="0"/>
              </a:spcAft>
              <a:buClr>
                <a:schemeClr val="dk1"/>
              </a:buClr>
              <a:buSzPts val="2800"/>
              <a:buFont typeface="Arial"/>
              <a:buChar char="•"/>
            </a:pPr>
            <a:r>
              <a:rPr lang="en-US" dirty="0"/>
              <a:t>Negative information predominates thoughts and moves us to form imbalanced conclusions on negative side</a:t>
            </a:r>
            <a:endParaRPr dirty="0"/>
          </a:p>
        </p:txBody>
      </p:sp>
      <p:pic>
        <p:nvPicPr>
          <p:cNvPr id="236" name="Google Shape;236;p25" descr="Drawing of an old-fashioned scale. One side of the scale is weighed down."/>
          <p:cNvPicPr preferRelativeResize="0"/>
          <p:nvPr/>
        </p:nvPicPr>
        <p:blipFill rotWithShape="1">
          <a:blip r:embed="rId3">
            <a:alphaModFix/>
          </a:blip>
          <a:srcRect/>
          <a:stretch/>
        </p:blipFill>
        <p:spPr>
          <a:xfrm>
            <a:off x="6209469" y="2019300"/>
            <a:ext cx="5107061" cy="32956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Ingroup Bias</a:t>
            </a:r>
            <a:endParaRPr/>
          </a:p>
        </p:txBody>
      </p:sp>
      <p:sp>
        <p:nvSpPr>
          <p:cNvPr id="243" name="Google Shape;243;p2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a:t>Managers might tend to show favoritism in judgement</a:t>
            </a:r>
            <a:endParaRPr/>
          </a:p>
          <a:p>
            <a:pPr marL="342900" marR="0" lvl="0" indent="-304800" algn="l" rtl="0">
              <a:lnSpc>
                <a:spcPct val="90000"/>
              </a:lnSpc>
              <a:spcBef>
                <a:spcPts val="750"/>
              </a:spcBef>
              <a:spcAft>
                <a:spcPts val="0"/>
              </a:spcAft>
              <a:buClr>
                <a:schemeClr val="dk1"/>
              </a:buClr>
              <a:buSzPts val="2800"/>
              <a:buFont typeface="Arial"/>
              <a:buChar char="•"/>
            </a:pPr>
            <a:r>
              <a:rPr lang="en-US"/>
              <a:t>Those in manager’s “in” circle receive special positive judgements while those not in do not</a:t>
            </a:r>
            <a:endParaRPr/>
          </a:p>
          <a:p>
            <a:pPr marL="342900" marR="0" lvl="0" indent="-304800" algn="l" rtl="0">
              <a:lnSpc>
                <a:spcPct val="90000"/>
              </a:lnSpc>
              <a:spcBef>
                <a:spcPts val="750"/>
              </a:spcBef>
              <a:spcAft>
                <a:spcPts val="0"/>
              </a:spcAft>
              <a:buClr>
                <a:schemeClr val="dk1"/>
              </a:buClr>
              <a:buSzPts val="2800"/>
              <a:buFont typeface="Arial"/>
              <a:buChar char="•"/>
            </a:pPr>
            <a:r>
              <a:rPr lang="en-US"/>
              <a:t>Strength of this influence can dramatically vary and it may more may not be true actual negative perspective is displayed to those not in group</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Similarity Bias</a:t>
            </a:r>
            <a:endParaRPr/>
          </a:p>
        </p:txBody>
      </p:sp>
      <p:sp>
        <p:nvSpPr>
          <p:cNvPr id="250" name="Google Shape;250;p2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a:t>Reflects human tendency to focus on ourselves and prefer those who are like we are</a:t>
            </a:r>
            <a:endParaRPr/>
          </a:p>
          <a:p>
            <a:pPr marL="342900" marR="0" lvl="0" indent="-304800" algn="l" rtl="0">
              <a:lnSpc>
                <a:spcPct val="90000"/>
              </a:lnSpc>
              <a:spcBef>
                <a:spcPts val="750"/>
              </a:spcBef>
              <a:spcAft>
                <a:spcPts val="0"/>
              </a:spcAft>
              <a:buClr>
                <a:schemeClr val="dk1"/>
              </a:buClr>
              <a:buSzPts val="2800"/>
              <a:buFont typeface="Arial"/>
              <a:buChar char="•"/>
            </a:pPr>
            <a:r>
              <a:rPr lang="en-US"/>
              <a:t>Leads managers to give special, positive attention, and judgements to those who remind manager of themselves- hobby, same hometown/college</a:t>
            </a:r>
            <a:endParaRPr/>
          </a:p>
          <a:p>
            <a:pPr marL="342900" marR="0" lvl="0" indent="-304800" algn="l" rtl="0">
              <a:lnSpc>
                <a:spcPct val="90000"/>
              </a:lnSpc>
              <a:spcBef>
                <a:spcPts val="750"/>
              </a:spcBef>
              <a:spcAft>
                <a:spcPts val="0"/>
              </a:spcAft>
              <a:buClr>
                <a:schemeClr val="dk1"/>
              </a:buClr>
              <a:buSzPts val="2800"/>
              <a:buFont typeface="Arial"/>
              <a:buChar char="•"/>
            </a:pPr>
            <a:r>
              <a:rPr lang="en-US"/>
              <a:t>Manager might recognize similar personality traits in employee- can lead to preferential treatment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Consequences of Biases</a:t>
            </a:r>
            <a:endParaRPr/>
          </a:p>
        </p:txBody>
      </p:sp>
      <p:sp>
        <p:nvSpPr>
          <p:cNvPr id="257" name="Google Shape;257;p2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a:t>Employees who forced to work extra hard to overcome bias can become to resentment</a:t>
            </a:r>
            <a:endParaRPr/>
          </a:p>
          <a:p>
            <a:pPr marL="342900" marR="0" lvl="0" indent="-304800" algn="l" rtl="0">
              <a:lnSpc>
                <a:spcPct val="90000"/>
              </a:lnSpc>
              <a:spcBef>
                <a:spcPts val="750"/>
              </a:spcBef>
              <a:spcAft>
                <a:spcPts val="0"/>
              </a:spcAft>
              <a:buClr>
                <a:schemeClr val="dk1"/>
              </a:buClr>
              <a:buSzPts val="2800"/>
              <a:buFont typeface="Arial"/>
              <a:buChar char="•"/>
            </a:pPr>
            <a:r>
              <a:rPr lang="en-US"/>
              <a:t>Studies have shown that employees who labor under negative biases tend to underperform as a result</a:t>
            </a:r>
            <a:endParaRPr/>
          </a:p>
          <a:p>
            <a:pPr marL="342900" marR="0" lvl="0" indent="-304800" algn="l" rtl="0">
              <a:lnSpc>
                <a:spcPct val="90000"/>
              </a:lnSpc>
              <a:spcBef>
                <a:spcPts val="750"/>
              </a:spcBef>
              <a:spcAft>
                <a:spcPts val="0"/>
              </a:spcAft>
              <a:buClr>
                <a:schemeClr val="dk1"/>
              </a:buClr>
              <a:buSzPts val="2800"/>
              <a:buFont typeface="Arial"/>
              <a:buChar char="•"/>
            </a:pPr>
            <a:r>
              <a:rPr lang="en-US"/>
              <a:t>Even positive biases can have negative impact; a manager might overlook faults and dangerous behaviors that need to be addressed</a:t>
            </a:r>
            <a:endParaRPr/>
          </a:p>
          <a:p>
            <a:pPr marL="342900" marR="0" lvl="0" indent="-304800" algn="l" rtl="0">
              <a:lnSpc>
                <a:spcPct val="90000"/>
              </a:lnSpc>
              <a:spcBef>
                <a:spcPts val="750"/>
              </a:spcBef>
              <a:spcAft>
                <a:spcPts val="0"/>
              </a:spcAft>
              <a:buClr>
                <a:schemeClr val="dk1"/>
              </a:buClr>
              <a:buSzPts val="2800"/>
              <a:buFont typeface="Arial"/>
              <a:buChar char="•"/>
            </a:pPr>
            <a:r>
              <a:rPr lang="en-US"/>
              <a:t>If employee realizes they will be given special evaluations, it can lead to give less effort and show less commitment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801836d947_0_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dirty="0"/>
              <a:t>Practice Question 1</a:t>
            </a:r>
            <a:endParaRPr dirty="0"/>
          </a:p>
        </p:txBody>
      </p:sp>
      <p:sp>
        <p:nvSpPr>
          <p:cNvPr id="264" name="Google Shape;264;g801836d947_0_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750"/>
              </a:spcBef>
              <a:spcAft>
                <a:spcPts val="0"/>
              </a:spcAft>
              <a:buNone/>
            </a:pPr>
            <a:r>
              <a:rPr lang="en-US"/>
              <a:t>Jeffrie is a project manager at a large software development company. She has risen through the ranks through hard work and self-training. When it comes time to select the team for her project, Jeffrie selects engineers with limited formal training, preferring those who have learned their skills by doing. Jeffrie is displaying what common bias?</a:t>
            </a:r>
            <a:endParaRPr/>
          </a:p>
          <a:p>
            <a:pPr marL="0" marR="0" lvl="0" indent="0" algn="l" rtl="0">
              <a:lnSpc>
                <a:spcPct val="90000"/>
              </a:lnSpc>
              <a:spcBef>
                <a:spcPts val="750"/>
              </a:spcBef>
              <a:spcAft>
                <a:spcPts val="0"/>
              </a:spcAft>
              <a:buNone/>
            </a:pPr>
            <a:endParaRPr/>
          </a:p>
          <a:p>
            <a:pPr marL="457200" marR="0" lvl="0" indent="-406400" algn="l" rtl="0">
              <a:lnSpc>
                <a:spcPct val="90000"/>
              </a:lnSpc>
              <a:spcBef>
                <a:spcPts val="750"/>
              </a:spcBef>
              <a:spcAft>
                <a:spcPts val="0"/>
              </a:spcAft>
              <a:buSzPts val="2800"/>
              <a:buAutoNum type="arabicPeriod"/>
            </a:pPr>
            <a:r>
              <a:rPr lang="en-US"/>
              <a:t>Ingroup bias.</a:t>
            </a:r>
            <a:endParaRPr/>
          </a:p>
          <a:p>
            <a:pPr marL="457200" marR="0" lvl="0" indent="-406400" algn="l" rtl="0">
              <a:lnSpc>
                <a:spcPct val="90000"/>
              </a:lnSpc>
              <a:spcBef>
                <a:spcPts val="0"/>
              </a:spcBef>
              <a:spcAft>
                <a:spcPts val="0"/>
              </a:spcAft>
              <a:buSzPts val="2800"/>
              <a:buAutoNum type="arabicPeriod"/>
            </a:pPr>
            <a:r>
              <a:rPr lang="en-US"/>
              <a:t>Similarity bias.</a:t>
            </a:r>
            <a:endParaRPr/>
          </a:p>
          <a:p>
            <a:pPr marL="457200" marR="0" lvl="0" indent="-406400" algn="l" rtl="0">
              <a:lnSpc>
                <a:spcPct val="90000"/>
              </a:lnSpc>
              <a:spcBef>
                <a:spcPts val="0"/>
              </a:spcBef>
              <a:spcAft>
                <a:spcPts val="0"/>
              </a:spcAft>
              <a:buSzPts val="2800"/>
              <a:buAutoNum type="arabicPeriod"/>
            </a:pPr>
            <a:r>
              <a:rPr lang="en-US"/>
              <a:t>Negativity bias.</a:t>
            </a:r>
            <a:endParaRPr/>
          </a:p>
          <a:p>
            <a:pPr marL="457200" marR="0" lvl="0" indent="-406400" algn="l" rtl="0">
              <a:lnSpc>
                <a:spcPct val="90000"/>
              </a:lnSpc>
              <a:spcBef>
                <a:spcPts val="0"/>
              </a:spcBef>
              <a:spcAft>
                <a:spcPts val="0"/>
              </a:spcAft>
              <a:buSzPts val="2800"/>
              <a:buAutoNum type="arabicPeriod"/>
            </a:pPr>
            <a:r>
              <a:rPr lang="en-US"/>
              <a:t>Spillover bias.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000"/>
              <a:buFont typeface="Century Gothic"/>
              <a:buNone/>
            </a:pPr>
            <a:r>
              <a:rPr lang="en-US"/>
              <a:t>Personal Values and Personality at Work</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g801836d947_0_1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Class Activity: Bias in the Workplace</a:t>
            </a:r>
            <a:endParaRPr/>
          </a:p>
        </p:txBody>
      </p:sp>
      <p:sp>
        <p:nvSpPr>
          <p:cNvPr id="394" name="Google Shape;394;g801836d947_0_1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750"/>
              </a:spcBef>
              <a:spcAft>
                <a:spcPts val="0"/>
              </a:spcAft>
              <a:buNone/>
            </a:pPr>
            <a:r>
              <a:rPr lang="en-US"/>
              <a:t>Break into small groups. You are leading a team of interviewers to screen candidates for upcoming openings for manufacturing jobs at your company. List the factors from the “Big Five” factors that you would be looking for from the candidate pool that would be most important for your search. What questions would you ask to ascertain if those factors are present in a candidate?</a:t>
            </a:r>
            <a:endParaRPr/>
          </a:p>
          <a:p>
            <a:pPr marL="342900" marR="0" lvl="0" indent="-127000" algn="l" rtl="0">
              <a:lnSpc>
                <a:spcPct val="90000"/>
              </a:lnSpc>
              <a:spcBef>
                <a:spcPts val="750"/>
              </a:spcBef>
              <a:spcAft>
                <a:spcPts val="0"/>
              </a:spcAft>
              <a:buClr>
                <a:schemeClr val="dk1"/>
              </a:buClr>
              <a:buSzPts val="2800"/>
              <a:buFont typeface="Arial"/>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000"/>
              <a:buFont typeface="Century Gothic"/>
              <a:buNone/>
            </a:pPr>
            <a:r>
              <a:rPr lang="en-US"/>
              <a:t>Attitudes that Affect Job Performance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Learning Outcomes: Attitudes that Affect Job Performance</a:t>
            </a:r>
            <a:endParaRPr/>
          </a:p>
        </p:txBody>
      </p:sp>
      <p:sp>
        <p:nvSpPr>
          <p:cNvPr id="275" name="Google Shape;275;p3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8100" lvl="0" indent="0" algn="l" rtl="0">
              <a:lnSpc>
                <a:spcPct val="90000"/>
              </a:lnSpc>
              <a:spcBef>
                <a:spcPts val="750"/>
              </a:spcBef>
              <a:spcAft>
                <a:spcPts val="0"/>
              </a:spcAft>
              <a:buSzPts val="2800"/>
              <a:buNone/>
            </a:pPr>
            <a:r>
              <a:rPr lang="en-US" sz="2400"/>
              <a:t>12.3: Explain the major attitudes that affect job performance	</a:t>
            </a:r>
            <a:endParaRPr/>
          </a:p>
          <a:p>
            <a:pPr marL="582930" lvl="1" indent="0" algn="l" rtl="0">
              <a:lnSpc>
                <a:spcPct val="90000"/>
              </a:lnSpc>
              <a:spcBef>
                <a:spcPts val="375"/>
              </a:spcBef>
              <a:spcAft>
                <a:spcPts val="0"/>
              </a:spcAft>
              <a:buSzPts val="2400"/>
              <a:buNone/>
            </a:pPr>
            <a:r>
              <a:rPr lang="en-US" sz="2000"/>
              <a:t>12.3.1: Differentiate job satisfaction and organizational commitment</a:t>
            </a:r>
            <a:endParaRPr/>
          </a:p>
          <a:p>
            <a:pPr marL="582930" lvl="1" indent="0" algn="l" rtl="0">
              <a:lnSpc>
                <a:spcPct val="90000"/>
              </a:lnSpc>
              <a:spcBef>
                <a:spcPts val="375"/>
              </a:spcBef>
              <a:spcAft>
                <a:spcPts val="0"/>
              </a:spcAft>
              <a:buSzPts val="2400"/>
              <a:buNone/>
            </a:pPr>
            <a:r>
              <a:rPr lang="en-US" sz="2000"/>
              <a:t>12.3.2: Explain the use of employee attitude surveys</a:t>
            </a:r>
            <a:endParaRPr/>
          </a:p>
          <a:p>
            <a:pPr marL="582930" lvl="1" indent="0" algn="l" rtl="0">
              <a:lnSpc>
                <a:spcPct val="90000"/>
              </a:lnSpc>
              <a:spcBef>
                <a:spcPts val="375"/>
              </a:spcBef>
              <a:spcAft>
                <a:spcPts val="0"/>
              </a:spcAft>
              <a:buSzPts val="2400"/>
              <a:buNone/>
            </a:pPr>
            <a:r>
              <a:rPr lang="en-US" sz="2000"/>
              <a:t>12.3.3: Explain employees' perceptions of organizational justice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Attitudes Affecting Job Performance</a:t>
            </a:r>
            <a:endParaRPr/>
          </a:p>
        </p:txBody>
      </p:sp>
      <p:sp>
        <p:nvSpPr>
          <p:cNvPr id="282" name="Google Shape;282;p31"/>
          <p:cNvSpPr txBox="1">
            <a:spLocks noGrp="1"/>
          </p:cNvSpPr>
          <p:nvPr>
            <p:ph type="body" idx="1"/>
          </p:nvPr>
        </p:nvSpPr>
        <p:spPr>
          <a:xfrm>
            <a:off x="838200" y="1825625"/>
            <a:ext cx="5334002" cy="4351338"/>
          </a:xfrm>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dirty="0"/>
              <a:t>When you think of effective employee- intelligence, skill, training, and others</a:t>
            </a:r>
            <a:endParaRPr dirty="0"/>
          </a:p>
          <a:p>
            <a:pPr marL="342900" marR="0" lvl="0" indent="-304800" algn="l" rtl="0">
              <a:lnSpc>
                <a:spcPct val="90000"/>
              </a:lnSpc>
              <a:spcBef>
                <a:spcPts val="750"/>
              </a:spcBef>
              <a:spcAft>
                <a:spcPts val="0"/>
              </a:spcAft>
              <a:buClr>
                <a:schemeClr val="dk1"/>
              </a:buClr>
              <a:buSzPts val="2800"/>
              <a:buFont typeface="Arial"/>
              <a:buChar char="•"/>
            </a:pPr>
            <a:r>
              <a:rPr lang="en-US" dirty="0"/>
              <a:t>Perhaps an even greater and more influential factor: attitude</a:t>
            </a:r>
            <a:endParaRPr dirty="0"/>
          </a:p>
          <a:p>
            <a:pPr marL="342900" marR="0" lvl="0" indent="-304800" algn="l" rtl="0">
              <a:lnSpc>
                <a:spcPct val="90000"/>
              </a:lnSpc>
              <a:spcBef>
                <a:spcPts val="750"/>
              </a:spcBef>
              <a:spcAft>
                <a:spcPts val="0"/>
              </a:spcAft>
              <a:buClr>
                <a:schemeClr val="dk1"/>
              </a:buClr>
              <a:buSzPts val="2800"/>
              <a:buFont typeface="Arial"/>
              <a:buChar char="•"/>
            </a:pPr>
            <a:r>
              <a:rPr lang="en-US" dirty="0"/>
              <a:t>Even most skilled employee might be prone to severe underperformance if attitude is lacking</a:t>
            </a:r>
            <a:endParaRPr dirty="0"/>
          </a:p>
          <a:p>
            <a:pPr marL="342900" marR="0" lvl="0" indent="-304800" algn="l" rtl="0">
              <a:lnSpc>
                <a:spcPct val="90000"/>
              </a:lnSpc>
              <a:spcBef>
                <a:spcPts val="750"/>
              </a:spcBef>
              <a:spcAft>
                <a:spcPts val="0"/>
              </a:spcAft>
              <a:buClr>
                <a:schemeClr val="dk1"/>
              </a:buClr>
              <a:buSzPts val="2800"/>
              <a:buFont typeface="Arial"/>
              <a:buChar char="•"/>
            </a:pPr>
            <a:r>
              <a:rPr lang="en-US" dirty="0"/>
              <a:t>Employees whose positive attitude of dedication/commitment leads to high levels of effort</a:t>
            </a:r>
            <a:endParaRPr dirty="0"/>
          </a:p>
        </p:txBody>
      </p:sp>
      <p:pic>
        <p:nvPicPr>
          <p:cNvPr id="283" name="Google Shape;283;p31" descr="Friendly nurse talking with elderly patient in wheelchair"/>
          <p:cNvPicPr preferRelativeResize="0"/>
          <p:nvPr/>
        </p:nvPicPr>
        <p:blipFill rotWithShape="1">
          <a:blip r:embed="rId3">
            <a:alphaModFix/>
          </a:blip>
          <a:srcRect/>
          <a:stretch/>
        </p:blipFill>
        <p:spPr>
          <a:xfrm>
            <a:off x="6172202" y="1914525"/>
            <a:ext cx="5092700" cy="33909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Job Satisfaction and Organizational Commitment</a:t>
            </a:r>
            <a:endParaRPr/>
          </a:p>
        </p:txBody>
      </p:sp>
      <p:sp>
        <p:nvSpPr>
          <p:cNvPr id="289" name="Google Shape;289;p3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a:t>Focus on optimizing job satisfaction will influence organization’s priorities from earliest stage in interaction with employees</a:t>
            </a:r>
            <a:endParaRPr/>
          </a:p>
          <a:p>
            <a:pPr marL="342900" marR="0" lvl="0" indent="-304800" algn="l" rtl="0">
              <a:lnSpc>
                <a:spcPct val="90000"/>
              </a:lnSpc>
              <a:spcBef>
                <a:spcPts val="750"/>
              </a:spcBef>
              <a:spcAft>
                <a:spcPts val="0"/>
              </a:spcAft>
              <a:buClr>
                <a:schemeClr val="dk1"/>
              </a:buClr>
              <a:buSzPts val="2800"/>
              <a:buFont typeface="Arial"/>
              <a:buChar char="•"/>
            </a:pPr>
            <a:r>
              <a:rPr lang="en-US"/>
              <a:t>Employee-to-job fit is important- those with excellent knowledge of industry but prefers to work in research and development shouldn’t be hired for role in marketing</a:t>
            </a:r>
            <a:endParaRPr/>
          </a:p>
          <a:p>
            <a:pPr marL="342900" marR="0" lvl="0" indent="-304800" algn="l" rtl="0">
              <a:lnSpc>
                <a:spcPct val="90000"/>
              </a:lnSpc>
              <a:spcBef>
                <a:spcPts val="750"/>
              </a:spcBef>
              <a:spcAft>
                <a:spcPts val="0"/>
              </a:spcAft>
              <a:buClr>
                <a:schemeClr val="dk1"/>
              </a:buClr>
              <a:buSzPts val="2800"/>
              <a:buFont typeface="Arial"/>
              <a:buChar char="•"/>
            </a:pPr>
            <a:r>
              <a:rPr lang="en-US"/>
              <a:t>Careful management practices will keep an eye on the changing developments of employee interests</a:t>
            </a:r>
            <a:endParaRPr/>
          </a:p>
          <a:p>
            <a:pPr marL="342900" marR="0" lvl="0" indent="-304800" algn="l" rtl="0">
              <a:lnSpc>
                <a:spcPct val="90000"/>
              </a:lnSpc>
              <a:spcBef>
                <a:spcPts val="750"/>
              </a:spcBef>
              <a:spcAft>
                <a:spcPts val="0"/>
              </a:spcAft>
              <a:buClr>
                <a:schemeClr val="dk1"/>
              </a:buClr>
              <a:buSzPts val="2800"/>
              <a:buFont typeface="Arial"/>
              <a:buChar char="•"/>
            </a:pPr>
            <a:r>
              <a:rPr lang="en-US"/>
              <a:t>Job satisfaction is primary factor in employee attitude- when high job satisfaction is matched with high organizational commitment, employees are very likely to have positive work attitude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Negative Job Satisfaction and Organizational Commitment</a:t>
            </a:r>
            <a:endParaRPr/>
          </a:p>
        </p:txBody>
      </p:sp>
      <p:sp>
        <p:nvSpPr>
          <p:cNvPr id="296" name="Google Shape;296;p33"/>
          <p:cNvSpPr txBox="1">
            <a:spLocks noGrp="1"/>
          </p:cNvSpPr>
          <p:nvPr>
            <p:ph type="body" idx="1"/>
          </p:nvPr>
        </p:nvSpPr>
        <p:spPr>
          <a:xfrm>
            <a:off x="838200" y="1825625"/>
            <a:ext cx="6184392" cy="4351338"/>
          </a:xfrm>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dirty="0"/>
              <a:t>Employees who are very satisfied with job but not committed to organization are still likely to provide good effort</a:t>
            </a:r>
            <a:endParaRPr dirty="0"/>
          </a:p>
          <a:p>
            <a:pPr marL="342900" marR="0" lvl="0" indent="-304800" algn="l" rtl="0">
              <a:lnSpc>
                <a:spcPct val="90000"/>
              </a:lnSpc>
              <a:spcBef>
                <a:spcPts val="750"/>
              </a:spcBef>
              <a:spcAft>
                <a:spcPts val="0"/>
              </a:spcAft>
              <a:buClr>
                <a:schemeClr val="dk1"/>
              </a:buClr>
              <a:buSzPts val="2800"/>
              <a:buFont typeface="Arial"/>
              <a:buChar char="•"/>
            </a:pPr>
            <a:r>
              <a:rPr lang="en-US" dirty="0"/>
              <a:t>Committed to organization but has low job satisfaction- common that employees are willing to struggle through low job satisfaction which will likely wear on attitude</a:t>
            </a:r>
            <a:endParaRPr dirty="0"/>
          </a:p>
          <a:p>
            <a:pPr marL="342900" marR="0" lvl="0" indent="-304800" algn="l" rtl="0">
              <a:lnSpc>
                <a:spcPct val="90000"/>
              </a:lnSpc>
              <a:spcBef>
                <a:spcPts val="750"/>
              </a:spcBef>
              <a:spcAft>
                <a:spcPts val="0"/>
              </a:spcAft>
              <a:buClr>
                <a:schemeClr val="dk1"/>
              </a:buClr>
              <a:buSzPts val="2800"/>
              <a:buFont typeface="Arial"/>
              <a:buChar char="•"/>
            </a:pPr>
            <a:r>
              <a:rPr lang="en-US" dirty="0"/>
              <a:t>Can tie employee rewards to success of organization or seek to develop commitment by emphasizing to align employee perspectives with vision of organization</a:t>
            </a:r>
            <a:endParaRPr dirty="0"/>
          </a:p>
        </p:txBody>
      </p:sp>
      <p:pic>
        <p:nvPicPr>
          <p:cNvPr id="297" name="Google Shape;297;p33" descr="Drawing of a person holding a tablet. The person is viewing a rating screen, and they are marking one star (out of five)."/>
          <p:cNvPicPr preferRelativeResize="0"/>
          <p:nvPr/>
        </p:nvPicPr>
        <p:blipFill rotWithShape="1">
          <a:blip r:embed="rId3">
            <a:alphaModFix/>
          </a:blip>
          <a:srcRect/>
          <a:stretch/>
        </p:blipFill>
        <p:spPr>
          <a:xfrm>
            <a:off x="6189678" y="1973045"/>
            <a:ext cx="5164122" cy="420391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Organizational Justice</a:t>
            </a:r>
            <a:endParaRPr/>
          </a:p>
        </p:txBody>
      </p:sp>
      <p:sp>
        <p:nvSpPr>
          <p:cNvPr id="304" name="Google Shape;304;p3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a:t>Usually, employees want workplace to be fair and where everyone is treated with equal respect</a:t>
            </a:r>
            <a:endParaRPr/>
          </a:p>
          <a:p>
            <a:pPr marL="342900" marR="0" lvl="0" indent="-304800" algn="l" rtl="0">
              <a:lnSpc>
                <a:spcPct val="90000"/>
              </a:lnSpc>
              <a:spcBef>
                <a:spcPts val="750"/>
              </a:spcBef>
              <a:spcAft>
                <a:spcPts val="0"/>
              </a:spcAft>
              <a:buClr>
                <a:schemeClr val="dk1"/>
              </a:buClr>
              <a:buSzPts val="2800"/>
              <a:buFont typeface="Arial"/>
              <a:buChar char="•"/>
            </a:pPr>
            <a:r>
              <a:rPr lang="en-US"/>
              <a:t>Employees tend to focus on pay equality and advancement opportunity- divisions between employees can arise</a:t>
            </a:r>
            <a:endParaRPr/>
          </a:p>
          <a:p>
            <a:pPr marL="342900" marR="0" lvl="0" indent="-304800" algn="l" rtl="0">
              <a:lnSpc>
                <a:spcPct val="90000"/>
              </a:lnSpc>
              <a:spcBef>
                <a:spcPts val="750"/>
              </a:spcBef>
              <a:spcAft>
                <a:spcPts val="0"/>
              </a:spcAft>
              <a:buClr>
                <a:schemeClr val="dk1"/>
              </a:buClr>
              <a:buSzPts val="2800"/>
              <a:buFont typeface="Arial"/>
              <a:buChar char="•"/>
            </a:pPr>
            <a:r>
              <a:rPr lang="en-US"/>
              <a:t>Highly important to provide fair workplace, no matter how difficult it may be </a:t>
            </a:r>
            <a:endParaRPr/>
          </a:p>
          <a:p>
            <a:pPr marL="685800" lvl="1" indent="-285750" algn="l" rtl="0">
              <a:lnSpc>
                <a:spcPct val="90000"/>
              </a:lnSpc>
              <a:spcBef>
                <a:spcPts val="375"/>
              </a:spcBef>
              <a:spcAft>
                <a:spcPts val="0"/>
              </a:spcAft>
              <a:buSzPts val="2400"/>
              <a:buChar char="•"/>
            </a:pPr>
            <a:r>
              <a:rPr lang="en-US"/>
              <a:t>Difficult because employees exhibit bias in evaluations- might think to highly of themselves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Employee Attitude Surveys</a:t>
            </a:r>
            <a:endParaRPr/>
          </a:p>
        </p:txBody>
      </p:sp>
      <p:sp>
        <p:nvSpPr>
          <p:cNvPr id="311" name="Google Shape;311;p35"/>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a:t>Importance has led to increased use of employee attitude surveys- used to identify areas of concern that employees have</a:t>
            </a:r>
            <a:endParaRPr/>
          </a:p>
          <a:p>
            <a:pPr marL="685800" lvl="1" indent="-285750" algn="l" rtl="0">
              <a:lnSpc>
                <a:spcPct val="90000"/>
              </a:lnSpc>
              <a:spcBef>
                <a:spcPts val="375"/>
              </a:spcBef>
              <a:spcAft>
                <a:spcPts val="0"/>
              </a:spcAft>
              <a:buSzPts val="2400"/>
              <a:buChar char="•"/>
            </a:pPr>
            <a:r>
              <a:rPr lang="en-US"/>
              <a:t>Wise to keep them confidential to give opportunity to share concerns without fear of being punished for voicing negative thoughts</a:t>
            </a:r>
            <a:endParaRPr/>
          </a:p>
          <a:p>
            <a:pPr marL="342900" marR="0" lvl="0" indent="-304800" algn="l" rtl="0">
              <a:lnSpc>
                <a:spcPct val="90000"/>
              </a:lnSpc>
              <a:spcBef>
                <a:spcPts val="750"/>
              </a:spcBef>
              <a:spcAft>
                <a:spcPts val="0"/>
              </a:spcAft>
              <a:buClr>
                <a:schemeClr val="dk1"/>
              </a:buClr>
              <a:buSzPts val="2800"/>
              <a:buFont typeface="Arial"/>
              <a:buChar char="•"/>
            </a:pPr>
            <a:r>
              <a:rPr lang="en-US"/>
              <a:t>Leaders should want to hear criticisms and be aware of concerns employees have- if problems, knowing about them gives them opportunity to fix them</a:t>
            </a:r>
            <a:endParaRPr/>
          </a:p>
          <a:p>
            <a:pPr marL="342900" marR="0" lvl="0" indent="-304800" algn="l" rtl="0">
              <a:lnSpc>
                <a:spcPct val="90000"/>
              </a:lnSpc>
              <a:spcBef>
                <a:spcPts val="750"/>
              </a:spcBef>
              <a:spcAft>
                <a:spcPts val="0"/>
              </a:spcAft>
              <a:buClr>
                <a:schemeClr val="dk1"/>
              </a:buClr>
              <a:buSzPts val="2800"/>
              <a:buFont typeface="Arial"/>
              <a:buChar char="•"/>
            </a:pPr>
            <a:r>
              <a:rPr lang="en-US"/>
              <a:t>Generally beneficial</a:t>
            </a:r>
            <a:endParaRPr/>
          </a:p>
          <a:p>
            <a:pPr marL="342900" marR="0" lvl="0" indent="-304800" algn="l" rtl="0">
              <a:lnSpc>
                <a:spcPct val="90000"/>
              </a:lnSpc>
              <a:spcBef>
                <a:spcPts val="750"/>
              </a:spcBef>
              <a:spcAft>
                <a:spcPts val="0"/>
              </a:spcAft>
              <a:buClr>
                <a:schemeClr val="dk1"/>
              </a:buClr>
              <a:buSzPts val="2800"/>
              <a:buFont typeface="Arial"/>
              <a:buChar char="•"/>
            </a:pPr>
            <a:r>
              <a:rPr lang="en-US"/>
              <a:t>Exit interviews prove to be successful as well</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801836d947_0_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dirty="0"/>
              <a:t>Practice Question 2</a:t>
            </a:r>
            <a:endParaRPr dirty="0"/>
          </a:p>
        </p:txBody>
      </p:sp>
      <p:sp>
        <p:nvSpPr>
          <p:cNvPr id="318" name="Google Shape;318;g801836d947_0_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750"/>
              </a:spcBef>
              <a:spcAft>
                <a:spcPts val="0"/>
              </a:spcAft>
              <a:buNone/>
            </a:pPr>
            <a:r>
              <a:rPr lang="en-US"/>
              <a:t>Jack is a knowledge worker for a business analyst firm. Jack loves his research job, but is concerned about advancement opportunities within the organization and how that will affect his career path. What can be expected about Jack’s job performance?</a:t>
            </a:r>
            <a:endParaRPr/>
          </a:p>
          <a:p>
            <a:pPr marL="0" marR="0" lvl="0" indent="0" algn="l" rtl="0">
              <a:lnSpc>
                <a:spcPct val="90000"/>
              </a:lnSpc>
              <a:spcBef>
                <a:spcPts val="750"/>
              </a:spcBef>
              <a:spcAft>
                <a:spcPts val="0"/>
              </a:spcAft>
              <a:buNone/>
            </a:pPr>
            <a:endParaRPr/>
          </a:p>
          <a:p>
            <a:pPr marL="457200" marR="0" lvl="0" indent="-406400" algn="l" rtl="0">
              <a:lnSpc>
                <a:spcPct val="90000"/>
              </a:lnSpc>
              <a:spcBef>
                <a:spcPts val="750"/>
              </a:spcBef>
              <a:spcAft>
                <a:spcPts val="0"/>
              </a:spcAft>
              <a:buSzPts val="2800"/>
              <a:buAutoNum type="arabicPeriod"/>
            </a:pPr>
            <a:r>
              <a:rPr lang="en-US"/>
              <a:t>Jack will not stay with the organization very long.</a:t>
            </a:r>
            <a:endParaRPr/>
          </a:p>
          <a:p>
            <a:pPr marL="457200" marR="0" lvl="0" indent="-406400" algn="l" rtl="0">
              <a:lnSpc>
                <a:spcPct val="90000"/>
              </a:lnSpc>
              <a:spcBef>
                <a:spcPts val="0"/>
              </a:spcBef>
              <a:spcAft>
                <a:spcPts val="0"/>
              </a:spcAft>
              <a:buSzPts val="2800"/>
              <a:buAutoNum type="arabicPeriod"/>
            </a:pPr>
            <a:r>
              <a:rPr lang="en-US"/>
              <a:t>Jack will not do a good job due to poor job-fit.</a:t>
            </a:r>
            <a:endParaRPr/>
          </a:p>
          <a:p>
            <a:pPr marL="457200" marR="0" lvl="0" indent="-406400" algn="l" rtl="0">
              <a:lnSpc>
                <a:spcPct val="90000"/>
              </a:lnSpc>
              <a:spcBef>
                <a:spcPts val="0"/>
              </a:spcBef>
              <a:spcAft>
                <a:spcPts val="0"/>
              </a:spcAft>
              <a:buSzPts val="2800"/>
              <a:buAutoNum type="arabicPeriod"/>
            </a:pPr>
            <a:r>
              <a:rPr lang="en-US"/>
              <a:t>Jack will put in a good effort overall.</a:t>
            </a:r>
            <a:endParaRPr/>
          </a:p>
          <a:p>
            <a:pPr marL="457200" marR="0" lvl="0" indent="-406400" algn="l" rtl="0">
              <a:lnSpc>
                <a:spcPct val="90000"/>
              </a:lnSpc>
              <a:spcBef>
                <a:spcPts val="0"/>
              </a:spcBef>
              <a:spcAft>
                <a:spcPts val="0"/>
              </a:spcAft>
              <a:buSzPts val="2800"/>
              <a:buAutoNum type="arabicPeriod"/>
            </a:pPr>
            <a:r>
              <a:rPr lang="en-US"/>
              <a:t>Jack will not have a good attitude.</a:t>
            </a:r>
            <a:endParaRPr/>
          </a:p>
          <a:p>
            <a:pPr marL="457200" marR="0" lvl="0" indent="0" algn="l" rtl="0">
              <a:lnSpc>
                <a:spcPct val="90000"/>
              </a:lnSpc>
              <a:spcBef>
                <a:spcPts val="75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000"/>
              <a:buFont typeface="Century Gothic"/>
              <a:buNone/>
            </a:pPr>
            <a:r>
              <a:rPr lang="en-US"/>
              <a:t>Job Fitness and Performance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Learning Outcomes: Personal Values and Personality at Work</a:t>
            </a:r>
            <a:endParaRPr/>
          </a:p>
        </p:txBody>
      </p:sp>
      <p:sp>
        <p:nvSpPr>
          <p:cNvPr id="87" name="Google Shape;87;p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8100" lvl="0" indent="0" algn="l" rtl="0">
              <a:lnSpc>
                <a:spcPct val="90000"/>
              </a:lnSpc>
              <a:spcBef>
                <a:spcPts val="750"/>
              </a:spcBef>
              <a:spcAft>
                <a:spcPts val="0"/>
              </a:spcAft>
              <a:buSzPts val="2800"/>
              <a:buNone/>
            </a:pPr>
            <a:r>
              <a:rPr lang="en-US" sz="2400"/>
              <a:t>12.1: Recognize the role of personal values and personality at work</a:t>
            </a:r>
            <a:endParaRPr/>
          </a:p>
          <a:p>
            <a:pPr marL="381000" lvl="1" indent="0" algn="l" rtl="0">
              <a:lnSpc>
                <a:spcPct val="90000"/>
              </a:lnSpc>
              <a:spcBef>
                <a:spcPts val="375"/>
              </a:spcBef>
              <a:spcAft>
                <a:spcPts val="0"/>
              </a:spcAft>
              <a:buSzPts val="2400"/>
              <a:buNone/>
            </a:pPr>
            <a:r>
              <a:rPr lang="en-US" sz="2100"/>
              <a:t>12.1.1: Describe Goldberg's "Big Five" personality traits</a:t>
            </a:r>
            <a:endParaRPr/>
          </a:p>
          <a:p>
            <a:pPr marL="381000" lvl="1" indent="0" algn="l" rtl="0">
              <a:lnSpc>
                <a:spcPct val="90000"/>
              </a:lnSpc>
              <a:spcBef>
                <a:spcPts val="375"/>
              </a:spcBef>
              <a:spcAft>
                <a:spcPts val="0"/>
              </a:spcAft>
              <a:buSzPts val="2400"/>
              <a:buNone/>
            </a:pPr>
            <a:r>
              <a:rPr lang="en-US" sz="2100"/>
              <a:t>12.1.2: Evaluate whether personality tests can predict performance</a:t>
            </a:r>
            <a:endParaRPr/>
          </a:p>
          <a:p>
            <a:pPr marL="381000" lvl="1" indent="0" algn="l" rtl="0">
              <a:lnSpc>
                <a:spcPct val="90000"/>
              </a:lnSpc>
              <a:spcBef>
                <a:spcPts val="375"/>
              </a:spcBef>
              <a:spcAft>
                <a:spcPts val="0"/>
              </a:spcAft>
              <a:buSzPts val="2400"/>
              <a:buNone/>
            </a:pPr>
            <a:r>
              <a:rPr lang="en-US" sz="2100"/>
              <a:t>12.1.3: Explain how work expresses individual values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Learning Outcomes: Job Fitness and Performance</a:t>
            </a:r>
            <a:endParaRPr/>
          </a:p>
        </p:txBody>
      </p:sp>
      <p:sp>
        <p:nvSpPr>
          <p:cNvPr id="329" name="Google Shape;329;p3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8100" lvl="0" indent="0" algn="l" rtl="0">
              <a:lnSpc>
                <a:spcPct val="90000"/>
              </a:lnSpc>
              <a:spcBef>
                <a:spcPts val="750"/>
              </a:spcBef>
              <a:spcAft>
                <a:spcPts val="0"/>
              </a:spcAft>
              <a:buSzPts val="2800"/>
              <a:buNone/>
            </a:pPr>
            <a:r>
              <a:rPr lang="en-US" sz="2400"/>
              <a:t>12.4: List and explain common factors that influence job fitness and performance	</a:t>
            </a:r>
            <a:endParaRPr/>
          </a:p>
          <a:p>
            <a:pPr marL="582930" lvl="1" indent="0" algn="l" rtl="0">
              <a:lnSpc>
                <a:spcPct val="90000"/>
              </a:lnSpc>
              <a:spcBef>
                <a:spcPts val="375"/>
              </a:spcBef>
              <a:spcAft>
                <a:spcPts val="0"/>
              </a:spcAft>
              <a:buSzPts val="2400"/>
              <a:buNone/>
            </a:pPr>
            <a:r>
              <a:rPr lang="en-US" sz="2000"/>
              <a:t>12.4.1: Explain the concept of "fitness" within an organization</a:t>
            </a:r>
            <a:endParaRPr/>
          </a:p>
          <a:p>
            <a:pPr marL="582930" lvl="1" indent="0" algn="l" rtl="0">
              <a:lnSpc>
                <a:spcPct val="90000"/>
              </a:lnSpc>
              <a:spcBef>
                <a:spcPts val="375"/>
              </a:spcBef>
              <a:spcAft>
                <a:spcPts val="0"/>
              </a:spcAft>
              <a:buSzPts val="2400"/>
              <a:buNone/>
            </a:pPr>
            <a:r>
              <a:rPr lang="en-US" sz="2000"/>
              <a:t>12.4.2: Explain the influence of common factors (such as work-life balance, stress, interpersonal relationships, attitudes, work ethic) on job performance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Organizations Have Their Own Culture</a:t>
            </a:r>
            <a:endParaRPr/>
          </a:p>
        </p:txBody>
      </p:sp>
      <p:sp>
        <p:nvSpPr>
          <p:cNvPr id="336" name="Google Shape;336;p38"/>
          <p:cNvSpPr txBox="1">
            <a:spLocks noGrp="1"/>
          </p:cNvSpPr>
          <p:nvPr>
            <p:ph type="body" idx="1"/>
          </p:nvPr>
        </p:nvSpPr>
        <p:spPr>
          <a:xfrm>
            <a:off x="838200" y="1825625"/>
            <a:ext cx="6733032" cy="4351338"/>
          </a:xfrm>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dirty="0"/>
              <a:t>Every organization promotes particular culture</a:t>
            </a:r>
            <a:endParaRPr dirty="0"/>
          </a:p>
          <a:p>
            <a:pPr marL="342900" marR="0" lvl="0" indent="-304800" algn="l" rtl="0">
              <a:lnSpc>
                <a:spcPct val="90000"/>
              </a:lnSpc>
              <a:spcBef>
                <a:spcPts val="750"/>
              </a:spcBef>
              <a:spcAft>
                <a:spcPts val="0"/>
              </a:spcAft>
              <a:buClr>
                <a:schemeClr val="dk1"/>
              </a:buClr>
              <a:buSzPts val="2800"/>
              <a:buFont typeface="Arial"/>
              <a:buChar char="•"/>
            </a:pPr>
            <a:r>
              <a:rPr lang="en-US" dirty="0"/>
              <a:t>May be healthy or unhealthy- strong influence on performance and productivity of members</a:t>
            </a:r>
            <a:endParaRPr dirty="0"/>
          </a:p>
          <a:p>
            <a:pPr marL="342900" marR="0" lvl="0" indent="-304800" algn="l" rtl="0">
              <a:lnSpc>
                <a:spcPct val="90000"/>
              </a:lnSpc>
              <a:spcBef>
                <a:spcPts val="750"/>
              </a:spcBef>
              <a:spcAft>
                <a:spcPts val="0"/>
              </a:spcAft>
              <a:buClr>
                <a:schemeClr val="dk1"/>
              </a:buClr>
              <a:buSzPts val="2800"/>
              <a:buFont typeface="Arial"/>
              <a:buChar char="•"/>
            </a:pPr>
            <a:r>
              <a:rPr lang="en-US" dirty="0"/>
              <a:t>Organizations that actively embrace concept of organizational culture have opportunity to intentionally shape culture into productive force </a:t>
            </a:r>
            <a:endParaRPr dirty="0"/>
          </a:p>
        </p:txBody>
      </p:sp>
      <p:pic>
        <p:nvPicPr>
          <p:cNvPr id="337" name="Google Shape;337;p38" descr="A triangular diagram of the three parts of organizational culture. The three parts are people, process, and structure."/>
          <p:cNvPicPr preferRelativeResize="0"/>
          <p:nvPr/>
        </p:nvPicPr>
        <p:blipFill rotWithShape="1">
          <a:blip r:embed="rId3">
            <a:alphaModFix/>
          </a:blip>
          <a:srcRect/>
          <a:stretch/>
        </p:blipFill>
        <p:spPr>
          <a:xfrm>
            <a:off x="6819852" y="1825625"/>
            <a:ext cx="4078369" cy="39909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Healthy Environment, Productive Employees</a:t>
            </a:r>
            <a:endParaRPr/>
          </a:p>
        </p:txBody>
      </p:sp>
      <p:sp>
        <p:nvSpPr>
          <p:cNvPr id="344" name="Google Shape;344;p39"/>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a:t>Benefits of healthy culture within organization is significant</a:t>
            </a:r>
            <a:endParaRPr/>
          </a:p>
          <a:p>
            <a:pPr marL="342900" marR="0" lvl="0" indent="-304800" algn="l" rtl="0">
              <a:lnSpc>
                <a:spcPct val="90000"/>
              </a:lnSpc>
              <a:spcBef>
                <a:spcPts val="750"/>
              </a:spcBef>
              <a:spcAft>
                <a:spcPts val="0"/>
              </a:spcAft>
              <a:buClr>
                <a:schemeClr val="dk1"/>
              </a:buClr>
              <a:buSzPts val="2800"/>
              <a:buFont typeface="Arial"/>
              <a:buChar char="•"/>
            </a:pPr>
            <a:r>
              <a:rPr lang="en-US"/>
              <a:t>Basic idea summarized- concept that healthy environment results in productive employees</a:t>
            </a:r>
            <a:endParaRPr/>
          </a:p>
          <a:p>
            <a:pPr marL="342900" marR="0" lvl="0" indent="-304800" algn="l" rtl="0">
              <a:lnSpc>
                <a:spcPct val="90000"/>
              </a:lnSpc>
              <a:spcBef>
                <a:spcPts val="750"/>
              </a:spcBef>
              <a:spcAft>
                <a:spcPts val="0"/>
              </a:spcAft>
              <a:buClr>
                <a:schemeClr val="dk1"/>
              </a:buClr>
              <a:buSzPts val="2800"/>
              <a:buFont typeface="Arial"/>
              <a:buChar char="•"/>
            </a:pPr>
            <a:r>
              <a:rPr lang="en-US"/>
              <a:t>Unhealthy organizational culture leads to lower job satisfaction, worse attitudes, less productivity, increased levels of absenteeism, etc.</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Managing Employee Stress Levels</a:t>
            </a:r>
            <a:endParaRPr/>
          </a:p>
        </p:txBody>
      </p:sp>
      <p:sp>
        <p:nvSpPr>
          <p:cNvPr id="351" name="Google Shape;351;p4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a:t>Stress levels can become helpful overall indicator of how healthy organizational environment is</a:t>
            </a:r>
            <a:endParaRPr/>
          </a:p>
          <a:p>
            <a:pPr marL="342900" marR="0" lvl="0" indent="-304800" algn="l" rtl="0">
              <a:lnSpc>
                <a:spcPct val="90000"/>
              </a:lnSpc>
              <a:spcBef>
                <a:spcPts val="750"/>
              </a:spcBef>
              <a:spcAft>
                <a:spcPts val="0"/>
              </a:spcAft>
              <a:buClr>
                <a:schemeClr val="dk1"/>
              </a:buClr>
              <a:buSzPts val="2800"/>
              <a:buFont typeface="Arial"/>
              <a:buChar char="•"/>
            </a:pPr>
            <a:r>
              <a:rPr lang="en-US"/>
              <a:t>Attempting to remove all stress, however, wouldn’t be realistic or healthy- appropriate level may actually be essential part of healthy environment</a:t>
            </a:r>
            <a:endParaRPr/>
          </a:p>
          <a:p>
            <a:pPr marL="342900" marR="0" lvl="0" indent="-304800" algn="l" rtl="0">
              <a:lnSpc>
                <a:spcPct val="90000"/>
              </a:lnSpc>
              <a:spcBef>
                <a:spcPts val="750"/>
              </a:spcBef>
              <a:spcAft>
                <a:spcPts val="0"/>
              </a:spcAft>
              <a:buClr>
                <a:schemeClr val="dk1"/>
              </a:buClr>
              <a:buSzPts val="2800"/>
              <a:buFont typeface="Arial"/>
              <a:buChar char="•"/>
            </a:pPr>
            <a:r>
              <a:rPr lang="en-US"/>
              <a:t>One approach is teaching employee’s to manage stress- programs and resources but also changes to basic system</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Work-Life Balance</a:t>
            </a:r>
            <a:endParaRPr/>
          </a:p>
        </p:txBody>
      </p:sp>
      <p:sp>
        <p:nvSpPr>
          <p:cNvPr id="358" name="Google Shape;358;p41"/>
          <p:cNvSpPr txBox="1">
            <a:spLocks noGrp="1"/>
          </p:cNvSpPr>
          <p:nvPr>
            <p:ph type="body" idx="1"/>
          </p:nvPr>
        </p:nvSpPr>
        <p:spPr>
          <a:xfrm>
            <a:off x="838200" y="1825625"/>
            <a:ext cx="5583608" cy="4351338"/>
          </a:xfrm>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dirty="0"/>
              <a:t>Not possible to completely separate the two areas, as problems in one strongly affects the other</a:t>
            </a:r>
            <a:endParaRPr dirty="0"/>
          </a:p>
          <a:p>
            <a:pPr marL="342900" marR="0" lvl="0" indent="-304800" algn="l" rtl="0">
              <a:lnSpc>
                <a:spcPct val="90000"/>
              </a:lnSpc>
              <a:spcBef>
                <a:spcPts val="750"/>
              </a:spcBef>
              <a:spcAft>
                <a:spcPts val="0"/>
              </a:spcAft>
              <a:buClr>
                <a:schemeClr val="dk1"/>
              </a:buClr>
              <a:buSzPts val="2800"/>
              <a:buFont typeface="Arial"/>
              <a:buChar char="•"/>
            </a:pPr>
            <a:r>
              <a:rPr lang="en-US" dirty="0"/>
              <a:t>Two areas often compete with one another for individuals’ time, energy, and attention- causes lower performance levels</a:t>
            </a:r>
            <a:endParaRPr dirty="0"/>
          </a:p>
          <a:p>
            <a:pPr marL="342900" marR="0" lvl="0" indent="-304800" algn="l" rtl="0">
              <a:lnSpc>
                <a:spcPct val="90000"/>
              </a:lnSpc>
              <a:spcBef>
                <a:spcPts val="750"/>
              </a:spcBef>
              <a:spcAft>
                <a:spcPts val="0"/>
              </a:spcAft>
              <a:buClr>
                <a:schemeClr val="dk1"/>
              </a:buClr>
              <a:buSzPts val="2800"/>
              <a:buFont typeface="Arial"/>
              <a:buChar char="•"/>
            </a:pPr>
            <a:r>
              <a:rPr lang="en-US" dirty="0"/>
              <a:t>Not a beneficial situation—many things they can do to support such as limit expectations to reasonable levels of commitment</a:t>
            </a:r>
            <a:endParaRPr dirty="0"/>
          </a:p>
          <a:p>
            <a:pPr marL="342900" marR="0" lvl="0" indent="-304800" algn="l" rtl="0">
              <a:lnSpc>
                <a:spcPct val="90000"/>
              </a:lnSpc>
              <a:spcBef>
                <a:spcPts val="750"/>
              </a:spcBef>
              <a:spcAft>
                <a:spcPts val="0"/>
              </a:spcAft>
              <a:buClr>
                <a:schemeClr val="dk1"/>
              </a:buClr>
              <a:buSzPts val="2800"/>
              <a:buFont typeface="Arial"/>
              <a:buChar char="•"/>
            </a:pPr>
            <a:r>
              <a:rPr lang="en-US" dirty="0"/>
              <a:t>Providing enough vacation time is also wise to prevent employee burnout</a:t>
            </a:r>
            <a:endParaRPr dirty="0"/>
          </a:p>
        </p:txBody>
      </p:sp>
      <p:pic>
        <p:nvPicPr>
          <p:cNvPr id="359" name="Google Shape;359;p41" descr="Young lady playing with young children in a child care facility"/>
          <p:cNvPicPr preferRelativeResize="0"/>
          <p:nvPr/>
        </p:nvPicPr>
        <p:blipFill rotWithShape="1">
          <a:blip r:embed="rId3">
            <a:alphaModFix/>
          </a:blip>
          <a:srcRect/>
          <a:stretch/>
        </p:blipFill>
        <p:spPr>
          <a:xfrm>
            <a:off x="6421808" y="2054225"/>
            <a:ext cx="4931992" cy="32797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Interpersonal Relationships</a:t>
            </a:r>
            <a:endParaRPr/>
          </a:p>
        </p:txBody>
      </p:sp>
      <p:sp>
        <p:nvSpPr>
          <p:cNvPr id="366" name="Google Shape;366;p4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a:t>Because members of an organization spend a lot of time together and must collaborate with each other, how relationships function is important</a:t>
            </a:r>
            <a:endParaRPr/>
          </a:p>
          <a:p>
            <a:pPr marL="342900" marR="0" lvl="0" indent="-304800" algn="l" rtl="0">
              <a:lnSpc>
                <a:spcPct val="90000"/>
              </a:lnSpc>
              <a:spcBef>
                <a:spcPts val="750"/>
              </a:spcBef>
              <a:spcAft>
                <a:spcPts val="0"/>
              </a:spcAft>
              <a:buClr>
                <a:schemeClr val="dk1"/>
              </a:buClr>
              <a:buSzPts val="2800"/>
              <a:buFont typeface="Arial"/>
              <a:buChar char="•"/>
            </a:pPr>
            <a:r>
              <a:rPr lang="en-US"/>
              <a:t>Negative side- interpersonal conflict can become obstacle to productivity</a:t>
            </a:r>
            <a:endParaRPr/>
          </a:p>
          <a:p>
            <a:pPr marL="342900" marR="0" lvl="0" indent="-304800" algn="l" rtl="0">
              <a:lnSpc>
                <a:spcPct val="90000"/>
              </a:lnSpc>
              <a:spcBef>
                <a:spcPts val="750"/>
              </a:spcBef>
              <a:spcAft>
                <a:spcPts val="0"/>
              </a:spcAft>
              <a:buClr>
                <a:schemeClr val="dk1"/>
              </a:buClr>
              <a:buSzPts val="2800"/>
              <a:buFont typeface="Arial"/>
              <a:buChar char="•"/>
            </a:pPr>
            <a:r>
              <a:rPr lang="en-US"/>
              <a:t>Ideally, goal is deeper than avoiding major conflict- if employees develop strong relationships, organization is likely to reap benefits</a:t>
            </a:r>
            <a:endParaRPr/>
          </a:p>
          <a:p>
            <a:pPr marL="342900" marR="0" lvl="0" indent="-304800" algn="l" rtl="0">
              <a:lnSpc>
                <a:spcPct val="90000"/>
              </a:lnSpc>
              <a:spcBef>
                <a:spcPts val="750"/>
              </a:spcBef>
              <a:spcAft>
                <a:spcPts val="0"/>
              </a:spcAft>
              <a:buClr>
                <a:schemeClr val="dk1"/>
              </a:buClr>
              <a:buSzPts val="2800"/>
              <a:buFont typeface="Arial"/>
              <a:buChar char="•"/>
            </a:pPr>
            <a:r>
              <a:rPr lang="en-US"/>
              <a:t>Employees will work together better, enjoy time together more, and be less likely to leave</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Health, Relaxation, and Entertainment</a:t>
            </a:r>
            <a:endParaRPr/>
          </a:p>
        </p:txBody>
      </p:sp>
      <p:sp>
        <p:nvSpPr>
          <p:cNvPr id="373" name="Google Shape;373;p43"/>
          <p:cNvSpPr txBox="1">
            <a:spLocks noGrp="1"/>
          </p:cNvSpPr>
          <p:nvPr>
            <p:ph type="body" idx="1"/>
          </p:nvPr>
        </p:nvSpPr>
        <p:spPr>
          <a:xfrm>
            <a:off x="838200" y="1825625"/>
            <a:ext cx="5334002" cy="4351338"/>
          </a:xfrm>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dirty="0"/>
              <a:t>Physically healthy employees are more productive- more energy and miss fewer days for sickness</a:t>
            </a:r>
            <a:endParaRPr dirty="0"/>
          </a:p>
          <a:p>
            <a:pPr marL="342900" marR="0" lvl="0" indent="-304800" algn="l" rtl="0">
              <a:lnSpc>
                <a:spcPct val="90000"/>
              </a:lnSpc>
              <a:spcBef>
                <a:spcPts val="750"/>
              </a:spcBef>
              <a:spcAft>
                <a:spcPts val="0"/>
              </a:spcAft>
              <a:buClr>
                <a:schemeClr val="dk1"/>
              </a:buClr>
              <a:buSzPts val="2800"/>
              <a:buFont typeface="Arial"/>
              <a:buChar char="•"/>
            </a:pPr>
            <a:r>
              <a:rPr lang="en-US" dirty="0"/>
              <a:t>Companies often offer health-related incentives and create programs </a:t>
            </a:r>
            <a:endParaRPr dirty="0"/>
          </a:p>
          <a:p>
            <a:pPr marL="342900" marR="0" lvl="0" indent="-304800" algn="l" rtl="0">
              <a:lnSpc>
                <a:spcPct val="90000"/>
              </a:lnSpc>
              <a:spcBef>
                <a:spcPts val="750"/>
              </a:spcBef>
              <a:spcAft>
                <a:spcPts val="0"/>
              </a:spcAft>
              <a:buClr>
                <a:schemeClr val="dk1"/>
              </a:buClr>
              <a:buSzPts val="2800"/>
              <a:buFont typeface="Arial"/>
              <a:buChar char="•"/>
            </a:pPr>
            <a:r>
              <a:rPr lang="en-US" dirty="0"/>
              <a:t>Companies find it beneficial to provide certain types of extracurricular facilities such as fitness rooms, nap rooms, and entertainment rooms</a:t>
            </a:r>
            <a:endParaRPr dirty="0"/>
          </a:p>
        </p:txBody>
      </p:sp>
      <p:pic>
        <p:nvPicPr>
          <p:cNvPr id="374" name="Google Shape;374;p43" descr="Empty fitness center with treadmills and exercise machines"/>
          <p:cNvPicPr preferRelativeResize="0"/>
          <p:nvPr/>
        </p:nvPicPr>
        <p:blipFill rotWithShape="1">
          <a:blip r:embed="rId3">
            <a:alphaModFix/>
          </a:blip>
          <a:srcRect/>
          <a:stretch/>
        </p:blipFill>
        <p:spPr>
          <a:xfrm>
            <a:off x="6172202" y="1969516"/>
            <a:ext cx="5181600" cy="2918968"/>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Personal and Professional Development</a:t>
            </a:r>
            <a:endParaRPr/>
          </a:p>
        </p:txBody>
      </p:sp>
      <p:sp>
        <p:nvSpPr>
          <p:cNvPr id="381" name="Google Shape;381;p44"/>
          <p:cNvSpPr txBox="1">
            <a:spLocks noGrp="1"/>
          </p:cNvSpPr>
          <p:nvPr>
            <p:ph type="body" idx="1"/>
          </p:nvPr>
        </p:nvSpPr>
        <p:spPr>
          <a:xfrm>
            <a:off x="838200" y="1825625"/>
            <a:ext cx="5638800" cy="4351338"/>
          </a:xfrm>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dirty="0"/>
              <a:t>Makes sense for business to invest time and resources into developing employee skills</a:t>
            </a:r>
            <a:endParaRPr dirty="0"/>
          </a:p>
          <a:p>
            <a:pPr marL="342900" marR="0" lvl="0" indent="-304800" algn="l" rtl="0">
              <a:lnSpc>
                <a:spcPct val="90000"/>
              </a:lnSpc>
              <a:spcBef>
                <a:spcPts val="750"/>
              </a:spcBef>
              <a:spcAft>
                <a:spcPts val="0"/>
              </a:spcAft>
              <a:buClr>
                <a:schemeClr val="dk1"/>
              </a:buClr>
              <a:buSzPts val="2800"/>
              <a:buFont typeface="Arial"/>
              <a:buChar char="•"/>
            </a:pPr>
            <a:r>
              <a:rPr lang="en-US" dirty="0"/>
              <a:t>Increasing these skills strengthens business</a:t>
            </a:r>
            <a:endParaRPr dirty="0"/>
          </a:p>
          <a:p>
            <a:pPr marL="342900" marR="0" lvl="0" indent="-304800" algn="l" rtl="0">
              <a:lnSpc>
                <a:spcPct val="90000"/>
              </a:lnSpc>
              <a:spcBef>
                <a:spcPts val="750"/>
              </a:spcBef>
              <a:spcAft>
                <a:spcPts val="0"/>
              </a:spcAft>
              <a:buClr>
                <a:schemeClr val="dk1"/>
              </a:buClr>
              <a:buSzPts val="2800"/>
              <a:buFont typeface="Arial"/>
              <a:buChar char="•"/>
            </a:pPr>
            <a:r>
              <a:rPr lang="en-US" dirty="0"/>
              <a:t>Many companies help fund employees’ education who want to pursue advanced degrees</a:t>
            </a:r>
            <a:endParaRPr dirty="0"/>
          </a:p>
          <a:p>
            <a:pPr marL="342900" marR="0" lvl="0" indent="-304800" algn="l" rtl="0">
              <a:lnSpc>
                <a:spcPct val="90000"/>
              </a:lnSpc>
              <a:spcBef>
                <a:spcPts val="750"/>
              </a:spcBef>
              <a:spcAft>
                <a:spcPts val="0"/>
              </a:spcAft>
              <a:buClr>
                <a:schemeClr val="dk1"/>
              </a:buClr>
              <a:buSzPts val="2800"/>
              <a:buFont typeface="Arial"/>
              <a:buChar char="•"/>
            </a:pPr>
            <a:r>
              <a:rPr lang="en-US" dirty="0"/>
              <a:t>Investing in personal development of employees also benefits organization</a:t>
            </a:r>
            <a:endParaRPr dirty="0"/>
          </a:p>
          <a:p>
            <a:pPr marL="342900" marR="0" lvl="0" indent="-304800" algn="l" rtl="0">
              <a:lnSpc>
                <a:spcPct val="90000"/>
              </a:lnSpc>
              <a:spcBef>
                <a:spcPts val="750"/>
              </a:spcBef>
              <a:spcAft>
                <a:spcPts val="0"/>
              </a:spcAft>
              <a:buClr>
                <a:schemeClr val="dk1"/>
              </a:buClr>
              <a:buSzPts val="2800"/>
              <a:buFont typeface="Arial"/>
              <a:buChar char="•"/>
            </a:pPr>
            <a:r>
              <a:rPr lang="en-US" dirty="0"/>
              <a:t>Still be related to professional functions- programs that help develop leadership skills </a:t>
            </a:r>
            <a:endParaRPr dirty="0"/>
          </a:p>
        </p:txBody>
      </p:sp>
      <p:pic>
        <p:nvPicPr>
          <p:cNvPr id="382" name="Google Shape;382;p44" descr="Close-up of a chessboard with various pieces"/>
          <p:cNvPicPr preferRelativeResize="0"/>
          <p:nvPr/>
        </p:nvPicPr>
        <p:blipFill rotWithShape="1">
          <a:blip r:embed="rId3">
            <a:alphaModFix/>
          </a:blip>
          <a:srcRect/>
          <a:stretch/>
        </p:blipFill>
        <p:spPr>
          <a:xfrm>
            <a:off x="6477000" y="1965325"/>
            <a:ext cx="4876800" cy="32512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Quick Review</a:t>
            </a:r>
            <a:endParaRPr/>
          </a:p>
        </p:txBody>
      </p:sp>
      <p:sp>
        <p:nvSpPr>
          <p:cNvPr id="388" name="Google Shape;388;p45"/>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a:t>Can you describe Goldberg’s “big five” personality traits?</a:t>
            </a:r>
            <a:endParaRPr/>
          </a:p>
          <a:p>
            <a:pPr marL="342900" marR="0" lvl="0" indent="-304800" algn="l" rtl="0">
              <a:lnSpc>
                <a:spcPct val="90000"/>
              </a:lnSpc>
              <a:spcBef>
                <a:spcPts val="750"/>
              </a:spcBef>
              <a:spcAft>
                <a:spcPts val="0"/>
              </a:spcAft>
              <a:buClr>
                <a:schemeClr val="dk1"/>
              </a:buClr>
              <a:buSzPts val="2800"/>
              <a:buFont typeface="Arial"/>
              <a:buChar char="•"/>
            </a:pPr>
            <a:r>
              <a:rPr lang="en-US"/>
              <a:t>Can you evaluate whether personality tests can predict performance?</a:t>
            </a:r>
            <a:endParaRPr/>
          </a:p>
          <a:p>
            <a:pPr marL="342900" marR="0" lvl="0" indent="-304800" algn="l" rtl="0">
              <a:lnSpc>
                <a:spcPct val="90000"/>
              </a:lnSpc>
              <a:spcBef>
                <a:spcPts val="750"/>
              </a:spcBef>
              <a:spcAft>
                <a:spcPts val="0"/>
              </a:spcAft>
              <a:buClr>
                <a:schemeClr val="dk1"/>
              </a:buClr>
              <a:buSzPts val="2800"/>
              <a:buFont typeface="Arial"/>
              <a:buChar char="•"/>
            </a:pPr>
            <a:r>
              <a:rPr lang="en-US"/>
              <a:t>How does work express individual values?</a:t>
            </a:r>
            <a:endParaRPr/>
          </a:p>
          <a:p>
            <a:pPr marL="342900" marR="0" lvl="0" indent="-304800" algn="l" rtl="0">
              <a:lnSpc>
                <a:spcPct val="90000"/>
              </a:lnSpc>
              <a:spcBef>
                <a:spcPts val="750"/>
              </a:spcBef>
              <a:spcAft>
                <a:spcPts val="0"/>
              </a:spcAft>
              <a:buClr>
                <a:schemeClr val="dk1"/>
              </a:buClr>
              <a:buSzPts val="2800"/>
              <a:buFont typeface="Arial"/>
              <a:buChar char="•"/>
            </a:pPr>
            <a:r>
              <a:rPr lang="en-US"/>
              <a:t>What are some of the biases that affect a manager’s perception of employees?</a:t>
            </a:r>
            <a:endParaRPr/>
          </a:p>
          <a:p>
            <a:pPr marL="342900" marR="0" lvl="0" indent="-304800" algn="l" rtl="0">
              <a:lnSpc>
                <a:spcPct val="90000"/>
              </a:lnSpc>
              <a:spcBef>
                <a:spcPts val="750"/>
              </a:spcBef>
              <a:spcAft>
                <a:spcPts val="0"/>
              </a:spcAft>
              <a:buClr>
                <a:schemeClr val="dk1"/>
              </a:buClr>
              <a:buSzPts val="2800"/>
              <a:buFont typeface="Arial"/>
              <a:buChar char="•"/>
            </a:pPr>
            <a:r>
              <a:rPr lang="en-US"/>
              <a:t>Are you able to differentiate job satisfaction and organizational commitment?</a:t>
            </a:r>
            <a:endParaRPr/>
          </a:p>
          <a:p>
            <a:pPr marL="342900" marR="0" lvl="0" indent="-304800" algn="l" rtl="0">
              <a:lnSpc>
                <a:spcPct val="90000"/>
              </a:lnSpc>
              <a:spcBef>
                <a:spcPts val="750"/>
              </a:spcBef>
              <a:spcAft>
                <a:spcPts val="0"/>
              </a:spcAft>
              <a:buClr>
                <a:schemeClr val="dk1"/>
              </a:buClr>
              <a:buSzPts val="2800"/>
              <a:buFont typeface="Arial"/>
              <a:buChar char="•"/>
            </a:pPr>
            <a:r>
              <a:rPr lang="en-US"/>
              <a:t>Why are there employee attitude surveys?</a:t>
            </a:r>
            <a:endParaRPr/>
          </a:p>
          <a:p>
            <a:pPr marL="342900" marR="0" lvl="0" indent="-304800" algn="l" rtl="0">
              <a:lnSpc>
                <a:spcPct val="90000"/>
              </a:lnSpc>
              <a:spcBef>
                <a:spcPts val="750"/>
              </a:spcBef>
              <a:spcAft>
                <a:spcPts val="0"/>
              </a:spcAft>
              <a:buClr>
                <a:schemeClr val="dk1"/>
              </a:buClr>
              <a:buSzPts val="2800"/>
              <a:buFont typeface="Arial"/>
              <a:buChar char="•"/>
            </a:pPr>
            <a:r>
              <a:rPr lang="en-US"/>
              <a:t>What are employees’ perceptions of organizational justice?</a:t>
            </a:r>
            <a:endParaRPr/>
          </a:p>
          <a:p>
            <a:pPr marL="342900" marR="0" lvl="0" indent="-304800" algn="l" rtl="0">
              <a:lnSpc>
                <a:spcPct val="90000"/>
              </a:lnSpc>
              <a:spcBef>
                <a:spcPts val="750"/>
              </a:spcBef>
              <a:spcAft>
                <a:spcPts val="0"/>
              </a:spcAft>
              <a:buClr>
                <a:schemeClr val="dk1"/>
              </a:buClr>
              <a:buSzPts val="2800"/>
              <a:buFont typeface="Arial"/>
              <a:buChar char="•"/>
            </a:pPr>
            <a:r>
              <a:rPr lang="en-US"/>
              <a:t>Can you explain the concept of “fitness” within an organization?</a:t>
            </a:r>
            <a:endParaRPr/>
          </a:p>
          <a:p>
            <a:pPr marL="342900" marR="0" lvl="0" indent="-304800" algn="l" rtl="0">
              <a:lnSpc>
                <a:spcPct val="90000"/>
              </a:lnSpc>
              <a:spcBef>
                <a:spcPts val="750"/>
              </a:spcBef>
              <a:spcAft>
                <a:spcPts val="0"/>
              </a:spcAft>
              <a:buClr>
                <a:schemeClr val="dk1"/>
              </a:buClr>
              <a:buSzPts val="2800"/>
              <a:buFont typeface="Arial"/>
              <a:buChar char="•"/>
            </a:pPr>
            <a:r>
              <a:rPr lang="en-US"/>
              <a:t>Can you explain the influence of common factors (such as work-life balance, relationships, attitudes, work ethic) on job performance?</a:t>
            </a:r>
            <a:endParaRPr/>
          </a:p>
          <a:p>
            <a:pPr marL="342900" marR="0" lvl="0" indent="-127000" algn="l" rtl="0">
              <a:lnSpc>
                <a:spcPct val="90000"/>
              </a:lnSpc>
              <a:spcBef>
                <a:spcPts val="750"/>
              </a:spcBef>
              <a:spcAft>
                <a:spcPts val="0"/>
              </a:spcAft>
              <a:buClr>
                <a:schemeClr val="dk1"/>
              </a:buClr>
              <a:buSzPts val="2800"/>
              <a:buFont typeface="Arial"/>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Role of Personal Values and Personality</a:t>
            </a:r>
            <a:endParaRPr/>
          </a:p>
        </p:txBody>
      </p:sp>
      <p:sp>
        <p:nvSpPr>
          <p:cNvPr id="93" name="Google Shape;93;p5"/>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a:t>Employees are unique individuals</a:t>
            </a:r>
            <a:endParaRPr/>
          </a:p>
          <a:p>
            <a:pPr marL="342900" marR="0" lvl="0" indent="-304800" algn="l" rtl="0">
              <a:lnSpc>
                <a:spcPct val="90000"/>
              </a:lnSpc>
              <a:spcBef>
                <a:spcPts val="750"/>
              </a:spcBef>
              <a:spcAft>
                <a:spcPts val="0"/>
              </a:spcAft>
              <a:buClr>
                <a:schemeClr val="dk1"/>
              </a:buClr>
              <a:buSzPts val="2800"/>
              <a:buFont typeface="Arial"/>
              <a:buChar char="•"/>
            </a:pPr>
            <a:r>
              <a:rPr lang="en-US"/>
              <a:t>Several approaches to defining personality</a:t>
            </a:r>
            <a:endParaRPr/>
          </a:p>
          <a:p>
            <a:pPr marL="342900" marR="0" lvl="0" indent="-304800" algn="l" rtl="0">
              <a:lnSpc>
                <a:spcPct val="90000"/>
              </a:lnSpc>
              <a:spcBef>
                <a:spcPts val="750"/>
              </a:spcBef>
              <a:spcAft>
                <a:spcPts val="0"/>
              </a:spcAft>
              <a:buClr>
                <a:schemeClr val="dk1"/>
              </a:buClr>
              <a:buSzPts val="2800"/>
              <a:buFont typeface="Arial"/>
              <a:buChar char="•"/>
            </a:pPr>
            <a:r>
              <a:rPr lang="en-US"/>
              <a:t>Most common approach is known as the “Big Five” personality traits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Goldberg’s “Big Five”</a:t>
            </a:r>
            <a:endParaRPr/>
          </a:p>
        </p:txBody>
      </p:sp>
      <p:sp>
        <p:nvSpPr>
          <p:cNvPr id="100" name="Google Shape;100;p6"/>
          <p:cNvSpPr txBox="1">
            <a:spLocks noGrp="1"/>
          </p:cNvSpPr>
          <p:nvPr>
            <p:ph type="body" idx="1"/>
          </p:nvPr>
        </p:nvSpPr>
        <p:spPr>
          <a:xfrm>
            <a:off x="838200" y="1825625"/>
            <a:ext cx="5782056" cy="4351338"/>
          </a:xfrm>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dirty="0"/>
              <a:t>OCEAN</a:t>
            </a:r>
            <a:endParaRPr dirty="0"/>
          </a:p>
          <a:p>
            <a:pPr marL="685800" lvl="1" indent="-285750" algn="l" rtl="0">
              <a:lnSpc>
                <a:spcPct val="90000"/>
              </a:lnSpc>
              <a:spcBef>
                <a:spcPts val="375"/>
              </a:spcBef>
              <a:spcAft>
                <a:spcPts val="0"/>
              </a:spcAft>
              <a:buSzPts val="2400"/>
              <a:buChar char="•"/>
            </a:pPr>
            <a:r>
              <a:rPr lang="en-US" dirty="0"/>
              <a:t>Openness- how willing and eager individual is to try new experiences</a:t>
            </a:r>
            <a:endParaRPr dirty="0"/>
          </a:p>
          <a:p>
            <a:pPr marL="685800" lvl="1" indent="-285750" algn="l" rtl="0">
              <a:lnSpc>
                <a:spcPct val="90000"/>
              </a:lnSpc>
              <a:spcBef>
                <a:spcPts val="375"/>
              </a:spcBef>
              <a:spcAft>
                <a:spcPts val="0"/>
              </a:spcAft>
              <a:buSzPts val="2400"/>
              <a:buChar char="•"/>
            </a:pPr>
            <a:r>
              <a:rPr lang="en-US" dirty="0"/>
              <a:t>Conscientiousness- how concerned an individual is to be organized/reliable</a:t>
            </a:r>
            <a:endParaRPr dirty="0"/>
          </a:p>
          <a:p>
            <a:pPr marL="685800" lvl="1" indent="-285750" algn="l" rtl="0">
              <a:lnSpc>
                <a:spcPct val="90000"/>
              </a:lnSpc>
              <a:spcBef>
                <a:spcPts val="375"/>
              </a:spcBef>
              <a:spcAft>
                <a:spcPts val="0"/>
              </a:spcAft>
              <a:buSzPts val="2400"/>
              <a:buChar char="•"/>
            </a:pPr>
            <a:r>
              <a:rPr lang="en-US" dirty="0"/>
              <a:t>Extraversion- how eager individual is to be outgoing and have social interaction</a:t>
            </a:r>
            <a:endParaRPr dirty="0"/>
          </a:p>
          <a:p>
            <a:pPr marL="685800" lvl="1" indent="-285750" algn="l" rtl="0">
              <a:lnSpc>
                <a:spcPct val="90000"/>
              </a:lnSpc>
              <a:spcBef>
                <a:spcPts val="375"/>
              </a:spcBef>
              <a:spcAft>
                <a:spcPts val="0"/>
              </a:spcAft>
              <a:buSzPts val="2400"/>
              <a:buChar char="•"/>
            </a:pPr>
            <a:r>
              <a:rPr lang="en-US" dirty="0"/>
              <a:t>Agreeableness- how desirous an individual is to please others and be friendly, sensitive and kind</a:t>
            </a:r>
            <a:endParaRPr dirty="0"/>
          </a:p>
          <a:p>
            <a:pPr marL="685800" lvl="1" indent="-285750" algn="l" rtl="0">
              <a:lnSpc>
                <a:spcPct val="90000"/>
              </a:lnSpc>
              <a:spcBef>
                <a:spcPts val="375"/>
              </a:spcBef>
              <a:spcAft>
                <a:spcPts val="0"/>
              </a:spcAft>
              <a:buSzPts val="2400"/>
              <a:buChar char="•"/>
            </a:pPr>
            <a:r>
              <a:rPr lang="en-US" dirty="0"/>
              <a:t>Neuroticism- how negative, moody, and emotionally unstable an individual is</a:t>
            </a:r>
            <a:endParaRPr dirty="0"/>
          </a:p>
        </p:txBody>
      </p:sp>
      <p:pic>
        <p:nvPicPr>
          <p:cNvPr id="101" name="Google Shape;101;p6" descr="A circle at the center, with the big five personality traits of openness, conscientiousness, extraversion, agreeableness, and neuroticism surrounding it in their own boxes. Each box has an arrow pointing to personality."/>
          <p:cNvPicPr preferRelativeResize="0"/>
          <p:nvPr/>
        </p:nvPicPr>
        <p:blipFill rotWithShape="1">
          <a:blip r:embed="rId3">
            <a:alphaModFix/>
          </a:blip>
          <a:srcRect/>
          <a:stretch/>
        </p:blipFill>
        <p:spPr>
          <a:xfrm>
            <a:off x="6273800" y="1950244"/>
            <a:ext cx="5650086" cy="3866356"/>
          </a:xfrm>
          <a:prstGeom prst="rect">
            <a:avLst/>
          </a:prstGeom>
          <a:noFill/>
          <a:ln>
            <a:noFill/>
          </a:ln>
        </p:spPr>
      </p:pic>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Shape 106"/>
        <p:cNvGrpSpPr/>
        <p:nvPr/>
      </p:nvGrpSpPr>
      <p:grpSpPr>
        <a:xfrm>
          <a:off x="0" y="0"/>
          <a:ext cx="0" cy="0"/>
          <a:chOff x="0" y="0"/>
          <a:chExt cx="0" cy="0"/>
        </a:xfrm>
      </p:grpSpPr>
      <p:sp>
        <p:nvSpPr>
          <p:cNvPr id="107" name="Google Shape;107;p7"/>
          <p:cNvSpPr txBox="1">
            <a:spLocks noGrp="1"/>
          </p:cNvSpPr>
          <p:nvPr>
            <p:ph type="title"/>
          </p:nvPr>
        </p:nvSpPr>
        <p:spPr>
          <a:prstGeom prst="rect">
            <a:avLst/>
          </a:prstGeom>
          <a:noFill/>
          <a:ln>
            <a:noFill/>
          </a:ln>
        </p:spPr>
        <p:txBody>
          <a:bodyPr anchor="ctr" anchorCtr="0" bIns="45700" lIns="91425" rIns="91425" spcFirstLastPara="1" tIns="45700" wrap="square">
            <a:noAutofit/>
          </a:bodyPr>
          <a:lstStyle/>
          <a:p>
            <a:pPr algn="l" indent="0" lvl="0" marL="0" marR="0" rtl="0">
              <a:lnSpc>
                <a:spcPct val="90000"/>
              </a:lnSpc>
              <a:spcBef>
                <a:spcPts val="0"/>
              </a:spcBef>
              <a:spcAft>
                <a:spcPts val="0"/>
              </a:spcAft>
              <a:buClr>
                <a:schemeClr val="dk1"/>
              </a:buClr>
              <a:buSzPts val="4400"/>
              <a:buFont typeface="Century Gothic"/>
              <a:buNone/>
            </a:pPr>
            <a:r>
              <a:rPr lang="en-US"/>
              <a:t>Openness</a:t>
            </a:r>
            <a:endParaRPr/>
          </a:p>
        </p:txBody>
      </p:sp>
      <p:sp>
        <p:nvSpPr>
          <p:cNvPr id="108" name="Google Shape;108;p7"/>
          <p:cNvSpPr txBox="1">
            <a:spLocks noGrp="1"/>
          </p:cNvSpPr>
          <p:nvPr>
            <p:ph idx="1" type="body"/>
          </p:nvPr>
        </p:nvSpPr>
        <p:spPr>
          <a:prstGeom prst="rect">
            <a:avLst/>
          </a:prstGeom>
          <a:noFill/>
          <a:ln>
            <a:noFill/>
          </a:ln>
        </p:spPr>
        <p:txBody>
          <a:bodyPr anchor="t" anchorCtr="0" bIns="45700" lIns="91425" rIns="91425" spcFirstLastPara="1" tIns="45700" wrap="square">
            <a:noAutofit/>
          </a:bodyPr>
          <a:lstStyle/>
          <a:p>
            <a:pPr algn="l" indent="-304800" lvl="0" marL="342900" marR="0" rtl="0">
              <a:lnSpc>
                <a:spcPct val="90000"/>
              </a:lnSpc>
              <a:spcBef>
                <a:spcPts val="750"/>
              </a:spcBef>
              <a:spcAft>
                <a:spcPts val="0"/>
              </a:spcAft>
              <a:buClr>
                <a:schemeClr val="dk1"/>
              </a:buClr>
              <a:buSzPts val="2800"/>
              <a:buFont typeface="Arial"/>
              <a:buChar char="•"/>
            </a:pPr>
            <a:r>
              <a:rPr lang="en-US"/>
              <a:t>Advantages</a:t>
            </a:r>
            <a:endParaRPr/>
          </a:p>
          <a:p>
            <a:pPr algn="l" indent="-285750" lvl="1" marL="685800" rtl="0">
              <a:lnSpc>
                <a:spcPct val="90000"/>
              </a:lnSpc>
              <a:spcBef>
                <a:spcPts val="375"/>
              </a:spcBef>
              <a:spcAft>
                <a:spcPts val="0"/>
              </a:spcAft>
              <a:buSzPts val="2400"/>
              <a:buChar char="•"/>
            </a:pPr>
            <a:r>
              <a:rPr lang="en-US"/>
              <a:t>Excel when flexibility is required</a:t>
            </a:r>
            <a:endParaRPr/>
          </a:p>
          <a:p>
            <a:pPr algn="l" indent="-285750" lvl="1" marL="685800" rtl="0">
              <a:lnSpc>
                <a:spcPct val="90000"/>
              </a:lnSpc>
              <a:spcBef>
                <a:spcPts val="375"/>
              </a:spcBef>
              <a:spcAft>
                <a:spcPts val="0"/>
              </a:spcAft>
              <a:buSzPts val="2400"/>
              <a:buChar char="•"/>
            </a:pPr>
            <a:r>
              <a:rPr lang="en-US"/>
              <a:t>Do well in training</a:t>
            </a:r>
            <a:endParaRPr/>
          </a:p>
          <a:p>
            <a:pPr algn="l" indent="-285750" lvl="1" marL="685800" rtl="0">
              <a:lnSpc>
                <a:spcPct val="90000"/>
              </a:lnSpc>
              <a:spcBef>
                <a:spcPts val="375"/>
              </a:spcBef>
              <a:spcAft>
                <a:spcPts val="0"/>
              </a:spcAft>
              <a:buSzPts val="2400"/>
              <a:buChar char="•"/>
            </a:pPr>
            <a:r>
              <a:rPr lang="en-US"/>
              <a:t>Adapt well to unexpected changes</a:t>
            </a:r>
            <a:endParaRPr/>
          </a:p>
          <a:p>
            <a:pPr algn="l" indent="-304800" lvl="0" marL="342900" marR="0" rtl="0">
              <a:lnSpc>
                <a:spcPct val="90000"/>
              </a:lnSpc>
              <a:spcBef>
                <a:spcPts val="750"/>
              </a:spcBef>
              <a:spcAft>
                <a:spcPts val="0"/>
              </a:spcAft>
              <a:buClr>
                <a:schemeClr val="dk1"/>
              </a:buClr>
              <a:buSzPts val="2800"/>
              <a:buFont typeface="Arial"/>
              <a:buChar char="•"/>
            </a:pPr>
            <a:r>
              <a:rPr lang="en-US"/>
              <a:t>Disadvantages</a:t>
            </a:r>
            <a:endParaRPr/>
          </a:p>
          <a:p>
            <a:pPr algn="l" indent="-285750" lvl="1" marL="685800" rtl="0">
              <a:lnSpc>
                <a:spcPct val="90000"/>
              </a:lnSpc>
              <a:spcBef>
                <a:spcPts val="375"/>
              </a:spcBef>
              <a:spcAft>
                <a:spcPts val="0"/>
              </a:spcAft>
              <a:buSzPts val="2400"/>
              <a:buChar char="•"/>
            </a:pPr>
            <a:r>
              <a:rPr lang="en-US"/>
              <a:t>Can become bored with routine jobs</a:t>
            </a:r>
            <a:endParaRPr/>
          </a:p>
          <a:p>
            <a:pPr algn="l" indent="-127000" lvl="0" marL="342900" marR="0" rtl="0">
              <a:lnSpc>
                <a:spcPct val="90000"/>
              </a:lnSpc>
              <a:spcBef>
                <a:spcPts val="750"/>
              </a:spcBef>
              <a:spcAft>
                <a:spcPts val="0"/>
              </a:spcAft>
              <a:buClr>
                <a:schemeClr val="dk1"/>
              </a:buClr>
              <a:buSzPts val="2800"/>
              <a:buFont typeface="Arial"/>
              <a:buNone/>
            </a:pPr>
            <a:endParaRPr/>
          </a:p>
        </p:txBody>
      </p:sp>
      <p:pic>
        <p:nvPicPr>
          <p:cNvPr descr="Neon sign reading Open" id="109" name="Google Shape;109;p7"/>
          <p:cNvPicPr preferRelativeResize="0"/>
          <p:nvPr/>
        </p:nvPicPr>
        <p:blipFill rotWithShape="1">
          <a:blip r:embed="rId3">
            <a:alphaModFix/>
          </a:blip>
          <a:srcRect l="20" r="40"/>
          <a:stretch/>
        </p:blipFill>
        <p:spPr>
          <a:xfrm>
            <a:off x="6172200" y="1825625"/>
            <a:ext cx="5181600" cy="3276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Conscientiousness</a:t>
            </a:r>
            <a:endParaRPr/>
          </a:p>
        </p:txBody>
      </p:sp>
      <p:sp>
        <p:nvSpPr>
          <p:cNvPr id="116" name="Google Shape;116;p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a:t>Advantages</a:t>
            </a:r>
            <a:endParaRPr/>
          </a:p>
          <a:p>
            <a:pPr marL="685800" lvl="1" indent="-285750" algn="l" rtl="0">
              <a:lnSpc>
                <a:spcPct val="90000"/>
              </a:lnSpc>
              <a:spcBef>
                <a:spcPts val="375"/>
              </a:spcBef>
              <a:spcAft>
                <a:spcPts val="0"/>
              </a:spcAft>
              <a:buSzPts val="2400"/>
              <a:buChar char="•"/>
            </a:pPr>
            <a:r>
              <a:rPr lang="en-US"/>
              <a:t>High levels of effort and motivation</a:t>
            </a:r>
            <a:endParaRPr/>
          </a:p>
          <a:p>
            <a:pPr marL="685800" lvl="1" indent="-285750" algn="l" rtl="0">
              <a:lnSpc>
                <a:spcPct val="90000"/>
              </a:lnSpc>
              <a:spcBef>
                <a:spcPts val="375"/>
              </a:spcBef>
              <a:spcAft>
                <a:spcPts val="0"/>
              </a:spcAft>
              <a:buSzPts val="2400"/>
              <a:buChar char="•"/>
            </a:pPr>
            <a:r>
              <a:rPr lang="en-US"/>
              <a:t>Low levels of absenteeism and turnover</a:t>
            </a:r>
            <a:endParaRPr/>
          </a:p>
          <a:p>
            <a:pPr marL="685800" lvl="1" indent="-285750" algn="l" rtl="0">
              <a:lnSpc>
                <a:spcPct val="90000"/>
              </a:lnSpc>
              <a:spcBef>
                <a:spcPts val="375"/>
              </a:spcBef>
              <a:spcAft>
                <a:spcPts val="0"/>
              </a:spcAft>
              <a:buSzPts val="2400"/>
              <a:buChar char="•"/>
            </a:pPr>
            <a:r>
              <a:rPr lang="en-US"/>
              <a:t>Only personality trait that is consistently linked to career success over time</a:t>
            </a:r>
            <a:endParaRPr/>
          </a:p>
          <a:p>
            <a:pPr marL="342900" marR="0" lvl="0" indent="-304800" algn="l" rtl="0">
              <a:lnSpc>
                <a:spcPct val="90000"/>
              </a:lnSpc>
              <a:spcBef>
                <a:spcPts val="750"/>
              </a:spcBef>
              <a:spcAft>
                <a:spcPts val="0"/>
              </a:spcAft>
              <a:buClr>
                <a:schemeClr val="dk1"/>
              </a:buClr>
              <a:buSzPts val="2800"/>
              <a:buFont typeface="Arial"/>
              <a:buChar char="•"/>
            </a:pPr>
            <a:r>
              <a:rPr lang="en-US"/>
              <a:t>Disadvantage</a:t>
            </a:r>
            <a:endParaRPr/>
          </a:p>
          <a:p>
            <a:pPr marL="685800" lvl="1" indent="-285750" algn="l" rtl="0">
              <a:lnSpc>
                <a:spcPct val="90000"/>
              </a:lnSpc>
              <a:spcBef>
                <a:spcPts val="375"/>
              </a:spcBef>
              <a:spcAft>
                <a:spcPts val="0"/>
              </a:spcAft>
              <a:buSzPts val="2400"/>
              <a:buChar char="•"/>
            </a:pPr>
            <a:r>
              <a:rPr lang="en-US"/>
              <a:t>Can become consumed with details and miss the big picture</a:t>
            </a:r>
            <a:endParaRPr/>
          </a:p>
          <a:p>
            <a:pPr marL="685800" lvl="1" indent="-133350" algn="l" rtl="0">
              <a:lnSpc>
                <a:spcPct val="90000"/>
              </a:lnSpc>
              <a:spcBef>
                <a:spcPts val="375"/>
              </a:spcBef>
              <a:spcAft>
                <a:spcPts val="0"/>
              </a:spcAft>
              <a:buSzPts val="2400"/>
              <a:buNone/>
            </a:pPr>
            <a:endParaRPr/>
          </a:p>
          <a:p>
            <a:pPr marL="685800" lvl="1" indent="-133350" algn="l" rtl="0">
              <a:lnSpc>
                <a:spcPct val="90000"/>
              </a:lnSpc>
              <a:spcBef>
                <a:spcPts val="375"/>
              </a:spcBef>
              <a:spcAft>
                <a:spcPts val="0"/>
              </a:spcAft>
              <a:buSzPts val="2400"/>
              <a:buNone/>
            </a:pPr>
            <a:endParaRPr/>
          </a:p>
          <a:p>
            <a:pPr marL="342900" marR="0" lvl="0" indent="-127000" algn="l" rtl="0">
              <a:lnSpc>
                <a:spcPct val="90000"/>
              </a:lnSpc>
              <a:spcBef>
                <a:spcPts val="750"/>
              </a:spcBef>
              <a:spcAft>
                <a:spcPts val="0"/>
              </a:spcAft>
              <a:buClr>
                <a:schemeClr val="dk1"/>
              </a:buClr>
              <a:buSzPts val="2800"/>
              <a:buFont typeface="Arial"/>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Extraversion</a:t>
            </a:r>
            <a:endParaRPr/>
          </a:p>
        </p:txBody>
      </p:sp>
      <p:sp>
        <p:nvSpPr>
          <p:cNvPr id="123" name="Google Shape;123;p9"/>
          <p:cNvSpPr txBox="1">
            <a:spLocks noGrp="1"/>
          </p:cNvSpPr>
          <p:nvPr>
            <p:ph type="body" idx="1"/>
          </p:nvPr>
        </p:nvSpPr>
        <p:spPr>
          <a:xfrm>
            <a:off x="838200" y="1825625"/>
            <a:ext cx="5181601" cy="4351338"/>
          </a:xfrm>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dirty="0"/>
              <a:t>Advantages</a:t>
            </a:r>
            <a:endParaRPr dirty="0"/>
          </a:p>
          <a:p>
            <a:pPr marL="685800" lvl="1" indent="-285750" algn="l" rtl="0">
              <a:lnSpc>
                <a:spcPct val="90000"/>
              </a:lnSpc>
              <a:spcBef>
                <a:spcPts val="375"/>
              </a:spcBef>
              <a:spcAft>
                <a:spcPts val="0"/>
              </a:spcAft>
              <a:buSzPts val="2400"/>
              <a:buChar char="•"/>
            </a:pPr>
            <a:r>
              <a:rPr lang="en-US" dirty="0"/>
              <a:t>Can be successful managers who motivate employees</a:t>
            </a:r>
            <a:endParaRPr dirty="0"/>
          </a:p>
          <a:p>
            <a:pPr marL="685800" lvl="1" indent="-285750" algn="l" rtl="0">
              <a:lnSpc>
                <a:spcPct val="90000"/>
              </a:lnSpc>
              <a:spcBef>
                <a:spcPts val="375"/>
              </a:spcBef>
              <a:spcAft>
                <a:spcPts val="0"/>
              </a:spcAft>
              <a:buSzPts val="2400"/>
              <a:buChar char="•"/>
            </a:pPr>
            <a:r>
              <a:rPr lang="en-US" dirty="0"/>
              <a:t>Often successful in jobs involving sales</a:t>
            </a:r>
            <a:endParaRPr dirty="0"/>
          </a:p>
          <a:p>
            <a:pPr marL="342900" marR="0" lvl="0" indent="-304800" algn="l" rtl="0">
              <a:lnSpc>
                <a:spcPct val="90000"/>
              </a:lnSpc>
              <a:spcBef>
                <a:spcPts val="750"/>
              </a:spcBef>
              <a:spcAft>
                <a:spcPts val="0"/>
              </a:spcAft>
              <a:buClr>
                <a:schemeClr val="dk1"/>
              </a:buClr>
              <a:buSzPts val="2800"/>
              <a:buFont typeface="Arial"/>
              <a:buChar char="•"/>
            </a:pPr>
            <a:r>
              <a:rPr lang="en-US" dirty="0"/>
              <a:t>Disadvantage</a:t>
            </a:r>
            <a:endParaRPr dirty="0"/>
          </a:p>
          <a:p>
            <a:pPr marL="685800" lvl="1" indent="-285750" algn="l" rtl="0">
              <a:lnSpc>
                <a:spcPct val="90000"/>
              </a:lnSpc>
              <a:spcBef>
                <a:spcPts val="375"/>
              </a:spcBef>
              <a:spcAft>
                <a:spcPts val="0"/>
              </a:spcAft>
              <a:buSzPts val="2400"/>
              <a:buChar char="•"/>
            </a:pPr>
            <a:r>
              <a:rPr lang="en-US" dirty="0"/>
              <a:t>Can be poor fit for jobs that do not provide sufficient social interaction</a:t>
            </a:r>
            <a:endParaRPr dirty="0"/>
          </a:p>
        </p:txBody>
      </p:sp>
      <p:pic>
        <p:nvPicPr>
          <p:cNvPr id="124" name="Google Shape;124;p9" descr="Photograph of three women talking and laughing with one another."/>
          <p:cNvPicPr preferRelativeResize="0"/>
          <p:nvPr/>
        </p:nvPicPr>
        <p:blipFill rotWithShape="1">
          <a:blip r:embed="rId3">
            <a:alphaModFix/>
          </a:blip>
          <a:srcRect/>
          <a:stretch/>
        </p:blipFill>
        <p:spPr>
          <a:xfrm>
            <a:off x="6172198" y="1825625"/>
            <a:ext cx="5181601" cy="3454401"/>
          </a:xfrm>
          <a:prstGeom prst="rect">
            <a:avLst/>
          </a:prstGeom>
          <a:noFill/>
          <a:ln>
            <a:noFill/>
          </a:ln>
        </p:spPr>
      </p:pic>
    </p:spTree>
  </p:cSld>
  <p:clrMapOvr>
    <a:masterClrMapping/>
  </p:clrMapOvr>
</p:sld>
</file>

<file path=ppt/theme/theme1.xml><?xml version="1.0" encoding="utf-8"?>
<a:theme xmlns:a="http://schemas.openxmlformats.org/drawingml/2006/main" name="management">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nagement" id="{EDDDA351-5706-A943-B9C5-049DAFBD6A12}" vid="{B5965326-4324-2F48-8F0F-E160D9FADB46}"/>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management</Template>
  <TotalTime>5</TotalTime>
  <Words>2553</Words>
  <Application>Microsoft Office PowerPoint</Application>
  <PresentationFormat>Widescreen</PresentationFormat>
  <Paragraphs>276</Paragraphs>
  <Slides>48</Slides>
  <Notes>48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Calibri</vt:lpstr>
      <vt:lpstr>Arial</vt:lpstr>
      <vt:lpstr>Century Gothic</vt:lpstr>
      <vt:lpstr>management</vt:lpstr>
      <vt:lpstr>Principles of Management</vt:lpstr>
      <vt:lpstr>Module Learning Outcomes</vt:lpstr>
      <vt:lpstr>Personal Values and Personality at Work</vt:lpstr>
      <vt:lpstr>Learning Outcomes: Personal Values and Personality at Work</vt:lpstr>
      <vt:lpstr>Role of Personal Values and Personality</vt:lpstr>
      <vt:lpstr>Goldberg’s “Big Five”</vt:lpstr>
      <vt:lpstr>Openness</vt:lpstr>
      <vt:lpstr>Conscientiousness</vt:lpstr>
      <vt:lpstr>Extraversion</vt:lpstr>
      <vt:lpstr>Agreeableness</vt:lpstr>
      <vt:lpstr>Neuroticism </vt:lpstr>
      <vt:lpstr>Myers-Briggs Type Indicator (MBTI)</vt:lpstr>
      <vt:lpstr>MBTI: Disadvantages</vt:lpstr>
      <vt:lpstr>Values</vt:lpstr>
      <vt:lpstr>Values and Role Application</vt:lpstr>
      <vt:lpstr>Common Management Biases</vt:lpstr>
      <vt:lpstr>Learning Outcomes: Common Management Biases</vt:lpstr>
      <vt:lpstr>Perception and Attribution</vt:lpstr>
      <vt:lpstr>Common Biases Affecting Manager’s Perception</vt:lpstr>
      <vt:lpstr>Stereotypes</vt:lpstr>
      <vt:lpstr>Selective Perception and Confirmation Bias</vt:lpstr>
      <vt:lpstr>First Impressions Bias</vt:lpstr>
      <vt:lpstr>Recency Bias</vt:lpstr>
      <vt:lpstr>Spillover Bias</vt:lpstr>
      <vt:lpstr>Negativity Bias</vt:lpstr>
      <vt:lpstr>Ingroup Bias</vt:lpstr>
      <vt:lpstr>Similarity Bias</vt:lpstr>
      <vt:lpstr>Consequences of Biases</vt:lpstr>
      <vt:lpstr>Practice Question 1</vt:lpstr>
      <vt:lpstr>Class Activity: Bias in the Workplace</vt:lpstr>
      <vt:lpstr>Attitudes that Affect Job Performance</vt:lpstr>
      <vt:lpstr>Learning Outcomes: Attitudes that Affect Job Performance</vt:lpstr>
      <vt:lpstr>Attitudes Affecting Job Performance</vt:lpstr>
      <vt:lpstr>Job Satisfaction and Organizational Commitment</vt:lpstr>
      <vt:lpstr>Negative Job Satisfaction and Organizational Commitment</vt:lpstr>
      <vt:lpstr>Organizational Justice</vt:lpstr>
      <vt:lpstr>Employee Attitude Surveys</vt:lpstr>
      <vt:lpstr>Practice Question 2</vt:lpstr>
      <vt:lpstr>Job Fitness and Performance</vt:lpstr>
      <vt:lpstr>Learning Outcomes: Job Fitness and Performance</vt:lpstr>
      <vt:lpstr>Organizations Have Their Own Culture</vt:lpstr>
      <vt:lpstr>Healthy Environment, Productive Employees</vt:lpstr>
      <vt:lpstr>Managing Employee Stress Levels</vt:lpstr>
      <vt:lpstr>Work-Life Balance</vt:lpstr>
      <vt:lpstr>Interpersonal Relationships</vt:lpstr>
      <vt:lpstr>Health, Relaxation, and Entertainment</vt:lpstr>
      <vt:lpstr>Personal and Professional Development</vt:lpstr>
      <vt:lpstr>Quick Review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Management</dc:title>
  <dc:creator>Emily Hyland</dc:creator>
  <cp:lastModifiedBy>Provjera</cp:lastModifiedBy>
  <cp:revision>3</cp:revision>
  <dcterms:created xsi:type="dcterms:W3CDTF">2017-08-17T17:44:18Z</dcterms:created>
  <dcterms:modified xsi:type="dcterms:W3CDTF">2022-11-02T20:07:10Z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1075132</vt:lpwstr>
  </property>
  <property fmtid="{D5CDD505-2E9C-101B-9397-08002B2CF9AE}" name="NXPowerLiteSettings" pid="3">
    <vt:lpwstr>F7000400038000</vt:lpwstr>
  </property>
  <property fmtid="{D5CDD505-2E9C-101B-9397-08002B2CF9AE}" name="NXPowerLiteVersion" pid="4">
    <vt:lpwstr>S9.2.0</vt:lpwstr>
  </property>
</Properties>
</file>